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handoutMasterIdLst>
    <p:handoutMasterId r:id="rId93"/>
  </p:handoutMasterIdLst>
  <p:sldIdLst>
    <p:sldId id="257" r:id="rId2"/>
    <p:sldId id="258" r:id="rId3"/>
    <p:sldId id="259" r:id="rId4"/>
    <p:sldId id="260" r:id="rId5"/>
    <p:sldId id="261" r:id="rId6"/>
    <p:sldId id="267" r:id="rId7"/>
    <p:sldId id="280" r:id="rId8"/>
    <p:sldId id="279" r:id="rId9"/>
    <p:sldId id="278" r:id="rId10"/>
    <p:sldId id="343" r:id="rId11"/>
    <p:sldId id="277" r:id="rId12"/>
    <p:sldId id="276" r:id="rId13"/>
    <p:sldId id="275" r:id="rId14"/>
    <p:sldId id="274" r:id="rId15"/>
    <p:sldId id="273" r:id="rId16"/>
    <p:sldId id="272" r:id="rId17"/>
    <p:sldId id="271" r:id="rId18"/>
    <p:sldId id="270" r:id="rId19"/>
    <p:sldId id="269" r:id="rId20"/>
    <p:sldId id="268" r:id="rId21"/>
    <p:sldId id="266" r:id="rId22"/>
    <p:sldId id="304" r:id="rId23"/>
    <p:sldId id="303" r:id="rId24"/>
    <p:sldId id="302" r:id="rId25"/>
    <p:sldId id="346" r:id="rId26"/>
    <p:sldId id="348" r:id="rId27"/>
    <p:sldId id="347" r:id="rId28"/>
    <p:sldId id="301" r:id="rId29"/>
    <p:sldId id="300" r:id="rId30"/>
    <p:sldId id="299" r:id="rId31"/>
    <p:sldId id="298" r:id="rId32"/>
    <p:sldId id="297" r:id="rId33"/>
    <p:sldId id="296" r:id="rId34"/>
    <p:sldId id="305" r:id="rId35"/>
    <p:sldId id="295" r:id="rId36"/>
    <p:sldId id="294" r:id="rId37"/>
    <p:sldId id="293" r:id="rId38"/>
    <p:sldId id="292" r:id="rId39"/>
    <p:sldId id="291" r:id="rId40"/>
    <p:sldId id="290" r:id="rId41"/>
    <p:sldId id="289" r:id="rId42"/>
    <p:sldId id="288" r:id="rId43"/>
    <p:sldId id="287" r:id="rId44"/>
    <p:sldId id="286" r:id="rId45"/>
    <p:sldId id="285" r:id="rId46"/>
    <p:sldId id="284" r:id="rId47"/>
    <p:sldId id="344" r:id="rId48"/>
    <p:sldId id="283" r:id="rId49"/>
    <p:sldId id="282" r:id="rId50"/>
    <p:sldId id="281" r:id="rId51"/>
    <p:sldId id="262" r:id="rId52"/>
    <p:sldId id="265" r:id="rId53"/>
    <p:sldId id="263" r:id="rId54"/>
    <p:sldId id="264" r:id="rId55"/>
    <p:sldId id="324" r:id="rId56"/>
    <p:sldId id="323" r:id="rId57"/>
    <p:sldId id="322" r:id="rId58"/>
    <p:sldId id="321" r:id="rId59"/>
    <p:sldId id="320" r:id="rId60"/>
    <p:sldId id="319" r:id="rId61"/>
    <p:sldId id="318" r:id="rId62"/>
    <p:sldId id="317" r:id="rId63"/>
    <p:sldId id="316" r:id="rId64"/>
    <p:sldId id="315" r:id="rId65"/>
    <p:sldId id="314" r:id="rId66"/>
    <p:sldId id="313" r:id="rId67"/>
    <p:sldId id="312" r:id="rId68"/>
    <p:sldId id="311" r:id="rId69"/>
    <p:sldId id="349" r:id="rId70"/>
    <p:sldId id="350" r:id="rId71"/>
    <p:sldId id="310" r:id="rId72"/>
    <p:sldId id="309" r:id="rId73"/>
    <p:sldId id="308" r:id="rId74"/>
    <p:sldId id="307" r:id="rId75"/>
    <p:sldId id="342" r:id="rId76"/>
    <p:sldId id="341" r:id="rId77"/>
    <p:sldId id="340" r:id="rId78"/>
    <p:sldId id="339" r:id="rId79"/>
    <p:sldId id="338" r:id="rId80"/>
    <p:sldId id="345" r:id="rId81"/>
    <p:sldId id="337" r:id="rId82"/>
    <p:sldId id="336" r:id="rId83"/>
    <p:sldId id="335" r:id="rId84"/>
    <p:sldId id="334" r:id="rId85"/>
    <p:sldId id="333" r:id="rId86"/>
    <p:sldId id="332" r:id="rId87"/>
    <p:sldId id="331" r:id="rId88"/>
    <p:sldId id="330" r:id="rId89"/>
    <p:sldId id="329" r:id="rId90"/>
    <p:sldId id="328" r:id="rId91"/>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680" autoAdjust="0"/>
  </p:normalViewPr>
  <p:slideViewPr>
    <p:cSldViewPr>
      <p:cViewPr>
        <p:scale>
          <a:sx n="75" d="100"/>
          <a:sy n="75" d="100"/>
        </p:scale>
        <p:origin x="-360" y="216"/>
      </p:cViewPr>
      <p:guideLst>
        <p:guide orient="horz" pos="2160"/>
        <p:guide pos="2880"/>
      </p:guideLst>
    </p:cSldViewPr>
  </p:slideViewPr>
  <p:notesTextViewPr>
    <p:cViewPr>
      <p:scale>
        <a:sx n="1" d="1"/>
        <a:sy n="1" d="1"/>
      </p:scale>
      <p:origin x="0" y="0"/>
    </p:cViewPr>
  </p:notesTextViewPr>
  <p:notesViewPr>
    <p:cSldViewPr>
      <p:cViewPr varScale="1">
        <p:scale>
          <a:sx n="55" d="100"/>
          <a:sy n="55" d="100"/>
        </p:scale>
        <p:origin x="-187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smtClean="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15096309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F647BE-71A6-4ED4-8BB7-01FED98A37D4}" type="datetimeFigureOut">
              <a:rPr lang="nl-BE" smtClean="0"/>
              <a:t>12/11/2014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19EE8D-33DB-4863-B569-B1AE7D7BCAB0}" type="slidenum">
              <a:rPr lang="nl-BE" smtClean="0"/>
              <a:t>‹nr.›</a:t>
            </a:fld>
            <a:endParaRPr lang="nl-BE"/>
          </a:p>
        </p:txBody>
      </p:sp>
    </p:spTree>
    <p:extLst>
      <p:ext uri="{BB962C8B-B14F-4D97-AF65-F5344CB8AC3E}">
        <p14:creationId xmlns:p14="http://schemas.microsoft.com/office/powerpoint/2010/main" val="3058061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ackoverflow.com/questions/3021/what-is-recursion-and-when-should-i-use-it" TargetMode="External"/><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 </a:t>
            </a:r>
          </a:p>
          <a:p>
            <a:pPr marL="171450" indent="-171450">
              <a:buFontTx/>
              <a:buChar char="-"/>
            </a:pPr>
            <a:r>
              <a:rPr lang="nl-BE" dirty="0" smtClean="0"/>
              <a:t>string/array functions beter uitwerken? 17/11/2013 -&gt; zie vb 034</a:t>
            </a:r>
            <a:r>
              <a:rPr lang="nl-BE" baseline="0" dirty="0" smtClean="0"/>
              <a:t> bij uitbreiding</a:t>
            </a:r>
            <a:endParaRPr lang="nl-BE" dirty="0" smtClean="0"/>
          </a:p>
          <a:p>
            <a:pPr marL="171450" indent="-171450">
              <a:buFontTx/>
              <a:buChar char="-"/>
            </a:pPr>
            <a:r>
              <a:rPr lang="nl-BE" baseline="0" dirty="0" smtClean="0"/>
              <a:t>Iets meer over hoe te debuggen </a:t>
            </a:r>
            <a:r>
              <a:rPr lang="nl-BE" baseline="0" dirty="0" err="1" smtClean="0"/>
              <a:t>ipv</a:t>
            </a:r>
            <a:r>
              <a:rPr lang="nl-BE" baseline="0" dirty="0" smtClean="0"/>
              <a:t> </a:t>
            </a:r>
            <a:r>
              <a:rPr lang="nl-BE" baseline="0" dirty="0" err="1" smtClean="0"/>
              <a:t>var_dump</a:t>
            </a:r>
            <a:r>
              <a:rPr lang="nl-BE" baseline="0" dirty="0" smtClean="0"/>
              <a:t>() ? 30/07/2014</a:t>
            </a:r>
          </a:p>
          <a:p>
            <a:pPr marL="628650" lvl="1" indent="-171450">
              <a:buFontTx/>
              <a:buChar char="-"/>
            </a:pPr>
            <a:r>
              <a:rPr lang="nl-BE" dirty="0" smtClean="0"/>
              <a:t>http://stackoverflow.com/questions/888/how-do-you-debug-php-scripts</a:t>
            </a:r>
            <a:br>
              <a:rPr lang="nl-BE" dirty="0" smtClean="0"/>
            </a:br>
            <a:endParaRPr lang="nl-BE"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BE" strike="sngStrike" dirty="0" err="1" smtClean="0"/>
              <a:t>inline</a:t>
            </a:r>
            <a:r>
              <a:rPr lang="nl-BE" strike="sngStrike" dirty="0" smtClean="0"/>
              <a:t> </a:t>
            </a:r>
            <a:r>
              <a:rPr lang="nl-BE" strike="sngStrike" dirty="0" err="1" smtClean="0"/>
              <a:t>if</a:t>
            </a:r>
            <a:r>
              <a:rPr lang="nl-BE" strike="sngStrike" dirty="0" smtClean="0"/>
              <a:t>/</a:t>
            </a:r>
            <a:r>
              <a:rPr lang="nl-BE" strike="sngStrike" dirty="0" err="1" smtClean="0"/>
              <a:t>for</a:t>
            </a:r>
            <a:r>
              <a:rPr lang="nl-BE" strike="sngStrike" dirty="0" smtClean="0"/>
              <a:t>/...</a:t>
            </a:r>
            <a:r>
              <a:rPr lang="nl-BE" strike="sngStrike" baseline="0" dirty="0" smtClean="0"/>
              <a:t> beter aantonen met voorbeelden ( http://php.net/manual/en/control-structures.alternative-syntax.php ) ? 1/12/2013 (bevestigd op 30/07/2014)</a:t>
            </a:r>
            <a:r>
              <a:rPr lang="nl-BE" strike="noStrike" baseline="0" dirty="0" smtClean="0"/>
              <a:t>	</a:t>
            </a:r>
            <a:r>
              <a:rPr lang="nl-BE" strike="noStrike" baseline="0" smtClean="0"/>
              <a:t>	(13/08/2014)</a:t>
            </a:r>
            <a:endParaRPr lang="nl-BE" strike="noStrike" baseline="0" dirty="0" smtClean="0"/>
          </a:p>
          <a:p>
            <a:pPr marL="171450" lvl="0" indent="-171450">
              <a:buFontTx/>
              <a:buChar char="-"/>
            </a:pPr>
            <a:endParaRPr lang="nl-BE" dirty="0" smtClean="0"/>
          </a:p>
        </p:txBody>
      </p:sp>
      <p:sp>
        <p:nvSpPr>
          <p:cNvPr id="4" name="Slide Number Placeholder 3"/>
          <p:cNvSpPr>
            <a:spLocks noGrp="1"/>
          </p:cNvSpPr>
          <p:nvPr>
            <p:ph type="sldNum" sz="quarter" idx="10"/>
          </p:nvPr>
        </p:nvSpPr>
        <p:spPr/>
        <p:txBody>
          <a:bodyPr/>
          <a:lstStyle/>
          <a:p>
            <a:fld id="{8419EE8D-33DB-4863-B569-B1AE7D7BCAB0}" type="slidenum">
              <a:rPr lang="nl-BE" smtClean="0"/>
              <a:t>1</a:t>
            </a:fld>
            <a:endParaRPr lang="nl-BE"/>
          </a:p>
        </p:txBody>
      </p:sp>
    </p:spTree>
    <p:extLst>
      <p:ext uri="{BB962C8B-B14F-4D97-AF65-F5344CB8AC3E}">
        <p14:creationId xmlns:p14="http://schemas.microsoft.com/office/powerpoint/2010/main" val="3158969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Uitleggen wat een scripttaal &lt;-&gt;</a:t>
            </a:r>
            <a:r>
              <a:rPr lang="nl-BE" baseline="0" dirty="0" smtClean="0"/>
              <a:t> programmeertaal &lt;-&gt; assembly is? </a:t>
            </a:r>
            <a:r>
              <a:rPr lang="nl-BE" baseline="0" smtClean="0"/>
              <a:t>(21/11/2013)</a:t>
            </a:r>
            <a:endParaRPr lang="nl-BE"/>
          </a:p>
        </p:txBody>
      </p:sp>
      <p:sp>
        <p:nvSpPr>
          <p:cNvPr id="4" name="Slide Number Placeholder 3"/>
          <p:cNvSpPr>
            <a:spLocks noGrp="1"/>
          </p:cNvSpPr>
          <p:nvPr>
            <p:ph type="sldNum" sz="quarter" idx="10"/>
          </p:nvPr>
        </p:nvSpPr>
        <p:spPr/>
        <p:txBody>
          <a:bodyPr/>
          <a:lstStyle/>
          <a:p>
            <a:fld id="{8419EE8D-33DB-4863-B569-B1AE7D7BCAB0}" type="slidenum">
              <a:rPr lang="nl-BE" smtClean="0"/>
              <a:t>4</a:t>
            </a:fld>
            <a:endParaRPr lang="nl-BE"/>
          </a:p>
        </p:txBody>
      </p:sp>
    </p:spTree>
    <p:extLst>
      <p:ext uri="{BB962C8B-B14F-4D97-AF65-F5344CB8AC3E}">
        <p14:creationId xmlns:p14="http://schemas.microsoft.com/office/powerpoint/2010/main" val="2795415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A9465E67-7AB9-41A6-A6B1-31FA874ABE06}" type="slidenum">
              <a:rPr lang="nl-BE" smtClean="0"/>
              <a:t>34</a:t>
            </a:fld>
            <a:endParaRPr lang="nl-BE"/>
          </a:p>
        </p:txBody>
      </p:sp>
    </p:spTree>
    <p:extLst>
      <p:ext uri="{BB962C8B-B14F-4D97-AF65-F5344CB8AC3E}">
        <p14:creationId xmlns:p14="http://schemas.microsoft.com/office/powerpoint/2010/main" val="3522405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Misschien nog voorbeeld toevoegen?</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44</a:t>
            </a:fld>
            <a:endParaRPr lang="nl-BE"/>
          </a:p>
        </p:txBody>
      </p:sp>
    </p:spTree>
    <p:extLst>
      <p:ext uri="{BB962C8B-B14F-4D97-AF65-F5344CB8AC3E}">
        <p14:creationId xmlns:p14="http://schemas.microsoft.com/office/powerpoint/2010/main" val="418035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http://stackoverflow.com/questions/3021/what-is-recursion-and-when-should-i-use-it</a:t>
            </a:r>
            <a:endParaRPr lang="en-US" b="1" dirty="0" smtClean="0"/>
          </a:p>
          <a:p>
            <a:r>
              <a:rPr lang="en-US" dirty="0" smtClean="0"/>
              <a:t>A child couldn't sleep, so her mother told her a story about a little frog, who couldn't sleep, so the frog's mother told her a story about a little bear, who couldn't sleep, so the bear's mother told her a story about a little weasel... who fell asleep. ...and the little bear fell asleep; ...and the little frog fell asleep; ...and the child fell asleep.</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80</a:t>
            </a:fld>
            <a:endParaRPr lang="nl-BE"/>
          </a:p>
        </p:txBody>
      </p:sp>
    </p:spTree>
    <p:extLst>
      <p:ext uri="{BB962C8B-B14F-4D97-AF65-F5344CB8AC3E}">
        <p14:creationId xmlns:p14="http://schemas.microsoft.com/office/powerpoint/2010/main" val="4104355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2C01550C-CE15-4B19-BADE-9E1ED8F159AC}" type="datetimeFigureOut">
              <a:rPr lang="nl-BE" smtClean="0"/>
              <a:t>12/11/2014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140AD435-3B42-4562-B70D-DDFDE02744BB}" type="slidenum">
              <a:rPr lang="nl-BE" smtClean="0"/>
              <a:t>‹nr.›</a:t>
            </a:fld>
            <a:endParaRPr lang="nl-BE"/>
          </a:p>
        </p:txBody>
      </p:sp>
    </p:spTree>
    <p:extLst>
      <p:ext uri="{BB962C8B-B14F-4D97-AF65-F5344CB8AC3E}">
        <p14:creationId xmlns:p14="http://schemas.microsoft.com/office/powerpoint/2010/main" val="3098415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2C01550C-CE15-4B19-BADE-9E1ED8F159AC}" type="datetimeFigureOut">
              <a:rPr lang="nl-BE" smtClean="0"/>
              <a:t>12/11/2014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140AD435-3B42-4562-B70D-DDFDE02744BB}" type="slidenum">
              <a:rPr lang="nl-BE" smtClean="0"/>
              <a:t>‹nr.›</a:t>
            </a:fld>
            <a:endParaRPr lang="nl-BE"/>
          </a:p>
        </p:txBody>
      </p:sp>
    </p:spTree>
    <p:extLst>
      <p:ext uri="{BB962C8B-B14F-4D97-AF65-F5344CB8AC3E}">
        <p14:creationId xmlns:p14="http://schemas.microsoft.com/office/powerpoint/2010/main" val="2890838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2C01550C-CE15-4B19-BADE-9E1ED8F159AC}" type="datetimeFigureOut">
              <a:rPr lang="nl-BE" smtClean="0"/>
              <a:t>12/11/2014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140AD435-3B42-4562-B70D-DDFDE02744BB}" type="slidenum">
              <a:rPr lang="nl-BE" smtClean="0"/>
              <a:t>‹nr.›</a:t>
            </a:fld>
            <a:endParaRPr lang="nl-BE"/>
          </a:p>
        </p:txBody>
      </p:sp>
    </p:spTree>
    <p:extLst>
      <p:ext uri="{BB962C8B-B14F-4D97-AF65-F5344CB8AC3E}">
        <p14:creationId xmlns:p14="http://schemas.microsoft.com/office/powerpoint/2010/main" val="2285930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2C01550C-CE15-4B19-BADE-9E1ED8F159AC}" type="datetimeFigureOut">
              <a:rPr lang="nl-BE" smtClean="0"/>
              <a:t>12/11/2014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140AD435-3B42-4562-B70D-DDFDE02744BB}" type="slidenum">
              <a:rPr lang="nl-BE" smtClean="0"/>
              <a:t>‹nr.›</a:t>
            </a:fld>
            <a:endParaRPr lang="nl-BE"/>
          </a:p>
        </p:txBody>
      </p:sp>
    </p:spTree>
    <p:extLst>
      <p:ext uri="{BB962C8B-B14F-4D97-AF65-F5344CB8AC3E}">
        <p14:creationId xmlns:p14="http://schemas.microsoft.com/office/powerpoint/2010/main" val="3141361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01550C-CE15-4B19-BADE-9E1ED8F159AC}" type="datetimeFigureOut">
              <a:rPr lang="nl-BE" smtClean="0"/>
              <a:t>12/11/2014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140AD435-3B42-4562-B70D-DDFDE02744BB}" type="slidenum">
              <a:rPr lang="nl-BE" smtClean="0"/>
              <a:t>‹nr.›</a:t>
            </a:fld>
            <a:endParaRPr lang="nl-BE"/>
          </a:p>
        </p:txBody>
      </p:sp>
    </p:spTree>
    <p:extLst>
      <p:ext uri="{BB962C8B-B14F-4D97-AF65-F5344CB8AC3E}">
        <p14:creationId xmlns:p14="http://schemas.microsoft.com/office/powerpoint/2010/main" val="2685987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2C01550C-CE15-4B19-BADE-9E1ED8F159AC}" type="datetimeFigureOut">
              <a:rPr lang="nl-BE" smtClean="0"/>
              <a:t>12/11/2014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140AD435-3B42-4562-B70D-DDFDE02744BB}" type="slidenum">
              <a:rPr lang="nl-BE" smtClean="0"/>
              <a:t>‹nr.›</a:t>
            </a:fld>
            <a:endParaRPr lang="nl-BE"/>
          </a:p>
        </p:txBody>
      </p:sp>
    </p:spTree>
    <p:extLst>
      <p:ext uri="{BB962C8B-B14F-4D97-AF65-F5344CB8AC3E}">
        <p14:creationId xmlns:p14="http://schemas.microsoft.com/office/powerpoint/2010/main" val="3591276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2C01550C-CE15-4B19-BADE-9E1ED8F159AC}" type="datetimeFigureOut">
              <a:rPr lang="nl-BE" smtClean="0"/>
              <a:t>12/11/2014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140AD435-3B42-4562-B70D-DDFDE02744BB}" type="slidenum">
              <a:rPr lang="nl-BE" smtClean="0"/>
              <a:t>‹nr.›</a:t>
            </a:fld>
            <a:endParaRPr lang="nl-BE"/>
          </a:p>
        </p:txBody>
      </p:sp>
    </p:spTree>
    <p:extLst>
      <p:ext uri="{BB962C8B-B14F-4D97-AF65-F5344CB8AC3E}">
        <p14:creationId xmlns:p14="http://schemas.microsoft.com/office/powerpoint/2010/main" val="1617487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2C01550C-CE15-4B19-BADE-9E1ED8F159AC}" type="datetimeFigureOut">
              <a:rPr lang="nl-BE" smtClean="0"/>
              <a:t>12/11/2014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140AD435-3B42-4562-B70D-DDFDE02744BB}" type="slidenum">
              <a:rPr lang="nl-BE" smtClean="0"/>
              <a:t>‹nr.›</a:t>
            </a:fld>
            <a:endParaRPr lang="nl-BE"/>
          </a:p>
        </p:txBody>
      </p:sp>
    </p:spTree>
    <p:extLst>
      <p:ext uri="{BB962C8B-B14F-4D97-AF65-F5344CB8AC3E}">
        <p14:creationId xmlns:p14="http://schemas.microsoft.com/office/powerpoint/2010/main" val="149913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01550C-CE15-4B19-BADE-9E1ED8F159AC}" type="datetimeFigureOut">
              <a:rPr lang="nl-BE" smtClean="0"/>
              <a:t>12/11/2014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140AD435-3B42-4562-B70D-DDFDE02744BB}" type="slidenum">
              <a:rPr lang="nl-BE" smtClean="0"/>
              <a:t>‹nr.›</a:t>
            </a:fld>
            <a:endParaRPr lang="nl-BE"/>
          </a:p>
        </p:txBody>
      </p:sp>
    </p:spTree>
    <p:extLst>
      <p:ext uri="{BB962C8B-B14F-4D97-AF65-F5344CB8AC3E}">
        <p14:creationId xmlns:p14="http://schemas.microsoft.com/office/powerpoint/2010/main" val="2884472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01550C-CE15-4B19-BADE-9E1ED8F159AC}" type="datetimeFigureOut">
              <a:rPr lang="nl-BE" smtClean="0"/>
              <a:t>12/11/2014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140AD435-3B42-4562-B70D-DDFDE02744BB}" type="slidenum">
              <a:rPr lang="nl-BE" smtClean="0"/>
              <a:t>‹nr.›</a:t>
            </a:fld>
            <a:endParaRPr lang="nl-BE"/>
          </a:p>
        </p:txBody>
      </p:sp>
    </p:spTree>
    <p:extLst>
      <p:ext uri="{BB962C8B-B14F-4D97-AF65-F5344CB8AC3E}">
        <p14:creationId xmlns:p14="http://schemas.microsoft.com/office/powerpoint/2010/main" val="2475154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01550C-CE15-4B19-BADE-9E1ED8F159AC}" type="datetimeFigureOut">
              <a:rPr lang="nl-BE" smtClean="0"/>
              <a:t>12/11/2014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140AD435-3B42-4562-B70D-DDFDE02744BB}" type="slidenum">
              <a:rPr lang="nl-BE" smtClean="0"/>
              <a:t>‹nr.›</a:t>
            </a:fld>
            <a:endParaRPr lang="nl-BE"/>
          </a:p>
        </p:txBody>
      </p:sp>
    </p:spTree>
    <p:extLst>
      <p:ext uri="{BB962C8B-B14F-4D97-AF65-F5344CB8AC3E}">
        <p14:creationId xmlns:p14="http://schemas.microsoft.com/office/powerpoint/2010/main" val="1538116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1550C-CE15-4B19-BADE-9E1ED8F159AC}" type="datetimeFigureOut">
              <a:rPr lang="nl-BE" smtClean="0"/>
              <a:t>12/11/2014</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AD435-3B42-4562-B70D-DDFDE02744BB}" type="slidenum">
              <a:rPr lang="nl-BE" smtClean="0"/>
              <a:t>‹nr.›</a:t>
            </a:fld>
            <a:endParaRPr lang="nl-BE"/>
          </a:p>
        </p:txBody>
      </p:sp>
    </p:spTree>
    <p:extLst>
      <p:ext uri="{BB962C8B-B14F-4D97-AF65-F5344CB8AC3E}">
        <p14:creationId xmlns:p14="http://schemas.microsoft.com/office/powerpoint/2010/main" val="1291457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docs.joomla.org/Edit_PHP.INI_File_for_XDebu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wikipedia.org/wiki/Rasmus_Lerdorf" TargetMode="External"/><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www.workingsoftware.com.au/page/Your_templating_engine_sucks_and_everything_you_have_ever_written_is_spaghetti_code_yes_you"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Backend</a:t>
            </a:r>
            <a:endParaRPr lang="nl-BE"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3728" y="1628800"/>
            <a:ext cx="4838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4"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6"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8" name="AutoShape 8"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9" name="AutoShape 10"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Tree>
    <p:extLst>
      <p:ext uri="{BB962C8B-B14F-4D97-AF65-F5344CB8AC3E}">
        <p14:creationId xmlns:p14="http://schemas.microsoft.com/office/powerpoint/2010/main" val="2219129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a:bodyPr>
          <a:lstStyle/>
          <a:p>
            <a:pPr>
              <a:lnSpc>
                <a:spcPct val="150000"/>
              </a:lnSpc>
            </a:pPr>
            <a:r>
              <a:rPr lang="nl-BE" dirty="0" smtClean="0"/>
              <a:t>Beste manier om PHP te integreren</a:t>
            </a:r>
          </a:p>
          <a:p>
            <a:pPr lvl="1">
              <a:lnSpc>
                <a:spcPct val="150000"/>
              </a:lnSpc>
            </a:pPr>
            <a:r>
              <a:rPr lang="nl-BE" dirty="0" smtClean="0"/>
              <a:t>scheiden van logica en output</a:t>
            </a:r>
          </a:p>
          <a:p>
            <a:pPr lvl="2">
              <a:lnSpc>
                <a:spcPct val="150000"/>
              </a:lnSpc>
            </a:pPr>
            <a:r>
              <a:rPr lang="nl-BE" dirty="0" smtClean="0"/>
              <a:t>variabelen bovenaan tussen scripttags definiëren</a:t>
            </a:r>
          </a:p>
          <a:p>
            <a:pPr lvl="2">
              <a:lnSpc>
                <a:spcPct val="150000"/>
              </a:lnSpc>
            </a:pPr>
            <a:r>
              <a:rPr lang="nl-BE" dirty="0" smtClean="0"/>
              <a:t>Onder scripttag -&gt; HTML, CSS, JS</a:t>
            </a:r>
          </a:p>
          <a:p>
            <a:pPr lvl="2">
              <a:lnSpc>
                <a:spcPct val="150000"/>
              </a:lnSpc>
            </a:pPr>
            <a:r>
              <a:rPr lang="nl-BE" dirty="0" smtClean="0"/>
              <a:t>via script tags variabelen in HTML invullen</a:t>
            </a:r>
          </a:p>
          <a:p>
            <a:pPr lvl="1">
              <a:lnSpc>
                <a:spcPct val="150000"/>
              </a:lnSpc>
            </a:pPr>
            <a:endParaRPr lang="nl-BE" dirty="0" smtClean="0"/>
          </a:p>
        </p:txBody>
      </p:sp>
    </p:spTree>
    <p:extLst>
      <p:ext uri="{BB962C8B-B14F-4D97-AF65-F5344CB8AC3E}">
        <p14:creationId xmlns:p14="http://schemas.microsoft.com/office/powerpoint/2010/main" val="4172811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50000"/>
              </a:lnSpc>
            </a:pPr>
            <a:r>
              <a:rPr lang="nl-BE" dirty="0" smtClean="0"/>
              <a:t>Commentaar in PHP script-blokken (vb. </a:t>
            </a:r>
            <a:r>
              <a:rPr lang="nl-BE" dirty="0" smtClean="0">
                <a:solidFill>
                  <a:srgbClr val="00B050"/>
                </a:solidFill>
              </a:rPr>
              <a:t>voorbeeld-syntax-commentaar </a:t>
            </a:r>
            <a:r>
              <a:rPr lang="nl-BE" dirty="0" smtClean="0"/>
              <a:t>) </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commentaar</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a:t>
            </a:r>
            <a:br>
              <a:rPr lang="nl-BE" sz="2400" dirty="0" smtClean="0">
                <a:latin typeface="Lucida Console" panose="020B0609040504020204" pitchFamily="49" charset="0"/>
              </a:rPr>
            </a:br>
            <a:r>
              <a:rPr lang="nl-BE" sz="2400" dirty="0" smtClean="0">
                <a:latin typeface="Lucida Console" panose="020B0609040504020204" pitchFamily="49" charset="0"/>
              </a:rPr>
              <a:t>is</a:t>
            </a:r>
            <a:br>
              <a:rPr lang="nl-BE" sz="2400" dirty="0" smtClean="0">
                <a:latin typeface="Lucida Console" panose="020B0609040504020204" pitchFamily="49" charset="0"/>
              </a:rPr>
            </a:br>
            <a:r>
              <a:rPr lang="nl-BE" sz="2400" dirty="0" smtClean="0">
                <a:latin typeface="Lucida Console" panose="020B0609040504020204" pitchFamily="49" charset="0"/>
              </a:rPr>
              <a:t>comentaar op</a:t>
            </a:r>
            <a:br>
              <a:rPr lang="nl-BE" sz="2400" dirty="0" smtClean="0">
                <a:latin typeface="Lucida Console" panose="020B0609040504020204" pitchFamily="49" charset="0"/>
              </a:rPr>
            </a:br>
            <a:r>
              <a:rPr lang="nl-BE" sz="2400" dirty="0" smtClean="0">
                <a:latin typeface="Lucida Console" panose="020B0609040504020204" pitchFamily="49" charset="0"/>
              </a:rPr>
              <a:t>meerdere regels </a:t>
            </a:r>
            <a:r>
              <a:rPr lang="nl-BE" sz="2400" b="1" dirty="0" smtClean="0">
                <a:latin typeface="Lucida Console" panose="020B0609040504020204" pitchFamily="49" charset="0"/>
              </a:rPr>
              <a:t>*/</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ook commentaar</a:t>
            </a:r>
            <a:br>
              <a:rPr lang="nl-BE" sz="2400" dirty="0" smtClean="0">
                <a:latin typeface="Lucida Console" panose="020B0609040504020204" pitchFamily="49" charset="0"/>
              </a:rPr>
            </a:br>
            <a:endParaRPr lang="nl-BE" sz="2400" dirty="0" smtClean="0">
              <a:latin typeface="Lucida Console" panose="020B0609040504020204" pitchFamily="49" charset="0"/>
            </a:endParaRPr>
          </a:p>
          <a:p>
            <a:pPr marL="342900" lvl="2" indent="-342900">
              <a:lnSpc>
                <a:spcPct val="150000"/>
              </a:lnSpc>
            </a:pPr>
            <a:r>
              <a:rPr lang="nl-BE" dirty="0"/>
              <a:t>Alle informatie over de versie van PHP en alle parafenalia:</a:t>
            </a:r>
            <a:endParaRPr lang="nl-BE" dirty="0">
              <a:latin typeface="Lucida Console" panose="020B0609040504020204" pitchFamily="49" charset="0"/>
            </a:endParaRPr>
          </a:p>
          <a:p>
            <a:pPr marL="800100" lvl="3" indent="-342900">
              <a:lnSpc>
                <a:spcPct val="150000"/>
              </a:lnSpc>
            </a:pPr>
            <a:r>
              <a:rPr lang="nl-BE" dirty="0" err="1">
                <a:latin typeface="Lucida Console" panose="020B0609040504020204" pitchFamily="49" charset="0"/>
              </a:rPr>
              <a:t>phpinfo</a:t>
            </a:r>
            <a:r>
              <a:rPr lang="nl-BE" dirty="0">
                <a:latin typeface="Lucida Console" panose="020B0609040504020204" pitchFamily="49" charset="0"/>
              </a:rPr>
              <a:t>() </a:t>
            </a:r>
            <a:r>
              <a:rPr lang="nl-BE" dirty="0" smtClean="0"/>
              <a:t>( vb</a:t>
            </a:r>
            <a:r>
              <a:rPr lang="nl-BE" dirty="0"/>
              <a:t>. </a:t>
            </a:r>
            <a:r>
              <a:rPr lang="nl-BE" dirty="0" smtClean="0">
                <a:solidFill>
                  <a:srgbClr val="00B050"/>
                </a:solidFill>
              </a:rPr>
              <a:t>voorbeeld-syntax-</a:t>
            </a:r>
            <a:r>
              <a:rPr lang="nl-BE" dirty="0" err="1" smtClean="0">
                <a:solidFill>
                  <a:srgbClr val="00B050"/>
                </a:solidFill>
              </a:rPr>
              <a:t>phpinfo</a:t>
            </a:r>
            <a:r>
              <a:rPr lang="nl-BE" dirty="0" smtClean="0">
                <a:solidFill>
                  <a:srgbClr val="00B050"/>
                </a:solidFill>
              </a:rPr>
              <a:t> </a:t>
            </a:r>
            <a:r>
              <a:rPr lang="nl-BE" dirty="0" smtClean="0"/>
              <a:t>) </a:t>
            </a:r>
            <a:endParaRPr lang="nl-BE" dirty="0"/>
          </a:p>
          <a:p>
            <a:pPr>
              <a:lnSpc>
                <a:spcPct val="150000"/>
              </a:lnSpc>
            </a:pPr>
            <a:endParaRPr lang="nl-BE" dirty="0" smtClean="0">
              <a:latin typeface="Lucida Console" panose="020B0609040504020204" pitchFamily="49" charset="0"/>
            </a:endParaRPr>
          </a:p>
        </p:txBody>
      </p:sp>
    </p:spTree>
    <p:extLst>
      <p:ext uri="{BB962C8B-B14F-4D97-AF65-F5344CB8AC3E}">
        <p14:creationId xmlns:p14="http://schemas.microsoft.com/office/powerpoint/2010/main" val="33534911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lstStyle/>
          <a:p>
            <a:pPr>
              <a:lnSpc>
                <a:spcPct val="150000"/>
              </a:lnSpc>
            </a:pPr>
            <a:r>
              <a:rPr lang="nl-BE" dirty="0" smtClean="0"/>
              <a:t>Vragen over PHP? Eén adres!</a:t>
            </a:r>
          </a:p>
          <a:p>
            <a:pPr marL="0" indent="0" algn="ctr">
              <a:lnSpc>
                <a:spcPct val="150000"/>
              </a:lnSpc>
              <a:buNone/>
            </a:pPr>
            <a:r>
              <a:rPr lang="nl-BE" sz="7200" dirty="0" smtClean="0"/>
              <a:t>http://www.php.net</a:t>
            </a:r>
          </a:p>
          <a:p>
            <a:pPr marL="457200" lvl="1" indent="0">
              <a:lnSpc>
                <a:spcPct val="150000"/>
              </a:lnSpc>
              <a:buNone/>
            </a:pPr>
            <a:endParaRPr lang="nl-BE" dirty="0" smtClean="0"/>
          </a:p>
          <a:p>
            <a:pPr lvl="2">
              <a:lnSpc>
                <a:spcPct val="150000"/>
              </a:lnSpc>
            </a:pPr>
            <a:endParaRPr lang="nl-BE" dirty="0" smtClean="0"/>
          </a:p>
          <a:p>
            <a:endParaRPr lang="nl-BE" dirty="0"/>
          </a:p>
        </p:txBody>
      </p:sp>
    </p:spTree>
    <p:extLst>
      <p:ext uri="{BB962C8B-B14F-4D97-AF65-F5344CB8AC3E}">
        <p14:creationId xmlns:p14="http://schemas.microsoft.com/office/powerpoint/2010/main" val="3753724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endParaRPr lang="nl-BE"/>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42791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6067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Documentation (= volledig handleiding)</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76" y="2708920"/>
            <a:ext cx="79914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4674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Zoeken in de documentation</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99" y="2636912"/>
            <a:ext cx="7288213"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3830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Zoekresultaten</a:t>
            </a:r>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200800" cy="339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08403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Analyse manual (vb. functie "echo")</a:t>
            </a:r>
          </a:p>
          <a:p>
            <a:pPr marL="742950" lvl="2" indent="-342900"/>
            <a:r>
              <a:rPr lang="nl-BE" dirty="0" smtClean="0"/>
              <a:t>Plaats van zoekterm binnen de manual </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40968"/>
            <a:ext cx="3528392" cy="26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0885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Description</a:t>
            </a:r>
          </a:p>
          <a:p>
            <a:pPr marL="114300" indent="0">
              <a:lnSpc>
                <a:spcPct val="150000"/>
              </a:lnSpc>
              <a:buNone/>
            </a:pPr>
            <a:endParaRPr lang="nl-BE" dirty="0" smtClean="0"/>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4624944" cy="308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60646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normAutofit fontScale="70000" lnSpcReduction="20000"/>
          </a:bodyPr>
          <a:lstStyle/>
          <a:p>
            <a:pPr marL="971550" lvl="1" indent="-457200">
              <a:lnSpc>
                <a:spcPct val="150000"/>
              </a:lnSpc>
            </a:pPr>
            <a:r>
              <a:rPr lang="nl-BE" dirty="0" smtClean="0"/>
              <a:t>Parameters</a:t>
            </a:r>
          </a:p>
          <a:p>
            <a:pPr marL="1371600" lvl="2" indent="-457200">
              <a:lnSpc>
                <a:spcPct val="150000"/>
              </a:lnSpc>
            </a:pPr>
            <a:r>
              <a:rPr lang="nl-BE" dirty="0" smtClean="0"/>
              <a:t>Wat moet meegegeven worden</a:t>
            </a:r>
          </a:p>
          <a:p>
            <a:pPr marL="971550" lvl="1" indent="-457200">
              <a:lnSpc>
                <a:spcPct val="150000"/>
              </a:lnSpc>
            </a:pPr>
            <a:r>
              <a:rPr lang="nl-BE" dirty="0" smtClean="0"/>
              <a:t>Return value</a:t>
            </a:r>
          </a:p>
          <a:p>
            <a:pPr marL="1371600" lvl="2" indent="-457200">
              <a:lnSpc>
                <a:spcPct val="150000"/>
              </a:lnSpc>
            </a:pPr>
            <a:r>
              <a:rPr lang="nl-BE" dirty="0" smtClean="0"/>
              <a:t>Wat de functie teruggeeft</a:t>
            </a:r>
          </a:p>
          <a:p>
            <a:pPr marL="971550" lvl="1" indent="-457200">
              <a:lnSpc>
                <a:spcPct val="150000"/>
              </a:lnSpc>
            </a:pPr>
            <a:r>
              <a:rPr lang="nl-BE" dirty="0" smtClean="0"/>
              <a:t>Examples</a:t>
            </a:r>
          </a:p>
          <a:p>
            <a:pPr marL="971550" lvl="1" indent="-457200">
              <a:lnSpc>
                <a:spcPct val="150000"/>
              </a:lnSpc>
            </a:pPr>
            <a:r>
              <a:rPr lang="nl-BE" dirty="0" smtClean="0"/>
              <a:t>Notes</a:t>
            </a:r>
          </a:p>
          <a:p>
            <a:pPr marL="971550" lvl="1" indent="-457200">
              <a:lnSpc>
                <a:spcPct val="150000"/>
              </a:lnSpc>
            </a:pPr>
            <a:r>
              <a:rPr lang="nl-BE" dirty="0" smtClean="0"/>
              <a:t>See Also</a:t>
            </a:r>
          </a:p>
          <a:p>
            <a:pPr marL="971550" lvl="1" indent="-457200">
              <a:lnSpc>
                <a:spcPct val="150000"/>
              </a:lnSpc>
            </a:pPr>
            <a:r>
              <a:rPr lang="nl-BE" dirty="0" smtClean="0"/>
              <a:t>Comments </a:t>
            </a:r>
          </a:p>
          <a:p>
            <a:pPr marL="1371600" lvl="2" indent="-457200">
              <a:lnSpc>
                <a:spcPct val="150000"/>
              </a:lnSpc>
            </a:pPr>
            <a:r>
              <a:rPr lang="nl-BE" dirty="0" smtClean="0"/>
              <a:t>staan veel kant en klare oplossingen voor veel voorkomende problemen</a:t>
            </a:r>
          </a:p>
        </p:txBody>
      </p:sp>
    </p:spTree>
    <p:extLst>
      <p:ext uri="{BB962C8B-B14F-4D97-AF65-F5344CB8AC3E}">
        <p14:creationId xmlns:p14="http://schemas.microsoft.com/office/powerpoint/2010/main" val="2615889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lnSpcReduction="10000"/>
          </a:bodyPr>
          <a:lstStyle/>
          <a:p>
            <a:r>
              <a:rPr lang="nl-NL" dirty="0" smtClean="0"/>
              <a:t>Inleiding</a:t>
            </a:r>
          </a:p>
          <a:p>
            <a:r>
              <a:rPr lang="nl-NL" dirty="0" smtClean="0"/>
              <a:t>Syntax</a:t>
            </a:r>
          </a:p>
          <a:p>
            <a:r>
              <a:rPr lang="nl-BE" dirty="0" smtClean="0"/>
              <a:t>Anatomie php.net</a:t>
            </a:r>
          </a:p>
          <a:p>
            <a:r>
              <a:rPr lang="nl-BE" dirty="0" smtClean="0"/>
              <a:t>Afdrukken in een document</a:t>
            </a:r>
            <a:endParaRPr lang="nl-NL" dirty="0" smtClean="0"/>
          </a:p>
          <a:p>
            <a:r>
              <a:rPr lang="nl-NL" dirty="0" smtClean="0"/>
              <a:t>Variables</a:t>
            </a:r>
          </a:p>
          <a:p>
            <a:r>
              <a:rPr lang="nl-NL" dirty="0" smtClean="0"/>
              <a:t>Operatoren</a:t>
            </a:r>
          </a:p>
          <a:p>
            <a:r>
              <a:rPr lang="nl-NL" dirty="0" smtClean="0"/>
              <a:t>Conditional statements</a:t>
            </a:r>
          </a:p>
          <a:p>
            <a:r>
              <a:rPr lang="nl-NL" dirty="0" smtClean="0"/>
              <a:t>Arrays</a:t>
            </a:r>
            <a:endParaRPr lang="nl-NL" dirty="0"/>
          </a:p>
        </p:txBody>
      </p:sp>
    </p:spTree>
    <p:extLst>
      <p:ext uri="{BB962C8B-B14F-4D97-AF65-F5344CB8AC3E}">
        <p14:creationId xmlns:p14="http://schemas.microsoft.com/office/powerpoint/2010/main" val="8265699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571500" indent="-457200">
              <a:lnSpc>
                <a:spcPct val="150000"/>
              </a:lnSpc>
            </a:pPr>
            <a:r>
              <a:rPr lang="nl-BE" b="1" dirty="0" smtClean="0"/>
              <a:t>Tip</a:t>
            </a:r>
            <a:r>
              <a:rPr lang="nl-BE" dirty="0" smtClean="0"/>
              <a:t>: handiger zoeken d.m.v. Google</a:t>
            </a:r>
          </a:p>
          <a:p>
            <a:pPr marL="971550" lvl="1" indent="-457200">
              <a:lnSpc>
                <a:spcPct val="150000"/>
              </a:lnSpc>
            </a:pPr>
            <a:r>
              <a:rPr lang="nl-BE" dirty="0" smtClean="0"/>
              <a:t>Je weet waar je naar op zoek bent</a:t>
            </a:r>
          </a:p>
          <a:p>
            <a:pPr marL="1371600" lvl="2" indent="-457200">
              <a:lnSpc>
                <a:spcPct val="150000"/>
              </a:lnSpc>
            </a:pPr>
            <a:r>
              <a:rPr lang="nl-BE" dirty="0" smtClean="0"/>
              <a:t>Zoekterm = functienaam + php.net</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33056"/>
            <a:ext cx="5976664" cy="18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25362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Je weet niet naar wat je op zoek bent</a:t>
            </a:r>
          </a:p>
          <a:p>
            <a:pPr marL="1371600" lvl="2" indent="-457200">
              <a:lnSpc>
                <a:spcPct val="150000"/>
              </a:lnSpc>
            </a:pPr>
            <a:r>
              <a:rPr lang="nl-BE" dirty="0" smtClean="0"/>
              <a:t>Zoekterm = Engelse vraag + in php</a:t>
            </a:r>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r>
              <a:rPr lang="nl-BE" dirty="0" smtClean="0"/>
              <a:t>Betrouwbaar?</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56613"/>
            <a:ext cx="6351801" cy="11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80838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Websites </a:t>
            </a:r>
            <a:r>
              <a:rPr lang="nl-BE" b="1" dirty="0" smtClean="0"/>
              <a:t>php.net</a:t>
            </a:r>
            <a:r>
              <a:rPr lang="nl-BE" dirty="0" smtClean="0"/>
              <a:t> &amp; </a:t>
            </a:r>
            <a:r>
              <a:rPr lang="nl-BE" b="1" dirty="0" smtClean="0"/>
              <a:t>stackoverflow.com </a:t>
            </a:r>
            <a:r>
              <a:rPr lang="nl-BE" dirty="0" smtClean="0"/>
              <a:t>= goed!</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37125"/>
            <a:ext cx="6677819" cy="349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35515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Wees kritisch/analyseer website</a:t>
            </a:r>
          </a:p>
          <a:p>
            <a:pPr marL="2286000" lvl="4" indent="-457200">
              <a:lnSpc>
                <a:spcPct val="150000"/>
              </a:lnSpc>
            </a:pPr>
            <a:r>
              <a:rPr lang="nl-BE" dirty="0" smtClean="0"/>
              <a:t>Datum?</a:t>
            </a:r>
          </a:p>
          <a:p>
            <a:pPr marL="2286000" lvl="4" indent="-457200">
              <a:lnSpc>
                <a:spcPct val="150000"/>
              </a:lnSpc>
            </a:pPr>
            <a:r>
              <a:rPr lang="nl-BE" dirty="0" smtClean="0"/>
              <a:t>Commentaren?</a:t>
            </a:r>
          </a:p>
          <a:p>
            <a:pPr marL="2286000" lvl="4" indent="-457200">
              <a:lnSpc>
                <a:spcPct val="150000"/>
              </a:lnSpc>
            </a:pPr>
            <a:r>
              <a:rPr lang="nl-BE" dirty="0" smtClean="0"/>
              <a:t>Reclame?</a:t>
            </a:r>
          </a:p>
          <a:p>
            <a:pPr marL="1828800" lvl="3" indent="-457200">
              <a:lnSpc>
                <a:spcPct val="150000"/>
              </a:lnSpc>
            </a:pPr>
            <a:r>
              <a:rPr lang="nl-BE" dirty="0" smtClean="0"/>
              <a:t>Het eerste zoekresultaat is niet altijd wat je zoekt</a:t>
            </a:r>
          </a:p>
          <a:p>
            <a:pPr marL="1828800" lvl="3" indent="-457200">
              <a:lnSpc>
                <a:spcPct val="150000"/>
              </a:lnSpc>
            </a:pPr>
            <a:r>
              <a:rPr lang="nl-BE" dirty="0" smtClean="0"/>
              <a:t>Neem de tijd om de eerste paar zinnen van elk zoekresultaat te lezen =&gt; antwoord zit hier vaak al in vervat</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spTree>
    <p:extLst>
      <p:ext uri="{BB962C8B-B14F-4D97-AF65-F5344CB8AC3E}">
        <p14:creationId xmlns:p14="http://schemas.microsoft.com/office/powerpoint/2010/main" val="33201717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971550" lvl="1" indent="-457200">
              <a:lnSpc>
                <a:spcPct val="150000"/>
              </a:lnSpc>
            </a:pPr>
            <a:r>
              <a:rPr lang="nl-BE" b="1" dirty="0" smtClean="0"/>
              <a:t>echo</a:t>
            </a:r>
          </a:p>
          <a:p>
            <a:pPr marL="1371600" lvl="2" indent="-457200">
              <a:lnSpc>
                <a:spcPct val="150000"/>
              </a:lnSpc>
            </a:pPr>
            <a:r>
              <a:rPr lang="nl-BE" dirty="0" smtClean="0"/>
              <a:t>Enkel voor strings!</a:t>
            </a:r>
          </a:p>
          <a:p>
            <a:pPr marL="1371600" lvl="2" indent="-457200">
              <a:lnSpc>
                <a:spcPct val="150000"/>
              </a:lnSpc>
            </a:pPr>
            <a:r>
              <a:rPr lang="nl-BE" dirty="0" smtClean="0"/>
              <a:t>Gebruik </a:t>
            </a:r>
            <a:r>
              <a:rPr lang="nl-BE" sz="1700" dirty="0" smtClean="0">
                <a:solidFill>
                  <a:schemeClr val="accent1"/>
                </a:solidFill>
                <a:latin typeface="Lucida Console" panose="020B0609040504020204" pitchFamily="49" charset="0"/>
              </a:rPr>
              <a:t>&lt;?= $var ?&gt; </a:t>
            </a:r>
            <a:r>
              <a:rPr lang="nl-BE" dirty="0" smtClean="0"/>
              <a:t>om dingen in html af te drukken</a:t>
            </a:r>
          </a:p>
          <a:p>
            <a:pPr marL="1828800" lvl="3" indent="-457200">
              <a:lnSpc>
                <a:spcPct val="150000"/>
              </a:lnSpc>
            </a:pPr>
            <a:r>
              <a:rPr lang="nl-BE" dirty="0" smtClean="0"/>
              <a:t>Bv </a:t>
            </a:r>
            <a:r>
              <a:rPr lang="nl-BE" sz="1700" dirty="0">
                <a:solidFill>
                  <a:schemeClr val="accent1"/>
                </a:solidFill>
                <a:latin typeface="Lucida Console" panose="020B0609040504020204" pitchFamily="49" charset="0"/>
              </a:rPr>
              <a:t>&lt;p&gt;Hallo, ik heet &lt;?= $naam ?&gt;&lt;/p&gt;</a:t>
            </a:r>
          </a:p>
          <a:p>
            <a:pPr marL="1828800" lvl="3" indent="-457200">
              <a:lnSpc>
                <a:spcPct val="150000"/>
              </a:lnSpc>
            </a:pPr>
            <a:r>
              <a:rPr lang="nl-BE" dirty="0" smtClean="0"/>
              <a:t>Gebruik deze notatie </a:t>
            </a:r>
            <a:r>
              <a:rPr lang="nl-BE" dirty="0" err="1" smtClean="0"/>
              <a:t>énkel</a:t>
            </a:r>
            <a:r>
              <a:rPr lang="nl-BE" dirty="0" smtClean="0"/>
              <a:t> om variabelen af te drukken. Laat tekst die niet veranderd moet worden in de HTML staan</a:t>
            </a:r>
          </a:p>
          <a:p>
            <a:pPr marL="1828800" lvl="3" indent="-457200">
              <a:lnSpc>
                <a:spcPct val="150000"/>
              </a:lnSpc>
            </a:pPr>
            <a:r>
              <a:rPr lang="nl-BE" dirty="0" smtClean="0"/>
              <a:t>Dus zeker niet: </a:t>
            </a:r>
            <a:br>
              <a:rPr lang="nl-BE" dirty="0" smtClean="0"/>
            </a:br>
            <a:r>
              <a:rPr lang="nl-BE" sz="2100" strike="sngStrike" dirty="0" smtClean="0">
                <a:solidFill>
                  <a:schemeClr val="accent1"/>
                </a:solidFill>
                <a:latin typeface="Lucida Console" panose="020B0609040504020204" pitchFamily="49" charset="0"/>
              </a:rPr>
              <a:t>&lt;</a:t>
            </a:r>
            <a:r>
              <a:rPr lang="nl-BE" sz="2100" strike="sngStrike" dirty="0">
                <a:solidFill>
                  <a:schemeClr val="accent1"/>
                </a:solidFill>
                <a:latin typeface="Lucida Console" panose="020B0609040504020204" pitchFamily="49" charset="0"/>
              </a:rPr>
              <a:t>p&gt;&lt;?= </a:t>
            </a:r>
            <a:r>
              <a:rPr lang="nl-BE" sz="2100" strike="sngStrike" dirty="0" smtClean="0">
                <a:solidFill>
                  <a:schemeClr val="accent1"/>
                </a:solidFill>
                <a:latin typeface="Lucida Console" panose="020B0609040504020204" pitchFamily="49" charset="0"/>
              </a:rPr>
              <a:t>‘</a:t>
            </a:r>
            <a:r>
              <a:rPr lang="nl-BE" sz="2100" strike="sngStrike" dirty="0">
                <a:solidFill>
                  <a:schemeClr val="accent1"/>
                </a:solidFill>
                <a:latin typeface="Lucida Console" panose="020B0609040504020204" pitchFamily="49" charset="0"/>
              </a:rPr>
              <a:t>Hallo, ik heet’ . $naam ?&gt;&lt;/p</a:t>
            </a:r>
            <a:r>
              <a:rPr lang="nl-BE" sz="2100" strike="sngStrike" dirty="0" smtClean="0">
                <a:solidFill>
                  <a:schemeClr val="accent1"/>
                </a:solidFill>
                <a:latin typeface="Lucida Console" panose="020B0609040504020204" pitchFamily="49" charset="0"/>
              </a:rPr>
              <a:t>&gt;</a:t>
            </a:r>
          </a:p>
          <a:p>
            <a:pPr marL="1828800" lvl="3" indent="-457200">
              <a:lnSpc>
                <a:spcPct val="150000"/>
              </a:lnSpc>
            </a:pPr>
            <a:r>
              <a:rPr lang="nl-BE" sz="2400" dirty="0"/>
              <a:t>Let op: niet elke server heeft deze shorthand echo standaard </a:t>
            </a:r>
            <a:r>
              <a:rPr lang="nl-BE" sz="2400" dirty="0" smtClean="0"/>
              <a:t>ingeschakeld </a:t>
            </a:r>
            <a:r>
              <a:rPr lang="nl-BE" sz="2400" dirty="0"/>
              <a:t>(php.ini: </a:t>
            </a:r>
            <a:r>
              <a:rPr lang="nl-BE" sz="2400" dirty="0" err="1"/>
              <a:t>short_open_tag</a:t>
            </a:r>
            <a:r>
              <a:rPr lang="nl-BE" sz="2400" dirty="0"/>
              <a:t> = </a:t>
            </a:r>
            <a:r>
              <a:rPr lang="nl-BE" sz="2400" dirty="0" smtClean="0"/>
              <a:t>on)</a:t>
            </a:r>
          </a:p>
          <a:p>
            <a:pPr marL="1828800" lvl="3" indent="-457200">
              <a:lnSpc>
                <a:spcPct val="150000"/>
              </a:lnSpc>
            </a:pPr>
            <a:r>
              <a:rPr lang="nl-BE" dirty="0"/>
              <a:t>(vb. </a:t>
            </a:r>
            <a:r>
              <a:rPr lang="nl-BE" dirty="0" smtClean="0">
                <a:solidFill>
                  <a:srgbClr val="00B050"/>
                </a:solidFill>
              </a:rPr>
              <a:t>voorbeeld-afdrukken-echo </a:t>
            </a:r>
            <a:r>
              <a:rPr lang="nl-BE" dirty="0" smtClean="0"/>
              <a:t>) </a:t>
            </a:r>
            <a:endParaRPr lang="nl-BE" dirty="0"/>
          </a:p>
          <a:p>
            <a:pPr marL="1828800" lvl="3" indent="-457200">
              <a:lnSpc>
                <a:spcPct val="150000"/>
              </a:lnSpc>
            </a:pPr>
            <a:endParaRPr lang="nl-BE" sz="2400" dirty="0"/>
          </a:p>
        </p:txBody>
      </p:sp>
    </p:spTree>
    <p:extLst>
      <p:ext uri="{BB962C8B-B14F-4D97-AF65-F5344CB8AC3E}">
        <p14:creationId xmlns:p14="http://schemas.microsoft.com/office/powerpoint/2010/main" val="2438125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85000" lnSpcReduction="10000"/>
          </a:bodyPr>
          <a:lstStyle/>
          <a:p>
            <a:pPr marL="971550" lvl="1" indent="-457200">
              <a:lnSpc>
                <a:spcPct val="150000"/>
              </a:lnSpc>
            </a:pPr>
            <a:r>
              <a:rPr lang="nl-BE" b="1" dirty="0" err="1" smtClean="0"/>
              <a:t>var_dump</a:t>
            </a:r>
            <a:r>
              <a:rPr lang="nl-BE" b="1" dirty="0" smtClean="0"/>
              <a:t>()</a:t>
            </a:r>
          </a:p>
          <a:p>
            <a:pPr marL="1371600" lvl="2" indent="-457200">
              <a:lnSpc>
                <a:spcPct val="150000"/>
              </a:lnSpc>
            </a:pPr>
            <a:r>
              <a:rPr lang="nl-BE" dirty="0" smtClean="0"/>
              <a:t>Dient enkel om te debuggen -&gt; nooit in productieomgeving</a:t>
            </a:r>
          </a:p>
          <a:p>
            <a:pPr marL="1371600" lvl="2" indent="-457200">
              <a:lnSpc>
                <a:spcPct val="150000"/>
              </a:lnSpc>
            </a:pPr>
            <a:r>
              <a:rPr lang="nl-BE" dirty="0" smtClean="0"/>
              <a:t>Geeft extra informatie over variabele (string/</a:t>
            </a:r>
            <a:r>
              <a:rPr lang="nl-BE" dirty="0" err="1" smtClean="0"/>
              <a:t>boolean</a:t>
            </a:r>
            <a:r>
              <a:rPr lang="nl-BE" dirty="0" smtClean="0"/>
              <a:t>/array/…) -&gt; vergemakkelijkt debuggen</a:t>
            </a:r>
          </a:p>
          <a:p>
            <a:pPr marL="1371600" lvl="2" indent="-457200">
              <a:lnSpc>
                <a:spcPct val="150000"/>
              </a:lnSpc>
            </a:pPr>
            <a:r>
              <a:rPr lang="nl-BE" dirty="0" smtClean="0"/>
              <a:t>Standaard onoverzichtelijke opmaak</a:t>
            </a:r>
          </a:p>
          <a:p>
            <a:pPr marL="1828800" lvl="3" indent="-457200">
              <a:lnSpc>
                <a:spcPct val="150000"/>
              </a:lnSpc>
            </a:pPr>
            <a:r>
              <a:rPr lang="nl-BE" dirty="0" smtClean="0"/>
              <a:t>Oplossen door </a:t>
            </a:r>
            <a:r>
              <a:rPr lang="nl-BE" b="1" dirty="0" err="1" smtClean="0"/>
              <a:t>print_r</a:t>
            </a:r>
            <a:r>
              <a:rPr lang="nl-BE" b="1" dirty="0" smtClean="0"/>
              <a:t>()</a:t>
            </a:r>
            <a:r>
              <a:rPr lang="nl-BE" dirty="0" smtClean="0"/>
              <a:t> in samenwerking met &lt;pre&gt;-element</a:t>
            </a:r>
          </a:p>
          <a:p>
            <a:pPr marL="2286000" lvl="4" indent="-457200">
              <a:lnSpc>
                <a:spcPct val="150000"/>
              </a:lnSpc>
            </a:pPr>
            <a:r>
              <a:rPr lang="nl-BE" dirty="0" smtClean="0"/>
              <a:t>Omslachtig!</a:t>
            </a:r>
          </a:p>
          <a:p>
            <a:pPr marL="1828800" lvl="3" indent="-457200">
              <a:lnSpc>
                <a:spcPct val="150000"/>
              </a:lnSpc>
            </a:pPr>
            <a:r>
              <a:rPr lang="nl-BE" dirty="0" smtClean="0"/>
              <a:t>XDEBUG kan helpen!</a:t>
            </a:r>
          </a:p>
          <a:p>
            <a:pPr marL="1371600" lvl="2" indent="-457200">
              <a:lnSpc>
                <a:spcPct val="150000"/>
              </a:lnSpc>
            </a:pPr>
            <a:r>
              <a:rPr lang="nl-BE" dirty="0"/>
              <a:t>(vb. </a:t>
            </a:r>
            <a:r>
              <a:rPr lang="nl-BE" dirty="0" smtClean="0">
                <a:solidFill>
                  <a:srgbClr val="00B050"/>
                </a:solidFill>
              </a:rPr>
              <a:t>voorbeeld-afdrukken-var-dump</a:t>
            </a:r>
            <a:r>
              <a:rPr lang="nl-BE" dirty="0">
                <a:solidFill>
                  <a:srgbClr val="00B050"/>
                </a:solidFill>
              </a:rPr>
              <a:t> </a:t>
            </a:r>
            <a:r>
              <a:rPr lang="nl-BE" dirty="0" smtClean="0"/>
              <a:t>) </a:t>
            </a:r>
          </a:p>
          <a:p>
            <a:endParaRPr lang="nl-BE" b="1" dirty="0"/>
          </a:p>
        </p:txBody>
      </p:sp>
    </p:spTree>
    <p:extLst>
      <p:ext uri="{BB962C8B-B14F-4D97-AF65-F5344CB8AC3E}">
        <p14:creationId xmlns:p14="http://schemas.microsoft.com/office/powerpoint/2010/main" val="18792560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1371600" lvl="2" indent="-457200">
              <a:lnSpc>
                <a:spcPct val="150000"/>
              </a:lnSpc>
            </a:pPr>
            <a:r>
              <a:rPr lang="nl-BE" dirty="0" smtClean="0"/>
              <a:t>XDEBUG</a:t>
            </a:r>
          </a:p>
          <a:p>
            <a:pPr marL="1828800" lvl="3" indent="-457200">
              <a:lnSpc>
                <a:spcPct val="150000"/>
              </a:lnSpc>
            </a:pPr>
            <a:r>
              <a:rPr lang="nl-BE" dirty="0" smtClean="0"/>
              <a:t>Module die debuggen in PHP aangenamer kan maken</a:t>
            </a:r>
          </a:p>
          <a:p>
            <a:pPr marL="2286000" lvl="4" indent="-457200">
              <a:lnSpc>
                <a:spcPct val="150000"/>
              </a:lnSpc>
            </a:pPr>
            <a:r>
              <a:rPr lang="nl-BE" dirty="0" smtClean="0"/>
              <a:t>Enorm uitgebreid en krachtig -&gt; best is samenwerking met uitgebreidere IDE (</a:t>
            </a:r>
            <a:r>
              <a:rPr lang="nl-BE" dirty="0" err="1" smtClean="0"/>
              <a:t>Eclipse</a:t>
            </a:r>
            <a:r>
              <a:rPr lang="nl-BE" dirty="0" smtClean="0"/>
              <a:t>, </a:t>
            </a:r>
            <a:r>
              <a:rPr lang="nl-BE" dirty="0" err="1" smtClean="0"/>
              <a:t>Netbeans</a:t>
            </a:r>
            <a:r>
              <a:rPr lang="nl-BE" dirty="0" smtClean="0"/>
              <a:t>, …)</a:t>
            </a:r>
          </a:p>
          <a:p>
            <a:pPr marL="1828800" lvl="3" indent="-457200">
              <a:lnSpc>
                <a:spcPct val="150000"/>
              </a:lnSpc>
            </a:pPr>
            <a:r>
              <a:rPr lang="nl-BE" dirty="0" smtClean="0"/>
              <a:t>Inschakelen in XAMPP:</a:t>
            </a:r>
          </a:p>
          <a:p>
            <a:pPr marL="2286000" lvl="4" indent="-457200">
              <a:lnSpc>
                <a:spcPct val="150000"/>
              </a:lnSpc>
            </a:pPr>
            <a:r>
              <a:rPr lang="nl-BE" dirty="0" smtClean="0"/>
              <a:t>C:\xampp\php\php.ini</a:t>
            </a:r>
          </a:p>
          <a:p>
            <a:pPr marL="2743200" lvl="5" indent="-457200">
              <a:lnSpc>
                <a:spcPct val="150000"/>
              </a:lnSpc>
            </a:pPr>
            <a:r>
              <a:rPr lang="nl-BE" dirty="0" smtClean="0"/>
              <a:t>Zoeken naar XDEBUG</a:t>
            </a:r>
          </a:p>
          <a:p>
            <a:pPr marL="2743200" lvl="5" indent="-457200">
              <a:lnSpc>
                <a:spcPct val="150000"/>
              </a:lnSpc>
            </a:pPr>
            <a:r>
              <a:rPr lang="nl-BE" dirty="0" smtClean="0"/>
              <a:t>Alle </a:t>
            </a:r>
            <a:r>
              <a:rPr lang="nl-BE" b="1" dirty="0" smtClean="0"/>
              <a:t>; </a:t>
            </a:r>
            <a:r>
              <a:rPr lang="nl-BE" dirty="0" smtClean="0"/>
              <a:t>verwijderen onder deze XDEBUG-codeblock</a:t>
            </a:r>
          </a:p>
          <a:p>
            <a:pPr marL="3200400" lvl="6" indent="-457200">
              <a:lnSpc>
                <a:spcPct val="150000"/>
              </a:lnSpc>
            </a:pPr>
            <a:r>
              <a:rPr lang="nl-BE" dirty="0" smtClean="0"/>
              <a:t>Een ; in de php.ini file betekent een lijn in commentaar</a:t>
            </a:r>
          </a:p>
          <a:p>
            <a:pPr marL="2286000" lvl="4" indent="-457200">
              <a:lnSpc>
                <a:spcPct val="150000"/>
              </a:lnSpc>
            </a:pPr>
            <a:r>
              <a:rPr lang="nl-BE" dirty="0" smtClean="0"/>
              <a:t>XAMPP/Apache heropstarten</a:t>
            </a:r>
          </a:p>
          <a:p>
            <a:pPr marL="2286000" lvl="4" indent="-457200">
              <a:lnSpc>
                <a:spcPct val="150000"/>
              </a:lnSpc>
            </a:pPr>
            <a:r>
              <a:rPr lang="nl-BE" b="1" dirty="0" smtClean="0"/>
              <a:t>(voor </a:t>
            </a:r>
            <a:r>
              <a:rPr lang="nl-BE" b="1" dirty="0" err="1" smtClean="0"/>
              <a:t>mac</a:t>
            </a:r>
            <a:r>
              <a:rPr lang="nl-BE" b="1" dirty="0" smtClean="0"/>
              <a:t>-gebruikers</a:t>
            </a:r>
            <a:r>
              <a:rPr lang="nl-BE" b="1" dirty="0"/>
              <a:t>: </a:t>
            </a:r>
            <a:r>
              <a:rPr lang="nl-BE" b="1" dirty="0">
                <a:hlinkClick r:id="rId2"/>
              </a:rPr>
              <a:t>http://</a:t>
            </a:r>
            <a:r>
              <a:rPr lang="nl-BE" b="1" dirty="0" smtClean="0">
                <a:hlinkClick r:id="rId2"/>
              </a:rPr>
              <a:t>docs.joomla.org/Edit_PHP.INI_File_for_XDebug</a:t>
            </a:r>
            <a:r>
              <a:rPr lang="nl-BE" b="1" dirty="0" smtClean="0"/>
              <a:t> )</a:t>
            </a:r>
          </a:p>
        </p:txBody>
      </p:sp>
    </p:spTree>
    <p:extLst>
      <p:ext uri="{BB962C8B-B14F-4D97-AF65-F5344CB8AC3E}">
        <p14:creationId xmlns:p14="http://schemas.microsoft.com/office/powerpoint/2010/main" val="3337435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a:bodyPr>
          <a:lstStyle/>
          <a:p>
            <a:pPr marL="971550" lvl="1" indent="-457200">
              <a:lnSpc>
                <a:spcPct val="150000"/>
              </a:lnSpc>
            </a:pPr>
            <a:r>
              <a:rPr lang="nl-BE" dirty="0" smtClean="0"/>
              <a:t>Opdracht</a:t>
            </a:r>
          </a:p>
          <a:p>
            <a:pPr marL="1371600" lvl="2" indent="-457200">
              <a:lnSpc>
                <a:spcPct val="150000"/>
              </a:lnSpc>
            </a:pPr>
            <a:r>
              <a:rPr lang="nl-BE" dirty="0" smtClean="0">
                <a:solidFill>
                  <a:srgbClr val="0070C0"/>
                </a:solidFill>
              </a:rPr>
              <a:t>opdracht-</a:t>
            </a:r>
            <a:r>
              <a:rPr lang="nl-BE" dirty="0" err="1" smtClean="0">
                <a:solidFill>
                  <a:srgbClr val="0070C0"/>
                </a:solidFill>
              </a:rPr>
              <a:t>comments</a:t>
            </a:r>
            <a:endParaRPr lang="nl-BE" dirty="0" smtClean="0">
              <a:solidFill>
                <a:srgbClr val="0070C0"/>
              </a:solidFill>
            </a:endParaRPr>
          </a:p>
          <a:p>
            <a:endParaRPr lang="nl-BE" b="1" dirty="0"/>
          </a:p>
        </p:txBody>
      </p:sp>
    </p:spTree>
    <p:extLst>
      <p:ext uri="{BB962C8B-B14F-4D97-AF65-F5344CB8AC3E}">
        <p14:creationId xmlns:p14="http://schemas.microsoft.com/office/powerpoint/2010/main" val="9462310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a:lnSpc>
                <a:spcPct val="150000"/>
              </a:lnSpc>
            </a:pPr>
            <a:r>
              <a:rPr lang="nl-BE" dirty="0" smtClean="0"/>
              <a:t>Wat zijn variables?</a:t>
            </a:r>
            <a:r>
              <a:rPr lang="nl-NL" dirty="0" smtClean="0"/>
              <a:t> </a:t>
            </a:r>
          </a:p>
          <a:p>
            <a:pPr marL="971550" lvl="1" indent="-457200">
              <a:lnSpc>
                <a:spcPct val="150000"/>
              </a:lnSpc>
            </a:pPr>
            <a:r>
              <a:rPr lang="nl-BE" dirty="0" smtClean="0"/>
              <a:t>Vergelijkbaar met algebra:</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34072"/>
            <a:ext cx="5905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19330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19" y="2491753"/>
            <a:ext cx="5904762" cy="27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1788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lstStyle/>
          <a:p>
            <a:r>
              <a:rPr lang="nl-NL" dirty="0" smtClean="0"/>
              <a:t>Array functions</a:t>
            </a:r>
          </a:p>
          <a:p>
            <a:r>
              <a:rPr lang="nl-NL" dirty="0" smtClean="0"/>
              <a:t>Looping statements</a:t>
            </a:r>
          </a:p>
          <a:p>
            <a:r>
              <a:rPr lang="nl-NL" dirty="0" smtClean="0"/>
              <a:t>Functions</a:t>
            </a:r>
          </a:p>
          <a:p>
            <a:r>
              <a:rPr lang="nl-NL" dirty="0" smtClean="0"/>
              <a:t>$_GET</a:t>
            </a:r>
          </a:p>
          <a:p>
            <a:r>
              <a:rPr lang="nl-NL" dirty="0" smtClean="0"/>
              <a:t>$_POST</a:t>
            </a:r>
          </a:p>
          <a:p>
            <a:r>
              <a:rPr lang="nl-NL" dirty="0" smtClean="0"/>
              <a:t>Controle $_GET/$_POST</a:t>
            </a:r>
          </a:p>
        </p:txBody>
      </p:sp>
    </p:spTree>
    <p:extLst>
      <p:ext uri="{BB962C8B-B14F-4D97-AF65-F5344CB8AC3E}">
        <p14:creationId xmlns:p14="http://schemas.microsoft.com/office/powerpoint/2010/main" val="38593427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507" y="2313975"/>
            <a:ext cx="8126985" cy="30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68925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Variable in php</a:t>
            </a:r>
          </a:p>
          <a:p>
            <a:pPr marL="1371600" lvl="2" indent="-457200">
              <a:lnSpc>
                <a:spcPct val="150000"/>
              </a:lnSpc>
              <a:buFontTx/>
              <a:buChar char="-"/>
            </a:pPr>
            <a:r>
              <a:rPr lang="nl-BE" dirty="0" smtClean="0"/>
              <a:t>Start altijd met een </a:t>
            </a:r>
            <a:r>
              <a:rPr lang="nl-BE" b="1" dirty="0" smtClean="0"/>
              <a:t>$</a:t>
            </a:r>
            <a:r>
              <a:rPr lang="nl-BE" dirty="0" smtClean="0"/>
              <a:t>-teken gevolgd door de </a:t>
            </a:r>
            <a:r>
              <a:rPr lang="nl-BE" b="1" dirty="0" smtClean="0"/>
              <a:t>naam van de variable</a:t>
            </a:r>
            <a:endParaRPr lang="nl-BE" dirty="0" smtClean="0"/>
          </a:p>
          <a:p>
            <a:pPr marL="1371600" lvl="2" indent="-457200">
              <a:lnSpc>
                <a:spcPct val="150000"/>
              </a:lnSpc>
              <a:buFontTx/>
              <a:buChar char="-"/>
            </a:pPr>
            <a:r>
              <a:rPr lang="nl-BE" dirty="0" smtClean="0"/>
              <a:t>De variable name moet </a:t>
            </a:r>
            <a:r>
              <a:rPr lang="nl-BE" b="1" dirty="0" smtClean="0"/>
              <a:t>beginnen met een letter </a:t>
            </a:r>
            <a:r>
              <a:rPr lang="nl-BE" dirty="0" smtClean="0"/>
              <a:t>OF een </a:t>
            </a:r>
            <a:r>
              <a:rPr lang="nl-BE" b="1" dirty="0" smtClean="0"/>
              <a:t>underscore</a:t>
            </a:r>
            <a:r>
              <a:rPr lang="nl-BE" dirty="0" smtClean="0"/>
              <a:t> (cijfers zijn NIET toegestaan)</a:t>
            </a:r>
          </a:p>
          <a:p>
            <a:pPr marL="1371600" lvl="2" indent="-457200">
              <a:lnSpc>
                <a:spcPct val="150000"/>
              </a:lnSpc>
              <a:buFontTx/>
              <a:buChar char="-"/>
            </a:pPr>
            <a:r>
              <a:rPr lang="nl-BE" dirty="0" smtClean="0"/>
              <a:t>De variable name kan </a:t>
            </a:r>
            <a:r>
              <a:rPr lang="nl-BE" b="1" dirty="0" smtClean="0"/>
              <a:t>enkel letters, cijfers of een underscore</a:t>
            </a:r>
            <a:r>
              <a:rPr lang="nl-BE" dirty="0" smtClean="0"/>
              <a:t> (_) bevatten</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b="1" dirty="0"/>
          </a:p>
        </p:txBody>
      </p:sp>
    </p:spTree>
    <p:extLst>
      <p:ext uri="{BB962C8B-B14F-4D97-AF65-F5344CB8AC3E}">
        <p14:creationId xmlns:p14="http://schemas.microsoft.com/office/powerpoint/2010/main" val="18068440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solidFill>
                  <a:schemeClr val="bg1">
                    <a:lumMod val="85000"/>
                  </a:schemeClr>
                </a:solidFill>
              </a:rPr>
              <a:t>Variable in php</a:t>
            </a:r>
          </a:p>
          <a:p>
            <a:pPr marL="1371600" lvl="2" indent="-457200">
              <a:lnSpc>
                <a:spcPct val="150000"/>
              </a:lnSpc>
              <a:buFontTx/>
              <a:buChar char="-"/>
            </a:pPr>
            <a:r>
              <a:rPr lang="nl-BE" dirty="0" smtClean="0"/>
              <a:t>De variable name mag geen spaties bevatten</a:t>
            </a:r>
          </a:p>
          <a:p>
            <a:pPr marL="1371600" lvl="2" indent="-457200">
              <a:lnSpc>
                <a:spcPct val="150000"/>
              </a:lnSpc>
              <a:buFontTx/>
              <a:buChar char="-"/>
            </a:pPr>
            <a:r>
              <a:rPr lang="nl-BE" dirty="0" smtClean="0"/>
              <a:t>De variable name is case sensitive (A ≠ a)</a:t>
            </a:r>
          </a:p>
          <a:p>
            <a:pPr marL="1371600" lvl="2" indent="-457200">
              <a:lnSpc>
                <a:spcPct val="150000"/>
              </a:lnSpc>
              <a:buFontTx/>
              <a:buChar char="-"/>
            </a:pPr>
            <a:r>
              <a:rPr lang="nl-BE" dirty="0" smtClean="0"/>
              <a:t>Een type declaration is niet noodzakelijk (= loosely typed)</a:t>
            </a:r>
          </a:p>
          <a:p>
            <a:pPr marL="1371600" lvl="2" indent="-457200">
              <a:lnSpc>
                <a:spcPct val="150000"/>
              </a:lnSpc>
              <a:buFontTx/>
              <a:buChar char="-"/>
            </a:pPr>
            <a:r>
              <a:rPr lang="nl-BE" dirty="0" smtClean="0"/>
              <a:t>De variable wordt gecreëerd wanneer er een value aan toegekend wordt</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24651665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Schrijfwijze</a:t>
            </a:r>
          </a:p>
          <a:p>
            <a:pPr marL="1371600" lvl="2" indent="-457200">
              <a:lnSpc>
                <a:spcPct val="150000"/>
              </a:lnSpc>
              <a:buFontTx/>
              <a:buChar char="-"/>
            </a:pPr>
            <a:r>
              <a:rPr lang="nl-BE" dirty="0" smtClean="0"/>
              <a:t>Voor een variable die een string (= stuk tekst) bevat</a:t>
            </a:r>
            <a:r>
              <a:rPr lang="nl-BE" sz="4000" dirty="0" smtClean="0"/>
              <a:t/>
            </a:r>
            <a:br>
              <a:rPr lang="nl-BE" sz="4000" dirty="0" smtClean="0"/>
            </a:br>
            <a:r>
              <a:rPr lang="nl-BE" sz="2800" dirty="0" smtClean="0"/>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br>
              <a:rPr lang="nl-BE" sz="2000" b="1" dirty="0" smtClean="0">
                <a:solidFill>
                  <a:schemeClr val="tx1">
                    <a:lumMod val="95000"/>
                    <a:lumOff val="5000"/>
                  </a:schemeClr>
                </a:solidFill>
                <a:latin typeface="Lucida Console" panose="020B0609040504020204" pitchFamily="49" charset="0"/>
              </a:rPr>
            </a:br>
            <a:r>
              <a:rPr lang="nl-BE" sz="2000" b="1" dirty="0" smtClean="0">
                <a:solidFill>
                  <a:schemeClr val="tx1">
                    <a:lumMod val="95000"/>
                    <a:lumOff val="5000"/>
                  </a:schemeClr>
                </a:solidFill>
                <a:latin typeface="Lucida Console" panose="020B0609040504020204" pitchFamily="49" charset="0"/>
              </a:rPr>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p>
          <a:p>
            <a:pPr marL="1371600" lvl="2" indent="-457200">
              <a:lnSpc>
                <a:spcPct val="150000"/>
              </a:lnSpc>
              <a:buFontTx/>
              <a:buChar char="-"/>
            </a:pPr>
            <a:r>
              <a:rPr lang="nl-BE" dirty="0" smtClean="0"/>
              <a:t>Voor een variable die énkel een cijfer bevat</a:t>
            </a:r>
            <a:br>
              <a:rPr lang="nl-BE" dirty="0" smtClean="0"/>
            </a:br>
            <a:r>
              <a:rPr lang="nl-BE" sz="2800" dirty="0" smtClean="0"/>
              <a:t>	</a:t>
            </a:r>
            <a:r>
              <a:rPr lang="nl-BE" sz="2000" b="1" dirty="0" smtClean="0">
                <a:solidFill>
                  <a:srgbClr val="0070C0"/>
                </a:solidFill>
                <a:latin typeface="Lucida Console" panose="020B0609040504020204" pitchFamily="49" charset="0"/>
              </a:rPr>
              <a:t>$myGrade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latin typeface="Lucida Console" panose="020B0609040504020204" pitchFamily="49" charset="0"/>
              </a:rPr>
              <a:t>20;</a:t>
            </a:r>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5315914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600200"/>
            <a:ext cx="8229600" cy="4257691"/>
          </a:xfrm>
        </p:spPr>
        <p:txBody>
          <a:bodyPr>
            <a:normAutofit fontScale="77500" lnSpcReduction="20000"/>
          </a:bodyPr>
          <a:lstStyle/>
          <a:p>
            <a:pPr marL="971550" lvl="1" indent="-457200">
              <a:lnSpc>
                <a:spcPct val="170000"/>
              </a:lnSpc>
              <a:buFontTx/>
              <a:buChar char="-"/>
            </a:pPr>
            <a:r>
              <a:rPr lang="nl-BE" dirty="0" smtClean="0">
                <a:solidFill>
                  <a:schemeClr val="bg1">
                    <a:lumMod val="85000"/>
                  </a:schemeClr>
                </a:solidFill>
              </a:rPr>
              <a:t>Schrijfwijze</a:t>
            </a:r>
          </a:p>
          <a:p>
            <a:pPr marL="1371600" lvl="2" indent="-457200">
              <a:lnSpc>
                <a:spcPct val="170000"/>
              </a:lnSpc>
              <a:buFontTx/>
              <a:buChar char="-"/>
            </a:pPr>
            <a:r>
              <a:rPr lang="nl-BE" dirty="0" smtClean="0"/>
              <a:t>Voor een </a:t>
            </a:r>
            <a:r>
              <a:rPr lang="nl-BE" dirty="0" err="1" smtClean="0"/>
              <a:t>variable</a:t>
            </a:r>
            <a:r>
              <a:rPr lang="nl-BE" dirty="0" smtClean="0"/>
              <a:t> die niets bevat</a:t>
            </a:r>
            <a:r>
              <a:rPr lang="nl-BE" sz="4000" dirty="0" smtClean="0"/>
              <a:t/>
            </a:r>
            <a:br>
              <a:rPr lang="nl-BE" sz="4000" dirty="0" smtClean="0"/>
            </a:br>
            <a:r>
              <a:rPr lang="nl-BE" sz="2800"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err="1" smtClean="0">
                <a:latin typeface="Lucida Console" panose="020B0609040504020204" pitchFamily="49" charset="0"/>
              </a:rPr>
              <a:t>null</a:t>
            </a:r>
            <a:r>
              <a:rPr lang="nl-BE" sz="2600" b="1" dirty="0" smtClean="0">
                <a:latin typeface="Lucida Console" panose="020B0609040504020204" pitchFamily="49" charset="0"/>
              </a:rPr>
              <a:t>;</a:t>
            </a:r>
            <a:br>
              <a:rPr lang="nl-BE" sz="2600" b="1" dirty="0" smtClean="0">
                <a:latin typeface="Lucida Console" panose="020B0609040504020204" pitchFamily="49" charset="0"/>
              </a:rPr>
            </a:br>
            <a:r>
              <a:rPr lang="nl-BE" sz="2800" b="1" dirty="0" smtClean="0"/>
              <a:t>		</a:t>
            </a:r>
            <a:r>
              <a:rPr lang="nl-BE" sz="2200" dirty="0" smtClean="0"/>
              <a:t>-&gt; kan zowel een string, integer of … zijn</a:t>
            </a:r>
            <a:r>
              <a:rPr lang="nl-BE" sz="2800" b="1" dirty="0" smtClean="0"/>
              <a:t/>
            </a:r>
            <a:br>
              <a:rPr lang="nl-BE" sz="2800" b="1" dirty="0" smtClean="0"/>
            </a:br>
            <a:r>
              <a:rPr lang="nl-BE" sz="2800" b="1"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smtClean="0">
                <a:solidFill>
                  <a:schemeClr val="tx1">
                    <a:lumMod val="95000"/>
                    <a:lumOff val="5000"/>
                  </a:schemeClr>
                </a:solidFill>
                <a:latin typeface="Lucida Console" panose="020B0609040504020204" pitchFamily="49" charset="0"/>
              </a:rPr>
              <a:t>""</a:t>
            </a:r>
            <a:r>
              <a:rPr lang="nl-BE" sz="2600" b="1" dirty="0" smtClean="0">
                <a:latin typeface="Lucida Console" panose="020B0609040504020204" pitchFamily="49" charset="0"/>
              </a:rPr>
              <a:t>;</a:t>
            </a:r>
            <a:r>
              <a:rPr lang="nl-BE" sz="2800" b="1" dirty="0" smtClean="0"/>
              <a:t/>
            </a:r>
            <a:br>
              <a:rPr lang="nl-BE" sz="2800" b="1" dirty="0" smtClean="0"/>
            </a:br>
            <a:r>
              <a:rPr lang="nl-BE" sz="2800" b="1" dirty="0" smtClean="0"/>
              <a:t>		</a:t>
            </a:r>
            <a:r>
              <a:rPr lang="nl-BE" sz="2200" dirty="0" smtClean="0"/>
              <a:t>-&gt; kan enkel een string zijn</a:t>
            </a:r>
          </a:p>
          <a:p>
            <a:pPr marL="1371600" lvl="2" indent="-457200">
              <a:lnSpc>
                <a:spcPct val="170000"/>
              </a:lnSpc>
              <a:buFontTx/>
              <a:buChar char="-"/>
            </a:pPr>
            <a:r>
              <a:rPr lang="nl-BE" sz="2500" dirty="0"/>
              <a:t>Variables kunnen ook </a:t>
            </a:r>
            <a:r>
              <a:rPr lang="nl-BE" sz="2500" dirty="0" err="1"/>
              <a:t>boolean</a:t>
            </a:r>
            <a:r>
              <a:rPr lang="nl-BE" sz="2500" dirty="0"/>
              <a:t>, array,  double, object, resource, </a:t>
            </a:r>
            <a:r>
              <a:rPr lang="nl-BE" sz="2500" dirty="0" smtClean="0"/>
              <a:t>of "</a:t>
            </a:r>
            <a:r>
              <a:rPr lang="nl-BE" sz="2500" dirty="0" err="1" smtClean="0"/>
              <a:t>unknown</a:t>
            </a:r>
            <a:r>
              <a:rPr lang="nl-BE" sz="2500" dirty="0" smtClean="0"/>
              <a:t> type" zijn (later meer)</a:t>
            </a:r>
            <a:endParaRPr lang="nl-BE" sz="2500" dirty="0"/>
          </a:p>
          <a:p>
            <a:pPr marL="1371600" lvl="2" indent="-457200">
              <a:lnSpc>
                <a:spcPct val="170000"/>
              </a:lnSpc>
              <a:buFontTx/>
              <a:buChar char="-"/>
            </a:pPr>
            <a:endParaRPr lang="nl-BE" sz="3600" b="1" dirty="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p:txBody>
      </p:sp>
      <p:sp>
        <p:nvSpPr>
          <p:cNvPr id="2" name="Titel 1"/>
          <p:cNvSpPr>
            <a:spLocks noGrp="1"/>
          </p:cNvSpPr>
          <p:nvPr>
            <p:ph type="title"/>
          </p:nvPr>
        </p:nvSpPr>
        <p:spPr/>
        <p:txBody>
          <a:bodyPr/>
          <a:lstStyle/>
          <a:p>
            <a:pPr algn="r"/>
            <a:r>
              <a:rPr lang="nl-BE" dirty="0"/>
              <a:t>Variables</a:t>
            </a:r>
          </a:p>
        </p:txBody>
      </p:sp>
    </p:spTree>
    <p:extLst>
      <p:ext uri="{BB962C8B-B14F-4D97-AF65-F5344CB8AC3E}">
        <p14:creationId xmlns:p14="http://schemas.microsoft.com/office/powerpoint/2010/main" val="32698487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NL" dirty="0" smtClean="0"/>
              <a:t>Strings</a:t>
            </a:r>
          </a:p>
          <a:p>
            <a:pPr lvl="2">
              <a:lnSpc>
                <a:spcPct val="150000"/>
              </a:lnSpc>
            </a:pPr>
            <a:r>
              <a:rPr lang="nl-NL" dirty="0" smtClean="0"/>
              <a:t>Een string is een stuk tekst</a:t>
            </a:r>
            <a:br>
              <a:rPr lang="nl-NL" dirty="0" smtClean="0"/>
            </a:br>
            <a:r>
              <a:rPr lang="nl-NL" dirty="0" smtClean="0"/>
              <a:t>	</a:t>
            </a:r>
            <a:r>
              <a:rPr lang="nl-BE" sz="2000" b="1" dirty="0" smtClean="0">
                <a:solidFill>
                  <a:srgbClr val="0070C0"/>
                </a:solidFill>
                <a:latin typeface="Lucida Console" panose="020B0609040504020204" pitchFamily="49" charset="0"/>
              </a:rPr>
              <a:t>$albumTitle </a:t>
            </a:r>
            <a:r>
              <a:rPr lang="nl-BE" sz="2000" b="1" dirty="0" smtClean="0">
                <a:solidFill>
                  <a:srgbClr val="7030A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a:t>
            </a:r>
            <a:r>
              <a:rPr lang="nl-BE" sz="2000" b="1" dirty="0" err="1" smtClean="0">
                <a:solidFill>
                  <a:schemeClr val="tx1">
                    <a:lumMod val="95000"/>
                    <a:lumOff val="5000"/>
                  </a:schemeClr>
                </a:solidFill>
                <a:latin typeface="Lucida Console" panose="020B0609040504020204" pitchFamily="49" charset="0"/>
              </a:rPr>
              <a:t>Lullabies</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to</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paralyze</a:t>
            </a:r>
            <a:r>
              <a:rPr lang="nl-BE" sz="2000" b="1" dirty="0" smtClean="0">
                <a:solidFill>
                  <a:schemeClr val="tx1">
                    <a:lumMod val="95000"/>
                    <a:lumOff val="5000"/>
                  </a:schemeClr>
                </a:solidFill>
                <a:latin typeface="Lucida Console" panose="020B0609040504020204" pitchFamily="49" charset="0"/>
              </a:rPr>
              <a:t>";</a:t>
            </a:r>
            <a:br>
              <a:rPr lang="nl-BE" sz="2000"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	</a:t>
            </a:r>
            <a:r>
              <a:rPr lang="nl-BE" sz="2000" dirty="0" smtClean="0"/>
              <a:t>(vb. </a:t>
            </a:r>
            <a:r>
              <a:rPr lang="nl-BE" sz="2000" dirty="0" smtClean="0">
                <a:solidFill>
                  <a:srgbClr val="00B050"/>
                </a:solidFill>
              </a:rPr>
              <a:t>voorbeeld-variables-string </a:t>
            </a:r>
            <a:r>
              <a:rPr lang="nl-BE" sz="2000" dirty="0" smtClean="0"/>
              <a:t>) </a:t>
            </a:r>
            <a:endParaRPr lang="nl-BE" sz="2000" b="1" dirty="0" smtClean="0">
              <a:solidFill>
                <a:schemeClr val="tx1">
                  <a:lumMod val="95000"/>
                  <a:lumOff val="5000"/>
                </a:schemeClr>
              </a:solidFill>
            </a:endParaRPr>
          </a:p>
          <a:p>
            <a:pPr lvl="2">
              <a:lnSpc>
                <a:spcPct val="150000"/>
              </a:lnSpc>
            </a:pPr>
            <a:r>
              <a:rPr lang="nl-NL" dirty="0" smtClean="0"/>
              <a:t>Verschillende strings kan men samenvoegen = </a:t>
            </a:r>
            <a:r>
              <a:rPr lang="nl-NL" b="1" dirty="0" smtClean="0"/>
              <a:t>CONCATENATION</a:t>
            </a:r>
          </a:p>
          <a:p>
            <a:pPr lvl="3">
              <a:lnSpc>
                <a:spcPct val="150000"/>
              </a:lnSpc>
            </a:pPr>
            <a:r>
              <a:rPr lang="nl-NL" dirty="0" smtClean="0"/>
              <a:t>Gebeurt door middel van een </a:t>
            </a:r>
            <a:r>
              <a:rPr lang="nl-NL" b="1" dirty="0" smtClean="0"/>
              <a:t>. </a:t>
            </a:r>
            <a:r>
              <a:rPr lang="nl-BE" dirty="0" smtClean="0"/>
              <a:t>(vb. </a:t>
            </a:r>
            <a:r>
              <a:rPr lang="nl-BE" dirty="0" smtClean="0">
                <a:solidFill>
                  <a:srgbClr val="00B050"/>
                </a:solidFill>
              </a:rPr>
              <a:t>voorbeeld-variables-</a:t>
            </a:r>
            <a:r>
              <a:rPr lang="nl-BE" dirty="0" err="1" smtClean="0">
                <a:solidFill>
                  <a:srgbClr val="00B050"/>
                </a:solidFill>
              </a:rPr>
              <a:t>concatenation</a:t>
            </a:r>
            <a:r>
              <a:rPr lang="nl-BE" dirty="0" smtClean="0">
                <a:solidFill>
                  <a:srgbClr val="00B050"/>
                </a:solidFill>
              </a:rPr>
              <a:t> </a:t>
            </a:r>
            <a:r>
              <a:rPr lang="nl-BE" dirty="0" smtClean="0"/>
              <a:t>)</a:t>
            </a:r>
            <a:endParaRPr lang="nl-NL" dirty="0" smtClean="0"/>
          </a:p>
          <a:p>
            <a:endParaRPr lang="nl-BE" dirty="0"/>
          </a:p>
        </p:txBody>
      </p:sp>
    </p:spTree>
    <p:extLst>
      <p:ext uri="{BB962C8B-B14F-4D97-AF65-F5344CB8AC3E}">
        <p14:creationId xmlns:p14="http://schemas.microsoft.com/office/powerpoint/2010/main" val="22948355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85000"/>
                  </a:schemeClr>
                </a:solidFill>
              </a:rPr>
              <a:t>Strings</a:t>
            </a:r>
          </a:p>
          <a:p>
            <a:pPr lvl="2">
              <a:lnSpc>
                <a:spcPct val="150000"/>
              </a:lnSpc>
            </a:pPr>
            <a:r>
              <a:rPr lang="nl-BE" dirty="0" smtClean="0"/>
              <a:t>Probleem met quotes (vb. </a:t>
            </a:r>
            <a:r>
              <a:rPr lang="nl-BE" dirty="0" smtClean="0">
                <a:solidFill>
                  <a:srgbClr val="00B050"/>
                </a:solidFill>
              </a:rPr>
              <a:t>voorbeeld-variables-quote-</a:t>
            </a:r>
            <a:r>
              <a:rPr lang="nl-BE" dirty="0" err="1" smtClean="0">
                <a:solidFill>
                  <a:srgbClr val="00B050"/>
                </a:solidFill>
              </a:rPr>
              <a:t>problem</a:t>
            </a:r>
            <a:r>
              <a:rPr lang="nl-BE" dirty="0" smtClean="0">
                <a:solidFill>
                  <a:srgbClr val="00B050"/>
                </a:solidFill>
              </a:rPr>
              <a:t> </a:t>
            </a:r>
            <a:r>
              <a:rPr lang="nl-BE" dirty="0" smtClean="0"/>
              <a:t>)</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a:t>
            </a:r>
            <a:r>
              <a:rPr lang="nl-BE" b="1" dirty="0" err="1" smtClean="0">
                <a:solidFill>
                  <a:srgbClr val="FF0000"/>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m</a:t>
            </a:r>
            <a:r>
              <a:rPr lang="nl-BE" b="1" dirty="0" smtClean="0">
                <a:solidFill>
                  <a:schemeClr val="tx1">
                    <a:lumMod val="95000"/>
                    <a:lumOff val="5000"/>
                  </a:schemeClr>
                </a:solidFill>
                <a:latin typeface="Lucida Console" panose="020B0609040504020204" pitchFamily="49" charset="0"/>
              </a:rPr>
              <a:t> fine';</a:t>
            </a:r>
          </a:p>
          <a:p>
            <a:pPr lvl="2">
              <a:lnSpc>
                <a:spcPct val="150000"/>
              </a:lnSpc>
            </a:pPr>
            <a:r>
              <a:rPr lang="nl-BE" dirty="0" smtClean="0"/>
              <a:t>Oplossing</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'I\'m fine';</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I'm</a:t>
            </a:r>
            <a:r>
              <a:rPr lang="nl-BE" b="1" dirty="0" smtClean="0">
                <a:solidFill>
                  <a:schemeClr val="tx1">
                    <a:lumMod val="95000"/>
                    <a:lumOff val="5000"/>
                  </a:schemeClr>
                </a:solidFill>
                <a:latin typeface="Lucida Console" panose="020B0609040504020204" pitchFamily="49" charset="0"/>
              </a:rPr>
              <a:t> fine";</a:t>
            </a:r>
          </a:p>
          <a:p>
            <a:pPr marL="1371600" lvl="3" indent="0">
              <a:lnSpc>
                <a:spcPct val="150000"/>
              </a:lnSpc>
              <a:buNone/>
            </a:pPr>
            <a:endParaRPr lang="nl-BE" dirty="0" smtClean="0"/>
          </a:p>
          <a:p>
            <a:pPr lvl="3">
              <a:lnSpc>
                <a:spcPct val="150000"/>
              </a:lnSpc>
            </a:pPr>
            <a:endParaRPr lang="nl-NL" dirty="0" smtClean="0"/>
          </a:p>
          <a:p>
            <a:endParaRPr lang="nl-BE" dirty="0"/>
          </a:p>
        </p:txBody>
      </p:sp>
    </p:spTree>
    <p:extLst>
      <p:ext uri="{BB962C8B-B14F-4D97-AF65-F5344CB8AC3E}">
        <p14:creationId xmlns:p14="http://schemas.microsoft.com/office/powerpoint/2010/main" val="30830854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a:bodyPr>
          <a:lstStyle/>
          <a:p>
            <a:pPr lvl="1">
              <a:lnSpc>
                <a:spcPct val="150000"/>
              </a:lnSpc>
            </a:pPr>
            <a:r>
              <a:rPr lang="nl-NL" dirty="0" smtClean="0"/>
              <a:t>Stringfuncties</a:t>
            </a:r>
          </a:p>
          <a:p>
            <a:pPr lvl="2">
              <a:lnSpc>
                <a:spcPct val="150000"/>
              </a:lnSpc>
            </a:pPr>
            <a:r>
              <a:rPr lang="nl-BE" b="1" dirty="0" smtClean="0">
                <a:latin typeface="Lucida Console" panose="020B0609040504020204" pitchFamily="49" charset="0"/>
              </a:rPr>
              <a:t>strlen() </a:t>
            </a:r>
            <a:r>
              <a:rPr lang="nl-BE" dirty="0" smtClean="0"/>
              <a:t>(vb. </a:t>
            </a:r>
            <a:r>
              <a:rPr lang="nl-BE" dirty="0" smtClean="0">
                <a:solidFill>
                  <a:srgbClr val="00B050"/>
                </a:solidFill>
              </a:rPr>
              <a:t>voorbeeld-variables-string-</a:t>
            </a:r>
            <a:r>
              <a:rPr lang="nl-BE" dirty="0" err="1" smtClean="0">
                <a:solidFill>
                  <a:srgbClr val="00B050"/>
                </a:solidFill>
              </a:rPr>
              <a:t>strlen</a:t>
            </a:r>
            <a:r>
              <a:rPr lang="nl-BE" dirty="0" smtClean="0">
                <a:solidFill>
                  <a:srgbClr val="00B050"/>
                </a:solidFill>
              </a:rPr>
              <a:t>-</a:t>
            </a:r>
            <a:r>
              <a:rPr lang="nl-BE" dirty="0" err="1" smtClean="0">
                <a:solidFill>
                  <a:srgbClr val="00B050"/>
                </a:solidFill>
              </a:rPr>
              <a:t>fn</a:t>
            </a:r>
            <a:r>
              <a:rPr lang="nl-BE" dirty="0">
                <a:solidFill>
                  <a:srgbClr val="00B050"/>
                </a:solidFill>
              </a:rPr>
              <a:t> </a:t>
            </a:r>
            <a:r>
              <a:rPr lang="nl-BE" dirty="0" smtClean="0"/>
              <a:t>)</a:t>
            </a:r>
          </a:p>
          <a:p>
            <a:pPr lvl="3">
              <a:lnSpc>
                <a:spcPct val="150000"/>
              </a:lnSpc>
            </a:pPr>
            <a:r>
              <a:rPr lang="nl-BE" dirty="0" smtClean="0"/>
              <a:t>Retourneert de lengte van een string </a:t>
            </a:r>
          </a:p>
          <a:p>
            <a:pPr lvl="2">
              <a:lnSpc>
                <a:spcPct val="150000"/>
              </a:lnSpc>
            </a:pPr>
            <a:r>
              <a:rPr lang="nl-BE" b="1" dirty="0" smtClean="0">
                <a:latin typeface="Lucida Console" panose="020B0609040504020204" pitchFamily="49" charset="0"/>
              </a:rPr>
              <a:t>strpos() </a:t>
            </a:r>
            <a:r>
              <a:rPr lang="nl-BE" dirty="0" smtClean="0"/>
              <a:t>(vb. </a:t>
            </a:r>
            <a:r>
              <a:rPr lang="nl-BE" dirty="0" smtClean="0">
                <a:solidFill>
                  <a:srgbClr val="00B050"/>
                </a:solidFill>
              </a:rPr>
              <a:t>voorbeeld-variables-string-</a:t>
            </a:r>
            <a:r>
              <a:rPr lang="nl-BE" dirty="0" err="1" smtClean="0">
                <a:solidFill>
                  <a:srgbClr val="00B050"/>
                </a:solidFill>
              </a:rPr>
              <a:t>strpos</a:t>
            </a:r>
            <a:r>
              <a:rPr lang="nl-BE" dirty="0" smtClean="0">
                <a:solidFill>
                  <a:srgbClr val="00B050"/>
                </a:solidFill>
              </a:rPr>
              <a:t>-</a:t>
            </a:r>
            <a:r>
              <a:rPr lang="nl-BE" dirty="0" err="1" smtClean="0">
                <a:solidFill>
                  <a:srgbClr val="00B050"/>
                </a:solidFill>
              </a:rPr>
              <a:t>fn</a:t>
            </a:r>
            <a:r>
              <a:rPr lang="nl-BE" dirty="0" smtClean="0">
                <a:solidFill>
                  <a:srgbClr val="00B050"/>
                </a:solidFill>
              </a:rPr>
              <a:t> </a:t>
            </a:r>
            <a:r>
              <a:rPr lang="nl-BE" dirty="0" smtClean="0"/>
              <a:t>)</a:t>
            </a:r>
          </a:p>
          <a:p>
            <a:pPr lvl="3">
              <a:lnSpc>
                <a:spcPct val="150000"/>
              </a:lnSpc>
            </a:pPr>
            <a:r>
              <a:rPr lang="nl-BE" dirty="0" smtClean="0"/>
              <a:t>Kijkt of een string voorkomt in een andere string</a:t>
            </a:r>
          </a:p>
          <a:p>
            <a:pPr lvl="3">
              <a:lnSpc>
                <a:spcPct val="150000"/>
              </a:lnSpc>
            </a:pPr>
            <a:r>
              <a:rPr lang="nl-BE" dirty="0" smtClean="0"/>
              <a:t>Indien deze string teruggevonden wordt =&gt; retourneert positie van string</a:t>
            </a:r>
          </a:p>
          <a:p>
            <a:pPr lvl="3">
              <a:lnSpc>
                <a:spcPct val="150000"/>
              </a:lnSpc>
            </a:pPr>
            <a:r>
              <a:rPr lang="nl-BE" dirty="0" smtClean="0"/>
              <a:t>Zoniet: returnt </a:t>
            </a:r>
            <a:r>
              <a:rPr lang="nl-BE" b="1" i="1" dirty="0" smtClean="0">
                <a:solidFill>
                  <a:srgbClr val="FF0000"/>
                </a:solidFill>
              </a:rPr>
              <a:t>false</a:t>
            </a:r>
            <a:endParaRPr lang="nl-BE" b="1" dirty="0" smtClean="0">
              <a:solidFill>
                <a:srgbClr val="FF0000"/>
              </a:solidFill>
            </a:endParaRPr>
          </a:p>
          <a:p>
            <a:pPr marL="1371600" lvl="3" indent="0">
              <a:lnSpc>
                <a:spcPct val="150000"/>
              </a:lnSpc>
              <a:buNone/>
            </a:pPr>
            <a:endParaRPr lang="nl-BE" b="1" dirty="0" smtClean="0"/>
          </a:p>
          <a:p>
            <a:pPr marL="1371600" lvl="3" indent="0">
              <a:lnSpc>
                <a:spcPct val="150000"/>
              </a:lnSpc>
              <a:buNone/>
            </a:pPr>
            <a:endParaRPr lang="nl-BE" dirty="0" smtClean="0"/>
          </a:p>
          <a:p>
            <a:pPr lvl="3">
              <a:lnSpc>
                <a:spcPct val="150000"/>
              </a:lnSpc>
            </a:pPr>
            <a:endParaRPr lang="nl-NL" dirty="0" smtClean="0"/>
          </a:p>
          <a:p>
            <a:endParaRPr lang="nl-BE" b="1" dirty="0"/>
          </a:p>
        </p:txBody>
      </p:sp>
    </p:spTree>
    <p:extLst>
      <p:ext uri="{BB962C8B-B14F-4D97-AF65-F5344CB8AC3E}">
        <p14:creationId xmlns:p14="http://schemas.microsoft.com/office/powerpoint/2010/main" val="16315450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fontScale="77500" lnSpcReduction="20000"/>
          </a:bodyPr>
          <a:lstStyle/>
          <a:p>
            <a:pPr lvl="1">
              <a:lnSpc>
                <a:spcPct val="150000"/>
              </a:lnSpc>
            </a:pPr>
            <a:r>
              <a:rPr lang="nl-NL" dirty="0" smtClean="0"/>
              <a:t>Data types</a:t>
            </a:r>
          </a:p>
          <a:p>
            <a:pPr lvl="2">
              <a:lnSpc>
                <a:spcPct val="150000"/>
              </a:lnSpc>
            </a:pPr>
            <a:r>
              <a:rPr lang="nl-BE" sz="2000" dirty="0" smtClean="0"/>
              <a:t>boolean: TRUE of </a:t>
            </a:r>
            <a:r>
              <a:rPr lang="nl-BE" sz="2000" i="1" dirty="0" smtClean="0"/>
              <a:t>FALSE</a:t>
            </a:r>
            <a:r>
              <a:rPr lang="nl-BE" sz="2000" dirty="0" smtClean="0"/>
              <a:t> (best altijd in hoofdletters)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FALSE;</a:t>
            </a:r>
            <a:r>
              <a:rPr lang="nl-BE" sz="1600" dirty="0" smtClean="0"/>
              <a:t> (geeft als waarde 0 of niets)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TRUE;</a:t>
            </a:r>
            <a:r>
              <a:rPr lang="nl-BE" sz="1600" dirty="0" smtClean="0"/>
              <a:t>  (geeft als waarde 1)</a:t>
            </a:r>
          </a:p>
          <a:p>
            <a:pPr lvl="2">
              <a:lnSpc>
                <a:spcPct val="150000"/>
              </a:lnSpc>
            </a:pPr>
            <a:r>
              <a:rPr lang="nl-BE" sz="2000" dirty="0" smtClean="0"/>
              <a:t>integer: geheel getal (wordt niet tussen quotes gezet)</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r>
              <a:rPr lang="nl-BE" sz="1600" dirty="0" smtClean="0"/>
              <a:t/>
            </a:r>
            <a:br>
              <a:rPr lang="nl-BE" sz="1600" dirty="0" smtClean="0"/>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 // negatief decimaal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0123; // octaal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0x1A; // hexadecimaal</a:t>
            </a:r>
          </a:p>
          <a:p>
            <a:pPr lvl="2">
              <a:lnSpc>
                <a:spcPct val="150000"/>
              </a:lnSpc>
            </a:pPr>
            <a:r>
              <a:rPr lang="nl-BE" sz="2000" dirty="0" err="1" smtClean="0"/>
              <a:t>float</a:t>
            </a:r>
            <a:r>
              <a:rPr lang="nl-BE" sz="2000" dirty="0" smtClean="0"/>
              <a:t>: </a:t>
            </a:r>
            <a:r>
              <a:rPr lang="nl-BE" sz="2000" dirty="0" smtClean="0"/>
              <a:t>getal met cijfers na het punt (GEEN komma!)</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p>
          <a:p>
            <a:pPr lvl="2">
              <a:lnSpc>
                <a:spcPct val="150000"/>
              </a:lnSpc>
            </a:pPr>
            <a:r>
              <a:rPr lang="nl-BE" sz="2000" dirty="0" smtClean="0"/>
              <a:t>string</a:t>
            </a:r>
          </a:p>
          <a:p>
            <a:pPr marL="1371600" lvl="3" indent="0">
              <a:lnSpc>
                <a:spcPct val="150000"/>
              </a:lnSpc>
              <a:buNone/>
            </a:pP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 </a:t>
            </a:r>
            <a:r>
              <a:rPr lang="nl-BE" sz="1600" dirty="0" smtClean="0"/>
              <a:t>of </a:t>
            </a: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a:t>
            </a:r>
          </a:p>
        </p:txBody>
      </p:sp>
    </p:spTree>
    <p:extLst>
      <p:ext uri="{BB962C8B-B14F-4D97-AF65-F5344CB8AC3E}">
        <p14:creationId xmlns:p14="http://schemas.microsoft.com/office/powerpoint/2010/main" val="24195001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75000"/>
                  </a:schemeClr>
                </a:solidFill>
              </a:rPr>
              <a:t>Data types</a:t>
            </a:r>
          </a:p>
          <a:p>
            <a:pPr marL="914400" lvl="2" indent="0">
              <a:lnSpc>
                <a:spcPct val="150000"/>
              </a:lnSpc>
              <a:buNone/>
            </a:pPr>
            <a:r>
              <a:rPr lang="nl-BE" sz="2000" dirty="0" smtClean="0"/>
              <a:t>(later)</a:t>
            </a:r>
          </a:p>
          <a:p>
            <a:pPr lvl="2">
              <a:lnSpc>
                <a:spcPct val="150000"/>
              </a:lnSpc>
            </a:pPr>
            <a:r>
              <a:rPr lang="nl-BE" sz="2000" dirty="0" smtClean="0"/>
              <a:t>array</a:t>
            </a:r>
          </a:p>
          <a:p>
            <a:pPr lvl="2">
              <a:lnSpc>
                <a:spcPct val="150000"/>
              </a:lnSpc>
            </a:pPr>
            <a:r>
              <a:rPr lang="nl-BE" sz="2000" dirty="0" smtClean="0"/>
              <a:t>object</a:t>
            </a:r>
          </a:p>
          <a:p>
            <a:pPr lvl="2">
              <a:lnSpc>
                <a:spcPct val="150000"/>
              </a:lnSpc>
            </a:pPr>
            <a:r>
              <a:rPr lang="nl-BE" sz="2000" dirty="0" smtClean="0"/>
              <a:t>resource</a:t>
            </a:r>
          </a:p>
          <a:p>
            <a:pPr lvl="2">
              <a:lnSpc>
                <a:spcPct val="150000"/>
              </a:lnSpc>
            </a:pPr>
            <a:r>
              <a:rPr lang="nl-BE" sz="2000" dirty="0" smtClean="0"/>
              <a:t>null</a:t>
            </a:r>
          </a:p>
          <a:p>
            <a:pPr lvl="2">
              <a:lnSpc>
                <a:spcPct val="150000"/>
              </a:lnSpc>
            </a:pPr>
            <a:r>
              <a:rPr lang="nl-BE" sz="2000" dirty="0" smtClean="0"/>
              <a:t>unknown type</a:t>
            </a:r>
          </a:p>
        </p:txBody>
      </p:sp>
    </p:spTree>
    <p:extLst>
      <p:ext uri="{BB962C8B-B14F-4D97-AF65-F5344CB8AC3E}">
        <p14:creationId xmlns:p14="http://schemas.microsoft.com/office/powerpoint/2010/main" val="114832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85000" lnSpcReduction="10000"/>
          </a:bodyPr>
          <a:lstStyle/>
          <a:p>
            <a:r>
              <a:rPr lang="nl-NL" dirty="0" smtClean="0"/>
              <a:t>Wat is PHP</a:t>
            </a:r>
          </a:p>
          <a:p>
            <a:pPr lvl="1">
              <a:lnSpc>
                <a:spcPct val="150000"/>
              </a:lnSpc>
            </a:pPr>
            <a:r>
              <a:rPr lang="nl-NL" dirty="0" smtClean="0"/>
              <a:t>Scripttaal (&lt;-&gt; programmeertaal)</a:t>
            </a:r>
            <a:endParaRPr lang="nl-NL" b="1" dirty="0" smtClean="0"/>
          </a:p>
          <a:p>
            <a:pPr lvl="1">
              <a:lnSpc>
                <a:spcPct val="150000"/>
              </a:lnSpc>
            </a:pPr>
            <a:r>
              <a:rPr lang="nl-NL" dirty="0" smtClean="0"/>
              <a:t>1994 IBM (</a:t>
            </a:r>
            <a:r>
              <a:rPr lang="nl-NL" dirty="0" smtClean="0">
                <a:hlinkClick r:id="rId3"/>
              </a:rPr>
              <a:t>Rasmus Lerdorf</a:t>
            </a:r>
            <a:r>
              <a:rPr lang="nl-NL" dirty="0" smtClean="0"/>
              <a:t>)</a:t>
            </a:r>
          </a:p>
          <a:p>
            <a:pPr lvl="1">
              <a:lnSpc>
                <a:spcPct val="150000"/>
              </a:lnSpc>
            </a:pPr>
            <a:r>
              <a:rPr lang="nl-NL" dirty="0" smtClean="0"/>
              <a:t>Perl / C /  Python</a:t>
            </a:r>
          </a:p>
          <a:p>
            <a:pPr lvl="1">
              <a:lnSpc>
                <a:spcPct val="150000"/>
              </a:lnSpc>
            </a:pPr>
            <a:r>
              <a:rPr lang="nl-NL" b="1" dirty="0" smtClean="0"/>
              <a:t>P</a:t>
            </a:r>
            <a:r>
              <a:rPr lang="nl-NL" dirty="0" smtClean="0"/>
              <a:t>ersonal </a:t>
            </a:r>
            <a:r>
              <a:rPr lang="nl-NL" b="1" dirty="0" smtClean="0"/>
              <a:t>H</a:t>
            </a:r>
            <a:r>
              <a:rPr lang="nl-NL" dirty="0" smtClean="0"/>
              <a:t>ome </a:t>
            </a:r>
            <a:r>
              <a:rPr lang="nl-NL" b="1" dirty="0" smtClean="0"/>
              <a:t>P</a:t>
            </a:r>
            <a:r>
              <a:rPr lang="nl-NL" dirty="0" smtClean="0"/>
              <a:t>age (vroeger)</a:t>
            </a:r>
          </a:p>
          <a:p>
            <a:pPr lvl="1">
              <a:lnSpc>
                <a:spcPct val="150000"/>
              </a:lnSpc>
            </a:pPr>
            <a:r>
              <a:rPr lang="nl-NL" b="1" dirty="0" smtClean="0"/>
              <a:t>P</a:t>
            </a:r>
            <a:r>
              <a:rPr lang="nl-NL" dirty="0" smtClean="0"/>
              <a:t>HP: </a:t>
            </a:r>
            <a:r>
              <a:rPr lang="nl-NL" b="1" dirty="0" smtClean="0"/>
              <a:t>H</a:t>
            </a:r>
            <a:r>
              <a:rPr lang="nl-NL" dirty="0" smtClean="0"/>
              <a:t>ypertext </a:t>
            </a:r>
            <a:r>
              <a:rPr lang="nl-NL" b="1" dirty="0" smtClean="0"/>
              <a:t>P</a:t>
            </a:r>
            <a:r>
              <a:rPr lang="nl-NL" dirty="0" smtClean="0"/>
              <a:t>reprocessor (</a:t>
            </a:r>
            <a:r>
              <a:rPr lang="nl-NL" sz="2000" dirty="0" smtClean="0"/>
              <a:t>recursief acroniem</a:t>
            </a:r>
            <a:r>
              <a:rPr lang="nl-NL" dirty="0" smtClean="0"/>
              <a:t>)</a:t>
            </a:r>
          </a:p>
          <a:p>
            <a:pPr lvl="1">
              <a:lnSpc>
                <a:spcPct val="150000"/>
              </a:lnSpc>
            </a:pPr>
            <a:r>
              <a:rPr lang="nl-NL" smtClean="0"/>
              <a:t>Server side</a:t>
            </a:r>
            <a:endParaRPr lang="nl-NL" dirty="0" smtClean="0"/>
          </a:p>
          <a:p>
            <a:pPr lvl="2">
              <a:lnSpc>
                <a:spcPct val="150000"/>
              </a:lnSpc>
            </a:pPr>
            <a:r>
              <a:rPr lang="nl-NL" dirty="0" smtClean="0"/>
              <a:t>Alternatieven:</a:t>
            </a:r>
          </a:p>
          <a:p>
            <a:endParaRPr lang="nl-BE"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700808"/>
            <a:ext cx="20955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descr="http://2.bp.blogspot.com/_6qIOL7apb7g/S-yQpVSeiyI/AAAAAAAAAGM/TqsrAeLXb98/s1600/ner%20framewo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5953672"/>
            <a:ext cx="907876" cy="582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2.bp.blogspot.com/-DZSWTjzXhMk/T377fS8sPYI/AAAAAAAAAhA/d8pjFj5BlGo/s1600/rub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0516" y="6068469"/>
            <a:ext cx="428040" cy="4225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1.bp.blogspot.com/-x0HB2obVmNQ/T3BfS6neWjI/AAAAAAAADqw/PnyLqpu9VWA/s1600/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2524" y="6118616"/>
            <a:ext cx="743536" cy="3376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1620" y="6118616"/>
            <a:ext cx="1300163" cy="34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77866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Strings (corrigeren)</a:t>
            </a:r>
          </a:p>
          <a:p>
            <a:pPr marL="1371600" lvl="2" indent="-457200">
              <a:lnSpc>
                <a:spcPct val="150000"/>
              </a:lnSpc>
            </a:pPr>
            <a:r>
              <a:rPr lang="nl-BE" dirty="0" smtClean="0">
                <a:solidFill>
                  <a:srgbClr val="0070C0"/>
                </a:solidFill>
              </a:rPr>
              <a:t>opdracht-verbeter</a:t>
            </a:r>
          </a:p>
          <a:p>
            <a:pPr marL="971550" lvl="1" indent="-457200">
              <a:lnSpc>
                <a:spcPct val="150000"/>
              </a:lnSpc>
            </a:pPr>
            <a:r>
              <a:rPr lang="nl-BE" dirty="0" smtClean="0"/>
              <a:t>Strings (concatenate)</a:t>
            </a:r>
            <a:endParaRPr lang="nl-BE" dirty="0" smtClean="0">
              <a:solidFill>
                <a:srgbClr val="0070C0"/>
              </a:solidFill>
            </a:endParaRPr>
          </a:p>
          <a:p>
            <a:pPr marL="1371600" lvl="2" indent="-457200">
              <a:lnSpc>
                <a:spcPct val="150000"/>
              </a:lnSpc>
            </a:pPr>
            <a:r>
              <a:rPr lang="nl-BE" dirty="0" smtClean="0">
                <a:solidFill>
                  <a:srgbClr val="0070C0"/>
                </a:solidFill>
              </a:rPr>
              <a:t>opdracht-string-</a:t>
            </a:r>
            <a:r>
              <a:rPr lang="nl-BE" dirty="0" err="1" smtClean="0">
                <a:solidFill>
                  <a:srgbClr val="0070C0"/>
                </a:solidFill>
              </a:rPr>
              <a:t>concatenate</a:t>
            </a:r>
            <a:endParaRPr lang="nl-BE" dirty="0" smtClean="0">
              <a:solidFill>
                <a:srgbClr val="0070C0"/>
              </a:solidFill>
            </a:endParaRPr>
          </a:p>
          <a:p>
            <a:pPr marL="971550" lvl="1" indent="-457200">
              <a:lnSpc>
                <a:spcPct val="150000"/>
              </a:lnSpc>
            </a:pPr>
            <a:r>
              <a:rPr lang="nl-BE" dirty="0" smtClean="0"/>
              <a:t>Strings (string </a:t>
            </a:r>
            <a:r>
              <a:rPr lang="nl-BE" dirty="0" err="1" smtClean="0"/>
              <a:t>functions</a:t>
            </a:r>
            <a:r>
              <a:rPr lang="nl-BE" dirty="0" smtClean="0"/>
              <a:t>)</a:t>
            </a:r>
            <a:endParaRPr lang="nl-BE" dirty="0" smtClean="0">
              <a:solidFill>
                <a:srgbClr val="0070C0"/>
              </a:solidFill>
            </a:endParaRPr>
          </a:p>
          <a:p>
            <a:pPr marL="1371600" lvl="2" indent="-457200">
              <a:lnSpc>
                <a:spcPct val="150000"/>
              </a:lnSpc>
            </a:pPr>
            <a:r>
              <a:rPr lang="nl-BE" dirty="0" smtClean="0">
                <a:solidFill>
                  <a:srgbClr val="0070C0"/>
                </a:solidFill>
              </a:rPr>
              <a:t>opdracht-string-extra-</a:t>
            </a:r>
            <a:r>
              <a:rPr lang="nl-BE" dirty="0" err="1" smtClean="0">
                <a:solidFill>
                  <a:srgbClr val="0070C0"/>
                </a:solidFill>
              </a:rPr>
              <a:t>functions</a:t>
            </a:r>
            <a:endParaRPr lang="nl-BE" dirty="0" smtClean="0">
              <a:solidFill>
                <a:srgbClr val="0070C0"/>
              </a:solidFill>
            </a:endParaRPr>
          </a:p>
        </p:txBody>
      </p:sp>
    </p:spTree>
    <p:extLst>
      <p:ext uri="{BB962C8B-B14F-4D97-AF65-F5344CB8AC3E}">
        <p14:creationId xmlns:p14="http://schemas.microsoft.com/office/powerpoint/2010/main" val="13936635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380507853"/>
              </p:ext>
            </p:extLst>
          </p:nvPr>
        </p:nvGraphicFramePr>
        <p:xfrm>
          <a:off x="457200" y="1600200"/>
          <a:ext cx="8280152" cy="4358640"/>
        </p:xfrm>
        <a:graphic>
          <a:graphicData uri="http://schemas.openxmlformats.org/drawingml/2006/table">
            <a:tbl>
              <a:tblPr firstRow="1" bandRow="1">
                <a:tableStyleId>{5C22544A-7EE6-4342-B048-85BDC9FD1C3A}</a:tableStyleId>
              </a:tblPr>
              <a:tblGrid>
                <a:gridCol w="2070038"/>
                <a:gridCol w="2070038"/>
                <a:gridCol w="2070038"/>
                <a:gridCol w="2070038"/>
              </a:tblGrid>
              <a:tr h="294060">
                <a:tc>
                  <a:txBody>
                    <a:bodyPr/>
                    <a:lstStyle/>
                    <a:p>
                      <a:r>
                        <a:rPr lang="nl-BE" sz="1400" dirty="0" err="1" smtClean="0">
                          <a:solidFill>
                            <a:schemeClr val="tx1">
                              <a:lumMod val="95000"/>
                              <a:lumOff val="5000"/>
                            </a:schemeClr>
                          </a:solidFill>
                        </a:rPr>
                        <a:t>Arithmetic</a:t>
                      </a:r>
                      <a:r>
                        <a:rPr lang="nl-BE" sz="1400" baseline="0" dirty="0" smtClean="0">
                          <a:solidFill>
                            <a:schemeClr val="tx1">
                              <a:lumMod val="95000"/>
                              <a:lumOff val="5000"/>
                            </a:schemeClr>
                          </a:solidFill>
                        </a:rPr>
                        <a:t> Operators</a:t>
                      </a:r>
                      <a:endParaRPr lang="nl-BE" sz="1400"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add</a:t>
                      </a:r>
                      <a:endParaRPr lang="nl-BE" sz="1400" dirty="0"/>
                    </a:p>
                  </a:txBody>
                  <a:tcPr/>
                </a:tc>
                <a:tc>
                  <a:txBody>
                    <a:bodyPr/>
                    <a:lstStyle/>
                    <a:p>
                      <a:r>
                        <a:rPr lang="nl-BE" sz="1400" dirty="0" smtClean="0"/>
                        <a:t>$x = 3;</a:t>
                      </a:r>
                    </a:p>
                    <a:p>
                      <a:r>
                        <a:rPr lang="nl-BE" sz="1400" dirty="0" smtClean="0"/>
                        <a:t>$x = $x</a:t>
                      </a:r>
                      <a:r>
                        <a:rPr lang="nl-BE" sz="1400" baseline="0" dirty="0" smtClean="0"/>
                        <a:t> + 4;</a:t>
                      </a:r>
                      <a:endParaRPr lang="nl-BE" sz="1400" dirty="0"/>
                    </a:p>
                  </a:txBody>
                  <a:tcPr/>
                </a:tc>
                <a:tc>
                  <a:txBody>
                    <a:bodyPr/>
                    <a:lstStyle/>
                    <a:p>
                      <a:endParaRPr lang="nl-BE" sz="1400" dirty="0" smtClean="0"/>
                    </a:p>
                    <a:p>
                      <a:r>
                        <a:rPr lang="nl-BE" sz="1400" dirty="0" smtClean="0"/>
                        <a:t>7</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subtract</a:t>
                      </a:r>
                      <a:endParaRPr lang="nl-BE" sz="1400" dirty="0"/>
                    </a:p>
                  </a:txBody>
                  <a:tcPr/>
                </a:tc>
                <a:tc>
                  <a:txBody>
                    <a:bodyPr/>
                    <a:lstStyle/>
                    <a:p>
                      <a:r>
                        <a:rPr lang="nl-BE" sz="1400" dirty="0" smtClean="0"/>
                        <a:t>$x = 5;</a:t>
                      </a:r>
                    </a:p>
                    <a:p>
                      <a:r>
                        <a:rPr lang="nl-BE" sz="1400" dirty="0" smtClean="0"/>
                        <a:t>$x = 8 - $x</a:t>
                      </a:r>
                      <a:r>
                        <a:rPr lang="nl-BE" sz="1400" baseline="0" dirty="0" smtClean="0"/>
                        <a:t>;</a:t>
                      </a:r>
                      <a:endParaRPr lang="nl-BE" sz="1400" dirty="0" smtClean="0"/>
                    </a:p>
                  </a:txBody>
                  <a:tcPr/>
                </a:tc>
                <a:tc>
                  <a:txBody>
                    <a:bodyPr/>
                    <a:lstStyle/>
                    <a:p>
                      <a:endParaRPr lang="nl-BE" sz="1400" dirty="0" smtClean="0"/>
                    </a:p>
                    <a:p>
                      <a:r>
                        <a:rPr lang="nl-BE" sz="1400" dirty="0" smtClean="0"/>
                        <a:t>3</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multiply</a:t>
                      </a:r>
                      <a:endParaRPr lang="nl-BE" sz="1400" dirty="0"/>
                    </a:p>
                  </a:txBody>
                  <a:tcPr/>
                </a:tc>
                <a:tc>
                  <a:txBody>
                    <a:bodyPr/>
                    <a:lstStyle/>
                    <a:p>
                      <a:r>
                        <a:rPr lang="nl-BE" sz="1400" dirty="0" smtClean="0"/>
                        <a:t>$x = 3;</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endParaRPr lang="nl-BE" sz="1400" dirty="0" smtClean="0"/>
                    </a:p>
                    <a:p>
                      <a:r>
                        <a:rPr lang="nl-BE" sz="1400" dirty="0" smtClean="0"/>
                        <a:t>6</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divide</a:t>
                      </a:r>
                      <a:endParaRPr lang="nl-BE" sz="1400" dirty="0"/>
                    </a:p>
                  </a:txBody>
                  <a:tcPr/>
                </a:tc>
                <a:tc>
                  <a:txBody>
                    <a:bodyPr/>
                    <a:lstStyle/>
                    <a:p>
                      <a:r>
                        <a:rPr lang="nl-BE" sz="1400" dirty="0" smtClean="0"/>
                        <a:t>$x = 6;</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r>
                        <a:rPr lang="nl-BE" sz="1400" dirty="0" smtClean="0"/>
                        <a:t/>
                      </a:r>
                      <a:br>
                        <a:rPr lang="nl-BE" sz="1400" dirty="0" smtClean="0"/>
                      </a:br>
                      <a:r>
                        <a:rPr lang="nl-BE" sz="1400" dirty="0" smtClean="0"/>
                        <a:t>3</a:t>
                      </a:r>
                      <a:endParaRPr lang="nl-BE" sz="1400" dirty="0"/>
                    </a:p>
                  </a:txBody>
                  <a:tcPr/>
                </a:tc>
              </a:tr>
              <a:tr h="911587">
                <a:tc>
                  <a:txBody>
                    <a:bodyPr/>
                    <a:lstStyle/>
                    <a:p>
                      <a:r>
                        <a:rPr lang="nl-BE" sz="1400" dirty="0" smtClean="0"/>
                        <a:t>%</a:t>
                      </a:r>
                      <a:endParaRPr lang="nl-BE" sz="1400" dirty="0"/>
                    </a:p>
                  </a:txBody>
                  <a:tcPr/>
                </a:tc>
                <a:tc>
                  <a:txBody>
                    <a:bodyPr/>
                    <a:lstStyle/>
                    <a:p>
                      <a:r>
                        <a:rPr lang="nl-BE" sz="1400" dirty="0" smtClean="0"/>
                        <a:t>modulo</a:t>
                      </a:r>
                      <a:endParaRPr lang="nl-BE" sz="1400" dirty="0"/>
                    </a:p>
                  </a:txBody>
                  <a:tcPr/>
                </a:tc>
                <a:tc>
                  <a:txBody>
                    <a:bodyPr/>
                    <a:lstStyle/>
                    <a:p>
                      <a:r>
                        <a:rPr lang="nl-BE" sz="1400" dirty="0" smtClean="0"/>
                        <a:t>$x = 10;</a:t>
                      </a:r>
                    </a:p>
                    <a:p>
                      <a:r>
                        <a:rPr lang="nl-BE" sz="1400" dirty="0" smtClean="0"/>
                        <a:t>$x = $x % 4;</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5;</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a:t>
                      </a:r>
                      <a:r>
                        <a:rPr lang="nl-BE" sz="1400" smtClean="0"/>
                        <a:t>% 3;</a:t>
                      </a:r>
                      <a:endParaRPr lang="nl-BE" sz="1400" dirty="0" smtClean="0"/>
                    </a:p>
                  </a:txBody>
                  <a:tcPr/>
                </a:tc>
                <a:tc>
                  <a:txBody>
                    <a:bodyPr/>
                    <a:lstStyle/>
                    <a:p>
                      <a:endParaRPr lang="nl-BE" sz="1400" dirty="0" smtClean="0"/>
                    </a:p>
                    <a:p>
                      <a:r>
                        <a:rPr lang="nl-BE" sz="1400" dirty="0" smtClean="0"/>
                        <a:t>2 (rest)</a:t>
                      </a:r>
                    </a:p>
                    <a:p>
                      <a:r>
                        <a:rPr lang="nl-BE" sz="1400" dirty="0" smtClean="0"/>
                        <a:t>0</a:t>
                      </a:r>
                    </a:p>
                    <a:p>
                      <a:r>
                        <a:rPr lang="nl-BE" sz="1400" dirty="0" smtClean="0"/>
                        <a:t>1 (rest)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increment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endParaRPr lang="nl-BE" sz="1400" dirty="0"/>
                    </a:p>
                  </a:txBody>
                  <a:tcPr/>
                </a:tc>
                <a:tc>
                  <a:txBody>
                    <a:bodyPr/>
                    <a:lstStyle/>
                    <a:p>
                      <a:r>
                        <a:rPr lang="nl-BE" sz="1400" dirty="0" smtClean="0"/>
                        <a:t/>
                      </a:r>
                      <a:br>
                        <a:rPr lang="nl-BE" sz="1400" dirty="0" smtClean="0"/>
                      </a:br>
                      <a:r>
                        <a:rPr lang="nl-BE" sz="1400" dirty="0" smtClean="0"/>
                        <a:t>4</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decrement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p>
                  </a:txBody>
                  <a:tcPr/>
                </a:tc>
                <a:tc>
                  <a:txBody>
                    <a:bodyPr/>
                    <a:lstStyle/>
                    <a:p>
                      <a:endParaRPr lang="nl-BE" sz="1400" dirty="0" smtClean="0"/>
                    </a:p>
                    <a:p>
                      <a:r>
                        <a:rPr lang="nl-BE" sz="1400" dirty="0" smtClean="0"/>
                        <a:t>2</a:t>
                      </a:r>
                      <a:endParaRPr lang="nl-BE" sz="1400" dirty="0"/>
                    </a:p>
                  </a:txBody>
                  <a:tcPr/>
                </a:tc>
              </a:tr>
            </a:tbl>
          </a:graphicData>
        </a:graphic>
      </p:graphicFrame>
      <p:sp>
        <p:nvSpPr>
          <p:cNvPr id="5" name="Rechthoek 5"/>
          <p:cNvSpPr/>
          <p:nvPr/>
        </p:nvSpPr>
        <p:spPr>
          <a:xfrm>
            <a:off x="467544" y="6021288"/>
            <a:ext cx="3683637" cy="369332"/>
          </a:xfrm>
          <a:prstGeom prst="rect">
            <a:avLst/>
          </a:prstGeom>
        </p:spPr>
        <p:txBody>
          <a:bodyPr wrap="none">
            <a:spAutoFit/>
          </a:bodyPr>
          <a:lstStyle/>
          <a:p>
            <a:r>
              <a:rPr lang="nl-BE" dirty="0" smtClean="0"/>
              <a:t>(vb. </a:t>
            </a:r>
            <a:r>
              <a:rPr lang="nl-BE" dirty="0" smtClean="0">
                <a:solidFill>
                  <a:srgbClr val="00B050"/>
                </a:solidFill>
              </a:rPr>
              <a:t>voorbeeld-operators-</a:t>
            </a:r>
            <a:r>
              <a:rPr lang="nl-BE" dirty="0" err="1" smtClean="0">
                <a:solidFill>
                  <a:srgbClr val="00B050"/>
                </a:solidFill>
              </a:rPr>
              <a:t>arithmetic</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976497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858090714"/>
              </p:ext>
            </p:extLst>
          </p:nvPr>
        </p:nvGraphicFramePr>
        <p:xfrm>
          <a:off x="457200" y="1600200"/>
          <a:ext cx="7848105" cy="3918781"/>
        </p:xfrm>
        <a:graphic>
          <a:graphicData uri="http://schemas.openxmlformats.org/drawingml/2006/table">
            <a:tbl>
              <a:tblPr firstRow="1" bandRow="1">
                <a:tableStyleId>{5C22544A-7EE6-4342-B048-85BDC9FD1C3A}</a:tableStyleId>
              </a:tblPr>
              <a:tblGrid>
                <a:gridCol w="2616035"/>
                <a:gridCol w="2616035"/>
                <a:gridCol w="2616035"/>
              </a:tblGrid>
              <a:tr h="288584">
                <a:tc>
                  <a:txBody>
                    <a:bodyPr/>
                    <a:lstStyle/>
                    <a:p>
                      <a:r>
                        <a:rPr lang="nl-BE" sz="1400" b="1" dirty="0" err="1" smtClean="0">
                          <a:solidFill>
                            <a:schemeClr val="tx1">
                              <a:lumMod val="95000"/>
                              <a:lumOff val="5000"/>
                            </a:schemeClr>
                          </a:solidFill>
                        </a:rPr>
                        <a:t>Assignment</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$x</a:t>
                      </a:r>
                      <a:r>
                        <a:rPr lang="nl-BE" sz="1400" baseline="0" dirty="0" smtClean="0"/>
                        <a:t> = 3;</a:t>
                      </a:r>
                      <a:endParaRPr lang="nl-BE" sz="1400" dirty="0"/>
                    </a:p>
                  </a:txBody>
                  <a:tcPr/>
                </a:tc>
                <a:tc>
                  <a:txBody>
                    <a:bodyPr/>
                    <a:lstStyle/>
                    <a:p>
                      <a:r>
                        <a:rPr lang="nl-BE" sz="1400" dirty="0" smtClean="0"/>
                        <a:t>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5;</a:t>
                      </a:r>
                      <a:endParaRPr lang="nl-BE" sz="1400" dirty="0"/>
                    </a:p>
                  </a:txBody>
                  <a:tcPr/>
                </a:tc>
                <a:tc>
                  <a:txBody>
                    <a:bodyPr/>
                    <a:lstStyle/>
                    <a:p>
                      <a:endParaRPr lang="nl-BE" sz="1400" dirty="0" smtClean="0"/>
                    </a:p>
                    <a:p>
                      <a:r>
                        <a:rPr lang="nl-BE" sz="1400" dirty="0" smtClean="0"/>
                        <a:t>(3</a:t>
                      </a:r>
                      <a:r>
                        <a:rPr lang="nl-BE" sz="1400" baseline="0" dirty="0" smtClean="0"/>
                        <a:t> + 5) = 8</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1;</a:t>
                      </a:r>
                      <a:endParaRPr lang="nl-BE" sz="1400" dirty="0"/>
                    </a:p>
                  </a:txBody>
                  <a:tcPr/>
                </a:tc>
                <a:tc>
                  <a:txBody>
                    <a:bodyPr/>
                    <a:lstStyle/>
                    <a:p>
                      <a:endParaRPr lang="nl-BE" sz="1400" dirty="0" smtClean="0"/>
                    </a:p>
                    <a:p>
                      <a:r>
                        <a:rPr lang="nl-BE" sz="1400" dirty="0" smtClean="0"/>
                        <a:t>(3</a:t>
                      </a:r>
                      <a:r>
                        <a:rPr lang="nl-BE" sz="1400" baseline="0" dirty="0" smtClean="0"/>
                        <a:t> -1) = 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 * 2) = 6</a:t>
                      </a:r>
                      <a:endParaRPr lang="nl-BE" sz="1400" dirty="0"/>
                    </a:p>
                  </a:txBody>
                  <a:tcPr/>
                </a:tc>
              </a:tr>
              <a:tr h="288584">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6;</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endParaRPr lang="nl-BE" sz="1400" dirty="0" smtClean="0"/>
                    </a:p>
                    <a:p>
                      <a:r>
                        <a:rPr lang="nl-BE" sz="1400" dirty="0" smtClean="0"/>
                        <a:t>(6 / 2) = 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a:t>
                      </a:r>
                      <a:r>
                        <a:rPr lang="nl-BE" sz="1400" baseline="0" dirty="0" smtClean="0"/>
                        <a:t> . 2) = 32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8;</a:t>
                      </a:r>
                      <a:r>
                        <a:rPr lang="nl-BE" sz="1400" dirty="0" smtClean="0"/>
                        <a:t/>
                      </a:r>
                      <a:br>
                        <a:rPr lang="nl-BE" sz="1400" dirty="0" smtClean="0"/>
                      </a:br>
                      <a:r>
                        <a:rPr lang="nl-BE" sz="1400" dirty="0" smtClean="0"/>
                        <a:t>$x %=</a:t>
                      </a:r>
                      <a:r>
                        <a:rPr lang="nl-BE" sz="1400" baseline="0" dirty="0" smtClean="0"/>
                        <a:t> 4;</a:t>
                      </a:r>
                      <a:endParaRPr lang="nl-BE" sz="1400" dirty="0" smtClean="0"/>
                    </a:p>
                  </a:txBody>
                  <a:tcPr/>
                </a:tc>
                <a:tc>
                  <a:txBody>
                    <a:bodyPr/>
                    <a:lstStyle/>
                    <a:p>
                      <a:endParaRPr lang="nl-BE" sz="1400" dirty="0" smtClean="0"/>
                    </a:p>
                    <a:p>
                      <a:r>
                        <a:rPr lang="nl-BE" sz="1400" dirty="0" smtClean="0"/>
                        <a:t>(8</a:t>
                      </a:r>
                      <a:r>
                        <a:rPr lang="nl-BE" sz="1400" baseline="0" dirty="0" smtClean="0"/>
                        <a:t> % 2) = 0</a:t>
                      </a:r>
                      <a:endParaRPr lang="nl-BE" sz="1400" dirty="0"/>
                    </a:p>
                  </a:txBody>
                  <a:tcPr/>
                </a:tc>
              </a:tr>
            </a:tbl>
          </a:graphicData>
        </a:graphic>
      </p:graphicFrame>
      <p:sp>
        <p:nvSpPr>
          <p:cNvPr id="7" name="Rechthoek 6"/>
          <p:cNvSpPr/>
          <p:nvPr/>
        </p:nvSpPr>
        <p:spPr>
          <a:xfrm>
            <a:off x="341654" y="5819992"/>
            <a:ext cx="8802346" cy="369332"/>
          </a:xfrm>
          <a:prstGeom prst="rect">
            <a:avLst/>
          </a:prstGeom>
        </p:spPr>
        <p:txBody>
          <a:bodyPr wrap="none">
            <a:spAutoFit/>
          </a:bodyPr>
          <a:lstStyle/>
          <a:p>
            <a:r>
              <a:rPr lang="nl-BE" b="1" dirty="0" smtClean="0"/>
              <a:t>OPM</a:t>
            </a:r>
            <a:r>
              <a:rPr lang="nl-BE" dirty="0" smtClean="0"/>
              <a:t>: waar mogelijk, verkies </a:t>
            </a:r>
            <a:r>
              <a:rPr lang="nl-BE" dirty="0" err="1" smtClean="0"/>
              <a:t>assignment</a:t>
            </a:r>
            <a:r>
              <a:rPr lang="nl-BE" dirty="0" smtClean="0"/>
              <a:t> boven de </a:t>
            </a:r>
            <a:r>
              <a:rPr lang="nl-BE" dirty="0" err="1" smtClean="0"/>
              <a:t>artihmetic</a:t>
            </a:r>
            <a:r>
              <a:rPr lang="nl-BE" dirty="0" smtClean="0"/>
              <a:t> operators ( = overzichtelijker!)</a:t>
            </a:r>
            <a:endParaRPr lang="nl-BE" dirty="0"/>
          </a:p>
        </p:txBody>
      </p:sp>
    </p:spTree>
    <p:extLst>
      <p:ext uri="{BB962C8B-B14F-4D97-AF65-F5344CB8AC3E}">
        <p14:creationId xmlns:p14="http://schemas.microsoft.com/office/powerpoint/2010/main" val="20195897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338459692"/>
              </p:ext>
            </p:extLst>
          </p:nvPr>
        </p:nvGraphicFramePr>
        <p:xfrm>
          <a:off x="457200" y="1600200"/>
          <a:ext cx="7848104" cy="3692282"/>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Comparison</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 aan</a:t>
                      </a:r>
                      <a:endParaRPr lang="nl-BE" sz="1400" dirty="0"/>
                    </a:p>
                  </a:txBody>
                  <a:tcPr/>
                </a:tc>
                <a:tc>
                  <a:txBody>
                    <a:bodyPr/>
                    <a:lstStyle/>
                    <a:p>
                      <a:r>
                        <a:rPr lang="nl-BE" sz="1400" dirty="0" smtClean="0"/>
                        <a:t>"test" ==</a:t>
                      </a:r>
                      <a:r>
                        <a:rPr lang="nl-BE" sz="1400" baseline="0" dirty="0" smtClean="0"/>
                        <a:t> "test"</a:t>
                      </a:r>
                    </a:p>
                    <a:p>
                      <a:r>
                        <a:rPr lang="nl-BE" sz="1400" baseline="0" dirty="0" smtClean="0"/>
                        <a:t>"4" == 4</a:t>
                      </a:r>
                      <a:endParaRPr lang="nl-BE" sz="1400" dirty="0"/>
                    </a:p>
                  </a:txBody>
                  <a:tcPr/>
                </a:tc>
                <a:tc>
                  <a:txBody>
                    <a:bodyPr/>
                    <a:lstStyle/>
                    <a:p>
                      <a:r>
                        <a:rPr lang="nl-BE" sz="1400" dirty="0" smtClean="0"/>
                        <a:t>TRUE</a:t>
                      </a:r>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a:t>
                      </a:r>
                      <a:r>
                        <a:rPr lang="nl-BE" sz="1400" baseline="0" dirty="0" smtClean="0"/>
                        <a:t> aan (incl. data type)</a:t>
                      </a:r>
                      <a:endParaRPr lang="nl-BE" sz="1400" dirty="0"/>
                    </a:p>
                  </a:txBody>
                  <a:tcPr/>
                </a:tc>
                <a:tc>
                  <a:txBody>
                    <a:bodyPr/>
                    <a:lstStyle/>
                    <a:p>
                      <a:r>
                        <a:rPr lang="nl-BE" sz="1400" dirty="0" smtClean="0"/>
                        <a:t>"4" === 4</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p>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niet gelijk</a:t>
                      </a:r>
                      <a:r>
                        <a:rPr lang="nl-BE" sz="1400" baseline="0" dirty="0" smtClean="0"/>
                        <a:t> aan</a:t>
                      </a:r>
                      <a:endParaRPr lang="nl-BE" sz="1400" dirty="0"/>
                    </a:p>
                  </a:txBody>
                  <a:tcPr/>
                </a:tc>
                <a:tc>
                  <a:txBody>
                    <a:bodyPr/>
                    <a:lstStyle/>
                    <a:p>
                      <a:r>
                        <a:rPr lang="nl-BE" sz="1400" dirty="0" smtClean="0"/>
                        <a:t>4 != 3</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a:t>
                      </a:r>
                    </a:p>
                  </a:txBody>
                  <a:tcPr/>
                </a:tc>
                <a:tc>
                  <a:txBody>
                    <a:bodyPr/>
                    <a:lstStyle/>
                    <a:p>
                      <a:r>
                        <a:rPr lang="nl-BE" sz="1400" dirty="0" smtClean="0"/>
                        <a:t>5 &gt; 9</a:t>
                      </a:r>
                      <a:endParaRPr lang="nl-BE" sz="1400" dirty="0"/>
                    </a:p>
                  </a:txBody>
                  <a:tcPr/>
                </a:tc>
                <a:tc>
                  <a:txBody>
                    <a:bodyPr/>
                    <a:lstStyle/>
                    <a:p>
                      <a:r>
                        <a:rPr lang="nl-BE" sz="1400" dirty="0" smtClean="0"/>
                        <a:t>FALSE</a:t>
                      </a:r>
                      <a:endParaRPr lang="nl-BE" sz="1400" dirty="0"/>
                    </a:p>
                  </a:txBody>
                  <a:tcPr/>
                </a:tc>
              </a:tr>
              <a:tr h="288584">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p>
                  </a:txBody>
                  <a:tcPr/>
                </a:tc>
                <a:tc>
                  <a:txBody>
                    <a:bodyPr/>
                    <a:lstStyle/>
                    <a:p>
                      <a:r>
                        <a:rPr lang="nl-BE" sz="1400" dirty="0" smtClean="0"/>
                        <a:t>3 &lt; 9</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 of</a:t>
                      </a:r>
                      <a:r>
                        <a:rPr lang="nl-BE" sz="1400" baseline="0" dirty="0" smtClean="0"/>
                        <a:t> gelijk aan</a:t>
                      </a:r>
                      <a:endParaRPr lang="nl-BE" sz="1400" dirty="0" smtClean="0"/>
                    </a:p>
                  </a:txBody>
                  <a:tcPr/>
                </a:tc>
                <a:tc>
                  <a:txBody>
                    <a:bodyPr/>
                    <a:lstStyle/>
                    <a:p>
                      <a:r>
                        <a:rPr lang="nl-BE" sz="1400" dirty="0" smtClean="0"/>
                        <a:t>8 &gt;= 9</a:t>
                      </a:r>
                      <a:endParaRPr lang="nl-BE" sz="1400" dirty="0"/>
                    </a:p>
                  </a:txBody>
                  <a:tcPr/>
                </a:tc>
                <a:tc>
                  <a:txBody>
                    <a:bodyPr/>
                    <a:lstStyle/>
                    <a:p>
                      <a:r>
                        <a:rPr lang="nl-BE" sz="1400" dirty="0" smtClean="0"/>
                        <a:t>FALSE</a:t>
                      </a:r>
                      <a:endParaRPr lang="nl-BE" sz="1400" dirty="0"/>
                    </a:p>
                  </a:txBody>
                  <a:tcPr/>
                </a:tc>
              </a:tr>
              <a:tr h="505021">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r>
                        <a:rPr lang="nl-BE" sz="1400" baseline="0" dirty="0" smtClean="0"/>
                        <a:t> of gelijk aan</a:t>
                      </a:r>
                      <a:endParaRPr lang="nl-BE" sz="1400" dirty="0" smtClean="0"/>
                    </a:p>
                  </a:txBody>
                  <a:tcPr/>
                </a:tc>
                <a:tc>
                  <a:txBody>
                    <a:bodyPr/>
                    <a:lstStyle/>
                    <a:p>
                      <a:r>
                        <a:rPr lang="nl-BE" sz="1400" dirty="0" smtClean="0"/>
                        <a:t>8 &lt;= 8</a:t>
                      </a:r>
                      <a:endParaRPr lang="nl-BE" sz="1400" dirty="0"/>
                    </a:p>
                  </a:txBody>
                  <a:tcPr/>
                </a:tc>
                <a:tc>
                  <a:txBody>
                    <a:bodyPr/>
                    <a:lstStyle/>
                    <a:p>
                      <a:r>
                        <a:rPr lang="nl-BE" sz="1400" dirty="0" smtClean="0"/>
                        <a:t>TRUE</a:t>
                      </a:r>
                      <a:endParaRPr lang="nl-BE" sz="1400" dirty="0"/>
                    </a:p>
                  </a:txBody>
                  <a:tcPr/>
                </a:tc>
              </a:tr>
            </a:tbl>
          </a:graphicData>
        </a:graphic>
      </p:graphicFrame>
      <p:sp>
        <p:nvSpPr>
          <p:cNvPr id="5" name="Rechthoek 4"/>
          <p:cNvSpPr/>
          <p:nvPr/>
        </p:nvSpPr>
        <p:spPr>
          <a:xfrm>
            <a:off x="467544" y="5435932"/>
            <a:ext cx="3815981" cy="369332"/>
          </a:xfrm>
          <a:prstGeom prst="rect">
            <a:avLst/>
          </a:prstGeom>
        </p:spPr>
        <p:txBody>
          <a:bodyPr wrap="none">
            <a:spAutoFit/>
          </a:bodyPr>
          <a:lstStyle/>
          <a:p>
            <a:r>
              <a:rPr lang="nl-BE" dirty="0"/>
              <a:t>(vb. </a:t>
            </a:r>
            <a:r>
              <a:rPr lang="nl-BE" dirty="0" smtClean="0">
                <a:solidFill>
                  <a:srgbClr val="00B050"/>
                </a:solidFill>
              </a:rPr>
              <a:t>voorbeeld-operators-</a:t>
            </a:r>
            <a:r>
              <a:rPr lang="nl-BE" dirty="0" err="1" smtClean="0">
                <a:solidFill>
                  <a:srgbClr val="00B050"/>
                </a:solidFill>
              </a:rPr>
              <a:t>comparison</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6432278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3418024343"/>
              </p:ext>
            </p:extLst>
          </p:nvPr>
        </p:nvGraphicFramePr>
        <p:xfrm>
          <a:off x="457200" y="1600200"/>
          <a:ext cx="7848104" cy="2499360"/>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Logical</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&amp;&amp;</a:t>
                      </a:r>
                      <a:endParaRPr lang="nl-BE" sz="1400" dirty="0"/>
                    </a:p>
                  </a:txBody>
                  <a:tcPr/>
                </a:tc>
                <a:tc>
                  <a:txBody>
                    <a:bodyPr/>
                    <a:lstStyle/>
                    <a:p>
                      <a:r>
                        <a:rPr lang="nl-BE" sz="1400" dirty="0" err="1" smtClean="0"/>
                        <a:t>and</a:t>
                      </a:r>
                      <a:endParaRPr lang="nl-BE" sz="1400" dirty="0"/>
                    </a:p>
                  </a:txBody>
                  <a:tcPr/>
                </a:tc>
                <a:tc>
                  <a:txBody>
                    <a:bodyPr/>
                    <a:lstStyle/>
                    <a:p>
                      <a:r>
                        <a:rPr lang="nl-BE" sz="1400" dirty="0" smtClean="0"/>
                        <a:t>$x = 4;</a:t>
                      </a:r>
                    </a:p>
                    <a:p>
                      <a:r>
                        <a:rPr lang="nl-BE" sz="1400" dirty="0" smtClean="0"/>
                        <a:t>$y = 8;</a:t>
                      </a:r>
                    </a:p>
                    <a:p>
                      <a:r>
                        <a:rPr lang="nl-BE" sz="1400" dirty="0" smtClean="0"/>
                        <a:t>($x &lt; 10 &amp;&amp; $y &gt; 1)</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or</a:t>
                      </a:r>
                      <a:endParaRPr lang="nl-BE" sz="1400" dirty="0"/>
                    </a:p>
                  </a:txBody>
                  <a:tcPr/>
                </a:tc>
                <a:tc>
                  <a:txBody>
                    <a:bodyPr/>
                    <a:lstStyle/>
                    <a:p>
                      <a:r>
                        <a:rPr lang="nl-BE" sz="1400" dirty="0" smtClean="0"/>
                        <a:t>$x = 4;</a:t>
                      </a:r>
                    </a:p>
                    <a:p>
                      <a:r>
                        <a:rPr lang="nl-BE" sz="1400" dirty="0" smtClean="0"/>
                        <a:t>$y = 8;</a:t>
                      </a:r>
                    </a:p>
                    <a:p>
                      <a:r>
                        <a:rPr lang="nl-BE" sz="1400" dirty="0" smtClean="0"/>
                        <a:t>($x == 2 || $y == 3)</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a:t>
                      </a:r>
                      <a:r>
                        <a:rPr lang="nl-BE" sz="1400" dirty="0" err="1" smtClean="0"/>
                        <a:t>not</a:t>
                      </a:r>
                      <a:endParaRPr lang="nl-BE" sz="1400" dirty="0"/>
                    </a:p>
                  </a:txBody>
                  <a:tcPr/>
                </a:tc>
                <a:tc>
                  <a:txBody>
                    <a:bodyPr/>
                    <a:lstStyle/>
                    <a:p>
                      <a:r>
                        <a:rPr lang="nl-BE" sz="1400" dirty="0" smtClean="0"/>
                        <a:t>$x = 4;</a:t>
                      </a:r>
                    </a:p>
                    <a:p>
                      <a:r>
                        <a:rPr lang="nl-BE" sz="1400" dirty="0" smtClean="0"/>
                        <a:t>$y = 8;</a:t>
                      </a:r>
                    </a:p>
                    <a:p>
                      <a:r>
                        <a:rPr lang="nl-BE" sz="1400" dirty="0" smtClean="0"/>
                        <a:t>!($x == $y)</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bl>
          </a:graphicData>
        </a:graphic>
      </p:graphicFrame>
      <p:sp>
        <p:nvSpPr>
          <p:cNvPr id="5" name="Content Placeholder 2"/>
          <p:cNvSpPr txBox="1">
            <a:spLocks/>
          </p:cNvSpPr>
          <p:nvPr/>
        </p:nvSpPr>
        <p:spPr>
          <a:xfrm>
            <a:off x="457200" y="4365104"/>
            <a:ext cx="8229600" cy="1905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smtClean="0"/>
              <a:t>OPGELET:</a:t>
            </a:r>
          </a:p>
          <a:p>
            <a:pPr lvl="1"/>
            <a:r>
              <a:rPr lang="nl-BE" sz="2000" b="1" strike="sngStrike" dirty="0">
                <a:solidFill>
                  <a:srgbClr val="0070C0"/>
                </a:solidFill>
                <a:latin typeface="Lucida Console" panose="020B0609040504020204" pitchFamily="49" charset="0"/>
              </a:rPr>
              <a:t>i</a:t>
            </a:r>
            <a:r>
              <a:rPr lang="nl-BE" sz="2000" b="1" strike="sngStrike" dirty="0" smtClean="0">
                <a:solidFill>
                  <a:srgbClr val="0070C0"/>
                </a:solidFill>
                <a:latin typeface="Lucida Console" panose="020B0609040504020204" pitchFamily="49" charset="0"/>
              </a:rPr>
              <a:t>f ( </a:t>
            </a:r>
            <a:r>
              <a:rPr lang="nl-BE" sz="2000" strike="sngStrike" dirty="0" smtClean="0">
                <a:latin typeface="Lucida Console" panose="020B0609040504020204" pitchFamily="49" charset="0"/>
              </a:rPr>
              <a:t>$x &gt; 5 &amp;&amp; &lt; 10 </a:t>
            </a:r>
            <a:r>
              <a:rPr lang="nl-BE" sz="2000" b="1" strike="sngStrike" dirty="0" smtClean="0">
                <a:solidFill>
                  <a:srgbClr val="0070C0"/>
                </a:solidFill>
                <a:latin typeface="Lucida Console" panose="020B0609040504020204" pitchFamily="49" charset="0"/>
              </a:rPr>
              <a:t>)</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dirty="0" smtClean="0"/>
              <a:t>=&gt; </a:t>
            </a:r>
            <a:r>
              <a:rPr lang="nl-BE" b="1" dirty="0" smtClean="0">
                <a:solidFill>
                  <a:srgbClr val="FF0000"/>
                </a:solidFill>
              </a:rPr>
              <a:t>FOUT</a:t>
            </a:r>
          </a:p>
          <a:p>
            <a:pPr lvl="1"/>
            <a:r>
              <a:rPr lang="nl-BE" sz="2000" b="1" dirty="0" smtClean="0">
                <a:solidFill>
                  <a:srgbClr val="0070C0"/>
                </a:solidFill>
                <a:latin typeface="Lucida Console" panose="020B0609040504020204" pitchFamily="49" charset="0"/>
              </a:rPr>
              <a:t>if ( </a:t>
            </a:r>
            <a:r>
              <a:rPr lang="nl-BE" sz="2000" dirty="0" smtClean="0">
                <a:latin typeface="Lucida Console" panose="020B0609040504020204" pitchFamily="49" charset="0"/>
              </a:rPr>
              <a:t>$x &gt; 5 &amp;&amp; $x &lt; 10 </a:t>
            </a:r>
            <a:r>
              <a:rPr lang="nl-BE" sz="2000" b="1" dirty="0" smtClean="0">
                <a:solidFill>
                  <a:srgbClr val="0070C0"/>
                </a:solidFill>
                <a:latin typeface="Lucida Console" panose="020B0609040504020204" pitchFamily="49" charset="0"/>
              </a:rPr>
              <a:t>)</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dirty="0" smtClean="0"/>
              <a:t>=&gt; </a:t>
            </a:r>
            <a:r>
              <a:rPr lang="nl-BE" b="1" dirty="0" smtClean="0">
                <a:solidFill>
                  <a:srgbClr val="92D050"/>
                </a:solidFill>
              </a:rPr>
              <a:t>CORRECT</a:t>
            </a:r>
            <a:endParaRPr lang="nl-BE" b="1" dirty="0">
              <a:solidFill>
                <a:srgbClr val="92D050"/>
              </a:solidFill>
            </a:endParaRPr>
          </a:p>
        </p:txBody>
      </p:sp>
    </p:spTree>
    <p:extLst>
      <p:ext uri="{BB962C8B-B14F-4D97-AF65-F5344CB8AC3E}">
        <p14:creationId xmlns:p14="http://schemas.microsoft.com/office/powerpoint/2010/main" val="13821317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50000"/>
              </a:lnSpc>
            </a:pPr>
            <a:r>
              <a:rPr lang="nl-BE" sz="5100" dirty="0" smtClean="0"/>
              <a:t>vier verschillende conditional statements:</a:t>
            </a:r>
          </a:p>
          <a:p>
            <a:pPr lvl="2">
              <a:lnSpc>
                <a:spcPct val="150000"/>
              </a:lnSpc>
            </a:pPr>
            <a:r>
              <a:rPr lang="nl-BE" sz="5100" dirty="0" smtClean="0"/>
              <a:t>if statement</a:t>
            </a:r>
          </a:p>
          <a:p>
            <a:pPr lvl="2">
              <a:lnSpc>
                <a:spcPct val="150000"/>
              </a:lnSpc>
            </a:pPr>
            <a:r>
              <a:rPr lang="nl-BE" sz="5100" dirty="0" smtClean="0"/>
              <a:t>if … else statement</a:t>
            </a:r>
          </a:p>
          <a:p>
            <a:pPr lvl="2">
              <a:lnSpc>
                <a:spcPct val="150000"/>
              </a:lnSpc>
            </a:pPr>
            <a:r>
              <a:rPr lang="nl-BE" sz="5100" dirty="0" smtClean="0"/>
              <a:t>if … elseif… else statement</a:t>
            </a:r>
          </a:p>
          <a:p>
            <a:pPr lvl="2">
              <a:lnSpc>
                <a:spcPct val="150000"/>
              </a:lnSpc>
            </a:pPr>
            <a:r>
              <a:rPr lang="nl-BE" sz="5100" dirty="0" smtClean="0"/>
              <a:t>switch statement</a:t>
            </a:r>
            <a:br>
              <a:rPr lang="nl-BE" sz="5100" dirty="0" smtClean="0"/>
            </a:br>
            <a:endParaRPr lang="nl-BE" sz="5100" dirty="0" smtClean="0"/>
          </a:p>
          <a:p>
            <a:pPr>
              <a:lnSpc>
                <a:spcPct val="120000"/>
              </a:lnSpc>
            </a:pPr>
            <a:r>
              <a:rPr lang="nl-BE" sz="5100" dirty="0" smtClean="0"/>
              <a:t>Functie: code uitvoeren wanneer er voldaan wordt aan een of meerdere voorwaarden</a:t>
            </a:r>
          </a:p>
          <a:p>
            <a:endParaRPr lang="nl-BE" dirty="0"/>
          </a:p>
        </p:txBody>
      </p:sp>
    </p:spTree>
    <p:extLst>
      <p:ext uri="{BB962C8B-B14F-4D97-AF65-F5344CB8AC3E}">
        <p14:creationId xmlns:p14="http://schemas.microsoft.com/office/powerpoint/2010/main" val="39486296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if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 </a:t>
            </a:r>
            <a:r>
              <a:rPr lang="nl-BE" b="1" dirty="0" smtClean="0">
                <a:latin typeface="Lucida Console" panose="020B0609040504020204" pitchFamily="49" charset="0"/>
              </a:rPr>
              <a:t>condition </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0814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shorthand if statement</a:t>
            </a:r>
          </a:p>
          <a:p>
            <a:pPr lvl="1">
              <a:lnSpc>
                <a:spcPct val="120000"/>
              </a:lnSpc>
            </a:pPr>
            <a:r>
              <a:rPr lang="nl-BE" dirty="0" smtClean="0"/>
              <a:t>Syntax: </a:t>
            </a:r>
            <a:br>
              <a:rPr lang="nl-BE" dirty="0" smtClean="0"/>
            </a:br>
            <a:r>
              <a:rPr lang="nl-BE" dirty="0" smtClean="0"/>
              <a:t/>
            </a:r>
            <a:br>
              <a:rPr lang="nl-BE" dirty="0" smtClean="0"/>
            </a:br>
            <a:r>
              <a:rPr lang="nl-BE" sz="2300" b="1" dirty="0" smtClean="0">
                <a:solidFill>
                  <a:srgbClr val="0070C0"/>
                </a:solidFill>
                <a:latin typeface="Lucida Console" panose="020B0609040504020204" pitchFamily="49" charset="0"/>
              </a:rPr>
              <a:t>( </a:t>
            </a:r>
            <a:r>
              <a:rPr lang="nl-BE" sz="2300" b="1" dirty="0" smtClean="0">
                <a:latin typeface="Lucida Console" panose="020B0609040504020204" pitchFamily="49" charset="0"/>
              </a:rPr>
              <a:t>condition </a:t>
            </a:r>
            <a:r>
              <a:rPr lang="nl-BE" sz="2300" b="1" dirty="0" smtClean="0">
                <a:solidFill>
                  <a:srgbClr val="0070C0"/>
                </a:solidFill>
                <a:latin typeface="Lucida Console" panose="020B0609040504020204" pitchFamily="49" charset="0"/>
              </a:rPr>
              <a:t>)</a:t>
            </a:r>
            <a:r>
              <a:rPr lang="nl-BE" sz="2300" b="1" dirty="0" smtClean="0">
                <a:latin typeface="Lucida Console" panose="020B0609040504020204" pitchFamily="49" charset="0"/>
              </a:rPr>
              <a:t> </a:t>
            </a:r>
            <a:r>
              <a:rPr lang="nl-BE" sz="2300" b="1" dirty="0" smtClean="0">
                <a:solidFill>
                  <a:srgbClr val="7030A0"/>
                </a:solidFill>
                <a:latin typeface="Lucida Console" panose="020B0609040504020204" pitchFamily="49" charset="0"/>
              </a:rPr>
              <a:t>? </a:t>
            </a:r>
            <a:r>
              <a:rPr lang="nl-BE" sz="2300" b="1" dirty="0" smtClean="0">
                <a:latin typeface="Lucida Console" panose="020B0609040504020204" pitchFamily="49" charset="0"/>
              </a:rPr>
              <a:t>code bij true </a:t>
            </a:r>
            <a:r>
              <a:rPr lang="nl-BE" sz="2300" b="1" dirty="0" smtClean="0">
                <a:solidFill>
                  <a:srgbClr val="7030A0"/>
                </a:solidFill>
                <a:latin typeface="Lucida Console" panose="020B0609040504020204" pitchFamily="49" charset="0"/>
              </a:rPr>
              <a:t>: </a:t>
            </a:r>
            <a:r>
              <a:rPr lang="nl-BE" sz="2300" b="1" dirty="0">
                <a:latin typeface="Lucida Console" panose="020B0609040504020204" pitchFamily="49" charset="0"/>
              </a:rPr>
              <a:t>code bij </a:t>
            </a:r>
            <a:r>
              <a:rPr lang="nl-BE" sz="2300" b="1" dirty="0" smtClean="0">
                <a:latin typeface="Lucida Console" panose="020B0609040504020204" pitchFamily="49" charset="0"/>
              </a:rPr>
              <a:t>false;</a:t>
            </a:r>
          </a:p>
          <a:p>
            <a:pPr marL="457200" lvl="1" indent="0">
              <a:lnSpc>
                <a:spcPct val="120000"/>
              </a:lnSpc>
              <a:buNone/>
            </a:pPr>
            <a:endParaRPr lang="nl-BE" b="1" dirty="0" smtClean="0"/>
          </a:p>
          <a:p>
            <a:pPr lvl="1">
              <a:lnSpc>
                <a:spcPct val="120000"/>
              </a:lnSpc>
            </a:pPr>
            <a:r>
              <a:rPr lang="nl-BE" dirty="0" smtClean="0"/>
              <a:t>Wordt vooral gebruikt om op basis van een bepaalde condition een string of int aan een variabele toe te kennen.</a:t>
            </a:r>
          </a:p>
          <a:p>
            <a:pPr lvl="2">
              <a:lnSpc>
                <a:spcPct val="120000"/>
              </a:lnSpc>
            </a:pPr>
            <a:r>
              <a:rPr lang="nl-BE" dirty="0" smtClean="0"/>
              <a:t>niet voor het uitvoeren van grote stukken code</a:t>
            </a:r>
            <a:endParaRPr lang="nl-BE" dirty="0"/>
          </a:p>
          <a:p>
            <a:pPr marL="457200" lvl="1" indent="0">
              <a:lnSpc>
                <a:spcPct val="120000"/>
              </a:lnSpc>
              <a:buNone/>
            </a:pPr>
            <a:endParaRPr lang="nl-BE" dirty="0" smtClean="0"/>
          </a:p>
          <a:p>
            <a:pPr marL="457200" lvl="1" indent="0">
              <a:lnSpc>
                <a:spcPct val="120000"/>
              </a:lnSpc>
              <a:buNone/>
            </a:pPr>
            <a:r>
              <a:rPr lang="nl-BE" dirty="0" smtClean="0"/>
              <a:t>( vb.</a:t>
            </a:r>
            <a:r>
              <a:rPr lang="nl-BE" dirty="0">
                <a:solidFill>
                  <a:srgbClr val="00B050"/>
                </a:solidFill>
              </a:rPr>
              <a:t>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7431565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condition</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 </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latin typeface="Lucida Console" panose="020B0609040504020204" pitchFamily="49" charset="0"/>
              </a:rPr>
              <a:t/>
            </a:r>
            <a:br>
              <a:rPr lang="nl-BE" dirty="0" smtClean="0">
                <a:latin typeface="Lucida Console" panose="020B0609040504020204" pitchFamily="49" charset="0"/>
              </a:rPr>
            </a:br>
            <a:r>
              <a:rPr lang="nl-BE" dirty="0" smtClean="0">
                <a:latin typeface="Lucida Console" panose="020B0609040504020204" pitchFamily="49" charset="0"/>
              </a:rPr>
              <a:t>	</a:t>
            </a: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a:t>
            </a:r>
            <a:endParaRPr lang="nl-BE" dirty="0" smtClean="0">
              <a:solidFill>
                <a:srgbClr val="00B0F0"/>
              </a:solidFill>
            </a:endParaRP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2761644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smtClean="0"/>
              <a:t>if … elseif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b="1" dirty="0" smtClean="0">
                <a:solidFill>
                  <a:srgbClr val="0070C0"/>
                </a:solidFill>
                <a:latin typeface="Lucida Console" panose="020B0609040504020204" pitchFamily="49" charset="0"/>
              </a:rPr>
              <a:t>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elseif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elseif</a:t>
            </a:r>
            <a:r>
              <a:rPr lang="nl-BE" dirty="0">
                <a:solidFill>
                  <a:srgbClr val="00B050"/>
                </a:solidFill>
              </a:rPr>
              <a:t> </a:t>
            </a:r>
            <a:r>
              <a:rPr lang="nl-BE" dirty="0" smtClean="0"/>
              <a:t>)</a:t>
            </a:r>
          </a:p>
          <a:p>
            <a:pPr lvl="1">
              <a:lnSpc>
                <a:spcPct val="120000"/>
              </a:lnSpc>
            </a:pPr>
            <a:r>
              <a:rPr lang="nl-BE" dirty="0" smtClean="0"/>
              <a:t>Opdracht: </a:t>
            </a:r>
            <a:r>
              <a:rPr lang="nl-BE" dirty="0">
                <a:solidFill>
                  <a:srgbClr val="00B0F0"/>
                </a:solidFill>
              </a:rPr>
              <a:t>opdracht-</a:t>
            </a:r>
            <a:r>
              <a:rPr lang="nl-BE" dirty="0" err="1">
                <a:solidFill>
                  <a:srgbClr val="00B0F0"/>
                </a:solidFill>
              </a:rPr>
              <a:t>if</a:t>
            </a:r>
            <a:r>
              <a:rPr lang="nl-BE" dirty="0">
                <a:solidFill>
                  <a:srgbClr val="00B0F0"/>
                </a:solidFill>
              </a:rPr>
              <a:t>-</a:t>
            </a:r>
            <a:r>
              <a:rPr lang="nl-BE" dirty="0" err="1">
                <a:solidFill>
                  <a:srgbClr val="00B0F0"/>
                </a:solidFill>
              </a:rPr>
              <a:t>else-if</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570475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lstStyle/>
          <a:p>
            <a:pPr>
              <a:lnSpc>
                <a:spcPct val="150000"/>
              </a:lnSpc>
            </a:pPr>
            <a:r>
              <a:rPr lang="nl-BE" dirty="0" smtClean="0"/>
              <a:t>Doel van php:</a:t>
            </a:r>
          </a:p>
          <a:p>
            <a:pPr lvl="1">
              <a:lnSpc>
                <a:spcPct val="150000"/>
              </a:lnSpc>
            </a:pPr>
            <a:r>
              <a:rPr lang="nl-BE" dirty="0" smtClean="0"/>
              <a:t>Dynamisch informatie verwerken (oa.).</a:t>
            </a:r>
          </a:p>
          <a:p>
            <a:pPr lvl="2">
              <a:lnSpc>
                <a:spcPct val="150000"/>
              </a:lnSpc>
            </a:pPr>
            <a:r>
              <a:rPr lang="nl-BE" dirty="0" smtClean="0"/>
              <a:t>HTML = statisch</a:t>
            </a:r>
          </a:p>
          <a:p>
            <a:pPr lvl="3">
              <a:lnSpc>
                <a:spcPct val="150000"/>
              </a:lnSpc>
            </a:pPr>
            <a:r>
              <a:rPr lang="nl-BE" dirty="0" smtClean="0"/>
              <a:t>Onderhoudsintensief</a:t>
            </a:r>
          </a:p>
          <a:p>
            <a:pPr lvl="2">
              <a:lnSpc>
                <a:spcPct val="150000"/>
              </a:lnSpc>
            </a:pPr>
            <a:r>
              <a:rPr lang="nl-BE" dirty="0" smtClean="0"/>
              <a:t>PHP = dynamisch</a:t>
            </a:r>
          </a:p>
          <a:p>
            <a:pPr lvl="3">
              <a:lnSpc>
                <a:spcPct val="150000"/>
              </a:lnSpc>
            </a:pPr>
            <a:r>
              <a:rPr lang="nl-BE" dirty="0" smtClean="0"/>
              <a:t>Manier (=script) om het onderhoud van HTML/inhoud te vereenvoudigen.</a:t>
            </a:r>
          </a:p>
        </p:txBody>
      </p:sp>
    </p:spTree>
    <p:extLst>
      <p:ext uri="{BB962C8B-B14F-4D97-AF65-F5344CB8AC3E}">
        <p14:creationId xmlns:p14="http://schemas.microsoft.com/office/powerpoint/2010/main" val="42713629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Switch statement</a:t>
            </a:r>
          </a:p>
          <a:p>
            <a:pPr lvl="1">
              <a:lnSpc>
                <a:spcPct val="120000"/>
              </a:lnSpc>
            </a:pPr>
            <a:r>
              <a:rPr lang="nl-BE" dirty="0" smtClean="0"/>
              <a:t>Dient enkel om één variabele te vergelijken met meerdere waarden</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switch (</a:t>
            </a:r>
            <a:r>
              <a:rPr lang="nl-BE" b="1" dirty="0" smtClean="0">
                <a:latin typeface="Lucida Console" panose="020B0609040504020204" pitchFamily="49" charset="0"/>
              </a:rPr>
              <a:t>$variablename</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case </a:t>
            </a:r>
            <a:r>
              <a:rPr lang="nl-BE" b="1" dirty="0" smtClean="0">
                <a:latin typeface="Lucida Console" panose="020B0609040504020204" pitchFamily="49" charset="0"/>
              </a:rPr>
              <a:t>value1:</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 case </a:t>
            </a:r>
            <a:r>
              <a:rPr lang="nl-BE" b="1" dirty="0" smtClean="0">
                <a:latin typeface="Lucida Console" panose="020B0609040504020204" pitchFamily="49" charset="0"/>
              </a:rPr>
              <a:t>value2:</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solidFill>
                  <a:srgbClr val="0070C0"/>
                </a:solidFill>
                <a:latin typeface="Lucida Console" panose="020B0609040504020204" pitchFamily="49" charset="0"/>
              </a:rPr>
              <a:t>			default</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-statements-switch </a:t>
            </a:r>
            <a:r>
              <a:rPr lang="nl-BE" dirty="0" smtClean="0"/>
              <a:t>)</a:t>
            </a: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588516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bg1">
                    <a:lumMod val="75000"/>
                  </a:schemeClr>
                </a:solidFill>
              </a:rPr>
              <a:t>Switch statement</a:t>
            </a:r>
          </a:p>
          <a:p>
            <a:pPr lvl="1">
              <a:lnSpc>
                <a:spcPct val="120000"/>
              </a:lnSpc>
            </a:pPr>
            <a:r>
              <a:rPr lang="nl-BE" dirty="0" smtClean="0"/>
              <a:t>Operatoren zijn niet toegestaan in de case condition!</a:t>
            </a:r>
          </a:p>
          <a:p>
            <a:pPr lvl="1">
              <a:lnSpc>
                <a:spcPct val="120000"/>
              </a:lnSpc>
            </a:pPr>
            <a:r>
              <a:rPr lang="nl-BE" b="1" dirty="0" smtClean="0">
                <a:latin typeface="Lucida Console" panose="020B0609040504020204" pitchFamily="49" charset="0"/>
              </a:rPr>
              <a:t>break; </a:t>
            </a:r>
            <a:r>
              <a:rPr lang="nl-BE" dirty="0" smtClean="0"/>
              <a:t>is noodzakelijk (anders wordt alles eronder ook uitgevoerd)</a:t>
            </a:r>
          </a:p>
          <a:p>
            <a:pPr lvl="1">
              <a:lnSpc>
                <a:spcPct val="120000"/>
              </a:lnSpc>
            </a:pPr>
            <a:r>
              <a:rPr lang="nl-BE" dirty="0" smtClean="0"/>
              <a:t>Default is de actie die uitgevoerd wordt als er aan geen enkele conditie wordt voldaan.</a:t>
            </a:r>
          </a:p>
          <a:p>
            <a:pPr lvl="1">
              <a:lnSpc>
                <a:spcPct val="120000"/>
              </a:lnSpc>
            </a:pPr>
            <a:r>
              <a:rPr lang="nl-BE" dirty="0" smtClean="0"/>
              <a:t>Opdracht: </a:t>
            </a:r>
            <a:r>
              <a:rPr lang="nl-BE" dirty="0">
                <a:solidFill>
                  <a:srgbClr val="00B0F0"/>
                </a:solidFill>
              </a:rPr>
              <a:t>opdracht-switch</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504764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Een array is een variable die meerdere values kan bevatten.</a:t>
            </a:r>
          </a:p>
          <a:p>
            <a:pPr>
              <a:lnSpc>
                <a:spcPct val="120000"/>
              </a:lnSpc>
            </a:pPr>
            <a:r>
              <a:rPr lang="nl-BE" dirty="0" smtClean="0">
                <a:solidFill>
                  <a:schemeClr val="tx1">
                    <a:lumMod val="95000"/>
                    <a:lumOff val="5000"/>
                  </a:schemeClr>
                </a:solidFill>
              </a:rPr>
              <a:t>Er zijn twee soorten arrays</a:t>
            </a:r>
          </a:p>
          <a:p>
            <a:pPr lvl="1">
              <a:lnSpc>
                <a:spcPct val="120000"/>
              </a:lnSpc>
            </a:pPr>
            <a:r>
              <a:rPr lang="nl-BE" dirty="0" smtClean="0">
                <a:solidFill>
                  <a:schemeClr val="tx1">
                    <a:lumMod val="95000"/>
                    <a:lumOff val="5000"/>
                  </a:schemeClr>
                </a:solidFill>
              </a:rPr>
              <a:t>Numeric array </a:t>
            </a:r>
            <a:r>
              <a:rPr lang="nl-BE" sz="1800" dirty="0" smtClean="0">
                <a:solidFill>
                  <a:schemeClr val="tx1">
                    <a:lumMod val="95000"/>
                    <a:lumOff val="5000"/>
                  </a:schemeClr>
                </a:solidFill>
              </a:rPr>
              <a:t>(</a:t>
            </a:r>
            <a:r>
              <a:rPr lang="nl-BE" sz="1800" b="1" dirty="0" smtClean="0">
                <a:solidFill>
                  <a:srgbClr val="C00000"/>
                </a:solidFill>
              </a:rPr>
              <a:t>begint altijd bij 0</a:t>
            </a:r>
            <a:r>
              <a:rPr lang="nl-BE" sz="1800" dirty="0" smtClean="0">
                <a:solidFill>
                  <a:schemeClr val="tx1">
                    <a:lumMod val="95000"/>
                    <a:lumOff val="5000"/>
                  </a:schemeClr>
                </a:solidFill>
              </a:rPr>
              <a:t>)</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0</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p>
          <a:p>
            <a:pPr lvl="1">
              <a:lnSpc>
                <a:spcPct val="120000"/>
              </a:lnSpc>
            </a:pPr>
            <a:r>
              <a:rPr lang="nl-BE" dirty="0" smtClean="0">
                <a:solidFill>
                  <a:schemeClr val="tx1">
                    <a:lumMod val="95000"/>
                    <a:lumOff val="5000"/>
                  </a:schemeClr>
                </a:solidFill>
              </a:rPr>
              <a:t>Associative array</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'type'</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2804901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r>
              <a:rPr lang="nl-BE" dirty="0" smtClean="0"/>
              <a:t>Syntax</a:t>
            </a:r>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64904"/>
            <a:ext cx="6945110" cy="182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7600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Doel van array: values samenbundelen</a:t>
            </a:r>
          </a:p>
          <a:p>
            <a:pPr lvl="1">
              <a:lnSpc>
                <a:spcPct val="120000"/>
              </a:lnSpc>
            </a:pPr>
            <a:r>
              <a:rPr lang="nl-BE" dirty="0" smtClean="0">
                <a:solidFill>
                  <a:schemeClr val="tx1">
                    <a:lumMod val="95000"/>
                    <a:lumOff val="5000"/>
                  </a:schemeClr>
                </a:solidFill>
              </a:rPr>
              <a:t>Bv.	</a:t>
            </a:r>
            <a:r>
              <a:rPr lang="nl-BE" dirty="0" smtClean="0">
                <a:solidFill>
                  <a:srgbClr val="0070C0"/>
                </a:solidFill>
                <a:latin typeface="Lucida Console" panose="020B0609040504020204" pitchFamily="49" charset="0"/>
              </a:rPr>
              <a:t>$frisdrank1</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$frisdrank2</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'Fanta';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$frisdrank3</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'Spa';</a:t>
            </a:r>
            <a:r>
              <a:rPr lang="nl-BE" dirty="0" smtClean="0">
                <a:solidFill>
                  <a:schemeClr val="tx1">
                    <a:lumMod val="95000"/>
                    <a:lumOff val="5000"/>
                  </a:schemeClr>
                </a:solidFill>
              </a:rPr>
              <a:t>	</a:t>
            </a:r>
          </a:p>
          <a:p>
            <a:pPr marL="914400" lvl="2" indent="0">
              <a:lnSpc>
                <a:spcPct val="120000"/>
              </a:lnSpc>
              <a:buNone/>
            </a:pPr>
            <a:r>
              <a:rPr lang="nl-BE" dirty="0" smtClean="0">
                <a:solidFill>
                  <a:srgbClr val="0070C0"/>
                </a:solidFill>
              </a:rPr>
              <a:t>	</a:t>
            </a:r>
          </a:p>
          <a:p>
            <a:pPr marL="914400" lvl="2" indent="0">
              <a:lnSpc>
                <a:spcPct val="120000"/>
              </a:lnSpc>
              <a:buNone/>
            </a:pPr>
            <a:r>
              <a:rPr lang="nl-BE" dirty="0" smtClean="0">
                <a:solidFill>
                  <a:srgbClr val="0070C0"/>
                </a:solidFill>
              </a:rPr>
              <a:t>	</a:t>
            </a:r>
            <a:r>
              <a:rPr lang="nl-BE" sz="3500" b="1" dirty="0" smtClean="0">
                <a:solidFill>
                  <a:schemeClr val="tx1">
                    <a:lumMod val="95000"/>
                    <a:lumOff val="5000"/>
                  </a:schemeClr>
                </a:solidFill>
              </a:rPr>
              <a:t>Beter:</a:t>
            </a:r>
          </a:p>
          <a:p>
            <a:pPr marL="914400" lvl="2" indent="0">
              <a:lnSpc>
                <a:spcPct val="120000"/>
              </a:lnSpc>
              <a:buNone/>
            </a:pPr>
            <a:r>
              <a:rPr lang="nl-BE" dirty="0" smtClean="0">
                <a:solidFill>
                  <a:srgbClr val="0070C0"/>
                </a:solidFill>
              </a:rPr>
              <a:t/>
            </a:r>
            <a:br>
              <a:rPr lang="nl-BE" dirty="0" smtClean="0">
                <a:solidFill>
                  <a:srgbClr val="0070C0"/>
                </a:solidFill>
              </a:rPr>
            </a:br>
            <a:r>
              <a:rPr lang="nl-BE" dirty="0" smtClean="0">
                <a:solidFill>
                  <a:srgbClr val="0070C0"/>
                </a:solidFill>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0</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'Cola';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a:solidFill>
                  <a:schemeClr val="tx1">
                    <a:lumMod val="95000"/>
                    <a:lumOff val="5000"/>
                  </a:schemeClr>
                </a:solidFill>
                <a:latin typeface="Lucida Console" panose="020B0609040504020204" pitchFamily="49" charset="0"/>
              </a:rPr>
              <a:t>1</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'Fanta';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2</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'Spa';</a:t>
            </a: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b="1" dirty="0"/>
          </a:p>
        </p:txBody>
      </p:sp>
    </p:spTree>
    <p:extLst>
      <p:ext uri="{BB962C8B-B14F-4D97-AF65-F5344CB8AC3E}">
        <p14:creationId xmlns:p14="http://schemas.microsoft.com/office/powerpoint/2010/main" val="22314808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Array samenstellen: numeric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0070C0"/>
                </a:solidFill>
                <a:latin typeface="Lucida Console" panose="020B0609040504020204" pitchFamily="49" charset="0"/>
              </a:rPr>
              <a:t>array(</a:t>
            </a:r>
            <a:r>
              <a:rPr lang="nl-BE" sz="1800" dirty="0" smtClean="0">
                <a:solidFill>
                  <a:schemeClr val="tx1">
                    <a:lumMod val="95000"/>
                    <a:lumOff val="5000"/>
                  </a:schemeClr>
                </a:solidFill>
                <a:latin typeface="Lucida Console" panose="020B0609040504020204" pitchFamily="49" charset="0"/>
              </a:rPr>
              <a:t>'Cola' , 'Fanta' ,'Spa'</a:t>
            </a:r>
            <a:r>
              <a:rPr lang="nl-BE" sz="1800" dirty="0" smtClean="0">
                <a:solidFill>
                  <a:srgbClr val="0070C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'Cola';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'Fanta';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'Spa';</a:t>
            </a:r>
            <a:endParaRPr lang="nl-BE" sz="1800" dirty="0" smtClean="0">
              <a:solidFill>
                <a:srgbClr val="0070C0"/>
              </a:solidFill>
              <a:latin typeface="Lucida Console" panose="020B0609040504020204" pitchFamily="49" charset="0"/>
            </a:endParaRP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7066995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Array samenstellen: associative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400" dirty="0" smtClean="0">
                <a:solidFill>
                  <a:srgbClr val="0070C0"/>
                </a:solidFill>
                <a:latin typeface="Lucida Console" panose="020B0609040504020204" pitchFamily="49" charset="0"/>
              </a:rPr>
              <a:t>$frisdrank </a:t>
            </a:r>
            <a:r>
              <a:rPr lang="nl-BE" sz="1400" dirty="0" smtClean="0">
                <a:solidFill>
                  <a:srgbClr val="7030A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 </a:t>
            </a:r>
            <a:r>
              <a:rPr lang="nl-BE" sz="1400" dirty="0" smtClean="0">
                <a:solidFill>
                  <a:srgbClr val="0070C0"/>
                </a:solidFill>
                <a:latin typeface="Lucida Console" panose="020B0609040504020204" pitchFamily="49" charset="0"/>
              </a:rPr>
              <a:t>array(</a:t>
            </a:r>
            <a:r>
              <a:rPr lang="nl-BE" sz="1400" dirty="0" smtClean="0">
                <a:solidFill>
                  <a:schemeClr val="tx1">
                    <a:lumMod val="95000"/>
                    <a:lumOff val="5000"/>
                  </a:schemeClr>
                </a:solidFill>
                <a:latin typeface="Lucida Console" panose="020B0609040504020204" pitchFamily="49" charset="0"/>
              </a:rPr>
              <a:t>'Cola' =&gt; 'Zero', 'Fanta' =&gt; '</a:t>
            </a:r>
            <a:r>
              <a:rPr lang="nl-BE" sz="1400" dirty="0" err="1" smtClean="0">
                <a:solidFill>
                  <a:schemeClr val="tx1">
                    <a:lumMod val="95000"/>
                    <a:lumOff val="5000"/>
                  </a:schemeClr>
                </a:solidFill>
                <a:latin typeface="Lucida Console" panose="020B0609040504020204" pitchFamily="49" charset="0"/>
              </a:rPr>
              <a:t>Regular</a:t>
            </a:r>
            <a:r>
              <a:rPr lang="nl-BE" sz="1400" dirty="0" smtClean="0">
                <a:solidFill>
                  <a:schemeClr val="tx1">
                    <a:lumMod val="95000"/>
                    <a:lumOff val="5000"/>
                  </a:schemeClr>
                </a:solidFill>
                <a:latin typeface="Lucida Console" panose="020B0609040504020204" pitchFamily="49" charset="0"/>
              </a:rPr>
              <a:t>'</a:t>
            </a:r>
            <a:r>
              <a:rPr lang="nl-BE" sz="1400" dirty="0" smtClean="0">
                <a:solidFill>
                  <a:srgbClr val="0070C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a:t>
            </a:r>
            <a:br>
              <a:rPr lang="nl-BE" sz="1400" dirty="0" smtClean="0">
                <a:solidFill>
                  <a:schemeClr val="tx1">
                    <a:lumMod val="95000"/>
                    <a:lumOff val="5000"/>
                  </a:schemeClr>
                </a:solidFill>
                <a:latin typeface="Lucida Console" panose="020B0609040504020204" pitchFamily="49" charset="0"/>
              </a:rPr>
            </a:br>
            <a:r>
              <a:rPr lang="nl-BE" sz="1400" dirty="0" smtClean="0">
                <a:solidFill>
                  <a:schemeClr val="tx1">
                    <a:lumMod val="95000"/>
                    <a:lumOff val="5000"/>
                  </a:schemeClr>
                </a:solidFill>
                <a:latin typeface="Lucida Console" panose="020B0609040504020204" pitchFamily="49" charset="0"/>
              </a:rPr>
              <a:t/>
            </a:r>
            <a:br>
              <a:rPr lang="nl-BE" sz="14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 </a:t>
            </a:r>
            <a:r>
              <a:rPr lang="nl-BE" dirty="0" smtClean="0">
                <a:solidFill>
                  <a:schemeClr val="tx1">
                    <a:lumMod val="95000"/>
                    <a:lumOff val="5000"/>
                  </a:schemeClr>
                </a:solidFill>
                <a:latin typeface="Lucida Console" panose="020B0609040504020204" pitchFamily="49" charset="0"/>
              </a:rPr>
              <a:t>'Fanta';</a:t>
            </a:r>
            <a:endParaRPr lang="nl-BE" dirty="0" smtClean="0">
              <a:latin typeface="Lucida Console" panose="020B0609040504020204" pitchFamily="49" charset="0"/>
            </a:endParaRPr>
          </a:p>
          <a:p>
            <a:pPr>
              <a:lnSpc>
                <a:spcPct val="120000"/>
              </a:lnSpc>
            </a:pPr>
            <a:endParaRPr lang="nl-BE" sz="2400" dirty="0" smtClean="0"/>
          </a:p>
          <a:p>
            <a:pPr>
              <a:lnSpc>
                <a:spcPct val="120000"/>
              </a:lnSpc>
            </a:pPr>
            <a:endParaRPr lang="nl-BE" sz="2400" dirty="0" smtClean="0"/>
          </a:p>
          <a:p>
            <a:endParaRPr lang="nl-BE" b="1" dirty="0"/>
          </a:p>
        </p:txBody>
      </p:sp>
    </p:spTree>
    <p:extLst>
      <p:ext uri="{BB962C8B-B14F-4D97-AF65-F5344CB8AC3E}">
        <p14:creationId xmlns:p14="http://schemas.microsoft.com/office/powerpoint/2010/main" val="13223301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Inhoud van een array bekijken</a:t>
            </a:r>
          </a:p>
          <a:p>
            <a:pPr lvl="1">
              <a:lnSpc>
                <a:spcPct val="120000"/>
              </a:lnSpc>
            </a:pPr>
            <a:r>
              <a:rPr lang="nl-BE" dirty="0" smtClean="0">
                <a:solidFill>
                  <a:schemeClr val="tx1">
                    <a:lumMod val="95000"/>
                    <a:lumOff val="5000"/>
                  </a:schemeClr>
                </a:solidFill>
              </a:rPr>
              <a:t>Specifieke array value:</a:t>
            </a:r>
          </a:p>
          <a:p>
            <a:pPr lvl="2">
              <a:lnSpc>
                <a:spcPct val="120000"/>
              </a:lnSpc>
            </a:pPr>
            <a:r>
              <a:rPr lang="nl-BE" dirty="0" smtClean="0">
                <a:solidFill>
                  <a:schemeClr val="tx1">
                    <a:lumMod val="95000"/>
                    <a:lumOff val="5000"/>
                  </a:schemeClr>
                </a:solidFill>
              </a:rPr>
              <a:t>Numeric: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2</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rPr>
              <a:t>Associative: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1">
              <a:lnSpc>
                <a:spcPct val="120000"/>
              </a:lnSpc>
            </a:pPr>
            <a:r>
              <a:rPr lang="nl-BE" dirty="0" smtClean="0">
                <a:solidFill>
                  <a:schemeClr val="tx1">
                    <a:lumMod val="95000"/>
                    <a:lumOff val="5000"/>
                  </a:schemeClr>
                </a:solidFill>
              </a:rPr>
              <a:t>De volledige array-inhoud: </a:t>
            </a:r>
          </a:p>
          <a:p>
            <a:pPr lvl="2">
              <a:lnSpc>
                <a:spcPct val="120000"/>
              </a:lnSpc>
            </a:pPr>
            <a:r>
              <a:rPr lang="nl-BE" dirty="0" smtClean="0">
                <a:solidFill>
                  <a:schemeClr val="tx1">
                    <a:lumMod val="95000"/>
                    <a:lumOff val="5000"/>
                  </a:schemeClr>
                </a:solidFill>
                <a:latin typeface="Lucida Console" panose="020B0609040504020204" pitchFamily="49" charset="0"/>
              </a:rPr>
              <a:t>var_dump(</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latin typeface="Lucida Console" panose="020B0609040504020204" pitchFamily="49" charset="0"/>
              </a:rPr>
              <a:t>print_r(</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 </a:t>
            </a:r>
            <a:r>
              <a:rPr lang="nl-BE" sz="1600" dirty="0" smtClean="0">
                <a:solidFill>
                  <a:schemeClr val="tx1">
                    <a:lumMod val="95000"/>
                    <a:lumOff val="5000"/>
                  </a:schemeClr>
                </a:solidFill>
              </a:rPr>
              <a:t>(gebruik &lt;pre&gt;…&lt;/pre&gt;)</a:t>
            </a:r>
          </a:p>
          <a:p>
            <a:pPr lvl="2">
              <a:lnSpc>
                <a:spcPct val="120000"/>
              </a:lnSpc>
            </a:pPr>
            <a:r>
              <a:rPr lang="nl-BE" dirty="0" smtClean="0"/>
              <a:t>(vb. </a:t>
            </a:r>
            <a:r>
              <a:rPr lang="nl-BE" dirty="0" smtClean="0">
                <a:solidFill>
                  <a:srgbClr val="00B050"/>
                </a:solidFill>
              </a:rPr>
              <a:t>voorbeeld-arrays-opbouw </a:t>
            </a:r>
            <a:r>
              <a:rPr lang="nl-BE" dirty="0" smtClean="0"/>
              <a:t>)</a:t>
            </a:r>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2595683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Multidimensional array</a:t>
            </a:r>
          </a:p>
          <a:p>
            <a:pPr lvl="1">
              <a:lnSpc>
                <a:spcPct val="120000"/>
              </a:lnSpc>
            </a:pPr>
            <a:r>
              <a:rPr lang="nl-BE" dirty="0" smtClean="0">
                <a:solidFill>
                  <a:schemeClr val="tx1">
                    <a:lumMod val="95000"/>
                    <a:lumOff val="5000"/>
                  </a:schemeClr>
                </a:solidFill>
              </a:rPr>
              <a:t>Array in een array</a:t>
            </a:r>
          </a:p>
          <a:p>
            <a:pPr lvl="1">
              <a:lnSpc>
                <a:spcPct val="120000"/>
              </a:lnSpc>
            </a:pPr>
            <a:r>
              <a:rPr lang="nl-BE" dirty="0" smtClean="0"/>
              <a:t>Multidimensional array maken:</a:t>
            </a:r>
          </a:p>
          <a:p>
            <a:pPr lvl="2">
              <a:lnSpc>
                <a:spcPct val="120000"/>
              </a:lnSpc>
            </a:pPr>
            <a:r>
              <a:rPr lang="nl-BE" sz="2200" dirty="0" smtClean="0">
                <a:solidFill>
                  <a:srgbClr val="0070C0"/>
                </a:solidFill>
                <a:latin typeface="Lucida Console" panose="020B0609040504020204" pitchFamily="49" charset="0"/>
              </a:rPr>
              <a:t>$frisdrank </a:t>
            </a:r>
            <a:r>
              <a:rPr lang="nl-BE" sz="2200" dirty="0" smtClean="0">
                <a:solidFill>
                  <a:srgbClr val="7030A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'Cola'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'Zero', 'Light'), 'Fanta'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'Lemon'</a:t>
            </a:r>
            <a:r>
              <a:rPr lang="nl-BE" sz="2200" dirty="0" smtClean="0">
                <a:solidFill>
                  <a:srgbClr val="0070C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a:t>
            </a:r>
            <a:br>
              <a:rPr lang="nl-BE" sz="22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'Zero', 'Light'</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'Lemon'</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t>(vb. </a:t>
            </a:r>
            <a:r>
              <a:rPr lang="nl-BE" dirty="0" smtClean="0">
                <a:solidFill>
                  <a:srgbClr val="00B050"/>
                </a:solidFill>
              </a:rPr>
              <a:t>voorbeeld-arrays-</a:t>
            </a:r>
            <a:r>
              <a:rPr lang="nl-BE" dirty="0" err="1" smtClean="0">
                <a:solidFill>
                  <a:srgbClr val="00B050"/>
                </a:solidFill>
              </a:rPr>
              <a:t>multidimensioneel</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7745405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t>Opdracht: </a:t>
            </a:r>
            <a:r>
              <a:rPr lang="nl-BE" dirty="0">
                <a:solidFill>
                  <a:srgbClr val="00B0F0"/>
                </a:solidFill>
              </a:rPr>
              <a:t>opdracht-arrays-basis</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135608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50000"/>
              </a:lnSpc>
            </a:pPr>
            <a:r>
              <a:rPr lang="nl-BE" dirty="0" smtClean="0"/>
              <a:t>Multiplatform (Windows / Linux / Mac / …)</a:t>
            </a:r>
          </a:p>
          <a:p>
            <a:pPr lvl="2">
              <a:lnSpc>
                <a:spcPct val="150000"/>
              </a:lnSpc>
            </a:pPr>
            <a:r>
              <a:rPr lang="nl-BE" dirty="0" smtClean="0"/>
              <a:t>Enkele 'All-in-One'-pakketten</a:t>
            </a:r>
          </a:p>
          <a:p>
            <a:pPr lvl="3">
              <a:lnSpc>
                <a:spcPct val="150000"/>
              </a:lnSpc>
            </a:pPr>
            <a:r>
              <a:rPr lang="nl-BE" dirty="0" smtClean="0"/>
              <a:t>LAMP ( </a:t>
            </a:r>
            <a:r>
              <a:rPr lang="nl-BE" b="1" dirty="0" smtClean="0"/>
              <a:t>L</a:t>
            </a:r>
            <a:r>
              <a:rPr lang="nl-BE" dirty="0" smtClean="0"/>
              <a:t>inux </a:t>
            </a:r>
            <a:r>
              <a:rPr lang="nl-BE" b="1" dirty="0" smtClean="0"/>
              <a:t>A</a:t>
            </a:r>
            <a:r>
              <a:rPr lang="nl-BE" dirty="0" smtClean="0"/>
              <a:t>pache </a:t>
            </a:r>
            <a:r>
              <a:rPr lang="nl-BE" b="1" dirty="0" smtClean="0"/>
              <a:t>M</a:t>
            </a:r>
            <a:r>
              <a:rPr lang="nl-BE" dirty="0" smtClean="0"/>
              <a:t>ySQL </a:t>
            </a:r>
            <a:r>
              <a:rPr lang="nl-BE" b="1" dirty="0" smtClean="0"/>
              <a:t>P</a:t>
            </a:r>
            <a:r>
              <a:rPr lang="nl-BE" dirty="0" smtClean="0"/>
              <a:t>HP ) </a:t>
            </a:r>
          </a:p>
          <a:p>
            <a:pPr lvl="3">
              <a:lnSpc>
                <a:spcPct val="150000"/>
              </a:lnSpc>
            </a:pPr>
            <a:r>
              <a:rPr lang="en-US" dirty="0" smtClean="0"/>
              <a:t>MAMP ( </a:t>
            </a:r>
            <a:r>
              <a:rPr lang="en-US" b="1" dirty="0" smtClean="0"/>
              <a:t>M</a:t>
            </a:r>
            <a:r>
              <a:rPr lang="en-US" dirty="0" smtClean="0"/>
              <a:t>acintosh</a:t>
            </a:r>
            <a:r>
              <a:rPr lang="en-US" b="1" dirty="0" smtClean="0"/>
              <a:t> A</a:t>
            </a:r>
            <a:r>
              <a:rPr lang="en-US" dirty="0" smtClean="0"/>
              <a:t>pache </a:t>
            </a:r>
            <a:r>
              <a:rPr lang="en-US" b="1" dirty="0" smtClean="0"/>
              <a:t>M</a:t>
            </a:r>
            <a:r>
              <a:rPr lang="en-US" dirty="0" smtClean="0"/>
              <a:t>ySQL </a:t>
            </a:r>
            <a:r>
              <a:rPr lang="en-US" b="1" dirty="0" smtClean="0"/>
              <a:t>P</a:t>
            </a:r>
            <a:r>
              <a:rPr lang="en-US" dirty="0" smtClean="0"/>
              <a:t>HP )</a:t>
            </a:r>
            <a:endParaRPr lang="nl-BE" dirty="0" smtClean="0"/>
          </a:p>
          <a:p>
            <a:pPr lvl="3">
              <a:lnSpc>
                <a:spcPct val="150000"/>
              </a:lnSpc>
            </a:pPr>
            <a:r>
              <a:rPr lang="en-US" dirty="0" smtClean="0"/>
              <a:t>WAMP ( </a:t>
            </a:r>
            <a:r>
              <a:rPr lang="en-US" b="1" dirty="0" smtClean="0"/>
              <a:t>W</a:t>
            </a:r>
            <a:r>
              <a:rPr lang="en-US" dirty="0" smtClean="0"/>
              <a:t>indows </a:t>
            </a:r>
            <a:r>
              <a:rPr lang="en-US" b="1" dirty="0" smtClean="0"/>
              <a:t>A</a:t>
            </a:r>
            <a:r>
              <a:rPr lang="en-US" dirty="0" smtClean="0"/>
              <a:t>pache </a:t>
            </a:r>
            <a:r>
              <a:rPr lang="en-US" b="1" dirty="0" smtClean="0"/>
              <a:t>M</a:t>
            </a:r>
            <a:r>
              <a:rPr lang="en-US" dirty="0" smtClean="0"/>
              <a:t>ySQL </a:t>
            </a:r>
            <a:r>
              <a:rPr lang="en-US" b="1" dirty="0" smtClean="0"/>
              <a:t>P</a:t>
            </a:r>
            <a:r>
              <a:rPr lang="en-US" dirty="0" smtClean="0"/>
              <a:t>HP ) </a:t>
            </a:r>
          </a:p>
          <a:p>
            <a:pPr lvl="3">
              <a:lnSpc>
                <a:spcPct val="150000"/>
              </a:lnSpc>
            </a:pPr>
            <a:r>
              <a:rPr lang="nl-BE" dirty="0" smtClean="0"/>
              <a:t>XAMPP ( </a:t>
            </a:r>
            <a:r>
              <a:rPr lang="nl-BE" b="1" dirty="0" smtClean="0"/>
              <a:t>X </a:t>
            </a:r>
            <a:r>
              <a:rPr lang="nl-BE" dirty="0" smtClean="0"/>
              <a:t>= Linux, Windows, Mac en Solaris</a:t>
            </a:r>
            <a:br>
              <a:rPr lang="nl-BE" dirty="0" smtClean="0"/>
            </a:br>
            <a:r>
              <a:rPr lang="nl-BE" dirty="0" smtClean="0"/>
              <a:t>		</a:t>
            </a:r>
            <a:r>
              <a:rPr lang="nl-BE" b="1" dirty="0" smtClean="0"/>
              <a:t>A</a:t>
            </a:r>
            <a:r>
              <a:rPr lang="nl-BE" dirty="0" smtClean="0"/>
              <a:t>pache </a:t>
            </a:r>
            <a:br>
              <a:rPr lang="nl-BE" dirty="0" smtClean="0"/>
            </a:br>
            <a:r>
              <a:rPr lang="nl-BE" dirty="0" smtClean="0"/>
              <a:t>		</a:t>
            </a:r>
            <a:r>
              <a:rPr lang="nl-BE" b="1" dirty="0" smtClean="0"/>
              <a:t>M</a:t>
            </a:r>
            <a:r>
              <a:rPr lang="nl-BE" dirty="0" smtClean="0"/>
              <a:t>ySQL </a:t>
            </a:r>
            <a:br>
              <a:rPr lang="nl-BE" dirty="0" smtClean="0"/>
            </a:br>
            <a:r>
              <a:rPr lang="nl-BE" dirty="0" smtClean="0"/>
              <a:t>		</a:t>
            </a:r>
            <a:r>
              <a:rPr lang="nl-BE" b="1" dirty="0" smtClean="0"/>
              <a:t>P</a:t>
            </a:r>
            <a:r>
              <a:rPr lang="nl-BE" dirty="0" smtClean="0"/>
              <a:t>HP </a:t>
            </a:r>
            <a:br>
              <a:rPr lang="nl-BE" dirty="0" smtClean="0"/>
            </a:br>
            <a:r>
              <a:rPr lang="nl-BE" dirty="0" smtClean="0"/>
              <a:t>		</a:t>
            </a:r>
            <a:r>
              <a:rPr lang="nl-BE" b="1" dirty="0" smtClean="0"/>
              <a:t>P</a:t>
            </a:r>
            <a:r>
              <a:rPr lang="nl-BE" dirty="0" smtClean="0"/>
              <a:t>erl )</a:t>
            </a:r>
          </a:p>
          <a:p>
            <a:pPr lvl="3">
              <a:lnSpc>
                <a:spcPct val="150000"/>
              </a:lnSpc>
            </a:pPr>
            <a:endParaRPr lang="nl-BE" dirty="0" smtClean="0"/>
          </a:p>
          <a:p>
            <a:pPr marL="914400" lvl="2" indent="0">
              <a:lnSpc>
                <a:spcPct val="150000"/>
              </a:lnSpc>
              <a:buNone/>
            </a:pPr>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708920"/>
            <a:ext cx="21812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59381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count()</a:t>
            </a:r>
          </a:p>
          <a:p>
            <a:pPr lvl="1">
              <a:lnSpc>
                <a:spcPct val="120000"/>
              </a:lnSpc>
            </a:pPr>
            <a:r>
              <a:rPr lang="nl-BE" dirty="0" smtClean="0">
                <a:solidFill>
                  <a:schemeClr val="tx1">
                    <a:lumMod val="95000"/>
                    <a:lumOff val="5000"/>
                  </a:schemeClr>
                </a:solidFill>
              </a:rPr>
              <a:t>Telt het aantal waarden van een array</a:t>
            </a:r>
          </a:p>
          <a:p>
            <a:pPr lvl="1">
              <a:lnSpc>
                <a:spcPct val="120000"/>
              </a:lnSpc>
            </a:pPr>
            <a:r>
              <a:rPr lang="nl-BE" dirty="0" smtClean="0">
                <a:solidFill>
                  <a:schemeClr val="tx1">
                    <a:lumMod val="95000"/>
                    <a:lumOff val="5000"/>
                  </a:schemeClr>
                </a:solidFill>
              </a:rPr>
              <a:t>Retourneert het aantal waarden (retourneert 0 als er geen waarden zijn)</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a:t>
            </a:r>
            <a:r>
              <a:rPr lang="nl-BE" dirty="0" err="1" smtClean="0">
                <a:solidFill>
                  <a:srgbClr val="00B050"/>
                </a:solidFill>
              </a:rPr>
              <a:t>count</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8247782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in_array()</a:t>
            </a:r>
          </a:p>
          <a:p>
            <a:pPr lvl="1">
              <a:lnSpc>
                <a:spcPct val="120000"/>
              </a:lnSpc>
            </a:pPr>
            <a:r>
              <a:rPr lang="nl-BE" dirty="0" smtClean="0">
                <a:solidFill>
                  <a:schemeClr val="tx1">
                    <a:lumMod val="95000"/>
                    <a:lumOff val="5000"/>
                  </a:schemeClr>
                </a:solidFill>
              </a:rPr>
              <a:t>Kijkt of een waarde in een array voorkomt</a:t>
            </a:r>
          </a:p>
          <a:p>
            <a:pPr lvl="1">
              <a:lnSpc>
                <a:spcPct val="120000"/>
              </a:lnSpc>
            </a:pPr>
            <a:r>
              <a:rPr lang="nl-BE" dirty="0" smtClean="0">
                <a:solidFill>
                  <a:schemeClr val="tx1">
                    <a:lumMod val="95000"/>
                    <a:lumOff val="5000"/>
                  </a:schemeClr>
                </a:solidFill>
              </a:rPr>
              <a:t>Retourneert TRUE indien teruggevonden, FALSE indien niet</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-in-array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3051958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Verdere array functies?</a:t>
            </a:r>
          </a:p>
          <a:p>
            <a:pPr lvl="1">
              <a:lnSpc>
                <a:spcPct val="120000"/>
              </a:lnSpc>
            </a:pPr>
            <a:r>
              <a:rPr lang="nl-BE" dirty="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-extra </a:t>
            </a:r>
            <a:r>
              <a:rPr lang="nl-BE" dirty="0" smtClean="0"/>
              <a:t>)</a:t>
            </a:r>
          </a:p>
          <a:p>
            <a:pPr lvl="1">
              <a:lnSpc>
                <a:spcPct val="120000"/>
              </a:lnSpc>
            </a:pPr>
            <a:r>
              <a:rPr lang="nl-BE" smtClean="0">
                <a:solidFill>
                  <a:schemeClr val="tx1">
                    <a:lumMod val="95000"/>
                    <a:lumOff val="5000"/>
                  </a:schemeClr>
                </a:solidFill>
              </a:rPr>
              <a:t>…</a:t>
            </a:r>
            <a:endParaRPr lang="nl-BE" dirty="0">
              <a:solidFill>
                <a:schemeClr val="tx1">
                  <a:lumMod val="95000"/>
                  <a:lumOff val="5000"/>
                </a:schemeClr>
              </a:solidFill>
            </a:endParaRPr>
          </a:p>
          <a:p>
            <a:pPr lvl="1">
              <a:lnSpc>
                <a:spcPct val="120000"/>
              </a:lnSpc>
            </a:pPr>
            <a:r>
              <a:rPr lang="nl-BE" dirty="0" smtClean="0">
                <a:solidFill>
                  <a:schemeClr val="tx1">
                    <a:lumMod val="95000"/>
                    <a:lumOff val="5000"/>
                  </a:schemeClr>
                </a:solidFill>
              </a:rPr>
              <a:t>Php.net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smtClean="0"/>
              <a:t>Opdracht</a:t>
            </a:r>
          </a:p>
          <a:p>
            <a:pPr lvl="1">
              <a:lnSpc>
                <a:spcPct val="120000"/>
              </a:lnSpc>
            </a:pPr>
            <a:r>
              <a:rPr lang="nl-BE" dirty="0" smtClean="0"/>
              <a:t> </a:t>
            </a:r>
            <a:r>
              <a:rPr lang="nl-BE" dirty="0">
                <a:solidFill>
                  <a:srgbClr val="00B0F0"/>
                </a:solidFill>
              </a:rPr>
              <a:t>opdracht-array-functies</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2798515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Looping statement voert een code block uit gedurende en herhaalt dit code block tot er aan een bepaalde conditie wordt voldaan.</a:t>
            </a:r>
          </a:p>
          <a:p>
            <a:pPr>
              <a:lnSpc>
                <a:spcPct val="120000"/>
              </a:lnSpc>
            </a:pPr>
            <a:r>
              <a:rPr lang="nl-BE" dirty="0" smtClean="0">
                <a:solidFill>
                  <a:schemeClr val="tx1">
                    <a:lumMod val="95000"/>
                    <a:lumOff val="5000"/>
                  </a:schemeClr>
                </a:solidFill>
              </a:rPr>
              <a:t>Vier soorten looping statements:</a:t>
            </a:r>
          </a:p>
          <a:p>
            <a:pPr lvl="1">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foreach loop</a:t>
            </a: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4445475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Voert een code block uit zolang er aan de conditie wordt voldaan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while (</a:t>
            </a:r>
            <a:r>
              <a:rPr lang="nl-BE" sz="2400" dirty="0" smtClean="0">
                <a:solidFill>
                  <a:schemeClr val="tx1">
                    <a:lumMod val="95000"/>
                    <a:lumOff val="5000"/>
                  </a:schemeClr>
                </a:solidFill>
                <a:latin typeface="Lucida Console" panose="020B0609040504020204" pitchFamily="49" charset="0"/>
              </a:rPr>
              <a:t>condition</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br>
              <a:rPr lang="nl-BE" sz="2400" dirty="0" smtClean="0">
                <a:solidFill>
                  <a:schemeClr val="tx1">
                    <a:lumMod val="95000"/>
                    <a:lumOff val="5000"/>
                  </a:schemeClr>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dirty="0" smtClean="0">
                <a:solidFill>
                  <a:srgbClr val="00B050"/>
                </a:solidFill>
              </a:rPr>
              <a:t>voorbeeld-looping-statements-</a:t>
            </a:r>
            <a:r>
              <a:rPr lang="nl-BE" dirty="0" err="1" smtClean="0">
                <a:solidFill>
                  <a:srgbClr val="00B050"/>
                </a:solidFill>
              </a:rPr>
              <a:t>while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a:t>
            </a:r>
            <a:r>
              <a:rPr lang="nl-BE" sz="2800" dirty="0">
                <a:solidFill>
                  <a:srgbClr val="00B0F0"/>
                </a:solidFill>
              </a:rPr>
              <a:t>opdracht-</a:t>
            </a:r>
            <a:r>
              <a:rPr lang="nl-BE" sz="2800" dirty="0" err="1">
                <a:solidFill>
                  <a:srgbClr val="00B0F0"/>
                </a:solidFill>
              </a:rPr>
              <a:t>while</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6373761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Het verschil met de while loop is dat hier de code block eerst wordt uitgevoerd en daarna pas wordt gekeken of er aan een bepaalde conditie wordt voldaan alvorens de code weer uit te voeren.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500" dirty="0">
                <a:solidFill>
                  <a:srgbClr val="0070C0"/>
                </a:solidFill>
                <a:latin typeface="Lucida Console" panose="020B0609040504020204" pitchFamily="49" charset="0"/>
              </a:rPr>
              <a:t>do</a:t>
            </a:r>
            <a:r>
              <a:rPr lang="nl-BE" sz="2400" dirty="0" smtClean="0">
                <a:solidFill>
                  <a:srgbClr val="7030A0"/>
                </a:solidFill>
                <a:latin typeface="Lucida Console" panose="020B0609040504020204" pitchFamily="49" charset="0"/>
              </a:rPr>
              <a:t> </a:t>
            </a:r>
            <a:br>
              <a:rPr lang="nl-BE" sz="2400" dirty="0" smtClean="0">
                <a:solidFill>
                  <a:srgbClr val="7030A0"/>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br>
              <a:rPr lang="nl-BE" sz="2400" dirty="0" smtClean="0">
                <a:solidFill>
                  <a:srgbClr val="7030A0"/>
                </a:solidFill>
                <a:latin typeface="Lucida Console" panose="020B0609040504020204" pitchFamily="49" charset="0"/>
              </a:rPr>
            </a:br>
            <a:r>
              <a:rPr lang="nl-BE" sz="2400" dirty="0" smtClean="0">
                <a:solidFill>
                  <a:srgbClr val="0070C0"/>
                </a:solidFill>
                <a:latin typeface="Lucida Console" panose="020B0609040504020204" pitchFamily="49" charset="0"/>
              </a:rPr>
              <a:t>while ( </a:t>
            </a:r>
            <a:r>
              <a:rPr lang="nl-BE" sz="2400" dirty="0" smtClean="0">
                <a:solidFill>
                  <a:schemeClr val="tx1">
                    <a:lumMod val="95000"/>
                    <a:lumOff val="5000"/>
                  </a:schemeClr>
                </a:solidFill>
                <a:latin typeface="Lucida Console" panose="020B0609040504020204" pitchFamily="49" charset="0"/>
              </a:rPr>
              <a:t>condition </a:t>
            </a:r>
            <a:r>
              <a:rPr lang="nl-BE" sz="2400" dirty="0" smtClean="0">
                <a:solidFill>
                  <a:srgbClr val="0070C0"/>
                </a:solidFill>
                <a:latin typeface="Lucida Console" panose="020B0609040504020204" pitchFamily="49" charset="0"/>
              </a:rPr>
              <a:t>)</a:t>
            </a:r>
            <a:r>
              <a:rPr lang="nl-BE" sz="2400" dirty="0" smtClean="0">
                <a:solidFill>
                  <a:srgbClr val="7030A0"/>
                </a:solidFill>
                <a:latin typeface="Lucida Console" panose="020B0609040504020204" pitchFamily="49" charset="0"/>
              </a:rPr>
              <a:t/>
            </a:r>
            <a:br>
              <a:rPr lang="nl-BE" sz="2400" dirty="0" smtClean="0">
                <a:solidFill>
                  <a:srgbClr val="7030A0"/>
                </a:solidFill>
                <a:latin typeface="Lucida Console" panose="020B0609040504020204" pitchFamily="49" charset="0"/>
              </a:rPr>
            </a:br>
            <a:r>
              <a:rPr lang="nl-BE" sz="2400" dirty="0" smtClean="0">
                <a:solidFill>
                  <a:srgbClr val="7030A0"/>
                </a:solidFill>
              </a:rPr>
              <a:t/>
            </a:r>
            <a:br>
              <a:rPr lang="nl-BE" sz="2400" dirty="0" smtClean="0">
                <a:solidFill>
                  <a:srgbClr val="7030A0"/>
                </a:solidFill>
              </a:rPr>
            </a:br>
            <a:r>
              <a:rPr lang="nl-BE" sz="2400" dirty="0" smtClean="0"/>
              <a:t>(vb. </a:t>
            </a:r>
            <a:r>
              <a:rPr lang="nl-BE" sz="1800" dirty="0" smtClean="0">
                <a:solidFill>
                  <a:srgbClr val="00B050"/>
                </a:solidFill>
              </a:rPr>
              <a:t>voorbeeld-looping-statements-do-</a:t>
            </a:r>
            <a:r>
              <a:rPr lang="nl-BE" sz="1800" dirty="0" err="1" smtClean="0">
                <a:solidFill>
                  <a:srgbClr val="00B050"/>
                </a:solidFill>
              </a:rPr>
              <a:t>while</a:t>
            </a:r>
            <a:r>
              <a:rPr lang="nl-BE" sz="2400" dirty="0" smtClean="0">
                <a:solidFill>
                  <a:srgbClr val="00B050"/>
                </a:solidFill>
              </a:rPr>
              <a:t> </a:t>
            </a:r>
            <a:r>
              <a:rPr lang="nl-BE" sz="2400" dirty="0" smtClean="0"/>
              <a:t>)</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5681164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Voert een code block een vooropgesteld aantal keer uit.</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for (</a:t>
            </a:r>
            <a:r>
              <a:rPr lang="nl-BE" sz="2400" dirty="0" smtClean="0">
                <a:solidFill>
                  <a:schemeClr val="tx1">
                    <a:lumMod val="95000"/>
                    <a:lumOff val="5000"/>
                  </a:schemeClr>
                </a:solidFill>
                <a:latin typeface="Lucida Console" panose="020B0609040504020204" pitchFamily="49" charset="0"/>
              </a:rPr>
              <a:t>init; condition; increment</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a:t>
            </a:r>
            <a:r>
              <a:rPr lang="nl-BE" sz="2800" dirty="0" err="1" smtClean="0">
                <a:solidFill>
                  <a:srgbClr val="00B0F0"/>
                </a:solidFill>
              </a:rPr>
              <a:t>for</a:t>
            </a:r>
            <a:endParaRPr lang="nl-BE" dirty="0"/>
          </a:p>
        </p:txBody>
      </p:sp>
    </p:spTree>
    <p:extLst>
      <p:ext uri="{BB962C8B-B14F-4D97-AF65-F5344CB8AC3E}">
        <p14:creationId xmlns:p14="http://schemas.microsoft.com/office/powerpoint/2010/main" val="1416779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foreach loop</a:t>
            </a:r>
          </a:p>
          <a:p>
            <a:pPr lvl="1">
              <a:lnSpc>
                <a:spcPct val="120000"/>
              </a:lnSpc>
            </a:pPr>
            <a:r>
              <a:rPr lang="nl-BE" dirty="0" smtClean="0">
                <a:solidFill>
                  <a:schemeClr val="tx1">
                    <a:lumMod val="95000"/>
                    <a:lumOff val="5000"/>
                  </a:schemeClr>
                </a:solidFill>
              </a:rPr>
              <a:t>Loopt doorheen een array</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1600" dirty="0" smtClean="0">
                <a:solidFill>
                  <a:srgbClr val="0070C0"/>
                </a:solidFill>
                <a:latin typeface="Lucida Console" panose="020B0609040504020204" pitchFamily="49" charset="0"/>
              </a:rPr>
              <a:t>foreach ($array as $value)</a:t>
            </a:r>
            <a:r>
              <a:rPr lang="nl-BE" sz="1600" dirty="0" smtClean="0">
                <a:solidFill>
                  <a:schemeClr val="tx1">
                    <a:lumMod val="95000"/>
                    <a:lumOff val="5000"/>
                  </a:schemeClr>
                </a:solidFill>
                <a:latin typeface="Lucida Console" panose="020B0609040504020204" pitchFamily="49" charset="0"/>
              </a:rPr>
              <a:t> </a:t>
            </a:r>
            <a:r>
              <a:rPr lang="nl-BE" sz="1600" dirty="0" smtClean="0">
                <a:solidFill>
                  <a:srgbClr val="7030A0"/>
                </a:solidFill>
                <a:latin typeface="Lucida Console" panose="020B0609040504020204" pitchFamily="49" charset="0"/>
              </a:rPr>
              <a:t>{</a:t>
            </a:r>
          </a:p>
          <a:p>
            <a:pPr marL="1371600" lvl="3" indent="0">
              <a:lnSpc>
                <a:spcPct val="120000"/>
              </a:lnSpc>
              <a:buNone/>
            </a:pPr>
            <a:r>
              <a:rPr lang="nl-BE" sz="1600" dirty="0" smtClean="0">
                <a:solidFill>
                  <a:schemeClr val="tx1">
                    <a:lumMod val="95000"/>
                    <a:lumOff val="5000"/>
                  </a:schemeClr>
                </a:solidFill>
                <a:latin typeface="Lucida Console" panose="020B0609040504020204" pitchFamily="49" charset="0"/>
              </a:rPr>
              <a:t>	uit te voeren code die gebruik maakt van $value;</a:t>
            </a:r>
          </a:p>
          <a:p>
            <a:pPr marL="1371600" lvl="3" indent="0">
              <a:lnSpc>
                <a:spcPct val="120000"/>
              </a:lnSpc>
              <a:buNone/>
            </a:pPr>
            <a:r>
              <a:rPr lang="nl-BE" sz="16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value</a:t>
            </a:r>
            <a:r>
              <a:rPr lang="nl-BE" sz="2400" dirty="0" smtClean="0">
                <a:solidFill>
                  <a:srgbClr val="00B050"/>
                </a:solidFill>
              </a:rPr>
              <a:t> </a:t>
            </a:r>
            <a:r>
              <a:rPr lang="nl-BE" sz="2400" dirty="0" smtClean="0"/>
              <a:t>)</a:t>
            </a:r>
            <a:endParaRPr lang="nl-BE" sz="2400" dirty="0" smtClean="0">
              <a:solidFill>
                <a:srgbClr val="7030A0"/>
              </a:solidFill>
            </a:endParaRPr>
          </a:p>
          <a:p>
            <a:endParaRPr lang="nl-BE" dirty="0"/>
          </a:p>
        </p:txBody>
      </p:sp>
    </p:spTree>
    <p:extLst>
      <p:ext uri="{BB962C8B-B14F-4D97-AF65-F5344CB8AC3E}">
        <p14:creationId xmlns:p14="http://schemas.microsoft.com/office/powerpoint/2010/main" val="14809825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bg1">
                    <a:lumMod val="85000"/>
                  </a:schemeClr>
                </a:solidFill>
              </a:rPr>
              <a:t>foreach loop</a:t>
            </a:r>
          </a:p>
          <a:p>
            <a:pPr marL="1371600" lvl="3" indent="0">
              <a:lnSpc>
                <a:spcPct val="120000"/>
              </a:lnSpc>
              <a:buNone/>
            </a:pPr>
            <a:r>
              <a:rPr lang="nl-BE" sz="2400" dirty="0" smtClean="0">
                <a:solidFill>
                  <a:srgbClr val="0070C0"/>
                </a:solidFill>
              </a:rPr>
              <a:t/>
            </a:r>
            <a:br>
              <a:rPr lang="nl-BE" sz="2400" dirty="0" smtClean="0">
                <a:solidFill>
                  <a:srgbClr val="0070C0"/>
                </a:solidFill>
              </a:rPr>
            </a:br>
            <a:r>
              <a:rPr lang="nl-BE" sz="1800" dirty="0" smtClean="0">
                <a:solidFill>
                  <a:srgbClr val="0070C0"/>
                </a:solidFill>
                <a:latin typeface="Lucida Console" panose="020B0609040504020204" pitchFamily="49" charset="0"/>
              </a:rPr>
              <a:t>foreach ($array as $key =&gt; $value)</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7030A0"/>
                </a:solidFill>
                <a:latin typeface="Lucida Console" panose="020B0609040504020204" pitchFamily="49" charset="0"/>
              </a:rPr>
              <a:t>{</a:t>
            </a:r>
          </a:p>
          <a:p>
            <a:pPr marL="1371600" lvl="3" indent="0">
              <a:lnSpc>
                <a:spcPct val="120000"/>
              </a:lnSpc>
              <a:buNone/>
            </a:pPr>
            <a:r>
              <a:rPr lang="nl-BE" sz="1800" dirty="0" smtClean="0">
                <a:solidFill>
                  <a:schemeClr val="tx1">
                    <a:lumMod val="95000"/>
                    <a:lumOff val="5000"/>
                  </a:schemeClr>
                </a:solidFill>
                <a:latin typeface="Lucida Console" panose="020B0609040504020204" pitchFamily="49" charset="0"/>
              </a:rPr>
              <a:t>	uit te voeren code die gebruik maakt van $key en 	$value;</a:t>
            </a:r>
          </a:p>
          <a:p>
            <a:pPr marL="1371600" lvl="3" indent="0">
              <a:lnSpc>
                <a:spcPct val="120000"/>
              </a:lnSpc>
              <a:buNone/>
            </a:pPr>
            <a:r>
              <a:rPr lang="nl-BE" sz="18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endParaRPr lang="nl-BE" sz="2400" dirty="0" smtClean="0">
              <a:solidFill>
                <a:srgbClr val="7030A0"/>
              </a:solidFill>
            </a:endParaRPr>
          </a:p>
          <a:p>
            <a:pPr marL="1371600" lvl="3" indent="0">
              <a:lnSpc>
                <a:spcPct val="120000"/>
              </a:lnSpc>
              <a:buNone/>
            </a:pPr>
            <a:r>
              <a:rPr lang="nl-BE" sz="2400" b="1" dirty="0" smtClean="0"/>
              <a:t>OPM</a:t>
            </a:r>
            <a:r>
              <a:rPr lang="nl-BE" sz="2400" dirty="0" smtClean="0"/>
              <a:t>: de naam van de parameters $</a:t>
            </a:r>
            <a:r>
              <a:rPr lang="nl-BE" sz="2400" dirty="0" err="1" smtClean="0"/>
              <a:t>key</a:t>
            </a:r>
            <a:r>
              <a:rPr lang="nl-BE" sz="2400" dirty="0" smtClean="0"/>
              <a:t> en $</a:t>
            </a:r>
            <a:r>
              <a:rPr lang="nl-BE" sz="2400" dirty="0" err="1" smtClean="0"/>
              <a:t>value</a:t>
            </a:r>
            <a:r>
              <a:rPr lang="nl-BE" sz="2400" dirty="0" smtClean="0"/>
              <a:t> mag je volledig zelf kiezen.</a:t>
            </a:r>
            <a:endParaRPr lang="nl-BE" sz="2400" dirty="0"/>
          </a:p>
          <a:p>
            <a:pPr marL="1371600" lvl="3" indent="0">
              <a:lnSpc>
                <a:spcPct val="120000"/>
              </a:lnSpc>
              <a:buNone/>
            </a:pP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key-value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a:t>
            </a:r>
            <a:r>
              <a:rPr lang="nl-BE" sz="2800" dirty="0">
                <a:solidFill>
                  <a:srgbClr val="00B0F0"/>
                </a:solidFill>
              </a:rPr>
              <a:t>opdracht-</a:t>
            </a:r>
            <a:r>
              <a:rPr lang="nl-BE" sz="2800" dirty="0" err="1">
                <a:solidFill>
                  <a:srgbClr val="00B0F0"/>
                </a:solidFill>
              </a:rPr>
              <a:t>foreach</a:t>
            </a:r>
            <a:endParaRPr lang="nl-BE" dirty="0"/>
          </a:p>
        </p:txBody>
      </p:sp>
    </p:spTree>
    <p:extLst>
      <p:ext uri="{BB962C8B-B14F-4D97-AF65-F5344CB8AC3E}">
        <p14:creationId xmlns:p14="http://schemas.microsoft.com/office/powerpoint/2010/main" val="37367020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Alternatieve syntax voor looping statements</a:t>
            </a:r>
          </a:p>
          <a:p>
            <a:pPr lvl="1">
              <a:lnSpc>
                <a:spcPct val="120000"/>
              </a:lnSpc>
            </a:pPr>
            <a:r>
              <a:rPr lang="nl-BE" dirty="0" err="1" smtClean="0"/>
              <a:t>if</a:t>
            </a:r>
            <a:r>
              <a:rPr lang="nl-BE" dirty="0" smtClean="0"/>
              <a:t>/</a:t>
            </a:r>
            <a:r>
              <a:rPr lang="nl-BE" dirty="0" err="1" smtClean="0"/>
              <a:t>for</a:t>
            </a:r>
            <a:r>
              <a:rPr lang="nl-BE" dirty="0" smtClean="0"/>
              <a:t>/</a:t>
            </a:r>
            <a:r>
              <a:rPr lang="nl-BE" dirty="0" err="1" smtClean="0"/>
              <a:t>foreach</a:t>
            </a:r>
            <a:r>
              <a:rPr lang="nl-BE" dirty="0" smtClean="0"/>
              <a:t>/</a:t>
            </a:r>
            <a:r>
              <a:rPr lang="nl-BE" dirty="0" err="1" smtClean="0"/>
              <a:t>while</a:t>
            </a:r>
            <a:r>
              <a:rPr lang="nl-BE" dirty="0" smtClean="0"/>
              <a:t>/switch hebben alternatieve schrijfwijze</a:t>
            </a:r>
            <a:br>
              <a:rPr lang="nl-BE" dirty="0" smtClean="0"/>
            </a:br>
            <a:r>
              <a:rPr lang="nl-BE" dirty="0" smtClean="0"/>
              <a:t/>
            </a:r>
            <a:br>
              <a:rPr lang="nl-BE" dirty="0" smtClean="0"/>
            </a:br>
            <a:r>
              <a:rPr lang="en-US" dirty="0" smtClean="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if ($a == 5): ?&gt;</a:t>
            </a:r>
            <a:br>
              <a:rPr lang="en-US" dirty="0">
                <a:solidFill>
                  <a:schemeClr val="tx2"/>
                </a:solidFill>
                <a:latin typeface="Lucida Console" panose="020B0609040504020204" pitchFamily="49" charset="0"/>
              </a:rPr>
            </a:br>
            <a:r>
              <a:rPr lang="en-US" dirty="0" smtClean="0">
                <a:solidFill>
                  <a:schemeClr val="tx2"/>
                </a:solidFill>
                <a:latin typeface="Lucida Console" panose="020B0609040504020204" pitchFamily="49" charset="0"/>
              </a:rPr>
              <a:t>		A</a:t>
            </a:r>
            <a:r>
              <a:rPr lang="en-US" dirty="0">
                <a:solidFill>
                  <a:schemeClr val="tx2"/>
                </a:solidFill>
                <a:latin typeface="Lucida Console" panose="020B0609040504020204" pitchFamily="49" charset="0"/>
              </a:rPr>
              <a:t> is equal to 5</a:t>
            </a:r>
            <a:br>
              <a:rPr lang="en-US" dirty="0">
                <a:solidFill>
                  <a:schemeClr val="tx2"/>
                </a:solidFill>
                <a:latin typeface="Lucida Console" panose="020B0609040504020204" pitchFamily="49" charset="0"/>
              </a:rPr>
            </a:br>
            <a:r>
              <a:rPr lang="en-US" dirty="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a:t>
            </a:r>
            <a:r>
              <a:rPr lang="en-US" dirty="0" err="1">
                <a:solidFill>
                  <a:schemeClr val="tx2"/>
                </a:solidFill>
                <a:latin typeface="Lucida Console" panose="020B0609040504020204" pitchFamily="49" charset="0"/>
              </a:rPr>
              <a:t>endif</a:t>
            </a:r>
            <a:r>
              <a:rPr lang="en-US" dirty="0">
                <a:solidFill>
                  <a:schemeClr val="tx2"/>
                </a:solidFill>
                <a:latin typeface="Lucida Console" panose="020B0609040504020204" pitchFamily="49" charset="0"/>
              </a:rPr>
              <a:t>; </a:t>
            </a:r>
            <a:r>
              <a:rPr lang="en-US" dirty="0" smtClean="0">
                <a:solidFill>
                  <a:schemeClr val="tx2"/>
                </a:solidFill>
                <a:latin typeface="Lucida Console" panose="020B0609040504020204" pitchFamily="49" charset="0"/>
              </a:rPr>
              <a:t>?&gt;</a:t>
            </a:r>
            <a:br>
              <a:rPr lang="en-US" dirty="0" smtClean="0">
                <a:solidFill>
                  <a:schemeClr val="tx2"/>
                </a:solidFill>
                <a:latin typeface="Lucida Console" panose="020B0609040504020204" pitchFamily="49" charset="0"/>
              </a:rPr>
            </a:br>
            <a:endParaRPr lang="en-US" dirty="0" smtClean="0"/>
          </a:p>
          <a:p>
            <a:pPr lvl="1">
              <a:lnSpc>
                <a:spcPct val="120000"/>
              </a:lnSpc>
            </a:pPr>
            <a:r>
              <a:rPr lang="en-US" dirty="0" smtClean="0"/>
              <a:t>Na </a:t>
            </a:r>
            <a:r>
              <a:rPr lang="en-US" dirty="0" err="1" smtClean="0"/>
              <a:t>elke</a:t>
            </a:r>
            <a:r>
              <a:rPr lang="en-US" dirty="0" smtClean="0"/>
              <a:t> </a:t>
            </a:r>
            <a:r>
              <a:rPr lang="en-US" dirty="0" err="1" smtClean="0"/>
              <a:t>conditie</a:t>
            </a:r>
            <a:r>
              <a:rPr lang="en-US" dirty="0" smtClean="0"/>
              <a:t> </a:t>
            </a:r>
            <a:r>
              <a:rPr lang="en-US" dirty="0" err="1" smtClean="0"/>
              <a:t>een</a:t>
            </a:r>
            <a:r>
              <a:rPr lang="en-US" dirty="0" smtClean="0"/>
              <a:t> </a:t>
            </a:r>
            <a:r>
              <a:rPr lang="en-US" b="1" dirty="0" smtClean="0"/>
              <a:t>:</a:t>
            </a:r>
          </a:p>
          <a:p>
            <a:pPr lvl="1">
              <a:lnSpc>
                <a:spcPct val="120000"/>
              </a:lnSpc>
            </a:pPr>
            <a:r>
              <a:rPr lang="en-US" dirty="0" smtClean="0"/>
              <a:t>Om de looping statement </a:t>
            </a:r>
            <a:r>
              <a:rPr lang="en-US" dirty="0" err="1" smtClean="0"/>
              <a:t>af</a:t>
            </a:r>
            <a:r>
              <a:rPr lang="en-US" dirty="0" smtClean="0"/>
              <a:t> </a:t>
            </a:r>
            <a:r>
              <a:rPr lang="en-US" dirty="0" err="1" smtClean="0"/>
              <a:t>te</a:t>
            </a:r>
            <a:r>
              <a:rPr lang="en-US" dirty="0" smtClean="0"/>
              <a:t> </a:t>
            </a:r>
            <a:r>
              <a:rPr lang="en-US" dirty="0" err="1" smtClean="0"/>
              <a:t>sluiten</a:t>
            </a:r>
            <a:r>
              <a:rPr lang="en-US" dirty="0" smtClean="0"/>
              <a:t>: </a:t>
            </a:r>
            <a:r>
              <a:rPr lang="en-US" dirty="0" err="1" smtClean="0"/>
              <a:t>endif</a:t>
            </a:r>
            <a:r>
              <a:rPr lang="en-US" dirty="0" smtClean="0"/>
              <a:t>/</a:t>
            </a:r>
            <a:r>
              <a:rPr lang="en-US" dirty="0" err="1" smtClean="0"/>
              <a:t>endfor</a:t>
            </a:r>
            <a:r>
              <a:rPr lang="en-US" dirty="0" smtClean="0"/>
              <a:t>/</a:t>
            </a:r>
            <a:r>
              <a:rPr lang="en-US" dirty="0" err="1" smtClean="0"/>
              <a:t>endforeach</a:t>
            </a:r>
            <a:r>
              <a:rPr lang="en-US" dirty="0" smtClean="0"/>
              <a:t>/</a:t>
            </a:r>
            <a:r>
              <a:rPr lang="en-US" dirty="0" err="1" smtClean="0"/>
              <a:t>endwhile</a:t>
            </a:r>
            <a:r>
              <a:rPr lang="en-US" dirty="0" smtClean="0"/>
              <a:t>/</a:t>
            </a:r>
            <a:r>
              <a:rPr lang="en-US" dirty="0" err="1" smtClean="0"/>
              <a:t>endswitch</a:t>
            </a:r>
            <a:endParaRPr lang="en-US" dirty="0" smtClean="0"/>
          </a:p>
        </p:txBody>
      </p:sp>
    </p:spTree>
    <p:extLst>
      <p:ext uri="{BB962C8B-B14F-4D97-AF65-F5344CB8AC3E}">
        <p14:creationId xmlns:p14="http://schemas.microsoft.com/office/powerpoint/2010/main" val="774074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BE" dirty="0" smtClean="0"/>
              <a:t>Compatibel met meest gangbare servers (Apache, ISS, …)</a:t>
            </a:r>
          </a:p>
          <a:p>
            <a:pPr lvl="1">
              <a:lnSpc>
                <a:spcPct val="150000"/>
              </a:lnSpc>
            </a:pPr>
            <a:r>
              <a:rPr lang="nl-BE" dirty="0" smtClean="0"/>
              <a:t>Meerdere database-types ondersteunen </a:t>
            </a:r>
          </a:p>
          <a:p>
            <a:pPr lvl="2">
              <a:lnSpc>
                <a:spcPct val="150000"/>
              </a:lnSpc>
            </a:pPr>
            <a:r>
              <a:rPr lang="nl-BE" dirty="0" smtClean="0"/>
              <a:t>MySQL, Informix, Oracle, Sybase, Solid, PostgreSQL, Generic ODBC, MongoDB, ...</a:t>
            </a:r>
          </a:p>
          <a:p>
            <a:pPr lvl="1">
              <a:lnSpc>
                <a:spcPct val="150000"/>
              </a:lnSpc>
            </a:pPr>
            <a:r>
              <a:rPr lang="nl-BE" dirty="0" smtClean="0"/>
              <a:t>Gratis te downloaden &amp; gebruiken</a:t>
            </a:r>
          </a:p>
          <a:p>
            <a:pPr lvl="1">
              <a:lnSpc>
                <a:spcPct val="150000"/>
              </a:lnSpc>
            </a:pPr>
            <a:r>
              <a:rPr lang="nl-BE" dirty="0" smtClean="0"/>
              <a:t>Makkelijk om te leren</a:t>
            </a:r>
          </a:p>
          <a:p>
            <a:pPr marL="914400" lvl="2" indent="0">
              <a:lnSpc>
                <a:spcPct val="150000"/>
              </a:lnSpc>
              <a:buNone/>
            </a:pPr>
            <a:endParaRPr lang="nl-BE" dirty="0" smtClean="0"/>
          </a:p>
          <a:p>
            <a:endParaRPr lang="nl-BE" dirty="0"/>
          </a:p>
        </p:txBody>
      </p:sp>
    </p:spTree>
    <p:extLst>
      <p:ext uri="{BB962C8B-B14F-4D97-AF65-F5344CB8AC3E}">
        <p14:creationId xmlns:p14="http://schemas.microsoft.com/office/powerpoint/2010/main" val="428483584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sz="2900" dirty="0">
                <a:solidFill>
                  <a:schemeClr val="bg1">
                    <a:lumMod val="85000"/>
                  </a:schemeClr>
                </a:solidFill>
              </a:rPr>
              <a:t>Alternatieve syntax voor looping statements</a:t>
            </a:r>
          </a:p>
          <a:p>
            <a:pPr lvl="1">
              <a:lnSpc>
                <a:spcPct val="120000"/>
              </a:lnSpc>
            </a:pPr>
            <a:r>
              <a:rPr lang="en-US" b="1" dirty="0" smtClean="0"/>
              <a:t>DOEL</a:t>
            </a:r>
            <a:r>
              <a:rPr lang="en-US" dirty="0" smtClean="0"/>
              <a:t>: </a:t>
            </a:r>
            <a:r>
              <a:rPr lang="en-US" dirty="0" err="1"/>
              <a:t>o</a:t>
            </a:r>
            <a:r>
              <a:rPr lang="en-US" dirty="0" err="1" smtClean="0"/>
              <a:t>verzichtelijk</a:t>
            </a:r>
            <a:r>
              <a:rPr lang="en-US" dirty="0" smtClean="0"/>
              <a:t> </a:t>
            </a:r>
            <a:r>
              <a:rPr lang="en-US" dirty="0" err="1" smtClean="0"/>
              <a:t>php</a:t>
            </a:r>
            <a:r>
              <a:rPr lang="en-US" dirty="0" smtClean="0"/>
              <a:t> </a:t>
            </a:r>
            <a:r>
              <a:rPr lang="en-US" dirty="0" err="1" smtClean="0"/>
              <a:t>mengen</a:t>
            </a:r>
            <a:r>
              <a:rPr lang="en-US" dirty="0" smtClean="0"/>
              <a:t> in HTML</a:t>
            </a:r>
            <a:endParaRPr lang="en-US" dirty="0"/>
          </a:p>
          <a:p>
            <a:pPr lvl="2">
              <a:lnSpc>
                <a:spcPct val="120000"/>
              </a:lnSpc>
            </a:pPr>
            <a:r>
              <a:rPr lang="en-US" dirty="0" err="1" smtClean="0"/>
              <a:t>Maak</a:t>
            </a:r>
            <a:r>
              <a:rPr lang="en-US" dirty="0" smtClean="0"/>
              <a:t> </a:t>
            </a:r>
            <a:r>
              <a:rPr lang="en-US" dirty="0" err="1" smtClean="0"/>
              <a:t>hier</a:t>
            </a:r>
            <a:r>
              <a:rPr lang="en-US" dirty="0" smtClean="0"/>
              <a:t> </a:t>
            </a:r>
            <a:r>
              <a:rPr lang="en-US" dirty="0" err="1" smtClean="0"/>
              <a:t>gebruik</a:t>
            </a:r>
            <a:r>
              <a:rPr lang="en-US" dirty="0" smtClean="0"/>
              <a:t> van!</a:t>
            </a:r>
          </a:p>
          <a:p>
            <a:pPr lvl="1">
              <a:lnSpc>
                <a:spcPct val="120000"/>
              </a:lnSpc>
            </a:pPr>
            <a:r>
              <a:rPr lang="en-US" dirty="0" smtClean="0"/>
              <a:t>Nog </a:t>
            </a:r>
            <a:r>
              <a:rPr lang="en-US" dirty="0" err="1" smtClean="0"/>
              <a:t>altijd</a:t>
            </a:r>
            <a:r>
              <a:rPr lang="en-US" dirty="0" smtClean="0"/>
              <a:t> </a:t>
            </a:r>
            <a:r>
              <a:rPr lang="en-US" dirty="0" err="1" smtClean="0"/>
              <a:t>niet</a:t>
            </a:r>
            <a:r>
              <a:rPr lang="en-US" dirty="0" smtClean="0"/>
              <a:t> </a:t>
            </a:r>
            <a:r>
              <a:rPr lang="en-US" dirty="0" err="1" smtClean="0"/>
              <a:t>overzichtelijk</a:t>
            </a:r>
            <a:r>
              <a:rPr lang="en-US" dirty="0" smtClean="0"/>
              <a:t> -&gt; </a:t>
            </a:r>
            <a:r>
              <a:rPr lang="en-US" dirty="0" err="1" smtClean="0"/>
              <a:t>beste</a:t>
            </a:r>
            <a:r>
              <a:rPr lang="en-US" dirty="0" smtClean="0"/>
              <a:t> </a:t>
            </a:r>
            <a:r>
              <a:rPr lang="en-US" dirty="0" err="1" smtClean="0"/>
              <a:t>slechtste</a:t>
            </a:r>
            <a:r>
              <a:rPr lang="en-US" dirty="0" smtClean="0"/>
              <a:t> </a:t>
            </a:r>
            <a:r>
              <a:rPr lang="en-US" dirty="0" err="1" smtClean="0"/>
              <a:t>oplossing</a:t>
            </a:r>
            <a:endParaRPr lang="en-US" dirty="0" smtClean="0"/>
          </a:p>
          <a:p>
            <a:pPr lvl="2">
              <a:lnSpc>
                <a:spcPct val="120000"/>
              </a:lnSpc>
            </a:pPr>
            <a:r>
              <a:rPr lang="en-US" dirty="0" err="1" smtClean="0"/>
              <a:t>Alternatieven</a:t>
            </a:r>
            <a:r>
              <a:rPr lang="en-US" dirty="0" smtClean="0"/>
              <a:t> </a:t>
            </a:r>
          </a:p>
          <a:p>
            <a:pPr lvl="3">
              <a:lnSpc>
                <a:spcPct val="120000"/>
              </a:lnSpc>
            </a:pPr>
            <a:r>
              <a:rPr lang="en-US" dirty="0" err="1" smtClean="0"/>
              <a:t>Templating</a:t>
            </a:r>
            <a:r>
              <a:rPr lang="en-US" dirty="0" smtClean="0"/>
              <a:t> languages (Blade, Markdown, …)</a:t>
            </a:r>
          </a:p>
          <a:p>
            <a:pPr lvl="3">
              <a:lnSpc>
                <a:spcPct val="120000"/>
              </a:lnSpc>
            </a:pPr>
            <a:r>
              <a:rPr lang="en-US" dirty="0" smtClean="0">
                <a:hlinkClick r:id="rId2"/>
              </a:rPr>
              <a:t>Template animation</a:t>
            </a:r>
            <a:endParaRPr lang="en-US" dirty="0" smtClean="0"/>
          </a:p>
          <a:p>
            <a:pPr lvl="1">
              <a:lnSpc>
                <a:spcPct val="120000"/>
              </a:lnSpc>
            </a:pPr>
            <a:r>
              <a:rPr lang="en-US" dirty="0" smtClean="0"/>
              <a:t> </a:t>
            </a:r>
            <a:r>
              <a:rPr lang="nl-BE" dirty="0" smtClean="0"/>
              <a:t>(vb. </a:t>
            </a:r>
            <a:r>
              <a:rPr lang="nl-BE" dirty="0" smtClean="0">
                <a:solidFill>
                  <a:srgbClr val="00B050"/>
                </a:solidFill>
              </a:rPr>
              <a:t>voorbeeld-looping-statements-</a:t>
            </a:r>
            <a:r>
              <a:rPr lang="nl-BE" dirty="0" err="1" smtClean="0">
                <a:solidFill>
                  <a:srgbClr val="00B050"/>
                </a:solidFill>
              </a:rPr>
              <a:t>alternative</a:t>
            </a:r>
            <a:r>
              <a:rPr lang="nl-BE" dirty="0" smtClean="0">
                <a:solidFill>
                  <a:srgbClr val="00B050"/>
                </a:solidFill>
              </a:rPr>
              <a:t>-syntax </a:t>
            </a:r>
            <a:r>
              <a:rPr lang="nl-BE" dirty="0" smtClean="0"/>
              <a:t>)</a:t>
            </a:r>
            <a:endParaRPr lang="en-US" dirty="0" smtClean="0"/>
          </a:p>
        </p:txBody>
      </p:sp>
    </p:spTree>
    <p:extLst>
      <p:ext uri="{BB962C8B-B14F-4D97-AF65-F5344CB8AC3E}">
        <p14:creationId xmlns:p14="http://schemas.microsoft.com/office/powerpoint/2010/main" val="17858082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Wanneer bepaalde berekeningen vaak terugkomen is het best hiervoor een functie te gebruiken.</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a:solidFill>
                  <a:schemeClr val="tx1">
                    <a:lumMod val="95000"/>
                    <a:lumOff val="5000"/>
                  </a:schemeClr>
                </a:solidFill>
              </a:rPr>
              <a:t>Een functie definiëren</a:t>
            </a:r>
            <a:r>
              <a:rPr lang="nl-BE" sz="2800" dirty="0" smtClean="0">
                <a:solidFill>
                  <a:schemeClr val="tx1">
                    <a:lumMod val="95000"/>
                    <a:lumOff val="5000"/>
                  </a:schemeClr>
                </a:solidFill>
              </a:rPr>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r>
              <a:rPr lang="nl-BE" sz="3400" b="1" dirty="0" smtClean="0">
                <a:solidFill>
                  <a:srgbClr val="0070C0"/>
                </a:solidFill>
                <a:latin typeface="Lucida Console" panose="020B0609040504020204" pitchFamily="49" charset="0"/>
              </a:rPr>
              <a:t>function </a:t>
            </a:r>
            <a:r>
              <a:rPr lang="nl-BE" sz="3400" b="1" dirty="0" smtClean="0">
                <a:solidFill>
                  <a:schemeClr val="tx1">
                    <a:lumMod val="95000"/>
                    <a:lumOff val="5000"/>
                  </a:schemeClr>
                </a:solidFill>
                <a:latin typeface="Lucida Console" panose="020B0609040504020204" pitchFamily="49" charset="0"/>
              </a:rPr>
              <a:t>functionName</a:t>
            </a:r>
            <a:r>
              <a:rPr lang="nl-BE" sz="3400" b="1" dirty="0" smtClean="0">
                <a:solidFill>
                  <a:srgbClr val="7030A0"/>
                </a:solidFill>
                <a:latin typeface="Lucida Console" panose="020B0609040504020204" pitchFamily="49" charset="0"/>
              </a:rPr>
              <a:t>(</a:t>
            </a:r>
            <a:r>
              <a:rPr lang="nl-BE" sz="3400" b="1" dirty="0" smtClean="0">
                <a:solidFill>
                  <a:schemeClr val="tx1">
                    <a:lumMod val="95000"/>
                    <a:lumOff val="5000"/>
                  </a:schemeClr>
                </a:solidFill>
                <a:latin typeface="Lucida Console" panose="020B0609040504020204" pitchFamily="49" charset="0"/>
              </a:rPr>
              <a:t>$parameter</a:t>
            </a:r>
            <a:r>
              <a:rPr lang="nl-BE" sz="3400" b="1" dirty="0" smtClean="0">
                <a:solidFill>
                  <a:srgbClr val="7030A0"/>
                </a:solidFill>
                <a:latin typeface="Lucida Console" panose="020B0609040504020204" pitchFamily="49" charset="0"/>
              </a:rPr>
              <a:t>)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b="1" dirty="0" smtClean="0">
                <a:solidFill>
                  <a:schemeClr val="tx1">
                    <a:lumMod val="95000"/>
                    <a:lumOff val="5000"/>
                  </a:schemeClr>
                </a:solidFill>
                <a:latin typeface="Lucida Console" panose="020B0609040504020204" pitchFamily="49" charset="0"/>
              </a:rPr>
              <a:t> uit te voeren code;</a:t>
            </a:r>
            <a:r>
              <a:rPr lang="nl-BE" sz="3400" b="1" dirty="0" smtClean="0">
                <a:solidFill>
                  <a:srgbClr val="7030A0"/>
                </a:solidFill>
                <a:latin typeface="Lucida Console" panose="020B0609040504020204" pitchFamily="49" charset="0"/>
              </a:rPr>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-basis </a:t>
            </a:r>
            <a:r>
              <a:rPr lang="nl-BE" dirty="0" smtClean="0"/>
              <a:t>)</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26233987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solidFill>
                  <a:schemeClr val="tx1">
                    <a:lumMod val="95000"/>
                    <a:lumOff val="5000"/>
                  </a:schemeClr>
                </a:solidFill>
              </a:rPr>
              <a:t>Functie met return definen (definiëren)</a:t>
            </a:r>
          </a:p>
          <a:p>
            <a:pPr lvl="1">
              <a:lnSpc>
                <a:spcPct val="120000"/>
              </a:lnSpc>
            </a:pPr>
            <a:r>
              <a:rPr lang="nl-BE" dirty="0" smtClean="0">
                <a:solidFill>
                  <a:schemeClr val="tx1">
                    <a:lumMod val="95000"/>
                    <a:lumOff val="5000"/>
                  </a:schemeClr>
                </a:solidFill>
              </a:rPr>
              <a:t>functie voert bewerking uit met bepaald resultaat.</a:t>
            </a:r>
          </a:p>
          <a:p>
            <a:pPr lvl="1">
              <a:lnSpc>
                <a:spcPct val="120000"/>
              </a:lnSpc>
            </a:pPr>
            <a:r>
              <a:rPr lang="nl-BE" dirty="0" smtClean="0">
                <a:solidFill>
                  <a:schemeClr val="tx1">
                    <a:lumMod val="95000"/>
                    <a:lumOff val="5000"/>
                  </a:schemeClr>
                </a:solidFill>
              </a:rPr>
              <a:t>Dit resultaat kan men teruggeven d.m.v. return </a:t>
            </a:r>
          </a:p>
          <a:p>
            <a:pPr lvl="1">
              <a:lnSpc>
                <a:spcPct val="120000"/>
              </a:lnSpc>
            </a:pPr>
            <a:r>
              <a:rPr lang="nl-BE" dirty="0" smtClean="0">
                <a:solidFill>
                  <a:schemeClr val="tx1">
                    <a:lumMod val="95000"/>
                    <a:lumOff val="5000"/>
                  </a:schemeClr>
                </a:solidFill>
              </a:rPr>
              <a:t>Bij een return wordt de functie beëindigd. Alle code erna die binnen dezelfde functie staat, wordt niet meer uitgevoerd.</a:t>
            </a:r>
            <a:r>
              <a:rPr lang="nl-BE" b="1" dirty="0" smtClean="0">
                <a:solidFill>
                  <a:srgbClr val="0070C0"/>
                </a:solidFill>
              </a:rPr>
              <a:t/>
            </a:r>
            <a:br>
              <a:rPr lang="nl-BE" b="1" dirty="0" smtClean="0">
                <a:solidFill>
                  <a:srgbClr val="0070C0"/>
                </a:solidFill>
              </a:rPr>
            </a:br>
            <a:r>
              <a:rPr lang="nl-BE" b="1" dirty="0" smtClean="0">
                <a:solidFill>
                  <a:srgbClr val="0070C0"/>
                </a:solidFill>
              </a:rPr>
              <a:t/>
            </a:r>
            <a:br>
              <a:rPr lang="nl-BE" b="1" dirty="0" smtClean="0">
                <a:solidFill>
                  <a:srgbClr val="0070C0"/>
                </a:solidFill>
              </a:rPr>
            </a:br>
            <a:r>
              <a:rPr lang="nl-BE" b="1" dirty="0" smtClean="0">
                <a:solidFill>
                  <a:srgbClr val="0070C0"/>
                </a:solidFill>
              </a:rPr>
              <a:t>	</a:t>
            </a:r>
            <a:r>
              <a:rPr lang="nl-BE" b="1" dirty="0" smtClean="0">
                <a:solidFill>
                  <a:srgbClr val="0070C0"/>
                </a:solidFill>
                <a:latin typeface="Lucida Console" panose="020B0609040504020204" pitchFamily="49" charset="0"/>
              </a:rPr>
              <a:t>function </a:t>
            </a:r>
            <a:r>
              <a:rPr lang="nl-BE" b="1" dirty="0" smtClean="0">
                <a:solidFill>
                  <a:schemeClr val="tx1">
                    <a:lumMod val="95000"/>
                    <a:lumOff val="5000"/>
                  </a:schemeClr>
                </a:solidFill>
                <a:latin typeface="Lucida Console" panose="020B0609040504020204" pitchFamily="49" charset="0"/>
              </a:rPr>
              <a:t>functionName</a:t>
            </a:r>
            <a:r>
              <a:rPr lang="nl-BE" b="1" dirty="0" smtClean="0">
                <a:solidFill>
                  <a:srgbClr val="7030A0"/>
                </a:solidFill>
                <a:latin typeface="Lucida Console" panose="020B0609040504020204" pitchFamily="49" charset="0"/>
              </a:rPr>
              <a:t>(</a:t>
            </a:r>
            <a:r>
              <a:rPr lang="nl-BE" b="1" dirty="0" smtClean="0">
                <a:solidFill>
                  <a:schemeClr val="tx1">
                    <a:lumMod val="95000"/>
                    <a:lumOff val="5000"/>
                  </a:schemeClr>
                </a:solidFill>
                <a:latin typeface="Lucida Console" panose="020B0609040504020204" pitchFamily="49" charset="0"/>
              </a:rPr>
              <a:t>$parameter</a:t>
            </a:r>
            <a:r>
              <a:rPr lang="nl-BE" b="1" dirty="0" smtClean="0">
                <a:solidFill>
                  <a:srgbClr val="7030A0"/>
                </a:solidFill>
                <a:latin typeface="Lucida Console" panose="020B0609040504020204" pitchFamily="49" charset="0"/>
              </a:rPr>
              <a:t>)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uit te voeren code;</a:t>
            </a:r>
            <a:br>
              <a:rPr lang="nl-BE"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latin typeface="Lucida Console" panose="020B0609040504020204" pitchFamily="49" charset="0"/>
              </a:rPr>
              <a:t>		</a:t>
            </a:r>
            <a:r>
              <a:rPr lang="nl-BE" b="1" i="1" dirty="0" smtClean="0">
                <a:solidFill>
                  <a:schemeClr val="tx1">
                    <a:lumMod val="95000"/>
                    <a:lumOff val="5000"/>
                  </a:schemeClr>
                </a:solidFill>
                <a:latin typeface="Lucida Console" panose="020B0609040504020204" pitchFamily="49" charset="0"/>
              </a:rPr>
              <a:t>return</a:t>
            </a:r>
            <a:r>
              <a:rPr lang="nl-BE" b="1" dirty="0" smtClean="0">
                <a:solidFill>
                  <a:schemeClr val="tx1">
                    <a:lumMod val="95000"/>
                    <a:lumOff val="5000"/>
                  </a:schemeClr>
                </a:solidFill>
                <a:latin typeface="Lucida Console" panose="020B0609040504020204" pitchFamily="49" charset="0"/>
              </a:rPr>
              <a:t> $resultaat;</a:t>
            </a:r>
            <a:r>
              <a:rPr lang="nl-BE" b="1" dirty="0" smtClean="0">
                <a:solidFill>
                  <a:srgbClr val="7030A0"/>
                </a:solidFill>
                <a:latin typeface="Lucida Console" panose="020B0609040504020204" pitchFamily="49" charset="0"/>
              </a:rPr>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-return </a:t>
            </a:r>
            <a:r>
              <a:rPr lang="nl-BE" dirty="0" smtClean="0"/>
              <a:t>)</a:t>
            </a:r>
            <a:endParaRPr lang="nl-BE" sz="3200"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695564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Syntax</a:t>
            </a:r>
          </a:p>
          <a:p>
            <a:pPr lvl="1">
              <a:lnSpc>
                <a:spcPct val="120000"/>
              </a:lnSpc>
            </a:pPr>
            <a:r>
              <a:rPr lang="nl-BE" dirty="0" smtClean="0">
                <a:solidFill>
                  <a:schemeClr val="tx1">
                    <a:lumMod val="95000"/>
                    <a:lumOff val="5000"/>
                  </a:schemeClr>
                </a:solidFill>
              </a:rPr>
              <a:t>Een function begint altijd met function gevolgd door de function name.</a:t>
            </a:r>
          </a:p>
          <a:p>
            <a:pPr lvl="1">
              <a:lnSpc>
                <a:spcPct val="120000"/>
              </a:lnSpc>
            </a:pPr>
            <a:r>
              <a:rPr lang="nl-BE" dirty="0" smtClean="0">
                <a:solidFill>
                  <a:schemeClr val="tx1">
                    <a:lumMod val="95000"/>
                    <a:lumOff val="5000"/>
                  </a:schemeClr>
                </a:solidFill>
              </a:rPr>
              <a:t>Function name begint altijd met een letter of een underscore (</a:t>
            </a:r>
            <a:r>
              <a:rPr lang="nl-BE" b="1" dirty="0" smtClean="0">
                <a:solidFill>
                  <a:schemeClr val="tx1">
                    <a:lumMod val="95000"/>
                    <a:lumOff val="5000"/>
                  </a:schemeClr>
                </a:solidFill>
              </a:rPr>
              <a:t>NOOIT</a:t>
            </a:r>
            <a:r>
              <a:rPr lang="nl-BE" dirty="0" smtClean="0">
                <a:solidFill>
                  <a:schemeClr val="tx1">
                    <a:lumMod val="95000"/>
                    <a:lumOff val="5000"/>
                  </a:schemeClr>
                </a:solidFill>
              </a:rPr>
              <a:t> een getal!)</a:t>
            </a:r>
          </a:p>
          <a:p>
            <a:pPr lvl="1">
              <a:lnSpc>
                <a:spcPct val="120000"/>
              </a:lnSpc>
            </a:pPr>
            <a:r>
              <a:rPr lang="nl-BE" dirty="0" smtClean="0">
                <a:solidFill>
                  <a:schemeClr val="tx1">
                    <a:lumMod val="95000"/>
                    <a:lumOff val="5000"/>
                  </a:schemeClr>
                </a:solidFill>
              </a:rPr>
              <a:t>Function name moet een duidelijke betekenis hebben (</a:t>
            </a:r>
            <a:r>
              <a:rPr lang="nl-BE" b="1" dirty="0" smtClean="0">
                <a:solidFill>
                  <a:schemeClr val="tx1">
                    <a:lumMod val="95000"/>
                    <a:lumOff val="5000"/>
                  </a:schemeClr>
                </a:solidFill>
              </a:rPr>
              <a:t>NOOIT</a:t>
            </a:r>
            <a:r>
              <a:rPr lang="nl-BE" dirty="0" smtClean="0">
                <a:solidFill>
                  <a:schemeClr val="tx1">
                    <a:lumMod val="95000"/>
                    <a:lumOff val="5000"/>
                  </a:schemeClr>
                </a:solidFill>
              </a:rPr>
              <a:t> afkortingen!)</a:t>
            </a:r>
          </a:p>
          <a:p>
            <a:pPr lvl="1">
              <a:lnSpc>
                <a:spcPct val="120000"/>
              </a:lnSpc>
            </a:pPr>
            <a:r>
              <a:rPr lang="nl-BE" dirty="0" smtClean="0">
                <a:solidFill>
                  <a:schemeClr val="tx1">
                    <a:lumMod val="95000"/>
                    <a:lumOff val="5000"/>
                  </a:schemeClr>
                </a:solidFill>
              </a:rPr>
              <a:t>Variabelen die met de function name worden 'ingesteld' heten </a:t>
            </a:r>
            <a:r>
              <a:rPr lang="nl-BE" b="1" dirty="0" smtClean="0">
                <a:solidFill>
                  <a:schemeClr val="tx1">
                    <a:lumMod val="95000"/>
                    <a:lumOff val="5000"/>
                  </a:schemeClr>
                </a:solidFill>
              </a:rPr>
              <a:t>parameters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8800146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tx1">
                    <a:lumMod val="95000"/>
                    <a:lumOff val="5000"/>
                  </a:schemeClr>
                </a:solidFill>
              </a:rPr>
              <a:t>Hoe een functie callen (aanroepen)?</a:t>
            </a:r>
          </a:p>
          <a:p>
            <a:pPr marL="0" indent="0">
              <a:lnSpc>
                <a:spcPct val="120000"/>
              </a:lnSpc>
              <a:buNone/>
            </a:pPr>
            <a:r>
              <a:rPr lang="nl-BE" dirty="0" smtClean="0">
                <a:solidFill>
                  <a:schemeClr val="tx1">
                    <a:lumMod val="95000"/>
                    <a:lumOff val="5000"/>
                  </a:schemeClr>
                </a:solidFill>
              </a:rPr>
              <a:t>	- Zonder arguments:</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rPr>
              <a:t> </a:t>
            </a:r>
          </a:p>
          <a:p>
            <a:pPr marL="0" indent="0">
              <a:lnSpc>
                <a:spcPct val="120000"/>
              </a:lnSpc>
              <a:buNone/>
            </a:pPr>
            <a:r>
              <a:rPr lang="nl-BE" b="1" dirty="0" smtClean="0">
                <a:solidFill>
                  <a:schemeClr val="tx1">
                    <a:lumMod val="95000"/>
                    <a:lumOff val="5000"/>
                  </a:schemeClr>
                </a:solidFill>
              </a:rPr>
              <a:t>	- </a:t>
            </a:r>
            <a:r>
              <a:rPr lang="nl-BE" dirty="0" smtClean="0">
                <a:solidFill>
                  <a:schemeClr val="tx1">
                    <a:lumMod val="95000"/>
                    <a:lumOff val="5000"/>
                  </a:schemeClr>
                </a:solidFill>
              </a:rPr>
              <a:t>Met één argument</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latin typeface="Lucida Console" panose="020B0609040504020204" pitchFamily="49" charset="0"/>
              </a:rPr>
              <a:t>$argument</a:t>
            </a:r>
            <a:r>
              <a:rPr lang="nl-BE" sz="2800" b="1" dirty="0" smtClean="0">
                <a:solidFill>
                  <a:srgbClr val="7030A0"/>
                </a:solidFill>
                <a:latin typeface="Lucida Console" panose="020B0609040504020204" pitchFamily="49" charset="0"/>
              </a:rPr>
              <a:t>);</a:t>
            </a:r>
          </a:p>
          <a:p>
            <a:pPr marL="0" indent="0">
              <a:lnSpc>
                <a:spcPct val="120000"/>
              </a:lnSpc>
              <a:buNone/>
            </a:pPr>
            <a:r>
              <a:rPr lang="nl-BE" b="1" dirty="0" smtClean="0">
                <a:solidFill>
                  <a:srgbClr val="7030A0"/>
                </a:solidFill>
              </a:rPr>
              <a:t>	- </a:t>
            </a:r>
            <a:r>
              <a:rPr lang="nl-BE" dirty="0" smtClean="0">
                <a:solidFill>
                  <a:schemeClr val="tx1">
                    <a:lumMod val="95000"/>
                    <a:lumOff val="5000"/>
                  </a:schemeClr>
                </a:solidFill>
              </a:rPr>
              <a:t>Met meerdere arguments</a:t>
            </a:r>
          </a:p>
          <a:p>
            <a:pPr marL="0" indent="0">
              <a:lnSpc>
                <a:spcPct val="120000"/>
              </a:lnSpc>
              <a:buNone/>
            </a:pPr>
            <a:r>
              <a:rPr lang="nl-BE" b="1" dirty="0" smtClean="0">
                <a:solidFill>
                  <a:schemeClr val="tx1">
                    <a:lumMod val="95000"/>
                    <a:lumOff val="5000"/>
                  </a:schemeClr>
                </a:solidFill>
              </a:rPr>
              <a:t>		</a:t>
            </a:r>
            <a:r>
              <a:rPr lang="nl-BE" sz="2100" b="1" dirty="0" smtClean="0">
                <a:solidFill>
                  <a:schemeClr val="tx1">
                    <a:lumMod val="95000"/>
                    <a:lumOff val="5000"/>
                  </a:schemeClr>
                </a:solidFill>
                <a:latin typeface="Lucida Console" panose="020B0609040504020204" pitchFamily="49" charset="0"/>
              </a:rPr>
              <a:t>functionName</a:t>
            </a:r>
            <a:r>
              <a:rPr lang="nl-BE" sz="2100" b="1" dirty="0" smtClean="0">
                <a:solidFill>
                  <a:srgbClr val="7030A0"/>
                </a:solidFill>
                <a:latin typeface="Lucida Console" panose="020B0609040504020204" pitchFamily="49" charset="0"/>
              </a:rPr>
              <a:t>(</a:t>
            </a:r>
            <a:r>
              <a:rPr lang="nl-BE" sz="2100" b="1" dirty="0" smtClean="0">
                <a:solidFill>
                  <a:schemeClr val="tx1">
                    <a:lumMod val="95000"/>
                    <a:lumOff val="5000"/>
                  </a:schemeClr>
                </a:solidFill>
                <a:latin typeface="Lucida Console" panose="020B0609040504020204" pitchFamily="49" charset="0"/>
              </a:rPr>
              <a:t>$argument01, 'argument02value'</a:t>
            </a:r>
            <a:r>
              <a:rPr lang="nl-BE" sz="2100" b="1" dirty="0" smtClean="0">
                <a:solidFill>
                  <a:srgbClr val="7030A0"/>
                </a:solidFill>
                <a:latin typeface="Lucida Console" panose="020B0609040504020204" pitchFamily="49" charset="0"/>
              </a:rPr>
              <a:t>);</a:t>
            </a:r>
          </a:p>
          <a:p>
            <a:pPr marL="0" indent="0">
              <a:lnSpc>
                <a:spcPct val="120000"/>
              </a:lnSpc>
              <a:buNone/>
            </a:pPr>
            <a:r>
              <a:rPr lang="nl-BE" sz="2600" b="1" dirty="0" smtClean="0">
                <a:solidFill>
                  <a:srgbClr val="7030A0"/>
                </a:solidFill>
              </a:rPr>
              <a:t>		</a:t>
            </a:r>
            <a:r>
              <a:rPr lang="nl-BE" sz="2400" dirty="0" smtClean="0"/>
              <a:t>(vb. </a:t>
            </a:r>
            <a:r>
              <a:rPr lang="nl-BE" sz="2000" dirty="0" smtClean="0">
                <a:solidFill>
                  <a:srgbClr val="00B050"/>
                </a:solidFill>
              </a:rPr>
              <a:t>voorbeeld-</a:t>
            </a:r>
            <a:r>
              <a:rPr lang="nl-BE" sz="2000" dirty="0" err="1" smtClean="0">
                <a:solidFill>
                  <a:srgbClr val="00B050"/>
                </a:solidFill>
              </a:rPr>
              <a:t>functions</a:t>
            </a:r>
            <a:r>
              <a:rPr lang="nl-BE" sz="2000" dirty="0" smtClean="0">
                <a:solidFill>
                  <a:srgbClr val="00B050"/>
                </a:solidFill>
              </a:rPr>
              <a:t>-arguments-parameters</a:t>
            </a:r>
            <a:r>
              <a:rPr lang="nl-BE" sz="2400" dirty="0" smtClean="0">
                <a:solidFill>
                  <a:srgbClr val="00B050"/>
                </a:solidFill>
              </a:rPr>
              <a:t> </a:t>
            </a:r>
            <a:r>
              <a:rPr lang="nl-BE" sz="2400" dirty="0" smtClean="0"/>
              <a:t>)</a:t>
            </a:r>
            <a:endParaRPr lang="nl-BE" sz="2600" dirty="0" smtClean="0">
              <a:solidFill>
                <a:schemeClr val="tx1">
                  <a:lumMod val="95000"/>
                  <a:lumOff val="5000"/>
                </a:schemeClr>
              </a:solidFill>
            </a:endParaRPr>
          </a:p>
        </p:txBody>
      </p:sp>
    </p:spTree>
    <p:extLst>
      <p:ext uri="{BB962C8B-B14F-4D97-AF65-F5344CB8AC3E}">
        <p14:creationId xmlns:p14="http://schemas.microsoft.com/office/powerpoint/2010/main" val="18400074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Opdracht: </a:t>
            </a:r>
            <a:r>
              <a:rPr lang="nl-BE" dirty="0">
                <a:solidFill>
                  <a:srgbClr val="00B0F0"/>
                </a:solidFill>
              </a:rPr>
              <a:t>opdracht-functies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8494517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Scope van variabelen</a:t>
            </a:r>
          </a:p>
          <a:p>
            <a:pPr lvl="1">
              <a:lnSpc>
                <a:spcPct val="120000"/>
              </a:lnSpc>
            </a:pPr>
            <a:r>
              <a:rPr lang="nl-BE" dirty="0" smtClean="0">
                <a:solidFill>
                  <a:schemeClr val="tx1">
                    <a:lumMod val="95000"/>
                    <a:lumOff val="5000"/>
                  </a:schemeClr>
                </a:solidFill>
              </a:rPr>
              <a:t>De reden waarom er in functies met parameters wordt gewerkt: het bereik van variabelen.</a:t>
            </a:r>
          </a:p>
          <a:p>
            <a:pPr lvl="1">
              <a:lnSpc>
                <a:spcPct val="120000"/>
              </a:lnSpc>
            </a:pPr>
            <a:r>
              <a:rPr lang="nl-BE" dirty="0" smtClean="0">
                <a:solidFill>
                  <a:schemeClr val="tx1">
                    <a:lumMod val="95000"/>
                    <a:lumOff val="5000"/>
                  </a:schemeClr>
                </a:solidFill>
              </a:rPr>
              <a:t>Variabelen zijn niet overal aanspreekbaar</a:t>
            </a:r>
          </a:p>
          <a:p>
            <a:pPr lvl="1">
              <a:lnSpc>
                <a:spcPct val="120000"/>
              </a:lnSpc>
            </a:pPr>
            <a:r>
              <a:rPr lang="nl-BE" dirty="0" smtClean="0">
                <a:solidFill>
                  <a:schemeClr val="tx1">
                    <a:lumMod val="95000"/>
                    <a:lumOff val="5000"/>
                  </a:schemeClr>
                </a:solidFill>
              </a:rPr>
              <a:t>Er is een verschil tussen </a:t>
            </a:r>
            <a:r>
              <a:rPr lang="nl-BE" b="1" dirty="0" smtClean="0">
                <a:solidFill>
                  <a:schemeClr val="tx1">
                    <a:lumMod val="95000"/>
                    <a:lumOff val="5000"/>
                  </a:schemeClr>
                </a:solidFill>
              </a:rPr>
              <a:t>global </a:t>
            </a:r>
            <a:r>
              <a:rPr lang="nl-BE" dirty="0" smtClean="0">
                <a:solidFill>
                  <a:schemeClr val="tx1">
                    <a:lumMod val="95000"/>
                    <a:lumOff val="5000"/>
                  </a:schemeClr>
                </a:solidFill>
              </a:rPr>
              <a:t>en </a:t>
            </a:r>
            <a:r>
              <a:rPr lang="nl-BE" b="1" dirty="0" smtClean="0">
                <a:solidFill>
                  <a:schemeClr val="tx1">
                    <a:lumMod val="95000"/>
                    <a:lumOff val="5000"/>
                  </a:schemeClr>
                </a:solidFill>
              </a:rPr>
              <a:t>local</a:t>
            </a:r>
            <a:r>
              <a:rPr lang="nl-BE" dirty="0" smtClean="0">
                <a:solidFill>
                  <a:schemeClr val="tx1">
                    <a:lumMod val="95000"/>
                    <a:lumOff val="5000"/>
                  </a:schemeClr>
                </a:solidFill>
              </a:rPr>
              <a:t> </a:t>
            </a:r>
            <a:r>
              <a:rPr lang="nl-BE" b="1" dirty="0" smtClean="0">
                <a:solidFill>
                  <a:schemeClr val="tx1">
                    <a:lumMod val="95000"/>
                    <a:lumOff val="5000"/>
                  </a:schemeClr>
                </a:solidFill>
              </a:rPr>
              <a:t>variables</a:t>
            </a:r>
          </a:p>
          <a:p>
            <a:pPr lvl="2">
              <a:lnSpc>
                <a:spcPct val="120000"/>
              </a:lnSpc>
            </a:pPr>
            <a:r>
              <a:rPr lang="nl-BE" b="1" dirty="0" smtClean="0">
                <a:solidFill>
                  <a:schemeClr val="tx1">
                    <a:lumMod val="95000"/>
                    <a:lumOff val="5000"/>
                  </a:schemeClr>
                </a:solidFill>
              </a:rPr>
              <a:t>Global</a:t>
            </a:r>
            <a:r>
              <a:rPr lang="nl-BE" dirty="0" smtClean="0">
                <a:solidFill>
                  <a:schemeClr val="tx1">
                    <a:lumMod val="95000"/>
                    <a:lumOff val="5000"/>
                  </a:schemeClr>
                </a:solidFill>
              </a:rPr>
              <a:t>: variabele beschikbaar in heel het document</a:t>
            </a:r>
          </a:p>
          <a:p>
            <a:pPr lvl="2">
              <a:lnSpc>
                <a:spcPct val="120000"/>
              </a:lnSpc>
            </a:pPr>
            <a:r>
              <a:rPr lang="nl-BE" b="1" dirty="0" smtClean="0">
                <a:solidFill>
                  <a:schemeClr val="tx1">
                    <a:lumMod val="95000"/>
                    <a:lumOff val="5000"/>
                  </a:schemeClr>
                </a:solidFill>
              </a:rPr>
              <a:t>Local</a:t>
            </a:r>
            <a:r>
              <a:rPr lang="nl-BE" dirty="0" smtClean="0">
                <a:solidFill>
                  <a:schemeClr val="tx1">
                    <a:lumMod val="95000"/>
                    <a:lumOff val="5000"/>
                  </a:schemeClr>
                </a:solidFill>
              </a:rPr>
              <a:t>: enkel beschikbaar binnen een functie</a:t>
            </a: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-scope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5547338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Vanuit een functie een globale variabele aanspreken:</a:t>
            </a:r>
          </a:p>
          <a:p>
            <a:pPr lvl="2">
              <a:lnSpc>
                <a:spcPct val="120000"/>
              </a:lnSpc>
            </a:pPr>
            <a:r>
              <a:rPr lang="nl-BE" dirty="0" smtClean="0">
                <a:solidFill>
                  <a:schemeClr val="tx1">
                    <a:lumMod val="95000"/>
                    <a:lumOff val="5000"/>
                  </a:schemeClr>
                </a:solidFill>
              </a:rPr>
              <a:t>define de variable in de function eerst door middel van volgende syntax:</a:t>
            </a:r>
          </a:p>
          <a:p>
            <a:pPr marL="914400" lvl="2" indent="0" algn="ctr">
              <a:lnSpc>
                <a:spcPct val="120000"/>
              </a:lnSpc>
              <a:buNone/>
            </a:pPr>
            <a:r>
              <a:rPr lang="nl-BE" sz="4400" b="1" i="1" dirty="0" smtClean="0">
                <a:solidFill>
                  <a:srgbClr val="0070C0"/>
                </a:solidFill>
                <a:latin typeface="Lucida Console" panose="020B0609040504020204" pitchFamily="49" charset="0"/>
              </a:rPr>
              <a:t>global </a:t>
            </a:r>
            <a:r>
              <a:rPr lang="nl-BE" sz="4400" dirty="0" smtClean="0">
                <a:solidFill>
                  <a:schemeClr val="tx1">
                    <a:lumMod val="95000"/>
                    <a:lumOff val="5000"/>
                  </a:schemeClr>
                </a:solidFill>
                <a:latin typeface="Lucida Console" panose="020B0609040504020204" pitchFamily="49" charset="0"/>
              </a:rPr>
              <a:t>$variable;</a:t>
            </a:r>
          </a:p>
          <a:p>
            <a:pPr marL="914400" lvl="2" indent="0">
              <a:lnSpc>
                <a:spcPct val="120000"/>
              </a:lnSpc>
              <a:buNone/>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global</a:t>
            </a:r>
            <a:r>
              <a:rPr lang="nl-BE" dirty="0" smtClean="0">
                <a:solidFill>
                  <a:srgbClr val="00B050"/>
                </a:solidFill>
              </a:rPr>
              <a:t> </a:t>
            </a:r>
            <a:r>
              <a:rPr lang="nl-BE" dirty="0" smtClean="0"/>
              <a:t>) </a:t>
            </a:r>
            <a:r>
              <a:rPr lang="nl-BE" sz="1600" dirty="0" smtClean="0">
                <a:solidFill>
                  <a:schemeClr val="tx1">
                    <a:lumMod val="95000"/>
                    <a:lumOff val="5000"/>
                  </a:schemeClr>
                </a:solidFill>
              </a:rPr>
              <a:t>(</a:t>
            </a:r>
            <a:r>
              <a:rPr lang="nl-BE" sz="1600" b="1" dirty="0" smtClean="0">
                <a:solidFill>
                  <a:schemeClr val="tx1">
                    <a:lumMod val="95000"/>
                    <a:lumOff val="5000"/>
                  </a:schemeClr>
                </a:solidFill>
              </a:rPr>
              <a:t>OPM</a:t>
            </a:r>
            <a:r>
              <a:rPr lang="nl-BE" sz="1600" dirty="0" smtClean="0">
                <a:solidFill>
                  <a:schemeClr val="tx1">
                    <a:lumMod val="95000"/>
                    <a:lumOff val="5000"/>
                  </a:schemeClr>
                </a:solidFill>
              </a:rPr>
              <a:t>: $GLOBALS['</a:t>
            </a:r>
            <a:r>
              <a:rPr lang="nl-BE" sz="1600" dirty="0" err="1" smtClean="0">
                <a:solidFill>
                  <a:schemeClr val="tx1">
                    <a:lumMod val="95000"/>
                    <a:lumOff val="5000"/>
                  </a:schemeClr>
                </a:solidFill>
              </a:rPr>
              <a:t>variablename</a:t>
            </a:r>
            <a:r>
              <a:rPr lang="nl-BE" sz="1600" dirty="0" smtClean="0">
                <a:solidFill>
                  <a:schemeClr val="tx1">
                    <a:lumMod val="95000"/>
                    <a:lumOff val="5000"/>
                  </a:schemeClr>
                </a:solidFill>
              </a:rPr>
              <a:t>'])</a:t>
            </a:r>
          </a:p>
          <a:p>
            <a:pPr marL="914400" lvl="2" indent="0">
              <a:lnSpc>
                <a:spcPct val="120000"/>
              </a:lnSpc>
              <a:buNone/>
            </a:pPr>
            <a:endParaRPr lang="nl-BE" dirty="0" smtClean="0"/>
          </a:p>
          <a:p>
            <a:endParaRPr lang="nl-BE" dirty="0"/>
          </a:p>
        </p:txBody>
      </p:sp>
    </p:spTree>
    <p:extLst>
      <p:ext uri="{BB962C8B-B14F-4D97-AF65-F5344CB8AC3E}">
        <p14:creationId xmlns:p14="http://schemas.microsoft.com/office/powerpoint/2010/main" val="12269261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Een functie een local variable laten onthouden</a:t>
            </a:r>
          </a:p>
          <a:p>
            <a:pPr lvl="2">
              <a:lnSpc>
                <a:spcPct val="120000"/>
              </a:lnSpc>
            </a:pPr>
            <a:r>
              <a:rPr lang="nl-BE" dirty="0" smtClean="0">
                <a:solidFill>
                  <a:schemeClr val="tx1">
                    <a:lumMod val="95000"/>
                    <a:lumOff val="5000"/>
                  </a:schemeClr>
                </a:solidFill>
              </a:rPr>
              <a:t>define de variable in de function door middel van volgende syntax:</a:t>
            </a:r>
          </a:p>
          <a:p>
            <a:pPr marL="914400" lvl="2" indent="0" algn="ctr">
              <a:lnSpc>
                <a:spcPct val="120000"/>
              </a:lnSpc>
              <a:buNone/>
            </a:pPr>
            <a:r>
              <a:rPr lang="nl-BE" sz="3600" b="1" i="1" dirty="0" smtClean="0">
                <a:solidFill>
                  <a:srgbClr val="0070C0"/>
                </a:solidFill>
                <a:latin typeface="Lucida Console" panose="020B0609040504020204" pitchFamily="49" charset="0"/>
              </a:rPr>
              <a:t>Static </a:t>
            </a:r>
            <a:r>
              <a:rPr lang="nl-BE" sz="3600" dirty="0" smtClean="0">
                <a:solidFill>
                  <a:schemeClr val="tx1">
                    <a:lumMod val="95000"/>
                    <a:lumOff val="5000"/>
                  </a:schemeClr>
                </a:solidFill>
                <a:latin typeface="Lucida Console" panose="020B0609040504020204" pitchFamily="49" charset="0"/>
              </a:rPr>
              <a:t>$variable = value;</a:t>
            </a:r>
          </a:p>
          <a:p>
            <a:pPr lvl="2">
              <a:lnSpc>
                <a:spcPct val="120000"/>
              </a:lnSpc>
            </a:pPr>
            <a:r>
              <a:rPr lang="nl-BE" sz="2000" dirty="0" smtClean="0">
                <a:solidFill>
                  <a:schemeClr val="tx1">
                    <a:lumMod val="95000"/>
                    <a:lumOff val="5000"/>
                  </a:schemeClr>
                </a:solidFill>
              </a:rPr>
              <a:t> Een static variable kan enkel een value zijn, </a:t>
            </a:r>
            <a:r>
              <a:rPr lang="nl-BE" sz="2000" b="1" dirty="0" smtClean="0">
                <a:solidFill>
                  <a:schemeClr val="tx1">
                    <a:lumMod val="95000"/>
                    <a:lumOff val="5000"/>
                  </a:schemeClr>
                </a:solidFill>
              </a:rPr>
              <a:t>nooit een expression</a:t>
            </a:r>
            <a:r>
              <a:rPr lang="nl-BE" sz="2000" dirty="0" smtClean="0">
                <a:solidFill>
                  <a:schemeClr val="tx1">
                    <a:lumMod val="95000"/>
                    <a:lumOff val="5000"/>
                  </a:schemeClr>
                </a:solidFill>
              </a:rPr>
              <a:t/>
            </a:r>
            <a:br>
              <a:rPr lang="nl-BE" sz="2000" dirty="0" smtClean="0">
                <a:solidFill>
                  <a:schemeClr val="tx1">
                    <a:lumMod val="95000"/>
                    <a:lumOff val="5000"/>
                  </a:schemeClr>
                </a:solidFill>
              </a:rPr>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static</a:t>
            </a:r>
            <a:r>
              <a:rPr lang="nl-BE" dirty="0" smtClean="0">
                <a:solidFill>
                  <a:srgbClr val="00B050"/>
                </a:solidFill>
              </a:rPr>
              <a:t> </a:t>
            </a:r>
            <a:r>
              <a:rPr lang="nl-BE" dirty="0" smtClean="0"/>
              <a:t>)</a:t>
            </a: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9530708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Opdracht: </a:t>
            </a:r>
            <a:r>
              <a:rPr lang="nl-BE" dirty="0">
                <a:solidFill>
                  <a:srgbClr val="00B0F0"/>
                </a:solidFill>
              </a:rPr>
              <a:t>opdracht-functies-gevorderd </a:t>
            </a:r>
            <a:endParaRPr lang="nl-BE" dirty="0" smtClean="0">
              <a:solidFill>
                <a:srgbClr val="00B0F0"/>
              </a:solidFill>
            </a:endParaRPr>
          </a:p>
          <a:p>
            <a:endParaRPr lang="nl-BE" dirty="0"/>
          </a:p>
        </p:txBody>
      </p:sp>
    </p:spTree>
    <p:extLst>
      <p:ext uri="{BB962C8B-B14F-4D97-AF65-F5344CB8AC3E}">
        <p14:creationId xmlns:p14="http://schemas.microsoft.com/office/powerpoint/2010/main" val="665815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Wat is een PHP-bestand?</a:t>
            </a:r>
          </a:p>
          <a:p>
            <a:pPr lvl="1">
              <a:lnSpc>
                <a:spcPct val="150000"/>
              </a:lnSpc>
            </a:pPr>
            <a:r>
              <a:rPr lang="nl-BE" dirty="0" smtClean="0"/>
              <a:t>Extensie: .php (of .php3 of .phtml)</a:t>
            </a:r>
          </a:p>
          <a:p>
            <a:pPr lvl="1">
              <a:lnSpc>
                <a:spcPct val="150000"/>
              </a:lnSpc>
            </a:pPr>
            <a:r>
              <a:rPr lang="nl-BE" dirty="0" smtClean="0"/>
              <a:t>Inhoud:</a:t>
            </a:r>
          </a:p>
          <a:p>
            <a:pPr lvl="2">
              <a:lnSpc>
                <a:spcPct val="150000"/>
              </a:lnSpc>
            </a:pPr>
            <a:r>
              <a:rPr lang="nl-BE" dirty="0" smtClean="0"/>
              <a:t>PHP-script</a:t>
            </a:r>
          </a:p>
          <a:p>
            <a:pPr lvl="2">
              <a:lnSpc>
                <a:spcPct val="150000"/>
              </a:lnSpc>
            </a:pPr>
            <a:r>
              <a:rPr lang="nl-BE" dirty="0" smtClean="0"/>
              <a:t>HTML/JavaScript/CSS</a:t>
            </a:r>
          </a:p>
          <a:p>
            <a:pPr lvl="3">
              <a:lnSpc>
                <a:spcPct val="150000"/>
              </a:lnSpc>
            </a:pPr>
            <a:r>
              <a:rPr lang="nl-BE" dirty="0" smtClean="0"/>
              <a:t>geschreven als string binnen &lt;?php ?&gt;-tags</a:t>
            </a:r>
          </a:p>
          <a:p>
            <a:pPr lvl="3">
              <a:lnSpc>
                <a:spcPct val="150000"/>
              </a:lnSpc>
            </a:pPr>
            <a:r>
              <a:rPr lang="nl-BE" dirty="0" smtClean="0"/>
              <a:t>standaard notatie buiten &lt;?php ?&gt;-tags</a:t>
            </a:r>
          </a:p>
          <a:p>
            <a:pPr lvl="1">
              <a:lnSpc>
                <a:spcPct val="150000"/>
              </a:lnSpc>
            </a:pPr>
            <a:r>
              <a:rPr lang="nl-BE" dirty="0" smtClean="0"/>
              <a:t>Output kan getoond worden als:</a:t>
            </a:r>
          </a:p>
          <a:p>
            <a:pPr lvl="2">
              <a:lnSpc>
                <a:spcPct val="150000"/>
              </a:lnSpc>
            </a:pPr>
            <a:r>
              <a:rPr lang="nl-BE" dirty="0" smtClean="0"/>
              <a:t>HTML, JavaScript, CSS, ...</a:t>
            </a:r>
          </a:p>
          <a:p>
            <a:pPr lvl="2">
              <a:lnSpc>
                <a:spcPct val="150000"/>
              </a:lnSpc>
            </a:pPr>
            <a:r>
              <a:rPr lang="nl-BE" dirty="0" smtClean="0"/>
              <a:t>JPEG, PNG, GIF, ...</a:t>
            </a:r>
          </a:p>
          <a:p>
            <a:pPr lvl="2">
              <a:lnSpc>
                <a:spcPct val="150000"/>
              </a:lnSpc>
            </a:pPr>
            <a:r>
              <a:rPr lang="nl-BE" dirty="0" smtClean="0"/>
              <a:t>eender welke bestandsextensie</a:t>
            </a:r>
          </a:p>
          <a:p>
            <a:endParaRPr lang="nl-BE" dirty="0"/>
          </a:p>
        </p:txBody>
      </p:sp>
    </p:spTree>
    <p:extLst>
      <p:ext uri="{BB962C8B-B14F-4D97-AF65-F5344CB8AC3E}">
        <p14:creationId xmlns:p14="http://schemas.microsoft.com/office/powerpoint/2010/main" val="298798723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Recursive functions</a:t>
            </a:r>
          </a:p>
          <a:p>
            <a:pPr lvl="1">
              <a:lnSpc>
                <a:spcPct val="120000"/>
              </a:lnSpc>
            </a:pP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80928"/>
            <a:ext cx="8572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67206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Recursive function</a:t>
            </a:r>
          </a:p>
          <a:p>
            <a:pPr lvl="1">
              <a:lnSpc>
                <a:spcPct val="120000"/>
              </a:lnSpc>
            </a:pPr>
            <a:r>
              <a:rPr lang="nl-BE" dirty="0" smtClean="0">
                <a:solidFill>
                  <a:schemeClr val="tx1">
                    <a:lumMod val="95000"/>
                    <a:lumOff val="5000"/>
                  </a:schemeClr>
                </a:solidFill>
              </a:rPr>
              <a:t>recursief = zichzelf aanschrijven. </a:t>
            </a:r>
          </a:p>
          <a:p>
            <a:pPr lvl="1">
              <a:lnSpc>
                <a:spcPct val="120000"/>
              </a:lnSpc>
            </a:pPr>
            <a:r>
              <a:rPr lang="nl-BE" dirty="0" smtClean="0">
                <a:solidFill>
                  <a:schemeClr val="tx1">
                    <a:lumMod val="95000"/>
                    <a:lumOff val="5000"/>
                  </a:schemeClr>
                </a:solidFill>
              </a:rPr>
              <a:t>Een functie kan zichzelf dus aanschrijven.</a:t>
            </a:r>
          </a:p>
          <a:p>
            <a:pPr lvl="1">
              <a:lnSpc>
                <a:spcPct val="120000"/>
              </a:lnSpc>
            </a:pPr>
            <a:r>
              <a:rPr lang="nl-BE" dirty="0" smtClean="0">
                <a:solidFill>
                  <a:schemeClr val="tx1">
                    <a:lumMod val="95000"/>
                    <a:lumOff val="5000"/>
                  </a:schemeClr>
                </a:solidFill>
              </a:rPr>
              <a:t>OPGEPAST: dit kan een infinite loop veroorzaken en dus een crash van het script.</a:t>
            </a: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-simpel </a:t>
            </a:r>
            <a:r>
              <a:rPr lang="nl-BE" dirty="0" smtClean="0"/>
              <a:t>)</a:t>
            </a: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-return </a:t>
            </a:r>
            <a:r>
              <a:rPr lang="nl-BE" dirty="0" smtClean="0"/>
              <a:t>)</a:t>
            </a:r>
            <a:endParaRPr lang="nl-BE" dirty="0"/>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-uitgebreid </a:t>
            </a:r>
            <a:r>
              <a:rPr lang="nl-BE" dirty="0" smtClean="0"/>
              <a:t>)</a:t>
            </a:r>
          </a:p>
          <a:p>
            <a:pPr lvl="1">
              <a:lnSpc>
                <a:spcPct val="120000"/>
              </a:lnSpc>
            </a:pPr>
            <a:r>
              <a:rPr lang="nl-BE" dirty="0" smtClean="0">
                <a:solidFill>
                  <a:schemeClr val="tx1">
                    <a:lumMod val="95000"/>
                    <a:lumOff val="5000"/>
                  </a:schemeClr>
                </a:solidFill>
              </a:rPr>
              <a:t>Opdracht</a:t>
            </a:r>
            <a:r>
              <a:rPr lang="nl-BE" dirty="0" smtClean="0"/>
              <a:t>:</a:t>
            </a:r>
            <a:r>
              <a:rPr lang="nl-BE" dirty="0" smtClean="0">
                <a:solidFill>
                  <a:srgbClr val="00B0F0"/>
                </a:solidFill>
              </a:rPr>
              <a:t> </a:t>
            </a:r>
            <a:r>
              <a:rPr lang="nl-BE" dirty="0">
                <a:solidFill>
                  <a:srgbClr val="00B0F0"/>
                </a:solidFill>
              </a:rPr>
              <a:t>opdracht-</a:t>
            </a:r>
            <a:r>
              <a:rPr lang="nl-BE" dirty="0" err="1">
                <a:solidFill>
                  <a:srgbClr val="00B0F0"/>
                </a:solidFill>
              </a:rPr>
              <a:t>recursive</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9984615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tx1">
                    <a:lumMod val="95000"/>
                    <a:lumOff val="5000"/>
                  </a:schemeClr>
                </a:solidFill>
              </a:rPr>
              <a:t>$_GET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Zichtbaar voor iedereen</a:t>
            </a:r>
          </a:p>
          <a:p>
            <a:pPr lvl="1">
              <a:lnSpc>
                <a:spcPct val="120000"/>
              </a:lnSpc>
            </a:pPr>
            <a:r>
              <a:rPr lang="nl-BE" dirty="0" smtClean="0">
                <a:solidFill>
                  <a:schemeClr val="tx1">
                    <a:lumMod val="95000"/>
                    <a:lumOff val="5000"/>
                  </a:schemeClr>
                </a:solidFill>
              </a:rPr>
              <a:t>Zichtbaar in de url</a:t>
            </a:r>
          </a:p>
          <a:p>
            <a:pPr lvl="2">
              <a:lnSpc>
                <a:spcPct val="120000"/>
              </a:lnSpc>
            </a:pPr>
            <a:r>
              <a:rPr lang="nl-BE" dirty="0" smtClean="0">
                <a:solidFill>
                  <a:schemeClr val="tx1">
                    <a:lumMod val="95000"/>
                    <a:lumOff val="5000"/>
                  </a:schemeClr>
                </a:solidFill>
              </a:rPr>
              <a:t>Voordeel: kan makkelijk gedeeld worden</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Informatiegrootte is gelimiteerd (max. 2000 karakters)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69627"/>
            <a:ext cx="60246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99119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bg1">
                    <a:lumMod val="75000"/>
                  </a:schemeClr>
                </a:solidFill>
              </a:rPr>
              <a:t>$_GET variable</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tonen van informatie</a:t>
            </a:r>
            <a:r>
              <a:rPr lang="nl-BE" dirty="0" smtClean="0">
                <a:solidFill>
                  <a:schemeClr val="tx1">
                    <a:lumMod val="95000"/>
                    <a:lumOff val="5000"/>
                  </a:schemeClr>
                </a:solidFill>
              </a:rPr>
              <a:t>'</a:t>
            </a:r>
          </a:p>
          <a:p>
            <a:pPr lvl="1">
              <a:lnSpc>
                <a:spcPct val="120000"/>
              </a:lnSpc>
            </a:pPr>
            <a:r>
              <a:rPr lang="nl-BE" dirty="0" smtClean="0">
                <a:solidFill>
                  <a:schemeClr val="tx1">
                    <a:lumMod val="95000"/>
                    <a:lumOff val="5000"/>
                  </a:schemeClr>
                </a:solidFill>
              </a:rPr>
              <a:t>Syntax:</a:t>
            </a:r>
          </a:p>
          <a:p>
            <a:pPr lvl="2">
              <a:lnSpc>
                <a:spcPct val="120000"/>
              </a:lnSpc>
            </a:pPr>
            <a:r>
              <a:rPr lang="nl-BE" dirty="0" smtClean="0">
                <a:solidFill>
                  <a:schemeClr val="tx1">
                    <a:lumMod val="95000"/>
                    <a:lumOff val="5000"/>
                  </a:schemeClr>
                </a:solidFill>
              </a:rPr>
              <a:t>Eén variable: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http://www.url.be/contact.html</a:t>
            </a:r>
            <a:r>
              <a:rPr lang="nl-BE" b="1" dirty="0" smtClean="0">
                <a:solidFill>
                  <a:schemeClr val="tx1">
                    <a:lumMod val="95000"/>
                    <a:lumOff val="5000"/>
                  </a:schemeClr>
                </a:solidFill>
              </a:rPr>
              <a:t>?</a:t>
            </a:r>
            <a:r>
              <a:rPr lang="nl-BE" dirty="0" smtClean="0">
                <a:solidFill>
                  <a:schemeClr val="tx1">
                    <a:lumMod val="95000"/>
                    <a:lumOff val="5000"/>
                  </a:schemeClr>
                </a:solidFill>
              </a:rPr>
              <a:t>variablename</a:t>
            </a:r>
            <a:r>
              <a:rPr lang="nl-BE" b="1" dirty="0" smtClean="0">
                <a:solidFill>
                  <a:schemeClr val="tx1">
                    <a:lumMod val="95000"/>
                    <a:lumOff val="5000"/>
                  </a:schemeClr>
                </a:solidFill>
              </a:rPr>
              <a:t>=</a:t>
            </a:r>
            <a:r>
              <a:rPr lang="nl-BE" dirty="0" smtClean="0">
                <a:solidFill>
                  <a:schemeClr val="tx1">
                    <a:lumMod val="95000"/>
                    <a:lumOff val="5000"/>
                  </a:schemeClr>
                </a:solidFill>
              </a:rPr>
              <a:t>value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Meerdere variables:</a:t>
            </a:r>
          </a:p>
          <a:p>
            <a:pPr marL="914400" lvl="2" indent="0">
              <a:lnSpc>
                <a:spcPct val="120000"/>
              </a:lnSpc>
              <a:buNone/>
            </a:pPr>
            <a:r>
              <a:rPr lang="nl-BE" dirty="0" smtClean="0">
                <a:solidFill>
                  <a:schemeClr val="tx1">
                    <a:lumMod val="95000"/>
                    <a:lumOff val="5000"/>
                  </a:schemeClr>
                </a:solidFill>
              </a:rPr>
              <a:t>	 	</a:t>
            </a:r>
            <a:r>
              <a:rPr lang="nl-BE" sz="2100" dirty="0" smtClean="0">
                <a:solidFill>
                  <a:schemeClr val="tx1">
                    <a:lumMod val="95000"/>
                    <a:lumOff val="5000"/>
                  </a:schemeClr>
                </a:solidFill>
              </a:rPr>
              <a:t>http://www.url.be/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variablename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value</a:t>
            </a:r>
            <a:r>
              <a:rPr lang="nl-BE" sz="2100" b="1" dirty="0" smtClean="0">
                <a:solidFill>
                  <a:schemeClr val="tx1">
                    <a:lumMod val="95000"/>
                    <a:lumOff val="5000"/>
                  </a:schemeClr>
                </a:solidFill>
              </a:rPr>
              <a:t>&amp;</a:t>
            </a:r>
            <a:r>
              <a:rPr lang="nl-BE" sz="2100" dirty="0" smtClean="0">
                <a:solidFill>
                  <a:schemeClr val="tx1">
                    <a:lumMod val="95000"/>
                    <a:lumOff val="5000"/>
                  </a:schemeClr>
                </a:solidFill>
              </a:rPr>
              <a:t>variablename02=value02</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04" y="5483324"/>
            <a:ext cx="58102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50" y="4005064"/>
            <a:ext cx="3048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8829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400" dirty="0" smtClean="0">
                <a:latin typeface="Lucida Console" panose="020B0609040504020204" pitchFamily="49" charset="0"/>
              </a:rPr>
              <a:t>&lt;form action="</a:t>
            </a:r>
            <a:r>
              <a:rPr lang="nl-BE" sz="2400" dirty="0" err="1" smtClean="0">
                <a:latin typeface="Lucida Console" panose="020B0609040504020204" pitchFamily="49" charset="0"/>
              </a:rPr>
              <a:t>validate.php</a:t>
            </a:r>
            <a:r>
              <a:rPr lang="nl-BE" sz="2400" dirty="0" smtClean="0">
                <a:latin typeface="Lucida Console" panose="020B0609040504020204" pitchFamily="49" charset="0"/>
              </a:rPr>
              <a:t>" </a:t>
            </a:r>
            <a:r>
              <a:rPr lang="nl-BE" sz="2400" dirty="0" err="1" smtClean="0">
                <a:latin typeface="Lucida Console" panose="020B0609040504020204" pitchFamily="49" charset="0"/>
              </a:rPr>
              <a:t>method</a:t>
            </a:r>
            <a:r>
              <a:rPr lang="nl-BE" sz="2400" dirty="0" smtClean="0">
                <a:latin typeface="Lucida Console" panose="020B0609040504020204" pitchFamily="49" charset="0"/>
              </a:rPr>
              <a:t>="get"&gt;</a:t>
            </a:r>
          </a:p>
          <a:p>
            <a:pPr marL="457200" lvl="1" indent="0">
              <a:lnSpc>
                <a:spcPct val="120000"/>
              </a:lnSpc>
              <a:buNone/>
            </a:pPr>
            <a:r>
              <a:rPr lang="nl-BE" sz="2400" dirty="0" smtClean="0">
                <a:latin typeface="Lucida Console" panose="020B0609040504020204" pitchFamily="49" charset="0"/>
              </a:rPr>
              <a:t>		&lt;input type="text" name="email"&gt;</a:t>
            </a:r>
          </a:p>
          <a:p>
            <a:pPr marL="457200" lvl="1" indent="0">
              <a:lnSpc>
                <a:spcPct val="120000"/>
              </a:lnSpc>
              <a:buNone/>
            </a:pPr>
            <a:r>
              <a:rPr lang="nl-BE" sz="24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dirty="0" smtClean="0">
                <a:solidFill>
                  <a:srgbClr val="002060"/>
                </a:solidFill>
              </a:rPr>
              <a:t>$_GET['</a:t>
            </a:r>
            <a:r>
              <a:rPr lang="nl-BE" dirty="0" smtClean="0"/>
              <a:t>email'</a:t>
            </a:r>
            <a:r>
              <a:rPr lang="nl-BE" dirty="0" smtClean="0">
                <a:solidFill>
                  <a:srgbClr val="002060"/>
                </a:solidFill>
              </a:rPr>
              <a:t>]</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voorbeeld-get-basis </a:t>
            </a:r>
            <a:r>
              <a:rPr lang="nl-BE" dirty="0" smtClean="0"/>
              <a:t>)</a:t>
            </a: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opdracht-get</a:t>
            </a:r>
            <a:endParaRPr lang="nl-BE" dirty="0">
              <a:solidFill>
                <a:schemeClr val="tx1">
                  <a:lumMod val="95000"/>
                  <a:lumOff val="5000"/>
                </a:schemeClr>
              </a:solidFill>
            </a:endParaRPr>
          </a:p>
        </p:txBody>
      </p:sp>
    </p:spTree>
    <p:extLst>
      <p:ext uri="{BB962C8B-B14F-4D97-AF65-F5344CB8AC3E}">
        <p14:creationId xmlns:p14="http://schemas.microsoft.com/office/powerpoint/2010/main" val="137999451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tx1">
                    <a:lumMod val="95000"/>
                    <a:lumOff val="5000"/>
                  </a:schemeClr>
                </a:solidFill>
              </a:rPr>
              <a:t>$_POST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Enkel zichtbaar voor de server</a:t>
            </a:r>
          </a:p>
          <a:p>
            <a:pPr lvl="1">
              <a:lnSpc>
                <a:spcPct val="120000"/>
              </a:lnSpc>
            </a:pPr>
            <a:r>
              <a:rPr lang="nl-BE" dirty="0" smtClean="0">
                <a:solidFill>
                  <a:schemeClr val="tx1">
                    <a:lumMod val="95000"/>
                    <a:lumOff val="5000"/>
                  </a:schemeClr>
                </a:solidFill>
              </a:rPr>
              <a:t>Informatiegrootte is niet gelimiteerd</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aanpassen</a:t>
            </a:r>
            <a:r>
              <a:rPr lang="nl-BE" dirty="0" smtClean="0">
                <a:solidFill>
                  <a:schemeClr val="tx1">
                    <a:lumMod val="95000"/>
                    <a:lumOff val="5000"/>
                  </a:schemeClr>
                </a:solidFill>
              </a:rPr>
              <a:t> van informatie en voor het doorsturen van </a:t>
            </a:r>
            <a:r>
              <a:rPr lang="nl-BE" b="1" dirty="0" smtClean="0">
                <a:solidFill>
                  <a:schemeClr val="tx1">
                    <a:lumMod val="95000"/>
                    <a:lumOff val="5000"/>
                  </a:schemeClr>
                </a:solidFill>
              </a:rPr>
              <a:t>gevoelige</a:t>
            </a:r>
            <a:r>
              <a:rPr lang="nl-BE" dirty="0" smtClean="0">
                <a:solidFill>
                  <a:schemeClr val="tx1">
                    <a:lumMod val="95000"/>
                    <a:lumOff val="5000"/>
                  </a:schemeClr>
                </a:solidFill>
              </a:rPr>
              <a:t> </a:t>
            </a:r>
            <a:r>
              <a:rPr lang="nl-BE" b="1" dirty="0" smtClean="0">
                <a:solidFill>
                  <a:schemeClr val="tx1">
                    <a:lumMod val="95000"/>
                    <a:lumOff val="5000"/>
                  </a:schemeClr>
                </a:solidFill>
              </a:rPr>
              <a:t>informatie</a:t>
            </a:r>
            <a:r>
              <a:rPr lang="nl-BE" dirty="0" smtClean="0">
                <a:solidFill>
                  <a:schemeClr val="tx1">
                    <a:lumMod val="95000"/>
                    <a:lumOff val="5000"/>
                  </a:schemeClr>
                </a:solidFill>
              </a:rPr>
              <a:t> (usernames/passwords)</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85523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000" dirty="0" smtClean="0">
                <a:latin typeface="Lucida Console" panose="020B0609040504020204" pitchFamily="49" charset="0"/>
              </a:rPr>
              <a:t>&lt;form action="</a:t>
            </a:r>
            <a:r>
              <a:rPr lang="nl-BE" sz="2000" dirty="0" err="1" smtClean="0">
                <a:latin typeface="Lucida Console" panose="020B0609040504020204" pitchFamily="49" charset="0"/>
              </a:rPr>
              <a:t>validate.php</a:t>
            </a:r>
            <a:r>
              <a:rPr lang="nl-BE" sz="2000" dirty="0" smtClean="0">
                <a:latin typeface="Lucida Console" panose="020B0609040504020204" pitchFamily="49" charset="0"/>
              </a:rPr>
              <a:t>" </a:t>
            </a:r>
            <a:r>
              <a:rPr lang="nl-BE" sz="2000" dirty="0" err="1" smtClean="0">
                <a:latin typeface="Lucida Console" panose="020B0609040504020204" pitchFamily="49" charset="0"/>
              </a:rPr>
              <a:t>method</a:t>
            </a:r>
            <a:r>
              <a:rPr lang="nl-BE" sz="2000" dirty="0" smtClean="0">
                <a:latin typeface="Lucida Console" panose="020B0609040504020204" pitchFamily="49" charset="0"/>
              </a:rPr>
              <a:t>="post"&gt;</a:t>
            </a:r>
          </a:p>
          <a:p>
            <a:pPr marL="457200" lvl="1" indent="0">
              <a:lnSpc>
                <a:spcPct val="120000"/>
              </a:lnSpc>
              <a:buNone/>
            </a:pPr>
            <a:r>
              <a:rPr lang="nl-BE" sz="2000" dirty="0" smtClean="0">
                <a:latin typeface="Lucida Console" panose="020B0609040504020204" pitchFamily="49" charset="0"/>
              </a:rPr>
              <a:t>		&lt;input type="password" name="password"&gt;</a:t>
            </a:r>
          </a:p>
          <a:p>
            <a:pPr marL="457200" lvl="1" indent="0">
              <a:lnSpc>
                <a:spcPct val="120000"/>
              </a:lnSpc>
              <a:buNone/>
            </a:pPr>
            <a:r>
              <a:rPr lang="nl-BE" sz="20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sz="2000" dirty="0" smtClean="0">
                <a:solidFill>
                  <a:srgbClr val="002060"/>
                </a:solidFill>
                <a:latin typeface="Lucida Console" panose="020B0609040504020204" pitchFamily="49" charset="0"/>
              </a:rPr>
              <a:t>$_POST['</a:t>
            </a:r>
            <a:r>
              <a:rPr lang="nl-BE" sz="2000" dirty="0" smtClean="0">
                <a:latin typeface="Lucida Console" panose="020B0609040504020204" pitchFamily="49" charset="0"/>
              </a:rPr>
              <a:t>password'</a:t>
            </a:r>
            <a:r>
              <a:rPr lang="nl-BE" sz="2000" dirty="0" smtClean="0">
                <a:solidFill>
                  <a:srgbClr val="002060"/>
                </a:solidFill>
                <a:latin typeface="Lucida Console" panose="020B0609040504020204" pitchFamily="49" charset="0"/>
              </a:rPr>
              <a:t>]</a:t>
            </a:r>
            <a:r>
              <a:rPr lang="nl-BE" sz="2000" dirty="0" smtClean="0">
                <a:latin typeface="Lucida Console" panose="020B0609040504020204" pitchFamily="49" charset="0"/>
              </a:rPr>
              <a:t>; </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voorbeeld-post-basis </a:t>
            </a:r>
            <a:r>
              <a:rPr lang="nl-BE" dirty="0" smtClean="0"/>
              <a:t>)</a:t>
            </a:r>
          </a:p>
        </p:txBody>
      </p:sp>
    </p:spTree>
    <p:extLst>
      <p:ext uri="{BB962C8B-B14F-4D97-AF65-F5344CB8AC3E}">
        <p14:creationId xmlns:p14="http://schemas.microsoft.com/office/powerpoint/2010/main" val="31302845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lstStyle/>
          <a:p>
            <a:pPr>
              <a:lnSpc>
                <a:spcPct val="120000"/>
              </a:lnSpc>
            </a:pPr>
            <a:r>
              <a:rPr lang="nl-BE" dirty="0" smtClean="0"/>
              <a:t>Wanneer $_GET of $_POST worden aangeroepen zonder dat er iets '</a:t>
            </a:r>
            <a:r>
              <a:rPr lang="nl-BE" dirty="0" err="1" smtClean="0"/>
              <a:t>gesubmit</a:t>
            </a:r>
            <a:r>
              <a:rPr lang="nl-BE" dirty="0" smtClean="0"/>
              <a:t>' is 	=&gt; error-message!</a:t>
            </a:r>
            <a:br>
              <a:rPr lang="nl-BE" dirty="0" smtClean="0"/>
            </a:br>
            <a:endParaRPr lang="nl-BE" dirty="0" smtClean="0"/>
          </a:p>
          <a:p>
            <a:pPr marL="0" indent="0" algn="ctr">
              <a:lnSpc>
                <a:spcPct val="120000"/>
              </a:lnSpc>
              <a:buNone/>
            </a:pPr>
            <a:r>
              <a:rPr lang="nl-BE" b="1" dirty="0" smtClean="0"/>
              <a:t>Notice</a:t>
            </a:r>
            <a:r>
              <a:rPr lang="nl-BE" dirty="0" smtClean="0"/>
              <a:t>: Undefined index: … in … on line …</a:t>
            </a: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954197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Controleren of een key in een array bestaat:</a:t>
            </a:r>
            <a:br>
              <a:rPr lang="nl-BE" dirty="0" smtClean="0"/>
            </a:br>
            <a:r>
              <a:rPr lang="nl-BE" dirty="0" smtClean="0"/>
              <a:t/>
            </a:r>
            <a:br>
              <a:rPr lang="nl-BE" dirty="0" smtClean="0"/>
            </a:br>
            <a:r>
              <a:rPr lang="nl-BE" dirty="0" smtClean="0"/>
              <a:t>		</a:t>
            </a:r>
            <a:r>
              <a:rPr lang="nl-BE" sz="2600" dirty="0" err="1" smtClean="0">
                <a:solidFill>
                  <a:srgbClr val="002060"/>
                </a:solidFill>
                <a:latin typeface="Lucida Console" panose="020B0609040504020204" pitchFamily="49" charset="0"/>
              </a:rPr>
              <a:t>if</a:t>
            </a:r>
            <a:r>
              <a:rPr lang="nl-BE" sz="2600" dirty="0" smtClean="0">
                <a:solidFill>
                  <a:srgbClr val="002060"/>
                </a:solidFill>
                <a:latin typeface="Lucida Console" panose="020B0609040504020204" pitchFamily="49" charset="0"/>
              </a:rPr>
              <a:t> </a:t>
            </a:r>
            <a:r>
              <a:rPr lang="nl-BE" sz="2600" dirty="0" smtClean="0">
                <a:solidFill>
                  <a:srgbClr val="7030A0"/>
                </a:solidFill>
                <a:latin typeface="Lucida Console" panose="020B0609040504020204" pitchFamily="49" charset="0"/>
              </a:rPr>
              <a:t>( </a:t>
            </a:r>
            <a:r>
              <a:rPr lang="nl-BE" sz="2600" dirty="0" err="1" smtClean="0">
                <a:solidFill>
                  <a:srgbClr val="002060"/>
                </a:solidFill>
                <a:latin typeface="Lucida Console" panose="020B0609040504020204" pitchFamily="49" charset="0"/>
              </a:rPr>
              <a:t>isset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$_POST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a:t>
            </a:r>
            <a:r>
              <a:rPr lang="nl-BE" sz="2600" dirty="0" err="1" smtClean="0">
                <a:latin typeface="Lucida Console" panose="020B0609040504020204" pitchFamily="49" charset="0"/>
              </a:rPr>
              <a:t>key</a:t>
            </a: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 ) )</a:t>
            </a:r>
            <a:r>
              <a:rPr lang="nl-BE" sz="2600" dirty="0" smtClean="0">
                <a:latin typeface="Lucida Console" panose="020B0609040504020204" pitchFamily="49" charset="0"/>
              </a:rPr>
              <a:t> </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sz="2600" dirty="0" smtClean="0">
                <a:latin typeface="Lucida Console" panose="020B0609040504020204" pitchFamily="49" charset="0"/>
              </a:rPr>
              <a:t/>
            </a:r>
            <a:br>
              <a:rPr lang="nl-BE" sz="2600" dirty="0" smtClean="0">
                <a:latin typeface="Lucida Console" panose="020B0609040504020204" pitchFamily="49" charset="0"/>
              </a:rPr>
            </a:br>
            <a:r>
              <a:rPr lang="nl-BE" sz="2600" dirty="0" smtClean="0">
                <a:latin typeface="Lucida Console" panose="020B0609040504020204" pitchFamily="49" charset="0"/>
              </a:rPr>
              <a:t>			uit te voeren code;</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dirty="0" smtClean="0">
                <a:solidFill>
                  <a:srgbClr val="7030A0"/>
                </a:solidFill>
              </a:rPr>
              <a:t/>
            </a:r>
            <a:br>
              <a:rPr lang="nl-BE" dirty="0" smtClean="0">
                <a:solidFill>
                  <a:srgbClr val="7030A0"/>
                </a:solidFill>
              </a:rPr>
            </a:br>
            <a:r>
              <a:rPr lang="nl-BE" dirty="0" smtClean="0">
                <a:solidFill>
                  <a:srgbClr val="7030A0"/>
                </a:solidFill>
              </a:rPr>
              <a:t/>
            </a:r>
            <a:br>
              <a:rPr lang="nl-BE" dirty="0" smtClean="0">
                <a:solidFill>
                  <a:srgbClr val="7030A0"/>
                </a:solidFill>
              </a:rPr>
            </a:br>
            <a:r>
              <a:rPr lang="nl-BE" dirty="0" smtClean="0"/>
              <a:t>(vb. </a:t>
            </a:r>
            <a:r>
              <a:rPr lang="nl-BE" dirty="0" smtClean="0">
                <a:solidFill>
                  <a:srgbClr val="00B050"/>
                </a:solidFill>
              </a:rPr>
              <a:t>voorbeeld-get-post-</a:t>
            </a:r>
            <a:r>
              <a:rPr lang="nl-BE" dirty="0" err="1" smtClean="0">
                <a:solidFill>
                  <a:srgbClr val="00B050"/>
                </a:solidFill>
              </a:rPr>
              <a:t>key</a:t>
            </a:r>
            <a:r>
              <a:rPr lang="nl-BE" dirty="0" smtClean="0">
                <a:solidFill>
                  <a:srgbClr val="00B050"/>
                </a:solidFill>
              </a:rPr>
              <a:t>-controle </a:t>
            </a:r>
            <a:r>
              <a:rPr lang="nl-BE" dirty="0" smtClean="0"/>
              <a:t>)</a:t>
            </a:r>
            <a:br>
              <a:rPr lang="nl-BE" dirty="0" smtClean="0"/>
            </a:br>
            <a:endParaRPr lang="nl-BE" dirty="0" smtClean="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opdracht-post</a:t>
            </a:r>
            <a:endParaRPr lang="nl-BE" dirty="0" smtClean="0">
              <a:solidFill>
                <a:srgbClr val="7030A0"/>
              </a:solidFill>
            </a:endParaRP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19845054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Controles (kunnen gebruikt worden als condition)</a:t>
            </a:r>
          </a:p>
          <a:p>
            <a:pPr lvl="1">
              <a:lnSpc>
                <a:spcPct val="120000"/>
              </a:lnSpc>
              <a:buFontTx/>
              <a:buChar char="-"/>
            </a:pPr>
            <a:r>
              <a:rPr lang="nl-BE" dirty="0" smtClean="0">
                <a:latin typeface="Lucida Console" panose="020B0609040504020204" pitchFamily="49" charset="0"/>
              </a:rPr>
              <a:t>array_key_exists()</a:t>
            </a:r>
          </a:p>
          <a:p>
            <a:pPr lvl="1">
              <a:lnSpc>
                <a:spcPct val="120000"/>
              </a:lnSpc>
              <a:buFontTx/>
              <a:buChar char="-"/>
            </a:pPr>
            <a:r>
              <a:rPr lang="nl-BE" dirty="0" smtClean="0">
                <a:latin typeface="Lucida Console" panose="020B0609040504020204" pitchFamily="49" charset="0"/>
              </a:rPr>
              <a:t>in_array()</a:t>
            </a:r>
          </a:p>
          <a:p>
            <a:pPr lvl="1">
              <a:lnSpc>
                <a:spcPct val="120000"/>
              </a:lnSpc>
              <a:buFontTx/>
              <a:buChar char="-"/>
            </a:pPr>
            <a:r>
              <a:rPr lang="nl-BE" dirty="0" smtClean="0">
                <a:latin typeface="Lucida Console" panose="020B0609040504020204" pitchFamily="49" charset="0"/>
              </a:rPr>
              <a:t>empty()</a:t>
            </a:r>
          </a:p>
          <a:p>
            <a:pPr lvl="1">
              <a:lnSpc>
                <a:spcPct val="120000"/>
              </a:lnSpc>
              <a:buFontTx/>
              <a:buChar char="-"/>
            </a:pPr>
            <a:r>
              <a:rPr lang="nl-BE" dirty="0" smtClean="0">
                <a:latin typeface="Lucida Console" panose="020B0609040504020204" pitchFamily="49" charset="0"/>
              </a:rPr>
              <a:t>isset()</a:t>
            </a:r>
          </a:p>
          <a:p>
            <a:pPr lvl="1">
              <a:lnSpc>
                <a:spcPct val="120000"/>
              </a:lnSpc>
              <a:buFontTx/>
              <a:buChar char="-"/>
            </a:pPr>
            <a:r>
              <a:rPr lang="nl-BE" dirty="0" smtClean="0">
                <a:latin typeface="Lucida Console" panose="020B0609040504020204" pitchFamily="49" charset="0"/>
              </a:rPr>
              <a:t>$variableName</a:t>
            </a:r>
          </a:p>
          <a:p>
            <a:pPr lvl="1">
              <a:lnSpc>
                <a:spcPct val="120000"/>
              </a:lnSpc>
              <a:buFontTx/>
              <a:buChar char="-"/>
            </a:pPr>
            <a:r>
              <a:rPr lang="nl-BE" dirty="0" smtClean="0">
                <a:latin typeface="Lucida Console" panose="020B0609040504020204" pitchFamily="49" charset="0"/>
              </a:rPr>
              <a:t>!$variableName</a:t>
            </a:r>
            <a:r>
              <a:rPr lang="nl-BE" dirty="0" smtClean="0"/>
              <a:t> (</a:t>
            </a:r>
            <a:r>
              <a:rPr lang="nl-BE" dirty="0" smtClean="0">
                <a:sym typeface="Wingdings" pitchFamily="2" charset="2"/>
              </a:rPr>
              <a:t> $</a:t>
            </a:r>
            <a:r>
              <a:rPr lang="nl-BE" dirty="0" err="1" smtClean="0">
                <a:sym typeface="Wingdings" pitchFamily="2" charset="2"/>
              </a:rPr>
              <a:t>variable</a:t>
            </a:r>
            <a:r>
              <a:rPr lang="nl-BE" dirty="0" smtClean="0">
                <a:sym typeface="Wingdings" pitchFamily="2" charset="2"/>
              </a:rPr>
              <a:t>)</a:t>
            </a:r>
          </a:p>
          <a:p>
            <a:pPr lvl="1">
              <a:lnSpc>
                <a:spcPct val="120000"/>
              </a:lnSpc>
              <a:buFontTx/>
              <a:buChar char="-"/>
            </a:pPr>
            <a:r>
              <a:rPr lang="nl-BE" dirty="0" smtClean="0">
                <a:sym typeface="Wingdings" pitchFamily="2" charset="2"/>
              </a:rPr>
              <a:t> </a:t>
            </a:r>
            <a:r>
              <a:rPr lang="nl-BE" dirty="0" smtClean="0"/>
              <a:t>… (php.net)</a:t>
            </a:r>
          </a:p>
          <a:p>
            <a:pPr lvl="1">
              <a:lnSpc>
                <a:spcPct val="120000"/>
              </a:lnSpc>
              <a:buFontTx/>
              <a:buChar char="-"/>
            </a:pPr>
            <a:endParaRPr lang="nl-BE" dirty="0" smtClean="0"/>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p>
          <a:p>
            <a:endParaRPr lang="nl-BE" dirty="0"/>
          </a:p>
        </p:txBody>
      </p:sp>
    </p:spTree>
    <p:extLst>
      <p:ext uri="{BB962C8B-B14F-4D97-AF65-F5344CB8AC3E}">
        <p14:creationId xmlns:p14="http://schemas.microsoft.com/office/powerpoint/2010/main" val="288383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Script block</a:t>
            </a:r>
          </a:p>
          <a:p>
            <a:pPr lvl="1">
              <a:lnSpc>
                <a:spcPct val="150000"/>
              </a:lnSpc>
            </a:pPr>
            <a:r>
              <a:rPr lang="nl-BE" dirty="0" smtClean="0"/>
              <a:t>Start met </a:t>
            </a:r>
            <a:r>
              <a:rPr lang="nl-BE" sz="2600" b="1" dirty="0" smtClean="0">
                <a:latin typeface="Lucida Console" panose="020B0609040504020204" pitchFamily="49" charset="0"/>
              </a:rPr>
              <a:t>&lt;?php</a:t>
            </a:r>
            <a:r>
              <a:rPr lang="nl-BE" sz="2600" dirty="0" smtClean="0">
                <a:latin typeface="Lucida Console" panose="020B0609040504020204" pitchFamily="49" charset="0"/>
              </a:rPr>
              <a:t> </a:t>
            </a:r>
            <a:r>
              <a:rPr lang="nl-BE" dirty="0" smtClean="0"/>
              <a:t>en eindigt met </a:t>
            </a:r>
            <a:r>
              <a:rPr lang="nl-BE" sz="2600" b="1" dirty="0" smtClean="0">
                <a:latin typeface="Lucida Console" panose="020B0609040504020204" pitchFamily="49" charset="0"/>
              </a:rPr>
              <a:t>?&gt;</a:t>
            </a:r>
          </a:p>
          <a:p>
            <a:pPr lvl="1">
              <a:lnSpc>
                <a:spcPct val="150000"/>
              </a:lnSpc>
            </a:pPr>
            <a:r>
              <a:rPr lang="nl-BE" dirty="0" smtClean="0"/>
              <a:t>Elke opdrachtregel wordt afgesloten met een '</a:t>
            </a:r>
            <a:r>
              <a:rPr lang="nl-BE" b="1" dirty="0" smtClean="0"/>
              <a:t>;</a:t>
            </a:r>
            <a:r>
              <a:rPr lang="nl-BE" dirty="0" smtClean="0"/>
              <a:t>' (</a:t>
            </a:r>
            <a:r>
              <a:rPr lang="nl-BE" b="1" dirty="0" smtClean="0">
                <a:solidFill>
                  <a:srgbClr val="FF0000"/>
                </a:solidFill>
              </a:rPr>
              <a:t>!!!</a:t>
            </a:r>
            <a:r>
              <a:rPr lang="nl-BE" dirty="0" smtClean="0"/>
              <a:t>)</a:t>
            </a:r>
          </a:p>
          <a:p>
            <a:pPr lvl="2">
              <a:lnSpc>
                <a:spcPct val="150000"/>
              </a:lnSpc>
            </a:pPr>
            <a:r>
              <a:rPr lang="nl-BE" dirty="0" smtClean="0"/>
              <a:t>Behalve de laatste regel die voor de closing ?&gt;-tag komt</a:t>
            </a:r>
          </a:p>
          <a:p>
            <a:pPr>
              <a:lnSpc>
                <a:spcPct val="150000"/>
              </a:lnSpc>
            </a:pPr>
            <a:r>
              <a:rPr lang="nl-BE" dirty="0" smtClean="0"/>
              <a:t>2 manieren om PHP te integreren</a:t>
            </a:r>
          </a:p>
          <a:p>
            <a:pPr lvl="1">
              <a:lnSpc>
                <a:spcPct val="150000"/>
              </a:lnSpc>
            </a:pPr>
            <a:r>
              <a:rPr lang="nl-BE" dirty="0" smtClean="0"/>
              <a:t>Inline PHP</a:t>
            </a:r>
          </a:p>
          <a:p>
            <a:pPr lvl="2">
              <a:lnSpc>
                <a:spcPct val="150000"/>
              </a:lnSpc>
            </a:pPr>
            <a:r>
              <a:rPr lang="nl-BE" dirty="0" smtClean="0"/>
              <a:t>HTML-document met script-blokken (vb. </a:t>
            </a:r>
            <a:r>
              <a:rPr lang="nl-BE" dirty="0" smtClean="0">
                <a:solidFill>
                  <a:srgbClr val="00B050"/>
                </a:solidFill>
              </a:rPr>
              <a:t>voorbeeld-syntax-</a:t>
            </a:r>
            <a:r>
              <a:rPr lang="nl-BE" dirty="0" err="1" smtClean="0">
                <a:solidFill>
                  <a:srgbClr val="00B050"/>
                </a:solidFill>
              </a:rPr>
              <a:t>inline</a:t>
            </a:r>
            <a:r>
              <a:rPr lang="nl-BE" dirty="0" smtClean="0">
                <a:solidFill>
                  <a:srgbClr val="00B050"/>
                </a:solidFill>
              </a:rPr>
              <a:t>-</a:t>
            </a:r>
            <a:r>
              <a:rPr lang="nl-BE" dirty="0" err="1" smtClean="0">
                <a:solidFill>
                  <a:srgbClr val="00B050"/>
                </a:solidFill>
              </a:rPr>
              <a:t>php</a:t>
            </a:r>
            <a:r>
              <a:rPr lang="nl-BE" dirty="0" smtClean="0">
                <a:solidFill>
                  <a:srgbClr val="00B050"/>
                </a:solidFill>
              </a:rPr>
              <a:t> </a:t>
            </a:r>
            <a:r>
              <a:rPr lang="nl-BE" dirty="0" smtClean="0"/>
              <a:t>) </a:t>
            </a:r>
          </a:p>
          <a:p>
            <a:pPr lvl="1">
              <a:lnSpc>
                <a:spcPct val="150000"/>
              </a:lnSpc>
            </a:pPr>
            <a:r>
              <a:rPr lang="nl-BE" dirty="0" smtClean="0"/>
              <a:t>Full PHP</a:t>
            </a:r>
          </a:p>
          <a:p>
            <a:pPr lvl="2">
              <a:lnSpc>
                <a:spcPct val="150000"/>
              </a:lnSpc>
            </a:pPr>
            <a:r>
              <a:rPr lang="nl-BE" dirty="0" smtClean="0"/>
              <a:t>PHP-script dat alle output regelt (vb. </a:t>
            </a:r>
            <a:r>
              <a:rPr lang="nl-BE" dirty="0" smtClean="0">
                <a:solidFill>
                  <a:srgbClr val="00B050"/>
                </a:solidFill>
              </a:rPr>
              <a:t>voorbeeld-syntax-full-</a:t>
            </a:r>
            <a:r>
              <a:rPr lang="nl-BE" dirty="0" err="1" smtClean="0">
                <a:solidFill>
                  <a:srgbClr val="00B050"/>
                </a:solidFill>
              </a:rPr>
              <a:t>php</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65374664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457200" lvl="1" indent="0">
              <a:lnSpc>
                <a:spcPct val="120000"/>
              </a:lnSpc>
              <a:buNone/>
            </a:pPr>
            <a:endParaRPr lang="nl-BE" dirty="0" smtClean="0">
              <a:solidFill>
                <a:schemeClr val="tx1">
                  <a:lumMod val="95000"/>
                  <a:lumOff val="5000"/>
                </a:schemeClr>
              </a:solidFill>
            </a:endParaRPr>
          </a:p>
          <a:p>
            <a:pPr marL="457200" lvl="1" indent="0">
              <a:lnSpc>
                <a:spcPct val="120000"/>
              </a:lnSpc>
              <a:buNone/>
            </a:pPr>
            <a:r>
              <a:rPr lang="nl-BE" sz="6600" dirty="0" smtClean="0">
                <a:solidFill>
                  <a:schemeClr val="tx1">
                    <a:lumMod val="95000"/>
                    <a:lumOff val="5000"/>
                  </a:schemeClr>
                </a:solidFill>
              </a:rPr>
              <a:t>Herhalingsoefening</a:t>
            </a:r>
            <a:br>
              <a:rPr lang="nl-BE" sz="6600" dirty="0" smtClean="0">
                <a:solidFill>
                  <a:schemeClr val="tx1">
                    <a:lumMod val="95000"/>
                    <a:lumOff val="5000"/>
                  </a:schemeClr>
                </a:solidFill>
              </a:rPr>
            </a:br>
            <a:r>
              <a:rPr lang="nl-BE" sz="4400" dirty="0">
                <a:solidFill>
                  <a:srgbClr val="00B0F0"/>
                </a:solidFill>
              </a:rPr>
              <a:t>opdracht-herhalingsopdracht-01</a:t>
            </a:r>
            <a:endParaRPr lang="nl-BE" sz="4400" dirty="0" smtClean="0">
              <a:solidFill>
                <a:schemeClr val="tx1">
                  <a:lumMod val="95000"/>
                  <a:lumOff val="5000"/>
                </a:schemeClr>
              </a:solidFill>
            </a:endParaRPr>
          </a:p>
          <a:p>
            <a:pPr marL="0" indent="0">
              <a:buNone/>
            </a:pPr>
            <a:endParaRPr lang="nl-BE" dirty="0"/>
          </a:p>
        </p:txBody>
      </p:sp>
    </p:spTree>
    <p:extLst>
      <p:ext uri="{BB962C8B-B14F-4D97-AF65-F5344CB8AC3E}">
        <p14:creationId xmlns:p14="http://schemas.microsoft.com/office/powerpoint/2010/main" val="245441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2216</TotalTime>
  <Words>2526</Words>
  <Application>Microsoft Office PowerPoint</Application>
  <PresentationFormat>Diavoorstelling (4:3)</PresentationFormat>
  <Paragraphs>738</Paragraphs>
  <Slides>90</Slides>
  <Notes>5</Notes>
  <HiddenSlides>0</HiddenSlides>
  <MMClips>0</MMClips>
  <ScaleCrop>false</ScaleCrop>
  <HeadingPairs>
    <vt:vector size="4" baseType="variant">
      <vt:variant>
        <vt:lpstr>Thema</vt:lpstr>
      </vt:variant>
      <vt:variant>
        <vt:i4>1</vt:i4>
      </vt:variant>
      <vt:variant>
        <vt:lpstr>Diatitels</vt:lpstr>
      </vt:variant>
      <vt:variant>
        <vt:i4>90</vt:i4>
      </vt:variant>
    </vt:vector>
  </HeadingPairs>
  <TitlesOfParts>
    <vt:vector size="91" baseType="lpstr">
      <vt:lpstr>Office Theme</vt:lpstr>
      <vt:lpstr>Web Backend</vt:lpstr>
      <vt:lpstr>Inhoud</vt:lpstr>
      <vt:lpstr>Inhoud</vt:lpstr>
      <vt:lpstr>Inleiding</vt:lpstr>
      <vt:lpstr>Inleiding</vt:lpstr>
      <vt:lpstr>Inleiding</vt:lpstr>
      <vt:lpstr>Inleiding</vt:lpstr>
      <vt:lpstr>Syntax</vt:lpstr>
      <vt:lpstr>Syntax</vt:lpstr>
      <vt:lpstr>Syntax</vt:lpstr>
      <vt:lpstr>Syntax</vt:lpstr>
      <vt:lpstr>Syntax</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Afdrukken naar het scherm</vt:lpstr>
      <vt:lpstr>Afdrukken naar het scherm</vt:lpstr>
      <vt:lpstr>Afdrukken naar het scherm</vt:lpstr>
      <vt:lpstr>Afdrukken naar het scherm</vt:lpstr>
      <vt:lpstr>PowerPoint-presentatie</vt:lpstr>
      <vt:lpstr>Variables</vt:lpstr>
      <vt:lpstr>PowerPoint-presentatie</vt:lpstr>
      <vt:lpstr>PowerPoint-presentatie</vt:lpstr>
      <vt:lpstr>PowerPoint-presentatie</vt:lpstr>
      <vt:lpstr>PowerPoint-presentatie</vt:lpstr>
      <vt:lpstr>Variables</vt:lpstr>
      <vt:lpstr>Variables</vt:lpstr>
      <vt:lpstr>Variables</vt:lpstr>
      <vt:lpstr>Variables</vt:lpstr>
      <vt:lpstr>Variables</vt:lpstr>
      <vt:lpstr>Variables</vt:lpstr>
      <vt:lpstr>Variables</vt:lpstr>
      <vt:lpstr>Operators</vt:lpstr>
      <vt:lpstr>Operators</vt:lpstr>
      <vt:lpstr>Operators</vt:lpstr>
      <vt:lpstr>Operators</vt:lpstr>
      <vt:lpstr>Conditional statements</vt:lpstr>
      <vt:lpstr>Conditional statements</vt:lpstr>
      <vt:lpstr>Conditional statements</vt:lpstr>
      <vt:lpstr>Conditional statements</vt:lpstr>
      <vt:lpstr>Conditional statements</vt:lpstr>
      <vt:lpstr>Conditional statements</vt:lpstr>
      <vt:lpstr>Conditional statements</vt:lpstr>
      <vt:lpstr>Arrays</vt:lpstr>
      <vt:lpstr>Arrays</vt:lpstr>
      <vt:lpstr>Arrays</vt:lpstr>
      <vt:lpstr>Arrays</vt:lpstr>
      <vt:lpstr>Arrays</vt:lpstr>
      <vt:lpstr>Arrays</vt:lpstr>
      <vt:lpstr>Arrays</vt:lpstr>
      <vt:lpstr>Arrays</vt:lpstr>
      <vt:lpstr>Array functions</vt:lpstr>
      <vt:lpstr>Array functions</vt:lpstr>
      <vt:lpstr>Array functions</vt:lpstr>
      <vt:lpstr>Looping statements</vt:lpstr>
      <vt:lpstr>Looping statements</vt:lpstr>
      <vt:lpstr>Looping statements</vt:lpstr>
      <vt:lpstr>Looping statements</vt:lpstr>
      <vt:lpstr>Looping statements</vt:lpstr>
      <vt:lpstr>Looping statements</vt:lpstr>
      <vt:lpstr>Looping statements</vt:lpstr>
      <vt:lpstr>Looping statements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$_GET</vt:lpstr>
      <vt:lpstr>$_GET</vt:lpstr>
      <vt:lpstr>$_GET</vt:lpstr>
      <vt:lpstr>$_POST</vt:lpstr>
      <vt:lpstr>$_POST</vt:lpstr>
      <vt:lpstr>Controle $_GET &amp; $_POST</vt:lpstr>
      <vt:lpstr>Controle $_GET &amp; $_POST</vt:lpstr>
      <vt:lpstr>Controle $_GET &amp; $_POST</vt:lpstr>
      <vt:lpstr>PowerPoint-presentatie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Pascal</dc:creator>
  <cp:lastModifiedBy>Nosenzo Pascal</cp:lastModifiedBy>
  <cp:revision>109</cp:revision>
  <dcterms:created xsi:type="dcterms:W3CDTF">2012-11-19T10:28:28Z</dcterms:created>
  <dcterms:modified xsi:type="dcterms:W3CDTF">2014-11-12T15:14:28Z</dcterms:modified>
</cp:coreProperties>
</file>