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5"/>
  </p:notesMasterIdLst>
  <p:handoutMasterIdLst>
    <p:handoutMasterId r:id="rId266"/>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608" r:id="rId82"/>
    <p:sldId id="609" r:id="rId83"/>
    <p:sldId id="587" r:id="rId84"/>
    <p:sldId id="588" r:id="rId85"/>
    <p:sldId id="589" r:id="rId86"/>
    <p:sldId id="590" r:id="rId87"/>
    <p:sldId id="591" r:id="rId88"/>
    <p:sldId id="592" r:id="rId89"/>
    <p:sldId id="593" r:id="rId90"/>
    <p:sldId id="594" r:id="rId91"/>
    <p:sldId id="595" r:id="rId92"/>
    <p:sldId id="596" r:id="rId93"/>
    <p:sldId id="597" r:id="rId94"/>
    <p:sldId id="598" r:id="rId95"/>
    <p:sldId id="259" r:id="rId96"/>
    <p:sldId id="260" r:id="rId97"/>
    <p:sldId id="261" r:id="rId98"/>
    <p:sldId id="262" r:id="rId99"/>
    <p:sldId id="263" r:id="rId100"/>
    <p:sldId id="401" r:id="rId101"/>
    <p:sldId id="402" r:id="rId102"/>
    <p:sldId id="266" r:id="rId103"/>
    <p:sldId id="265" r:id="rId104"/>
    <p:sldId id="267" r:id="rId105"/>
    <p:sldId id="610" r:id="rId106"/>
    <p:sldId id="269" r:id="rId107"/>
    <p:sldId id="403" r:id="rId108"/>
    <p:sldId id="405" r:id="rId109"/>
    <p:sldId id="406" r:id="rId110"/>
    <p:sldId id="407" r:id="rId111"/>
    <p:sldId id="446" r:id="rId112"/>
    <p:sldId id="447" r:id="rId113"/>
    <p:sldId id="448" r:id="rId114"/>
    <p:sldId id="449" r:id="rId115"/>
    <p:sldId id="450" r:id="rId116"/>
    <p:sldId id="451" r:id="rId117"/>
    <p:sldId id="452" r:id="rId118"/>
    <p:sldId id="453" r:id="rId119"/>
    <p:sldId id="454" r:id="rId120"/>
    <p:sldId id="455" r:id="rId121"/>
    <p:sldId id="456" r:id="rId122"/>
    <p:sldId id="457" r:id="rId123"/>
    <p:sldId id="458" r:id="rId124"/>
    <p:sldId id="459" r:id="rId125"/>
    <p:sldId id="460" r:id="rId126"/>
    <p:sldId id="461" r:id="rId127"/>
    <p:sldId id="462" r:id="rId128"/>
    <p:sldId id="463" r:id="rId129"/>
    <p:sldId id="464" r:id="rId130"/>
    <p:sldId id="465" r:id="rId131"/>
    <p:sldId id="466" r:id="rId132"/>
    <p:sldId id="467" r:id="rId133"/>
    <p:sldId id="468" r:id="rId134"/>
    <p:sldId id="469" r:id="rId135"/>
    <p:sldId id="470" r:id="rId136"/>
    <p:sldId id="471" r:id="rId137"/>
    <p:sldId id="472" r:id="rId138"/>
    <p:sldId id="473" r:id="rId139"/>
    <p:sldId id="474" r:id="rId140"/>
    <p:sldId id="475" r:id="rId141"/>
    <p:sldId id="476" r:id="rId142"/>
    <p:sldId id="477" r:id="rId143"/>
    <p:sldId id="478" r:id="rId144"/>
    <p:sldId id="479" r:id="rId145"/>
    <p:sldId id="601" r:id="rId146"/>
    <p:sldId id="602" r:id="rId147"/>
    <p:sldId id="603" r:id="rId148"/>
    <p:sldId id="604" r:id="rId149"/>
    <p:sldId id="605" r:id="rId150"/>
    <p:sldId id="501" r:id="rId151"/>
    <p:sldId id="502" r:id="rId152"/>
    <p:sldId id="503" r:id="rId153"/>
    <p:sldId id="504" r:id="rId154"/>
    <p:sldId id="480" r:id="rId155"/>
    <p:sldId id="481" r:id="rId156"/>
    <p:sldId id="482" r:id="rId157"/>
    <p:sldId id="483" r:id="rId158"/>
    <p:sldId id="268" r:id="rId159"/>
    <p:sldId id="487" r:id="rId160"/>
    <p:sldId id="488" r:id="rId161"/>
    <p:sldId id="270" r:id="rId162"/>
    <p:sldId id="484" r:id="rId163"/>
    <p:sldId id="271" r:id="rId164"/>
    <p:sldId id="272" r:id="rId165"/>
    <p:sldId id="486" r:id="rId166"/>
    <p:sldId id="489" r:id="rId167"/>
    <p:sldId id="490" r:id="rId168"/>
    <p:sldId id="485" r:id="rId169"/>
    <p:sldId id="273" r:id="rId170"/>
    <p:sldId id="491" r:id="rId171"/>
    <p:sldId id="612" r:id="rId172"/>
    <p:sldId id="492" r:id="rId173"/>
    <p:sldId id="493" r:id="rId174"/>
    <p:sldId id="494" r:id="rId175"/>
    <p:sldId id="495" r:id="rId176"/>
    <p:sldId id="496" r:id="rId177"/>
    <p:sldId id="497" r:id="rId178"/>
    <p:sldId id="498" r:id="rId179"/>
    <p:sldId id="499" r:id="rId180"/>
    <p:sldId id="611" r:id="rId181"/>
    <p:sldId id="500" r:id="rId182"/>
    <p:sldId id="280" r:id="rId183"/>
    <p:sldId id="281" r:id="rId184"/>
    <p:sldId id="284" r:id="rId185"/>
    <p:sldId id="282" r:id="rId186"/>
    <p:sldId id="283" r:id="rId187"/>
    <p:sldId id="385" r:id="rId188"/>
    <p:sldId id="370" r:id="rId189"/>
    <p:sldId id="371" r:id="rId190"/>
    <p:sldId id="372" r:id="rId191"/>
    <p:sldId id="409" r:id="rId192"/>
    <p:sldId id="410" r:id="rId193"/>
    <p:sldId id="373" r:id="rId194"/>
    <p:sldId id="374" r:id="rId195"/>
    <p:sldId id="412" r:id="rId196"/>
    <p:sldId id="411" r:id="rId197"/>
    <p:sldId id="375" r:id="rId198"/>
    <p:sldId id="413" r:id="rId199"/>
    <p:sldId id="294" r:id="rId200"/>
    <p:sldId id="415" r:id="rId201"/>
    <p:sldId id="389" r:id="rId202"/>
    <p:sldId id="443" r:id="rId203"/>
    <p:sldId id="445" r:id="rId204"/>
    <p:sldId id="444" r:id="rId205"/>
    <p:sldId id="390" r:id="rId206"/>
    <p:sldId id="391" r:id="rId207"/>
    <p:sldId id="392" r:id="rId208"/>
    <p:sldId id="393" r:id="rId209"/>
    <p:sldId id="442" r:id="rId210"/>
    <p:sldId id="394" r:id="rId211"/>
    <p:sldId id="395" r:id="rId212"/>
    <p:sldId id="396" r:id="rId213"/>
    <p:sldId id="397" r:id="rId214"/>
    <p:sldId id="398" r:id="rId215"/>
    <p:sldId id="399" r:id="rId216"/>
    <p:sldId id="422" r:id="rId217"/>
    <p:sldId id="508" r:id="rId218"/>
    <p:sldId id="328" r:id="rId219"/>
    <p:sldId id="329" r:id="rId220"/>
    <p:sldId id="331" r:id="rId221"/>
    <p:sldId id="332" r:id="rId222"/>
    <p:sldId id="505" r:id="rId223"/>
    <p:sldId id="506" r:id="rId224"/>
    <p:sldId id="507" r:id="rId225"/>
    <p:sldId id="333" r:id="rId226"/>
    <p:sldId id="334" r:id="rId227"/>
    <p:sldId id="335" r:id="rId228"/>
    <p:sldId id="336" r:id="rId229"/>
    <p:sldId id="337" r:id="rId230"/>
    <p:sldId id="338" r:id="rId231"/>
    <p:sldId id="339" r:id="rId232"/>
    <p:sldId id="340" r:id="rId233"/>
    <p:sldId id="341" r:id="rId234"/>
    <p:sldId id="342" r:id="rId235"/>
    <p:sldId id="343" r:id="rId236"/>
    <p:sldId id="344" r:id="rId237"/>
    <p:sldId id="345" r:id="rId238"/>
    <p:sldId id="359" r:id="rId239"/>
    <p:sldId id="366" r:id="rId240"/>
    <p:sldId id="367" r:id="rId241"/>
    <p:sldId id="360" r:id="rId242"/>
    <p:sldId id="362" r:id="rId243"/>
    <p:sldId id="386" r:id="rId244"/>
    <p:sldId id="361" r:id="rId245"/>
    <p:sldId id="363" r:id="rId246"/>
    <p:sldId id="364" r:id="rId247"/>
    <p:sldId id="365" r:id="rId248"/>
    <p:sldId id="368" r:id="rId249"/>
    <p:sldId id="369" r:id="rId250"/>
    <p:sldId id="387" r:id="rId251"/>
    <p:sldId id="388" r:id="rId252"/>
    <p:sldId id="606" r:id="rId253"/>
    <p:sldId id="607" r:id="rId254"/>
    <p:sldId id="318" r:id="rId255"/>
    <p:sldId id="319" r:id="rId256"/>
    <p:sldId id="320" r:id="rId257"/>
    <p:sldId id="321" r:id="rId258"/>
    <p:sldId id="322" r:id="rId259"/>
    <p:sldId id="323" r:id="rId260"/>
    <p:sldId id="324" r:id="rId261"/>
    <p:sldId id="325" r:id="rId262"/>
    <p:sldId id="326" r:id="rId263"/>
    <p:sldId id="327" r:id="rId264"/>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0586" autoAdjust="0"/>
  </p:normalViewPr>
  <p:slideViewPr>
    <p:cSldViewPr>
      <p:cViewPr>
        <p:scale>
          <a:sx n="81" d="100"/>
          <a:sy n="81" d="100"/>
        </p:scale>
        <p:origin x="-1050" y="-72"/>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270" Type="http://schemas.openxmlformats.org/officeDocument/2006/relationships/tableStyles" Target="tableStyle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handoutMaster" Target="handoutMasters/handout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18/08/2015</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For-loops: geneste loops voorbeeld/theorie uitwerken				(22/11/2014)</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Time slides </a:t>
            </a:r>
            <a:r>
              <a:rPr lang="nl-BE" strike="sngStrike" dirty="0" err="1" smtClean="0"/>
              <a:t>mss</a:t>
            </a:r>
            <a:r>
              <a:rPr lang="nl-BE" strike="sngStrike" dirty="0" smtClean="0"/>
              <a:t> bij inleiding?						(26/08/2013)</a:t>
            </a:r>
            <a:r>
              <a:rPr lang="nl-BE" strike="noStrike" dirty="0" smtClean="0"/>
              <a:t> (1/12/2014)</a:t>
            </a:r>
            <a:endParaRPr lang="nl-BE" strike="sngStrik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179</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180</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216</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84</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158</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159</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178</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18/08/2015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18/08/2015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18/08/2015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18/08/2015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18/08/2015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18/08/2015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18/08/2015</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18/08/2015</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18/08/2015</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18/08/2015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18/08/2015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18/08/2015</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8" Type="http://schemas.openxmlformats.org/officeDocument/2006/relationships/hyperlink" Target="http://wordpress.org/" TargetMode="External"/><Relationship Id="rId3" Type="http://schemas.openxmlformats.org/officeDocument/2006/relationships/hyperlink" Target="http://cakephp.org/" TargetMode="External"/><Relationship Id="rId7" Type="http://schemas.openxmlformats.org/officeDocument/2006/relationships/hyperlink" Target="http://drupal.be/"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laravel.com/"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 Id="rId9" Type="http://schemas.openxmlformats.org/officeDocument/2006/relationships/hyperlink" Target="http://www.joomla.org/" TargetMode="Externa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8.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www.laravel.com/" TargetMode="Externa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a:t>
            </a:r>
            <a:r>
              <a:rPr lang="nl-BE" dirty="0" smtClean="0"/>
              <a:t>moet de </a:t>
            </a:r>
            <a:r>
              <a:rPr lang="nl-BE" dirty="0" err="1" smtClean="0"/>
              <a:t>expiration</a:t>
            </a:r>
            <a:r>
              <a:rPr lang="nl-BE" dirty="0" smtClean="0"/>
              <a:t> date in het verleden liggen (= </a:t>
            </a:r>
            <a:r>
              <a:rPr lang="nl-BE" dirty="0"/>
              <a:t>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smtClean="0">
                <a:solidFill>
                  <a:srgbClr val="7030A0"/>
                </a:solidFill>
              </a:rPr>
              <a:t>)</a:t>
            </a:r>
            <a:r>
              <a:rPr lang="nl-BE" dirty="0" smtClean="0">
                <a:solidFill>
                  <a:srgbClr val="002060"/>
                </a:solidFill>
              </a:rPr>
              <a:t>;</a:t>
            </a:r>
          </a:p>
          <a:p>
            <a:pPr lvl="2">
              <a:lnSpc>
                <a:spcPct val="120000"/>
              </a:lnSpc>
            </a:pPr>
            <a:r>
              <a:rPr lang="nl-BE" sz="2700" b="1" dirty="0"/>
              <a:t>MAAR</a:t>
            </a:r>
            <a:r>
              <a:rPr lang="nl-BE" sz="2700" dirty="0"/>
              <a:t>! Dit is niet veilig als de time van de browser op een andere tijdstip als </a:t>
            </a:r>
            <a:r>
              <a:rPr lang="nl-BE" sz="2700"/>
              <a:t>de </a:t>
            </a:r>
            <a:r>
              <a:rPr lang="nl-BE" sz="2700" smtClean="0"/>
              <a:t>server is </a:t>
            </a:r>
            <a:r>
              <a:rPr lang="nl-BE" sz="2700" dirty="0"/>
              <a:t>ingesteld</a:t>
            </a:r>
          </a:p>
          <a:p>
            <a:pPr lvl="3">
              <a:lnSpc>
                <a:spcPct val="120000"/>
              </a:lnSpc>
            </a:pPr>
            <a:r>
              <a:rPr lang="nl-BE" dirty="0" smtClean="0"/>
              <a:t>100% veilige manier:</a:t>
            </a:r>
            <a:br>
              <a:rPr lang="nl-BE" dirty="0" smtClean="0"/>
            </a:br>
            <a:r>
              <a:rPr lang="nl-BE" dirty="0" smtClean="0"/>
              <a:t/>
            </a:r>
            <a:br>
              <a:rPr lang="nl-BE" dirty="0" smtClean="0"/>
            </a:br>
            <a:r>
              <a:rPr lang="en-US" dirty="0" err="1" smtClean="0"/>
              <a:t>setcookie</a:t>
            </a:r>
            <a:r>
              <a:rPr lang="en-US" dirty="0" smtClean="0"/>
              <a:t> (‘</a:t>
            </a:r>
            <a:r>
              <a:rPr lang="en-US" dirty="0" err="1" smtClean="0"/>
              <a:t>testCookie</a:t>
            </a:r>
            <a:r>
              <a:rPr lang="en-US" dirty="0" smtClean="0"/>
              <a:t>’, </a:t>
            </a:r>
            <a:r>
              <a:rPr lang="en-US" dirty="0"/>
              <a:t>"", 1); </a:t>
            </a:r>
            <a:r>
              <a:rPr lang="en-US" dirty="0" smtClean="0"/>
              <a:t/>
            </a:r>
            <a:br>
              <a:rPr lang="en-US" dirty="0" smtClean="0"/>
            </a:br>
            <a:r>
              <a:rPr lang="en-US" dirty="0" err="1" smtClean="0"/>
              <a:t>setcookie</a:t>
            </a:r>
            <a:r>
              <a:rPr lang="en-US" dirty="0" smtClean="0"/>
              <a:t> (‘</a:t>
            </a:r>
            <a:r>
              <a:rPr lang="en-US" dirty="0" err="1" smtClean="0"/>
              <a:t>testCookie</a:t>
            </a:r>
            <a:r>
              <a:rPr lang="en-US" dirty="0" smtClean="0"/>
              <a:t>’, </a:t>
            </a:r>
            <a:r>
              <a:rPr lang="en-US" dirty="0"/>
              <a:t>false); </a:t>
            </a:r>
            <a:r>
              <a:rPr lang="en-US" dirty="0" smtClean="0"/>
              <a:t/>
            </a:r>
            <a:br>
              <a:rPr lang="en-US" dirty="0" smtClean="0"/>
            </a:br>
            <a:r>
              <a:rPr lang="en-US" dirty="0" smtClean="0"/>
              <a:t>unset</a:t>
            </a:r>
            <a:r>
              <a:rPr lang="en-US" dirty="0"/>
              <a:t>($_COOKIE[$name</a:t>
            </a:r>
            <a:r>
              <a:rPr lang="en-US"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Werkwijze</a:t>
            </a:r>
          </a:p>
          <a:p>
            <a:pPr lvl="1">
              <a:lnSpc>
                <a:spcPct val="120000"/>
              </a:lnSpc>
            </a:pPr>
            <a:r>
              <a:rPr lang="nl-BE" dirty="0" err="1" smtClean="0">
                <a:solidFill>
                  <a:schemeClr val="tx1">
                    <a:lumMod val="95000"/>
                    <a:lumOff val="5000"/>
                  </a:schemeClr>
                </a:solidFill>
              </a:rPr>
              <a:t>Session</a:t>
            </a:r>
            <a:r>
              <a:rPr lang="nl-BE" dirty="0" smtClean="0">
                <a:solidFill>
                  <a:schemeClr val="tx1">
                    <a:lumMod val="95000"/>
                    <a:lumOff val="5000"/>
                  </a:schemeClr>
                </a:solidFill>
              </a:rPr>
              <a:t> </a:t>
            </a:r>
            <a:r>
              <a:rPr lang="nl-BE" dirty="0">
                <a:solidFill>
                  <a:schemeClr val="tx1">
                    <a:lumMod val="95000"/>
                    <a:lumOff val="5000"/>
                  </a:schemeClr>
                </a:solidFill>
              </a:rPr>
              <a:t>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7730522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85000" lnSpcReduction="20000"/>
          </a:bodyPr>
          <a:lstStyle/>
          <a:p>
            <a:r>
              <a:rPr lang="nl-BE" dirty="0" smtClean="0"/>
              <a:t>Classes -&gt; afzonderlijke modules (of applicaties) die je kan bundelen zonder dat er conflicten optreden</a:t>
            </a:r>
          </a:p>
          <a:p>
            <a:pPr lvl="1"/>
            <a:r>
              <a:rPr lang="nl-BE" dirty="0" smtClean="0"/>
              <a:t>Maar, wat doe je als twee modules een class hebben die hetzelfde heet?</a:t>
            </a:r>
            <a:br>
              <a:rPr lang="nl-BE" dirty="0" smtClean="0"/>
            </a:br>
            <a:endParaRPr lang="nl-BE" dirty="0" smtClean="0"/>
          </a:p>
          <a:p>
            <a:pPr lvl="2"/>
            <a:r>
              <a:rPr lang="nl-BE" dirty="0" smtClean="0"/>
              <a:t>Bv. Bij de volgende structuur:</a:t>
            </a:r>
            <a:br>
              <a:rPr lang="nl-BE" dirty="0" smtClean="0"/>
            </a:br>
            <a:r>
              <a:rPr lang="nl-BE" dirty="0" smtClean="0"/>
              <a:t>	classes</a:t>
            </a:r>
          </a:p>
          <a:p>
            <a:pPr lvl="5"/>
            <a:r>
              <a:rPr lang="nl-BE" dirty="0" smtClean="0"/>
              <a:t>Bing</a:t>
            </a:r>
          </a:p>
          <a:p>
            <a:pPr lvl="6"/>
            <a:r>
              <a:rPr lang="nl-BE" dirty="0" err="1" smtClean="0"/>
              <a:t>Engine.php</a:t>
            </a:r>
            <a:endParaRPr lang="nl-BE" dirty="0" smtClean="0"/>
          </a:p>
          <a:p>
            <a:pPr lvl="5"/>
            <a:r>
              <a:rPr lang="nl-BE" dirty="0" smtClean="0"/>
              <a:t>Google</a:t>
            </a:r>
          </a:p>
          <a:p>
            <a:pPr lvl="6"/>
            <a:r>
              <a:rPr lang="nl-BE" dirty="0" err="1" smtClean="0"/>
              <a:t>Engine.php</a:t>
            </a:r>
            <a:endParaRPr lang="nl-BE" dirty="0" smtClean="0"/>
          </a:p>
          <a:p>
            <a:pPr lvl="1"/>
            <a:r>
              <a:rPr lang="nl-BE" dirty="0" smtClean="0"/>
              <a:t>Conflict! </a:t>
            </a:r>
          </a:p>
          <a:p>
            <a:pPr lvl="2"/>
            <a:r>
              <a:rPr lang="nl-BE" dirty="0" smtClean="0"/>
              <a:t>Welke Engine-class moet geladen worden?</a:t>
            </a:r>
          </a:p>
          <a:p>
            <a:pPr lvl="2"/>
            <a:r>
              <a:rPr lang="nl-BE" dirty="0" smtClean="0"/>
              <a:t>Wat als beide classes geladen moeten worden?</a:t>
            </a:r>
            <a:endParaRPr lang="nl-BE" dirty="0"/>
          </a:p>
        </p:txBody>
      </p:sp>
    </p:spTree>
    <p:extLst>
      <p:ext uri="{BB962C8B-B14F-4D97-AF65-F5344CB8AC3E}">
        <p14:creationId xmlns:p14="http://schemas.microsoft.com/office/powerpoint/2010/main" val="388598741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smtClean="0"/>
              <a:t>Oplossing</a:t>
            </a:r>
            <a:r>
              <a:rPr lang="nl-BE" dirty="0"/>
              <a:t>: </a:t>
            </a:r>
            <a:r>
              <a:rPr lang="nl-BE" dirty="0" err="1" smtClean="0"/>
              <a:t>namespaces</a:t>
            </a:r>
            <a:r>
              <a:rPr lang="nl-BE" dirty="0" smtClean="0"/>
              <a:t/>
            </a:r>
            <a:br>
              <a:rPr lang="nl-BE" dirty="0" smtClean="0"/>
            </a:br>
            <a:r>
              <a:rPr lang="nl-BE" dirty="0"/>
              <a:t/>
            </a:r>
            <a:br>
              <a:rPr lang="nl-BE" dirty="0"/>
            </a:br>
            <a:r>
              <a:rPr lang="nl-BE" dirty="0" smtClean="0"/>
              <a:t>		</a:t>
            </a:r>
            <a:r>
              <a:rPr lang="nl-BE" b="1" dirty="0" err="1" smtClean="0">
                <a:solidFill>
                  <a:srgbClr val="002060"/>
                </a:solidFill>
              </a:rPr>
              <a:t>namespace</a:t>
            </a:r>
            <a:r>
              <a:rPr lang="nl-BE" b="1" dirty="0" smtClean="0">
                <a:solidFill>
                  <a:srgbClr val="002060"/>
                </a:solidFill>
              </a:rPr>
              <a:t> </a:t>
            </a:r>
            <a:r>
              <a:rPr lang="nl-BE" dirty="0" err="1" smtClean="0">
                <a:solidFill>
                  <a:srgbClr val="002060"/>
                </a:solidFill>
              </a:rPr>
              <a:t>bing</a:t>
            </a:r>
            <a:r>
              <a:rPr lang="nl-BE" dirty="0" smtClean="0">
                <a:solidFill>
                  <a:schemeClr val="tx1">
                    <a:lumMod val="95000"/>
                    <a:lumOff val="5000"/>
                  </a:schemeClr>
                </a:solidFill>
              </a:rPr>
              <a:t>;</a:t>
            </a:r>
            <a:endParaRPr lang="nl-BE" dirty="0">
              <a:solidFill>
                <a:schemeClr val="tx1">
                  <a:lumMod val="95000"/>
                  <a:lumOff val="5000"/>
                </a:schemeClr>
              </a:solidFill>
            </a:endParaRPr>
          </a:p>
          <a:p>
            <a:pPr lvl="1"/>
            <a:endParaRPr lang="nl-BE" dirty="0" smtClean="0"/>
          </a:p>
          <a:p>
            <a:pPr lvl="1"/>
            <a:r>
              <a:rPr lang="nl-BE" dirty="0" smtClean="0"/>
              <a:t>Zorgen ervoor dat alle classes/functies/… die onder de </a:t>
            </a:r>
            <a:r>
              <a:rPr lang="nl-BE" dirty="0" err="1" smtClean="0"/>
              <a:t>namespace</a:t>
            </a:r>
            <a:r>
              <a:rPr lang="nl-BE" dirty="0" smtClean="0"/>
              <a:t> </a:t>
            </a:r>
            <a:r>
              <a:rPr lang="nl-BE" dirty="0" err="1" smtClean="0"/>
              <a:t>gedefiniëerd</a:t>
            </a:r>
            <a:r>
              <a:rPr lang="nl-BE" dirty="0" smtClean="0"/>
              <a:t> worden onder de </a:t>
            </a:r>
            <a:r>
              <a:rPr lang="nl-BE" dirty="0" err="1" smtClean="0"/>
              <a:t>gedefiniëerde</a:t>
            </a:r>
            <a:r>
              <a:rPr lang="nl-BE" dirty="0" smtClean="0"/>
              <a:t> </a:t>
            </a:r>
            <a:r>
              <a:rPr lang="nl-BE" dirty="0" err="1" smtClean="0"/>
              <a:t>namespace</a:t>
            </a:r>
            <a:r>
              <a:rPr lang="nl-BE" dirty="0" smtClean="0"/>
              <a:t> vallen en niet </a:t>
            </a:r>
            <a:r>
              <a:rPr lang="nl-BE" dirty="0"/>
              <a:t>aan de globale </a:t>
            </a:r>
            <a:r>
              <a:rPr lang="nl-BE" dirty="0" err="1"/>
              <a:t>namespace</a:t>
            </a:r>
            <a:r>
              <a:rPr lang="nl-BE" dirty="0"/>
              <a:t> worden </a:t>
            </a:r>
            <a:r>
              <a:rPr lang="nl-BE" dirty="0" smtClean="0"/>
              <a:t>toegevoegd</a:t>
            </a:r>
            <a:r>
              <a:rPr lang="nl-BE" dirty="0"/>
              <a:t> </a:t>
            </a:r>
            <a:r>
              <a:rPr lang="nl-BE" dirty="0" smtClean="0"/>
              <a:t>zoals standaard het geval is</a:t>
            </a:r>
            <a:endParaRPr lang="nl-BE" dirty="0"/>
          </a:p>
        </p:txBody>
      </p:sp>
    </p:spTree>
    <p:extLst>
      <p:ext uri="{BB962C8B-B14F-4D97-AF65-F5344CB8AC3E}">
        <p14:creationId xmlns:p14="http://schemas.microsoft.com/office/powerpoint/2010/main" val="2587128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70000" lnSpcReduction="20000"/>
          </a:bodyPr>
          <a:lstStyle/>
          <a:p>
            <a:pPr lvl="1"/>
            <a:r>
              <a:rPr lang="nl-BE" dirty="0" smtClean="0"/>
              <a:t>Eigenschappen</a:t>
            </a:r>
            <a:r>
              <a:rPr lang="nl-BE" dirty="0"/>
              <a:t>:</a:t>
            </a:r>
          </a:p>
          <a:p>
            <a:pPr lvl="2"/>
            <a:r>
              <a:rPr lang="nl-BE" dirty="0"/>
              <a:t>Altijd </a:t>
            </a:r>
            <a:r>
              <a:rPr lang="nl-BE" dirty="0" smtClean="0"/>
              <a:t>bovenaan .</a:t>
            </a:r>
            <a:r>
              <a:rPr lang="nl-BE" dirty="0" err="1" smtClean="0"/>
              <a:t>php</a:t>
            </a:r>
            <a:r>
              <a:rPr lang="nl-BE" dirty="0" smtClean="0"/>
              <a:t> bestand</a:t>
            </a:r>
          </a:p>
          <a:p>
            <a:pPr lvl="2"/>
            <a:r>
              <a:rPr lang="nl-BE" dirty="0" err="1" smtClean="0"/>
              <a:t>Namespace</a:t>
            </a:r>
            <a:r>
              <a:rPr lang="nl-BE" dirty="0" smtClean="0"/>
              <a:t> niet tussen </a:t>
            </a:r>
            <a:r>
              <a:rPr lang="nl-BE" dirty="0" err="1" smtClean="0"/>
              <a:t>quotes</a:t>
            </a:r>
            <a:endParaRPr lang="nl-BE" dirty="0" smtClean="0"/>
          </a:p>
          <a:p>
            <a:pPr lvl="2"/>
            <a:r>
              <a:rPr lang="nl-BE" dirty="0" err="1" smtClean="0"/>
              <a:t>Namespace</a:t>
            </a:r>
            <a:r>
              <a:rPr lang="nl-BE" dirty="0" smtClean="0"/>
              <a:t> best niet beginnen met hoofdletter (= weggelegd voor </a:t>
            </a:r>
            <a:r>
              <a:rPr lang="nl-BE" dirty="0" err="1" smtClean="0"/>
              <a:t>classnames</a:t>
            </a:r>
            <a:r>
              <a:rPr lang="nl-BE" dirty="0" smtClean="0"/>
              <a:t>)</a:t>
            </a:r>
          </a:p>
          <a:p>
            <a:pPr lvl="2"/>
            <a:r>
              <a:rPr lang="nl-BE" dirty="0" smtClean="0"/>
              <a:t>afsluiten met </a:t>
            </a:r>
            <a:r>
              <a:rPr lang="nl-BE" dirty="0" smtClean="0">
                <a:solidFill>
                  <a:schemeClr val="tx2"/>
                </a:solidFill>
              </a:rPr>
              <a:t>;</a:t>
            </a:r>
            <a:endParaRPr lang="nl-BE" dirty="0" smtClean="0"/>
          </a:p>
          <a:p>
            <a:pPr lvl="2"/>
            <a:r>
              <a:rPr lang="nl-BE" dirty="0" err="1"/>
              <a:t>Namespace</a:t>
            </a:r>
            <a:r>
              <a:rPr lang="nl-BE" dirty="0"/>
              <a:t> </a:t>
            </a:r>
            <a:r>
              <a:rPr lang="nl-BE" dirty="0" smtClean="0"/>
              <a:t>kan bevatten:</a:t>
            </a:r>
          </a:p>
          <a:p>
            <a:pPr lvl="3"/>
            <a:r>
              <a:rPr lang="nl-BE" dirty="0" smtClean="0"/>
              <a:t>Constants</a:t>
            </a:r>
          </a:p>
          <a:p>
            <a:pPr lvl="4"/>
            <a:r>
              <a:rPr lang="nl-BE" dirty="0" smtClean="0"/>
              <a:t>OPM: mits </a:t>
            </a:r>
            <a:r>
              <a:rPr lang="nl-BE" b="1" dirty="0" err="1" smtClean="0">
                <a:solidFill>
                  <a:schemeClr val="tx2"/>
                </a:solidFill>
              </a:rPr>
              <a:t>const</a:t>
            </a:r>
            <a:r>
              <a:rPr lang="nl-BE" dirty="0" smtClean="0">
                <a:solidFill>
                  <a:schemeClr val="tx2"/>
                </a:solidFill>
              </a:rPr>
              <a:t> CONSTNAAM = “” </a:t>
            </a:r>
            <a:r>
              <a:rPr lang="nl-BE" dirty="0" err="1" smtClean="0"/>
              <a:t>ipv</a:t>
            </a:r>
            <a:r>
              <a:rPr lang="nl-BE" dirty="0" smtClean="0"/>
              <a:t> </a:t>
            </a:r>
            <a:r>
              <a:rPr lang="nl-BE" b="1" dirty="0" err="1" smtClean="0">
                <a:solidFill>
                  <a:schemeClr val="tx2"/>
                </a:solidFill>
              </a:rPr>
              <a:t>define</a:t>
            </a:r>
            <a:r>
              <a:rPr lang="nl-BE" dirty="0" smtClean="0">
                <a:solidFill>
                  <a:schemeClr val="tx2"/>
                </a:solidFill>
              </a:rPr>
              <a:t>( “CONSTNAAM” ,  “”)</a:t>
            </a:r>
            <a:r>
              <a:rPr lang="nl-BE" dirty="0" smtClean="0"/>
              <a:t>, aangezien </a:t>
            </a:r>
            <a:r>
              <a:rPr lang="nl-BE" dirty="0" err="1" smtClean="0">
                <a:solidFill>
                  <a:schemeClr val="tx2"/>
                </a:solidFill>
              </a:rPr>
              <a:t>define</a:t>
            </a:r>
            <a:r>
              <a:rPr lang="nl-BE" dirty="0" smtClean="0">
                <a:solidFill>
                  <a:schemeClr val="tx2"/>
                </a:solidFill>
              </a:rPr>
              <a:t>() </a:t>
            </a:r>
            <a:r>
              <a:rPr lang="nl-BE" dirty="0" smtClean="0"/>
              <a:t>een constant standaard aan de </a:t>
            </a:r>
            <a:r>
              <a:rPr lang="nl-BE" dirty="0" err="1" smtClean="0"/>
              <a:t>global</a:t>
            </a:r>
            <a:r>
              <a:rPr lang="nl-BE" dirty="0" smtClean="0"/>
              <a:t> </a:t>
            </a:r>
            <a:r>
              <a:rPr lang="nl-BE" dirty="0" err="1" smtClean="0"/>
              <a:t>namespace</a:t>
            </a:r>
            <a:r>
              <a:rPr lang="nl-BE" dirty="0" smtClean="0"/>
              <a:t> toevoegt</a:t>
            </a:r>
          </a:p>
          <a:p>
            <a:pPr lvl="3"/>
            <a:r>
              <a:rPr lang="nl-BE" dirty="0" err="1" smtClean="0"/>
              <a:t>Functions</a:t>
            </a:r>
            <a:endParaRPr lang="nl-BE" dirty="0" smtClean="0"/>
          </a:p>
          <a:p>
            <a:pPr lvl="3"/>
            <a:r>
              <a:rPr lang="nl-BE" dirty="0" smtClean="0"/>
              <a:t>Classes</a:t>
            </a:r>
          </a:p>
          <a:p>
            <a:pPr lvl="4"/>
            <a:r>
              <a:rPr lang="nl-BE" dirty="0" smtClean="0"/>
              <a:t>Meestal enkel voor classes gebruikt</a:t>
            </a:r>
          </a:p>
          <a:p>
            <a:pPr lvl="4"/>
            <a:endParaRPr lang="nl-BE" dirty="0"/>
          </a:p>
          <a:p>
            <a:pPr lvl="3"/>
            <a:r>
              <a:rPr lang="nl-BE" dirty="0" smtClean="0"/>
              <a:t>Géén variables</a:t>
            </a:r>
          </a:p>
          <a:p>
            <a:pPr lvl="2"/>
            <a:r>
              <a:rPr lang="nl-BE" dirty="0" smtClean="0"/>
              <a:t>Buiten de </a:t>
            </a:r>
            <a:r>
              <a:rPr lang="nl-BE" dirty="0" err="1" smtClean="0"/>
              <a:t>namespace</a:t>
            </a:r>
            <a:r>
              <a:rPr lang="nl-BE" dirty="0" smtClean="0"/>
              <a:t> aanspreken </a:t>
            </a:r>
            <a:r>
              <a:rPr lang="nl-BE" dirty="0" err="1" smtClean="0"/>
              <a:t>dmv</a:t>
            </a:r>
            <a:r>
              <a:rPr lang="nl-BE" dirty="0" smtClean="0"/>
              <a:t> </a:t>
            </a:r>
            <a:r>
              <a:rPr lang="nl-BE" dirty="0" err="1" smtClean="0">
                <a:solidFill>
                  <a:schemeClr val="tx2"/>
                </a:solidFill>
              </a:rPr>
              <a:t>namespacenaam</a:t>
            </a:r>
            <a:r>
              <a:rPr lang="nl-BE" dirty="0" smtClean="0">
                <a:solidFill>
                  <a:schemeClr val="tx2"/>
                </a:solidFill>
              </a:rPr>
              <a:t>\</a:t>
            </a:r>
            <a:r>
              <a:rPr lang="nl-BE" dirty="0" err="1" smtClean="0">
                <a:solidFill>
                  <a:schemeClr val="tx2"/>
                </a:solidFill>
              </a:rPr>
              <a:t>Classname</a:t>
            </a:r>
            <a:r>
              <a:rPr lang="nl-BE" dirty="0" smtClean="0">
                <a:solidFill>
                  <a:schemeClr val="tx2"/>
                </a:solidFill>
              </a:rPr>
              <a:t>()</a:t>
            </a:r>
          </a:p>
          <a:p>
            <a:pPr lvl="1"/>
            <a:endParaRPr lang="nl-BE" dirty="0"/>
          </a:p>
          <a:p>
            <a:pPr lvl="1"/>
            <a:r>
              <a:rPr lang="nl-BE" dirty="0"/>
              <a:t>vb. </a:t>
            </a:r>
            <a:r>
              <a:rPr lang="nl-BE" dirty="0" smtClean="0">
                <a:solidFill>
                  <a:srgbClr val="00B050"/>
                </a:solidFill>
              </a:rPr>
              <a:t>voorbeeld-</a:t>
            </a:r>
            <a:r>
              <a:rPr lang="nl-BE" dirty="0" err="1" smtClean="0">
                <a:solidFill>
                  <a:srgbClr val="00B050"/>
                </a:solidFill>
              </a:rPr>
              <a:t>namespace</a:t>
            </a:r>
            <a:endParaRPr lang="nl-BE" dirty="0"/>
          </a:p>
        </p:txBody>
      </p:sp>
    </p:spTree>
    <p:extLst>
      <p:ext uri="{BB962C8B-B14F-4D97-AF65-F5344CB8AC3E}">
        <p14:creationId xmlns:p14="http://schemas.microsoft.com/office/powerpoint/2010/main" val="158318562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err="1" smtClean="0"/>
              <a:t>Namespaces</a:t>
            </a:r>
            <a:r>
              <a:rPr lang="nl-BE" dirty="0" smtClean="0"/>
              <a:t> kunnen genest worden</a:t>
            </a:r>
          </a:p>
          <a:p>
            <a:pPr lvl="2"/>
            <a:r>
              <a:rPr lang="nl-BE" dirty="0" smtClean="0"/>
              <a:t>“sub-</a:t>
            </a:r>
            <a:r>
              <a:rPr lang="nl-BE" dirty="0" err="1" smtClean="0"/>
              <a:t>namespaces</a:t>
            </a:r>
            <a:r>
              <a:rPr lang="nl-BE" dirty="0" smtClean="0"/>
              <a:t>”</a:t>
            </a:r>
          </a:p>
          <a:p>
            <a:pPr lvl="2"/>
            <a:r>
              <a:rPr lang="nl-BE" dirty="0" smtClean="0"/>
              <a:t>De </a:t>
            </a:r>
            <a:r>
              <a:rPr lang="nl-BE" dirty="0" err="1" smtClean="0"/>
              <a:t>namespacenaam</a:t>
            </a:r>
            <a:r>
              <a:rPr lang="nl-BE" dirty="0" smtClean="0"/>
              <a:t> volgt best de benaming van de folderstructuur</a:t>
            </a:r>
          </a:p>
          <a:p>
            <a:pPr lvl="4"/>
            <a:r>
              <a:rPr lang="nl-BE" dirty="0" smtClean="0"/>
              <a:t>Makkelijker te gebruiken in samenwerking met </a:t>
            </a:r>
            <a:r>
              <a:rPr lang="nl-BE" dirty="0" err="1" smtClean="0"/>
              <a:t>autoload</a:t>
            </a:r>
            <a:endParaRPr lang="nl-BE" dirty="0" smtClean="0"/>
          </a:p>
          <a:p>
            <a:pPr lvl="3"/>
            <a:r>
              <a:rPr lang="nl-BE" dirty="0" smtClean="0"/>
              <a:t>Let daarbij goed op hoofdletters (</a:t>
            </a:r>
            <a:r>
              <a:rPr lang="nl-BE" dirty="0" err="1" smtClean="0"/>
              <a:t>windows</a:t>
            </a:r>
            <a:r>
              <a:rPr lang="nl-BE" dirty="0" smtClean="0"/>
              <a:t> ≠ hoofdlettergevoelig, </a:t>
            </a:r>
            <a:r>
              <a:rPr lang="nl-BE" dirty="0" err="1" smtClean="0"/>
              <a:t>linux</a:t>
            </a:r>
            <a:r>
              <a:rPr lang="nl-BE" dirty="0" smtClean="0"/>
              <a:t> = hoofdlettergevoelig -&gt; de meest servers… </a:t>
            </a:r>
            <a:r>
              <a:rPr lang="nl-BE" dirty="0" err="1" smtClean="0"/>
              <a:t>linux</a:t>
            </a:r>
            <a:r>
              <a:rPr lang="nl-BE" dirty="0" smtClean="0"/>
              <a:t>)</a:t>
            </a:r>
          </a:p>
          <a:p>
            <a:pPr lvl="2"/>
            <a:r>
              <a:rPr lang="nl-BE" dirty="0" smtClean="0"/>
              <a:t>De </a:t>
            </a:r>
            <a:r>
              <a:rPr lang="nl-BE" dirty="0" err="1" smtClean="0"/>
              <a:t>namespace</a:t>
            </a:r>
            <a:r>
              <a:rPr lang="nl-BE" dirty="0" smtClean="0"/>
              <a:t> waar je in zit wordt als root beschouwd</a:t>
            </a:r>
          </a:p>
          <a:p>
            <a:pPr lvl="3"/>
            <a:r>
              <a:rPr lang="nl-BE" dirty="0" smtClean="0"/>
              <a:t>Om bij het begin van de </a:t>
            </a:r>
            <a:r>
              <a:rPr lang="nl-BE" dirty="0" err="1" smtClean="0"/>
              <a:t>namespace</a:t>
            </a:r>
            <a:r>
              <a:rPr lang="nl-BE" dirty="0" smtClean="0"/>
              <a:t> te starten, gebruik </a:t>
            </a:r>
            <a:r>
              <a:rPr lang="nl-BE" dirty="0" smtClean="0">
                <a:solidFill>
                  <a:schemeClr val="tx2"/>
                </a:solidFill>
              </a:rPr>
              <a:t>\</a:t>
            </a:r>
            <a:endParaRPr lang="nl-BE" dirty="0">
              <a:solidFill>
                <a:schemeClr val="tx2"/>
              </a:solidFill>
            </a:endParaRPr>
          </a:p>
          <a:p>
            <a:pPr lvl="3"/>
            <a:r>
              <a:rPr lang="nl-BE" dirty="0" smtClean="0"/>
              <a:t> </a:t>
            </a:r>
            <a:r>
              <a:rPr lang="nl-BE" dirty="0" smtClean="0">
                <a:solidFill>
                  <a:srgbClr val="00B050"/>
                </a:solidFill>
              </a:rPr>
              <a:t>voorbeeld-</a:t>
            </a:r>
            <a:r>
              <a:rPr lang="nl-BE" dirty="0" err="1" smtClean="0">
                <a:solidFill>
                  <a:srgbClr val="00B050"/>
                </a:solidFill>
              </a:rPr>
              <a:t>namespace</a:t>
            </a:r>
            <a:r>
              <a:rPr lang="nl-BE" dirty="0" smtClean="0">
                <a:solidFill>
                  <a:srgbClr val="00B050"/>
                </a:solidFill>
              </a:rPr>
              <a:t>-nesting</a:t>
            </a:r>
            <a:endParaRPr lang="nl-BE" dirty="0" smtClean="0"/>
          </a:p>
        </p:txBody>
      </p:sp>
    </p:spTree>
    <p:extLst>
      <p:ext uri="{BB962C8B-B14F-4D97-AF65-F5344CB8AC3E}">
        <p14:creationId xmlns:p14="http://schemas.microsoft.com/office/powerpoint/2010/main" val="2875066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a:t>Lange </a:t>
            </a:r>
            <a:r>
              <a:rPr lang="nl-BE" dirty="0" err="1"/>
              <a:t>namespaces</a:t>
            </a:r>
            <a:r>
              <a:rPr lang="nl-BE" dirty="0"/>
              <a:t> kunnen een alias </a:t>
            </a:r>
            <a:r>
              <a:rPr lang="nl-BE" dirty="0" smtClean="0"/>
              <a:t>krijgen</a:t>
            </a:r>
          </a:p>
          <a:p>
            <a:pPr lvl="2"/>
            <a:r>
              <a:rPr lang="nl-BE" dirty="0" smtClean="0"/>
              <a:t>Houdt code overzichtelijk</a:t>
            </a:r>
            <a:br>
              <a:rPr lang="nl-BE" dirty="0" smtClean="0"/>
            </a:br>
            <a:r>
              <a:rPr lang="nl-BE" dirty="0" smtClean="0"/>
              <a:t/>
            </a:r>
            <a:br>
              <a:rPr lang="nl-BE" dirty="0" smtClean="0"/>
            </a:br>
            <a:r>
              <a:rPr lang="nl-BE" dirty="0" smtClean="0"/>
              <a:t>	</a:t>
            </a:r>
            <a:r>
              <a:rPr lang="nl-BE" b="1" dirty="0" err="1" smtClean="0">
                <a:solidFill>
                  <a:srgbClr val="002060"/>
                </a:solidFill>
              </a:rPr>
              <a:t>use</a:t>
            </a:r>
            <a:r>
              <a:rPr lang="nl-BE" b="1" dirty="0" smtClean="0">
                <a:solidFill>
                  <a:srgbClr val="002060"/>
                </a:solidFill>
              </a:rPr>
              <a:t> </a:t>
            </a:r>
            <a:r>
              <a:rPr lang="nl-BE" dirty="0" smtClean="0">
                <a:solidFill>
                  <a:srgbClr val="002060"/>
                </a:solidFill>
              </a:rPr>
              <a:t>dit\is\veel\te\lang </a:t>
            </a:r>
            <a:r>
              <a:rPr lang="nl-BE" b="1" dirty="0" smtClean="0">
                <a:solidFill>
                  <a:srgbClr val="002060"/>
                </a:solidFill>
              </a:rPr>
              <a:t>as</a:t>
            </a:r>
            <a:r>
              <a:rPr lang="nl-BE" dirty="0" smtClean="0">
                <a:solidFill>
                  <a:srgbClr val="002060"/>
                </a:solidFill>
              </a:rPr>
              <a:t> </a:t>
            </a:r>
            <a:r>
              <a:rPr lang="nl-BE" dirty="0" err="1" smtClean="0">
                <a:solidFill>
                  <a:srgbClr val="002060"/>
                </a:solidFill>
              </a:rPr>
              <a:t>divtl</a:t>
            </a:r>
            <a:r>
              <a:rPr lang="nl-BE" dirty="0" smtClean="0">
                <a:solidFill>
                  <a:schemeClr val="tx1">
                    <a:lumMod val="95000"/>
                    <a:lumOff val="5000"/>
                  </a:schemeClr>
                </a:solidFill>
              </a:rPr>
              <a:t>;</a:t>
            </a:r>
            <a:endParaRPr lang="nl-BE" dirty="0">
              <a:solidFill>
                <a:schemeClr val="tx1">
                  <a:lumMod val="95000"/>
                  <a:lumOff val="5000"/>
                </a:schemeClr>
              </a:solidFill>
            </a:endParaRPr>
          </a:p>
          <a:p>
            <a:pPr lvl="2"/>
            <a:endParaRPr lang="nl-BE" dirty="0" smtClean="0"/>
          </a:p>
          <a:p>
            <a:pPr lvl="2"/>
            <a:r>
              <a:rPr lang="nl-BE" dirty="0" smtClean="0"/>
              <a:t>Vb</a:t>
            </a:r>
            <a:r>
              <a:rPr lang="nl-BE" dirty="0"/>
              <a:t>. </a:t>
            </a:r>
            <a:r>
              <a:rPr lang="nl-BE" dirty="0">
                <a:solidFill>
                  <a:srgbClr val="00B050"/>
                </a:solidFill>
              </a:rPr>
              <a:t>voorbeeld-</a:t>
            </a:r>
            <a:r>
              <a:rPr lang="nl-BE" dirty="0" err="1">
                <a:solidFill>
                  <a:srgbClr val="00B050"/>
                </a:solidFill>
              </a:rPr>
              <a:t>namespace</a:t>
            </a:r>
            <a:r>
              <a:rPr lang="nl-BE" dirty="0">
                <a:solidFill>
                  <a:srgbClr val="00B050"/>
                </a:solidFill>
              </a:rPr>
              <a:t>-alias </a:t>
            </a:r>
            <a:r>
              <a:rPr lang="nl-BE" dirty="0" smtClean="0"/>
              <a:t>(google/user/</a:t>
            </a:r>
            <a:r>
              <a:rPr lang="nl-BE" dirty="0" err="1"/>
              <a:t>U</a:t>
            </a:r>
            <a:r>
              <a:rPr lang="nl-BE" dirty="0" err="1" smtClean="0"/>
              <a:t>ser.php</a:t>
            </a:r>
            <a:r>
              <a:rPr lang="nl-BE" dirty="0"/>
              <a:t>)</a:t>
            </a:r>
          </a:p>
        </p:txBody>
      </p:sp>
    </p:spTree>
    <p:extLst>
      <p:ext uri="{BB962C8B-B14F-4D97-AF65-F5344CB8AC3E}">
        <p14:creationId xmlns:p14="http://schemas.microsoft.com/office/powerpoint/2010/main" val="2547250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Algemeen:</a:t>
            </a:r>
          </a:p>
          <a:p>
            <a:pPr lvl="1">
              <a:lnSpc>
                <a:spcPct val="120000"/>
              </a:lnSpc>
            </a:pPr>
            <a:r>
              <a:rPr lang="nl-BE" dirty="0" smtClean="0"/>
              <a:t>OWASP</a:t>
            </a:r>
          </a:p>
          <a:p>
            <a:pPr lvl="2">
              <a:lnSpc>
                <a:spcPct val="120000"/>
              </a:lnSpc>
            </a:pPr>
            <a:r>
              <a:rPr lang="nl-BE" dirty="0"/>
              <a:t>https://www.owasp.org/index.php/PHP_Security_Cheat_Sheet</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43937881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XSS (Cross-Site Scripting)</a:t>
            </a:r>
            <a:endParaRPr lang="nl-BE" dirty="0"/>
          </a:p>
          <a:p>
            <a:pPr lvl="1">
              <a:lnSpc>
                <a:spcPct val="120000"/>
              </a:lnSpc>
            </a:pPr>
            <a:r>
              <a:rPr lang="nl-BE" dirty="0" smtClean="0"/>
              <a:t>Het injecteren van </a:t>
            </a:r>
            <a:r>
              <a:rPr lang="nl-BE" dirty="0" err="1" smtClean="0"/>
              <a:t>JavaScript</a:t>
            </a:r>
            <a:r>
              <a:rPr lang="nl-BE" dirty="0" smtClean="0"/>
              <a:t> om zo cookies te stelen of gevoelige informatie te ontfutselen</a:t>
            </a:r>
          </a:p>
          <a:p>
            <a:pPr lvl="1">
              <a:lnSpc>
                <a:spcPct val="120000"/>
              </a:lnSpc>
            </a:pPr>
            <a:r>
              <a:rPr lang="nl-BE" dirty="0" smtClean="0"/>
              <a:t>Ontstaat wanneer een gebruiker data kan invoeren die niet gecontroleerd wordt op aanwezigheid van JS/HTML</a:t>
            </a:r>
            <a:endParaRPr lang="nl-BE" dirty="0"/>
          </a:p>
          <a:p>
            <a:pPr lvl="2">
              <a:lnSpc>
                <a:spcPct val="120000"/>
              </a:lnSpc>
            </a:pPr>
            <a:r>
              <a:rPr lang="nl-BE" dirty="0" smtClean="0"/>
              <a:t>vb</a:t>
            </a:r>
            <a:r>
              <a:rPr lang="nl-BE" dirty="0"/>
              <a:t>. </a:t>
            </a:r>
            <a:r>
              <a:rPr lang="nl-BE" dirty="0" smtClean="0">
                <a:solidFill>
                  <a:srgbClr val="00B050"/>
                </a:solidFill>
              </a:rPr>
              <a:t>voorbeeld-security-XSS</a:t>
            </a:r>
            <a:br>
              <a:rPr lang="nl-BE" dirty="0" smtClean="0">
                <a:solidFill>
                  <a:srgbClr val="00B050"/>
                </a:solidFill>
              </a:rPr>
            </a:br>
            <a:endParaRPr lang="nl-BE" dirty="0" smtClean="0">
              <a:solidFill>
                <a:srgbClr val="00B050"/>
              </a:solidFill>
            </a:endParaRPr>
          </a:p>
          <a:p>
            <a:pPr lvl="1">
              <a:lnSpc>
                <a:spcPct val="120000"/>
              </a:lnSpc>
            </a:pPr>
            <a:r>
              <a:rPr lang="nl-BE" dirty="0"/>
              <a:t>Beperking: enkel mogelijk waar input-data wordt weergegeven (dus niet de volledige site)</a:t>
            </a:r>
          </a:p>
          <a:p>
            <a:pPr lvl="1">
              <a:lnSpc>
                <a:spcPct val="120000"/>
              </a:lnSpc>
            </a:pPr>
            <a:r>
              <a:rPr lang="nl-BE" dirty="0" smtClean="0"/>
              <a:t>Oplossing:</a:t>
            </a:r>
          </a:p>
          <a:p>
            <a:pPr lvl="2">
              <a:lnSpc>
                <a:spcPct val="120000"/>
              </a:lnSpc>
            </a:pPr>
            <a:r>
              <a:rPr lang="nl-BE" dirty="0" smtClean="0"/>
              <a:t>Voor </a:t>
            </a:r>
            <a:r>
              <a:rPr lang="nl-BE" dirty="0" err="1" smtClean="0"/>
              <a:t>insert</a:t>
            </a:r>
            <a:r>
              <a:rPr lang="nl-BE" dirty="0" smtClean="0"/>
              <a:t> in database of print: data escapen </a:t>
            </a:r>
            <a:r>
              <a:rPr lang="nl-BE" dirty="0" err="1" smtClean="0"/>
              <a:t>dmv</a:t>
            </a:r>
            <a:r>
              <a:rPr lang="nl-BE" dirty="0" smtClean="0"/>
              <a:t>  </a:t>
            </a:r>
            <a:r>
              <a:rPr lang="nl-BE" b="1" dirty="0" err="1" smtClean="0">
                <a:solidFill>
                  <a:schemeClr val="tx2"/>
                </a:solidFill>
              </a:rPr>
              <a:t>html_escape</a:t>
            </a:r>
            <a:r>
              <a:rPr lang="nl-BE" b="1" dirty="0" smtClean="0">
                <a:solidFill>
                  <a:schemeClr val="tx2"/>
                </a:solidFill>
              </a:rPr>
              <a:t>()</a:t>
            </a:r>
            <a:endParaRPr lang="nl-BE" b="1" dirty="0">
              <a:solidFill>
                <a:schemeClr val="tx2"/>
              </a:solidFill>
            </a:endParaRPr>
          </a:p>
          <a:p>
            <a:pPr marL="0" indent="0">
              <a:lnSpc>
                <a:spcPct val="120000"/>
              </a:lnSpc>
              <a:buNone/>
            </a:pPr>
            <a:endParaRPr lang="nl-BE" dirty="0"/>
          </a:p>
        </p:txBody>
      </p:sp>
    </p:spTree>
    <p:extLst>
      <p:ext uri="{BB962C8B-B14F-4D97-AF65-F5344CB8AC3E}">
        <p14:creationId xmlns:p14="http://schemas.microsoft.com/office/powerpoint/2010/main" val="341906627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thumb</a:t>
            </a:r>
            <a:endParaRPr lang="nl-BE" dirty="0" smtClean="0"/>
          </a:p>
          <a:p>
            <a:pPr lvl="1">
              <a:lnSpc>
                <a:spcPct val="120000"/>
              </a:lnSpc>
              <a:buFontTx/>
              <a:buChar char="-"/>
            </a:pPr>
            <a:r>
              <a:rPr lang="nl-BE" dirty="0" smtClean="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smtClean="0">
                <a:solidFill>
                  <a:srgbClr val="00B0F0"/>
                </a:solidFill>
              </a:rPr>
              <a:t>opdracht-mail</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br>
              <a:rPr lang="nl-BE" sz="9000" dirty="0" smtClean="0"/>
            </a:br>
            <a:endParaRPr lang="nl-BE" sz="9000" dirty="0" smtClean="0"/>
          </a:p>
          <a:p>
            <a:pPr lvl="1">
              <a:lnSpc>
                <a:spcPct val="120000"/>
              </a:lnSpc>
              <a:buFontTx/>
              <a:buChar char="-"/>
            </a:pPr>
            <a:r>
              <a:rPr lang="nl-BE" sz="9600" dirty="0">
                <a:solidFill>
                  <a:schemeClr val="tx1">
                    <a:lumMod val="95000"/>
                    <a:lumOff val="5000"/>
                  </a:schemeClr>
                </a:solidFill>
              </a:rPr>
              <a:t>Opdracht: </a:t>
            </a:r>
            <a:r>
              <a:rPr lang="nl-BE" sz="9600" dirty="0" smtClean="0">
                <a:solidFill>
                  <a:srgbClr val="00B0F0"/>
                </a:solidFill>
              </a:rPr>
              <a:t>opdracht-</a:t>
            </a:r>
            <a:r>
              <a:rPr lang="nl-BE" sz="9600" smtClean="0">
                <a:solidFill>
                  <a:srgbClr val="00B0F0"/>
                </a:solidFill>
              </a:rPr>
              <a:t>ajax</a:t>
            </a:r>
            <a:endParaRPr lang="nl-BE" sz="9600" dirty="0"/>
          </a:p>
          <a:p>
            <a:pPr lvl="1">
              <a:lnSpc>
                <a:spcPct val="120000"/>
              </a:lnSpc>
              <a:buFontTx/>
              <a:buChar char="-"/>
            </a:pP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smtClean="0">
                <a:solidFill>
                  <a:srgbClr val="002060"/>
                </a:solidFill>
              </a:rPr>
              <a:t>&gt;0</a:t>
            </a:r>
            <a:r>
              <a:rPr lang="nl-BE" dirty="0" smtClean="0"/>
              <a:t> </a:t>
            </a:r>
            <a:r>
              <a:rPr lang="nl-BE" dirty="0"/>
              <a:t>als er een match </a:t>
            </a:r>
            <a:r>
              <a:rPr lang="nl-BE" dirty="0" smtClean="0"/>
              <a:t>was (getal = aantal matches)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preg_replace</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lvl="1">
              <a:lnSpc>
                <a:spcPct val="120000"/>
              </a:lnSpc>
            </a:pPr>
            <a:r>
              <a:rPr lang="nl-BE" dirty="0" smtClean="0"/>
              <a:t>Opgelet, deze kunnen verschillende resultaten opleveren, ondanks gelijke </a:t>
            </a:r>
            <a:r>
              <a:rPr lang="nl-BE" dirty="0" err="1" smtClean="0"/>
              <a:t>regexen</a:t>
            </a:r>
            <a:r>
              <a:rPr lang="nl-BE" dirty="0" smtClean="0"/>
              <a:t>. Om zeker te zijn: testen in PHP!</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opdracht-</a:t>
            </a:r>
            <a:r>
              <a:rPr lang="nl-BE" dirty="0" err="1" smtClean="0">
                <a:solidFill>
                  <a:srgbClr val="00B0F0"/>
                </a:solidFill>
              </a:rPr>
              <a:t>regular</a:t>
            </a:r>
            <a:r>
              <a:rPr lang="nl-BE" dirty="0" smtClean="0">
                <a:solidFill>
                  <a:srgbClr val="00B0F0"/>
                </a:solidFill>
              </a:rPr>
              <a:t>-</a:t>
            </a:r>
            <a:r>
              <a:rPr lang="nl-BE" dirty="0" err="1" smtClean="0">
                <a:solidFill>
                  <a:srgbClr val="00B0F0"/>
                </a:solidFill>
              </a:rPr>
              <a:t>expressions</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-basis</a:t>
            </a: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-blog</a:t>
            </a:r>
          </a:p>
          <a:p>
            <a:pPr lvl="2">
              <a:lnSpc>
                <a:spcPct val="120000"/>
              </a:lnSpc>
            </a:pPr>
            <a:r>
              <a:rPr lang="nl-BE" dirty="0" smtClean="0">
                <a:solidFill>
                  <a:schemeClr val="tx1">
                    <a:lumMod val="95000"/>
                    <a:lumOff val="5000"/>
                  </a:schemeClr>
                </a:solidFill>
              </a:rPr>
              <a:t>Opdracht</a:t>
            </a:r>
            <a:r>
              <a:rPr lang="nl-BE" dirty="0" smtClean="0">
                <a:solidFill>
                  <a:srgbClr val="00B0F0"/>
                </a:solidFill>
              </a:rPr>
              <a:t>: 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-single-point-of-entry</a:t>
            </a:r>
            <a:endParaRPr lang="nl-BE" dirty="0">
              <a:solidFill>
                <a:srgbClr val="00B0F0"/>
              </a:solidFill>
            </a:endParaRPr>
          </a:p>
        </p:txBody>
      </p:sp>
    </p:spTree>
    <p:extLst>
      <p:ext uri="{BB962C8B-B14F-4D97-AF65-F5344CB8AC3E}">
        <p14:creationId xmlns:p14="http://schemas.microsoft.com/office/powerpoint/2010/main" val="188754468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smtClean="0">
                <a:hlinkClick r:id="rId5"/>
              </a:rPr>
              <a:t>Symphony</a:t>
            </a:r>
            <a:endParaRPr lang="nl-BE" dirty="0" smtClean="0"/>
          </a:p>
          <a:p>
            <a:pPr lvl="2">
              <a:lnSpc>
                <a:spcPct val="120000"/>
              </a:lnSpc>
              <a:buFontTx/>
              <a:buChar char="-"/>
            </a:pPr>
            <a:r>
              <a:rPr lang="nl-BE" dirty="0" err="1" smtClean="0">
                <a:hlinkClick r:id="rId6"/>
              </a:rPr>
              <a:t>Laravel</a:t>
            </a:r>
            <a:endParaRPr lang="nl-BE" dirty="0"/>
          </a:p>
          <a:p>
            <a:pPr lvl="2">
              <a:lnSpc>
                <a:spcPct val="120000"/>
              </a:lnSpc>
              <a:buFontTx/>
              <a:buChar char="-"/>
            </a:pPr>
            <a:r>
              <a:rPr lang="nl-BE" dirty="0"/>
              <a:t>(</a:t>
            </a:r>
            <a:r>
              <a:rPr lang="nl-BE" dirty="0">
                <a:hlinkClick r:id="rId7"/>
              </a:rPr>
              <a:t>Drupal</a:t>
            </a:r>
            <a:r>
              <a:rPr lang="nl-BE" dirty="0"/>
              <a:t>, </a:t>
            </a:r>
            <a:r>
              <a:rPr lang="nl-BE" dirty="0">
                <a:hlinkClick r:id="rId8"/>
              </a:rPr>
              <a:t>WordPress</a:t>
            </a:r>
            <a:r>
              <a:rPr lang="nl-BE" dirty="0"/>
              <a:t>, </a:t>
            </a:r>
            <a:r>
              <a:rPr lang="nl-BE" dirty="0">
                <a:hlinkClick r:id="rId9"/>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opdracht-MVC-tutorial</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opdracht-</a:t>
            </a:r>
            <a:r>
              <a:rPr lang="nl-BE" smtClean="0">
                <a:solidFill>
                  <a:srgbClr val="00B0F0"/>
                </a:solidFill>
              </a:rPr>
              <a:t>CodeIgniter</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hlinkClick r:id="rId2"/>
              </a:rPr>
              <a:t>http://www.laravel.com</a:t>
            </a:r>
            <a:endParaRPr lang="nl-BE" dirty="0" smtClean="0">
              <a:solidFill>
                <a:schemeClr val="bg1">
                  <a:lumMod val="85000"/>
                </a:schemeClr>
              </a:solidFill>
            </a:endParaRPr>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4" y="2492896"/>
            <a:ext cx="9127305" cy="6247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099076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Voor mensen die problemen ondervinden bij de installatie van een </a:t>
            </a:r>
            <a:r>
              <a:rPr lang="nl-BE" dirty="0" err="1" smtClean="0"/>
              <a:t>Laravel</a:t>
            </a:r>
            <a:r>
              <a:rPr lang="nl-BE" dirty="0" smtClean="0"/>
              <a:t>-project</a:t>
            </a:r>
          </a:p>
          <a:p>
            <a:pPr lvl="1">
              <a:lnSpc>
                <a:spcPct val="120000"/>
              </a:lnSpc>
              <a:buFontTx/>
              <a:buChar char="-"/>
            </a:pPr>
            <a:r>
              <a:rPr lang="nl-BE" dirty="0" smtClean="0"/>
              <a:t>“</a:t>
            </a:r>
            <a:r>
              <a:rPr lang="nl-BE" dirty="0" err="1" smtClean="0"/>
              <a:t>Mcrypt</a:t>
            </a:r>
            <a:r>
              <a:rPr lang="nl-BE" dirty="0" smtClean="0"/>
              <a:t> PHP extension </a:t>
            </a:r>
            <a:r>
              <a:rPr lang="nl-BE" dirty="0" err="1" smtClean="0"/>
              <a:t>required</a:t>
            </a:r>
            <a:r>
              <a:rPr lang="nl-BE" dirty="0" smtClean="0"/>
              <a:t>”</a:t>
            </a:r>
          </a:p>
          <a:p>
            <a:pPr lvl="2">
              <a:lnSpc>
                <a:spcPct val="120000"/>
              </a:lnSpc>
              <a:buFontTx/>
              <a:buChar char="-"/>
            </a:pPr>
            <a:r>
              <a:rPr lang="nl-BE" dirty="0"/>
              <a:t>http://andyy.me/mcrypt-php-extension-for-laravel-in-xampp-mac/</a:t>
            </a:r>
            <a:endParaRPr lang="nl-BE" dirty="0" smtClean="0"/>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466448200"/>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p---</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a:t>
            </a:r>
            <a:r>
              <a:rPr lang="nl-BE" sz="2400" dirty="0" smtClean="0">
                <a:solidFill>
                  <a:srgbClr val="00B0F0"/>
                </a:solidFill>
              </a:rPr>
              <a:t>---</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err="1" smtClean="0"/>
              <a:t>namespace</a:t>
            </a:r>
            <a:endParaRPr lang="nl-NL" dirty="0" smtClean="0"/>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508560744"/>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a:t>
                      </a:r>
                      <a:r>
                        <a:rPr lang="nl-BE" sz="1400" baseline="0" smtClean="0"/>
                        <a:t>% 4) </a:t>
                      </a:r>
                      <a:r>
                        <a:rPr lang="nl-BE" sz="1400" baseline="0" dirty="0" smtClean="0"/>
                        <a:t>=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endParaRPr lang="nl-BE" dirty="0" smtClean="0">
              <a:solidFill>
                <a:srgbClr val="00B0F0"/>
              </a:solidFill>
            </a:endParaRP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dirty="0"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smtClean="0">
                <a:solidFill>
                  <a:srgbClr val="00B0F0"/>
                </a:solidFill>
              </a:rPr>
              <a:t>opdracht-arrays-</a:t>
            </a:r>
            <a:r>
              <a:rPr lang="nl-BE" smtClean="0">
                <a:solidFill>
                  <a:srgbClr val="00B0F0"/>
                </a:solidFill>
              </a:rPr>
              <a:t>functions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err="1" smtClean="0"/>
              <a:t>Callback</a:t>
            </a:r>
            <a:endParaRPr lang="nl-BE" dirty="0" smtClean="0"/>
          </a:p>
          <a:p>
            <a:pPr lvl="1">
              <a:lnSpc>
                <a:spcPct val="120000"/>
              </a:lnSpc>
            </a:pPr>
            <a:r>
              <a:rPr lang="nl-BE" dirty="0" smtClean="0">
                <a:solidFill>
                  <a:schemeClr val="tx1">
                    <a:lumMod val="95000"/>
                    <a:lumOff val="5000"/>
                  </a:schemeClr>
                </a:solidFill>
              </a:rPr>
              <a:t>Een functie kan ook in een </a:t>
            </a:r>
            <a:r>
              <a:rPr lang="nl-BE" dirty="0">
                <a:solidFill>
                  <a:schemeClr val="tx1">
                    <a:lumMod val="95000"/>
                    <a:lumOff val="5000"/>
                  </a:schemeClr>
                </a:solidFill>
              </a:rPr>
              <a:t>variabele </a:t>
            </a:r>
            <a:r>
              <a:rPr lang="nl-BE" dirty="0" smtClean="0">
                <a:solidFill>
                  <a:schemeClr val="tx1">
                    <a:lumMod val="95000"/>
                    <a:lumOff val="5000"/>
                  </a:schemeClr>
                </a:solidFill>
              </a:rPr>
              <a:t>opgeslagen worden</a:t>
            </a:r>
          </a:p>
          <a:p>
            <a:pPr lvl="1">
              <a:lnSpc>
                <a:spcPct val="120000"/>
              </a:lnSpc>
            </a:pPr>
            <a:r>
              <a:rPr lang="nl-BE" dirty="0" smtClean="0">
                <a:solidFill>
                  <a:schemeClr val="tx1">
                    <a:lumMod val="95000"/>
                    <a:lumOff val="5000"/>
                  </a:schemeClr>
                </a:solidFill>
              </a:rPr>
              <a:t>Hoe:</a:t>
            </a:r>
          </a:p>
          <a:p>
            <a:pPr lvl="2">
              <a:lnSpc>
                <a:spcPct val="120000"/>
              </a:lnSpc>
            </a:pPr>
            <a:r>
              <a:rPr lang="nl-BE" dirty="0" smtClean="0">
                <a:solidFill>
                  <a:schemeClr val="tx1">
                    <a:lumMod val="95000"/>
                    <a:lumOff val="5000"/>
                  </a:schemeClr>
                </a:solidFill>
              </a:rPr>
              <a:t>Je </a:t>
            </a:r>
            <a:r>
              <a:rPr lang="nl-BE" dirty="0" err="1" smtClean="0">
                <a:solidFill>
                  <a:schemeClr val="tx1">
                    <a:lumMod val="95000"/>
                    <a:lumOff val="5000"/>
                  </a:schemeClr>
                </a:solidFill>
              </a:rPr>
              <a:t>definiëert</a:t>
            </a:r>
            <a:r>
              <a:rPr lang="nl-BE" dirty="0" smtClean="0">
                <a:solidFill>
                  <a:schemeClr val="tx1">
                    <a:lumMod val="95000"/>
                    <a:lumOff val="5000"/>
                  </a:schemeClr>
                </a:solidFill>
              </a:rPr>
              <a:t> de functie</a:t>
            </a:r>
          </a:p>
          <a:p>
            <a:pPr lvl="2">
              <a:lnSpc>
                <a:spcPct val="120000"/>
              </a:lnSpc>
            </a:pPr>
            <a:r>
              <a:rPr lang="nl-BE" dirty="0" smtClean="0">
                <a:solidFill>
                  <a:schemeClr val="tx1">
                    <a:lumMod val="95000"/>
                    <a:lumOff val="5000"/>
                  </a:schemeClr>
                </a:solidFill>
              </a:rPr>
              <a:t>Je benoemt een variabele met de stringnaam van de functie</a:t>
            </a:r>
          </a:p>
          <a:p>
            <a:pPr lvl="2">
              <a:lnSpc>
                <a:spcPct val="120000"/>
              </a:lnSpc>
            </a:pPr>
            <a:r>
              <a:rPr lang="nl-BE" dirty="0" smtClean="0">
                <a:solidFill>
                  <a:schemeClr val="tx1">
                    <a:lumMod val="95000"/>
                    <a:lumOff val="5000"/>
                  </a:schemeClr>
                </a:solidFill>
              </a:rPr>
              <a:t>Nu kan je deze variabele overal gebruiken (bv. Als argument in een andere functie)</a:t>
            </a:r>
          </a:p>
          <a:p>
            <a:pPr lvl="2">
              <a:lnSpc>
                <a:spcPct val="120000"/>
              </a:lnSpc>
            </a:pPr>
            <a:r>
              <a:rPr lang="nl-BE" dirty="0" smtClean="0">
                <a:solidFill>
                  <a:schemeClr val="tx1">
                    <a:lumMod val="95000"/>
                    <a:lumOff val="5000"/>
                  </a:schemeClr>
                </a:solidFill>
              </a:rPr>
              <a:t>Voer de functie uit door achter de </a:t>
            </a:r>
            <a:r>
              <a:rPr lang="nl-BE" dirty="0" err="1" smtClean="0">
                <a:solidFill>
                  <a:schemeClr val="tx1">
                    <a:lumMod val="95000"/>
                    <a:lumOff val="5000"/>
                  </a:schemeClr>
                </a:solidFill>
              </a:rPr>
              <a:t>variabelenaam</a:t>
            </a:r>
            <a:r>
              <a:rPr lang="nl-BE" dirty="0" smtClean="0">
                <a:solidFill>
                  <a:schemeClr val="tx1">
                    <a:lumMod val="95000"/>
                    <a:lumOff val="5000"/>
                  </a:schemeClr>
                </a:solidFill>
              </a:rPr>
              <a:t> () te plaatsen</a:t>
            </a: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3143375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err="1" smtClean="0"/>
              <a:t>Callback</a:t>
            </a:r>
            <a:endParaRPr lang="nl-BE" dirty="0" smtClean="0"/>
          </a:p>
          <a:p>
            <a:pPr lvl="1">
              <a:lnSpc>
                <a:spcPct val="120000"/>
              </a:lnSpc>
            </a:pPr>
            <a:r>
              <a:rPr lang="nl-BE" dirty="0" err="1" smtClean="0">
                <a:solidFill>
                  <a:srgbClr val="002060"/>
                </a:solidFill>
              </a:rPr>
              <a:t>function</a:t>
            </a:r>
            <a:r>
              <a:rPr lang="nl-BE" dirty="0" smtClean="0">
                <a:solidFill>
                  <a:srgbClr val="002060"/>
                </a:solidFill>
              </a:rPr>
              <a:t> test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chemeClr val="tx1">
                    <a:lumMod val="95000"/>
                    <a:lumOff val="5000"/>
                  </a:schemeClr>
                </a:solidFill>
              </a:rPr>
              <a:t>	</a:t>
            </a:r>
            <a:r>
              <a:rPr lang="nl-BE" dirty="0" smtClean="0">
                <a:solidFill>
                  <a:srgbClr val="002060"/>
                </a:solidFill>
              </a:rPr>
              <a:t>echo ‘Test </a:t>
            </a:r>
            <a:r>
              <a:rPr lang="nl-BE" dirty="0" err="1" smtClean="0">
                <a:solidFill>
                  <a:srgbClr val="002060"/>
                </a:solidFill>
              </a:rPr>
              <a:t>func</a:t>
            </a:r>
            <a:r>
              <a:rPr lang="nl-BE" dirty="0" smtClean="0">
                <a:solidFill>
                  <a:srgbClr val="002060"/>
                </a:solidFill>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t>
            </a:r>
            <a:r>
              <a:rPr lang="nl-BE" dirty="0" smtClean="0">
                <a:solidFill>
                  <a:srgbClr val="002060"/>
                </a:solidFill>
              </a:rPr>
              <a:t>}</a:t>
            </a:r>
            <a:br>
              <a:rPr lang="nl-BE" dirty="0" smtClean="0">
                <a:solidFill>
                  <a:srgbClr val="002060"/>
                </a:solidFill>
              </a:rPr>
            </a:br>
            <a:r>
              <a:rPr lang="nl-BE" dirty="0"/>
              <a:t/>
            </a:r>
            <a:br>
              <a:rPr lang="nl-BE" dirty="0"/>
            </a:br>
            <a:r>
              <a:rPr lang="nl-BE" dirty="0">
                <a:solidFill>
                  <a:srgbClr val="002060"/>
                </a:solidFill>
              </a:rPr>
              <a:t>$</a:t>
            </a:r>
            <a:r>
              <a:rPr lang="nl-BE" dirty="0" err="1">
                <a:solidFill>
                  <a:srgbClr val="002060"/>
                </a:solidFill>
              </a:rPr>
              <a:t>callback</a:t>
            </a:r>
            <a:r>
              <a:rPr lang="nl-BE" dirty="0">
                <a:solidFill>
                  <a:srgbClr val="002060"/>
                </a:solidFill>
              </a:rPr>
              <a:t> = ‘test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a:t>
            </a:r>
            <a:r>
              <a:rPr lang="nl-BE" dirty="0" err="1" smtClean="0">
                <a:solidFill>
                  <a:srgbClr val="002060"/>
                </a:solidFill>
              </a:rPr>
              <a:t>callback</a:t>
            </a:r>
            <a:r>
              <a:rPr lang="nl-BE" dirty="0" smtClean="0">
                <a:solidFill>
                  <a:srgbClr val="002060"/>
                </a:solidFill>
              </a:rPr>
              <a:t>(); // Resultaat: ‘Test </a:t>
            </a:r>
            <a:r>
              <a:rPr lang="nl-BE" dirty="0" err="1" smtClean="0">
                <a:solidFill>
                  <a:srgbClr val="002060"/>
                </a:solidFill>
              </a:rPr>
              <a:t>func</a:t>
            </a:r>
            <a:r>
              <a:rPr lang="nl-BE" dirty="0" smtClean="0">
                <a:solidFill>
                  <a:srgbClr val="002060"/>
                </a:solidFill>
              </a:rPr>
              <a:t>’</a:t>
            </a:r>
            <a:br>
              <a:rPr lang="nl-BE" dirty="0" smtClean="0">
                <a:solidFill>
                  <a:srgbClr val="002060"/>
                </a:solidFill>
              </a:rPr>
            </a:br>
            <a:endParaRPr lang="nl-BE" dirty="0" smtClean="0">
              <a:solidFill>
                <a:srgbClr val="00206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callback</a:t>
            </a:r>
            <a:r>
              <a:rPr lang="nl-BE" dirty="0" smtClean="0">
                <a:solidFill>
                  <a:srgbClr val="00B050"/>
                </a:solidFill>
              </a:rPr>
              <a:t> </a:t>
            </a:r>
            <a:r>
              <a:rPr lang="nl-BE" dirty="0"/>
              <a:t>)</a:t>
            </a:r>
          </a:p>
          <a:p>
            <a:pPr lvl="1">
              <a:lnSpc>
                <a:spcPct val="120000"/>
              </a:lnSpc>
            </a:pPr>
            <a:endParaRPr lang="nl-BE" dirty="0">
              <a:solidFill>
                <a:srgbClr val="002060"/>
              </a:solidFill>
            </a:endParaRPr>
          </a:p>
        </p:txBody>
      </p:sp>
    </p:spTree>
    <p:extLst>
      <p:ext uri="{BB962C8B-B14F-4D97-AF65-F5344CB8AC3E}">
        <p14:creationId xmlns:p14="http://schemas.microsoft.com/office/powerpoint/2010/main" val="4437929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r>
              <a:rPr lang="nl-BE" dirty="0" smtClean="0">
                <a:solidFill>
                  <a:srgbClr val="00B0F0"/>
                </a:solidFill>
              </a:rPr>
              <a:t>-gevorderd </a:t>
            </a: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opdracht-</a:t>
            </a:r>
            <a:r>
              <a:rPr lang="nl-BE" dirty="0" err="1" smtClean="0">
                <a:solidFill>
                  <a:srgbClr val="00B0F0"/>
                </a:solidFill>
              </a:rPr>
              <a:t>functions</a:t>
            </a:r>
            <a:r>
              <a:rPr lang="nl-BE" dirty="0" smtClean="0">
                <a:solidFill>
                  <a:srgbClr val="00B0F0"/>
                </a:solidFill>
              </a:rPr>
              <a:t>-</a:t>
            </a:r>
            <a:r>
              <a:rPr lang="nl-BE" dirty="0" err="1" smtClean="0">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10743</TotalTime>
  <Words>7135</Words>
  <Application>Microsoft Office PowerPoint</Application>
  <PresentationFormat>Diavoorstelling (4:3)</PresentationFormat>
  <Paragraphs>2129</Paragraphs>
  <Slides>263</Slides>
  <Notes>23</Notes>
  <HiddenSlides>0</HiddenSlides>
  <MMClips>0</MMClips>
  <ScaleCrop>false</ScaleCrop>
  <HeadingPairs>
    <vt:vector size="4" baseType="variant">
      <vt:variant>
        <vt:lpstr>Thema</vt:lpstr>
      </vt:variant>
      <vt:variant>
        <vt:i4>1</vt:i4>
      </vt:variant>
      <vt:variant>
        <vt:lpstr>Diatitels</vt:lpstr>
      </vt:variant>
      <vt:variant>
        <vt:i4>263</vt:i4>
      </vt:variant>
    </vt:vector>
  </HeadingPairs>
  <TitlesOfParts>
    <vt:vector size="264"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namespace</vt:lpstr>
      <vt:lpstr>namespace</vt:lpstr>
      <vt:lpstr>namespace</vt:lpstr>
      <vt:lpstr>namespace</vt:lpstr>
      <vt:lpstr>namespace</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Laravel</vt:lpstr>
      <vt:lpstr>MVC-framework: Laravel</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391</cp:revision>
  <dcterms:created xsi:type="dcterms:W3CDTF">2012-11-26T16:16:16Z</dcterms:created>
  <dcterms:modified xsi:type="dcterms:W3CDTF">2015-08-18T09:24:47Z</dcterms:modified>
</cp:coreProperties>
</file>