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12" name="Título de la presentació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Información fáctica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Información fáctica</a:t>
            </a:r>
          </a:p>
        </p:txBody>
      </p:sp>
      <p:sp>
        <p:nvSpPr>
          <p:cNvPr id="10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Atribución</a:t>
            </a:r>
          </a:p>
        </p:txBody>
      </p:sp>
      <p:sp>
        <p:nvSpPr>
          <p:cNvPr id="116" name="Nivel de texto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“Cita destacable”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enco de ensalada con arroz frito, huevos duros y palillo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uenco con pasteles de salmón, ensalada y hummus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Cuenco de pappardelle con mantequilla de perejil, avellanas tostadas y lascas de queso parmesano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enco de ensalada con arroz frito, huevos duros y palillo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guacates y lima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e la presentació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23" name="Autor y fech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enco con pasteles de salmón, ensalada y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la diapositiva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de la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la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43" name="Subtítulo de la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la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61" name="Nivel de texto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Cuenco de pappardelle con mantequilla de perejil, avellanas tostadas y lascas de queso parmesano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ítulo de la diapositiva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72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la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80" name="Subtítulo de la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8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89" name="Subtítulo de agend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agenda</a:t>
            </a:r>
          </a:p>
        </p:txBody>
      </p:sp>
      <p:sp>
        <p:nvSpPr>
          <p:cNvPr id="9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Temas relacionados con la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la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de la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st A/B de optimización CRO."/>
          <p:cNvSpPr txBox="1"/>
          <p:nvPr>
            <p:ph type="subTitle" sz="quarter" idx="1"/>
          </p:nvPr>
        </p:nvSpPr>
        <p:spPr>
          <a:xfrm>
            <a:off x="1429942" y="5653831"/>
            <a:ext cx="19610786" cy="2408338"/>
          </a:xfrm>
          <a:prstGeom prst="rect">
            <a:avLst/>
          </a:prstGeom>
        </p:spPr>
        <p:txBody>
          <a:bodyPr/>
          <a:lstStyle>
            <a:lvl1pPr>
              <a:defRPr b="0" sz="4000">
                <a:solidFill>
                  <a:srgbClr val="232A3C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Test A/B de optimización CRO.</a:t>
            </a:r>
          </a:p>
        </p:txBody>
      </p:sp>
      <p:sp>
        <p:nvSpPr>
          <p:cNvPr id="152" name="ECommerce"/>
          <p:cNvSpPr txBox="1"/>
          <p:nvPr/>
        </p:nvSpPr>
        <p:spPr>
          <a:xfrm>
            <a:off x="1201340" y="1219159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701675">
              <a:defRPr sz="3060">
                <a:solidFill>
                  <a:srgbClr val="92929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ECommerce</a:t>
            </a:r>
          </a:p>
        </p:txBody>
      </p:sp>
      <p:sp>
        <p:nvSpPr>
          <p:cNvPr id="153" name="Grupo formado por Antón, Lorenzo, Carlos, Joe, Julia y Diego."/>
          <p:cNvSpPr txBox="1"/>
          <p:nvPr/>
        </p:nvSpPr>
        <p:spPr>
          <a:xfrm>
            <a:off x="1556940" y="11859862"/>
            <a:ext cx="12342518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701675">
              <a:defRPr sz="3060">
                <a:solidFill>
                  <a:srgbClr val="92929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Grupo formado por Antón, Lorenzo, Carlos, Joe, Julia y Diego.</a:t>
            </a:r>
          </a:p>
        </p:txBody>
      </p:sp>
      <p:pic>
        <p:nvPicPr>
          <p:cNvPr id="154" name="foto-web-provisional-ok-2220x910.jpg" descr="foto-web-provisional-ok-2220x910.jpg"/>
          <p:cNvPicPr>
            <a:picLocks noChangeAspect="1"/>
          </p:cNvPicPr>
          <p:nvPr/>
        </p:nvPicPr>
        <p:blipFill>
          <a:blip r:embed="rId2">
            <a:extLst/>
          </a:blip>
          <a:srcRect l="28836" t="0" r="28194" b="63519"/>
          <a:stretch>
            <a:fillRect/>
          </a:stretch>
        </p:blipFill>
        <p:spPr>
          <a:xfrm>
            <a:off x="17888699" y="1328605"/>
            <a:ext cx="5158177" cy="1795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El reto consistía en reducir el tiempo de compra así como los clics necesarios, para lograr una mejor conversión de compra (CRO)."/>
          <p:cNvSpPr txBox="1"/>
          <p:nvPr>
            <p:ph type="subTitle" sz="quarter" idx="1"/>
          </p:nvPr>
        </p:nvSpPr>
        <p:spPr>
          <a:xfrm>
            <a:off x="1429942" y="5653831"/>
            <a:ext cx="19610786" cy="2408338"/>
          </a:xfrm>
          <a:prstGeom prst="rect">
            <a:avLst/>
          </a:prstGeom>
        </p:spPr>
        <p:txBody>
          <a:bodyPr/>
          <a:lstStyle>
            <a:lvl1pPr>
              <a:defRPr b="0" sz="4000">
                <a:solidFill>
                  <a:srgbClr val="232A3C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El reto consistía en reducir el tiempo de compra así como los clics necesarios, para lograr una mejor conversión de compra (CRO).</a:t>
            </a:r>
          </a:p>
        </p:txBody>
      </p:sp>
      <p:sp>
        <p:nvSpPr>
          <p:cNvPr id="157" name="ECommerce"/>
          <p:cNvSpPr txBox="1"/>
          <p:nvPr/>
        </p:nvSpPr>
        <p:spPr>
          <a:xfrm>
            <a:off x="1201340" y="1219159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701675">
              <a:defRPr sz="3060">
                <a:solidFill>
                  <a:srgbClr val="92929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ECommerce</a:t>
            </a:r>
          </a:p>
        </p:txBody>
      </p:sp>
      <p:sp>
        <p:nvSpPr>
          <p:cNvPr id="158" name="EL RETO"/>
          <p:cNvSpPr txBox="1"/>
          <p:nvPr/>
        </p:nvSpPr>
        <p:spPr>
          <a:xfrm>
            <a:off x="1556940" y="11859862"/>
            <a:ext cx="3683896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701675">
              <a:defRPr sz="3060">
                <a:solidFill>
                  <a:srgbClr val="92929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EL RETO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Antes y después"/>
          <p:cNvSpPr txBox="1"/>
          <p:nvPr>
            <p:ph type="body" idx="21"/>
          </p:nvPr>
        </p:nvSpPr>
        <p:spPr>
          <a:xfrm>
            <a:off x="1556940" y="11859862"/>
            <a:ext cx="3584379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01675">
              <a:defRPr b="0" sz="3060">
                <a:solidFill>
                  <a:srgbClr val="92929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Antes y después</a:t>
            </a:r>
          </a:p>
        </p:txBody>
      </p:sp>
      <p:sp>
        <p:nvSpPr>
          <p:cNvPr id="161" name="ECommerce"/>
          <p:cNvSpPr txBox="1"/>
          <p:nvPr/>
        </p:nvSpPr>
        <p:spPr>
          <a:xfrm>
            <a:off x="1201340" y="1219159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701675">
              <a:defRPr sz="3060">
                <a:solidFill>
                  <a:srgbClr val="92929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ECommerce</a:t>
            </a:r>
          </a:p>
        </p:txBody>
      </p:sp>
      <p:sp>
        <p:nvSpPr>
          <p:cNvPr id="162" name="33 TESTS"/>
          <p:cNvSpPr txBox="1"/>
          <p:nvPr/>
        </p:nvSpPr>
        <p:spPr>
          <a:xfrm>
            <a:off x="17482740" y="11859862"/>
            <a:ext cx="5437190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r" defTabSz="701675">
              <a:defRPr sz="3060">
                <a:solidFill>
                  <a:srgbClr val="92929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33 TESTS</a:t>
            </a:r>
          </a:p>
        </p:txBody>
      </p:sp>
      <p:pic>
        <p:nvPicPr>
          <p:cNvPr id="163" name="Filtros y cards antiguos.pdf" descr="Filtros y cards antiguos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4537" y="3992492"/>
            <a:ext cx="8960614" cy="6765549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64" name="Filtros y cards nuevos.pdf" descr="Filtros y cards nuevos.pd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8848" y="3898992"/>
            <a:ext cx="8960614" cy="6952549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165" name="Antes"/>
          <p:cNvSpPr txBox="1"/>
          <p:nvPr/>
        </p:nvSpPr>
        <p:spPr>
          <a:xfrm>
            <a:off x="2744971" y="3067659"/>
            <a:ext cx="3584379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701675">
              <a:defRPr sz="3060">
                <a:solidFill>
                  <a:srgbClr val="92929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Antes</a:t>
            </a:r>
          </a:p>
        </p:txBody>
      </p:sp>
      <p:sp>
        <p:nvSpPr>
          <p:cNvPr id="166" name="Después"/>
          <p:cNvSpPr txBox="1"/>
          <p:nvPr/>
        </p:nvSpPr>
        <p:spPr>
          <a:xfrm>
            <a:off x="13133571" y="2864459"/>
            <a:ext cx="3584380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701675">
              <a:defRPr sz="3060">
                <a:solidFill>
                  <a:srgbClr val="92929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Después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DATOS"/>
          <p:cNvSpPr txBox="1"/>
          <p:nvPr>
            <p:ph type="body" idx="21"/>
          </p:nvPr>
        </p:nvSpPr>
        <p:spPr>
          <a:xfrm>
            <a:off x="1556940" y="11859862"/>
            <a:ext cx="3187207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01675">
              <a:defRPr b="0" sz="3060">
                <a:solidFill>
                  <a:srgbClr val="92929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DATOS</a:t>
            </a:r>
          </a:p>
        </p:txBody>
      </p:sp>
      <p:sp>
        <p:nvSpPr>
          <p:cNvPr id="169" name="ECommerce"/>
          <p:cNvSpPr txBox="1"/>
          <p:nvPr/>
        </p:nvSpPr>
        <p:spPr>
          <a:xfrm>
            <a:off x="1201340" y="1219159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701675">
              <a:defRPr sz="3060">
                <a:solidFill>
                  <a:srgbClr val="92929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ECommerce</a:t>
            </a:r>
          </a:p>
        </p:txBody>
      </p:sp>
      <p:sp>
        <p:nvSpPr>
          <p:cNvPr id="170" name="30 TESTS"/>
          <p:cNvSpPr txBox="1"/>
          <p:nvPr/>
        </p:nvSpPr>
        <p:spPr>
          <a:xfrm>
            <a:off x="17482740" y="11859862"/>
            <a:ext cx="5437190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r" defTabSz="701675">
              <a:defRPr sz="3060">
                <a:solidFill>
                  <a:srgbClr val="92929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30 TESTS</a:t>
            </a:r>
          </a:p>
        </p:txBody>
      </p:sp>
      <p:pic>
        <p:nvPicPr>
          <p:cNvPr id="171" name="medicion_clicks.png" descr="medicion_click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5362" y="3180133"/>
            <a:ext cx="6678912" cy="5356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medicion_tiempo.png" descr="medicion_tiemp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41744" y="3020955"/>
            <a:ext cx="7075895" cy="5674455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Clicks"/>
          <p:cNvSpPr txBox="1"/>
          <p:nvPr/>
        </p:nvSpPr>
        <p:spPr>
          <a:xfrm>
            <a:off x="4198540" y="2473967"/>
            <a:ext cx="3187207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701675">
              <a:defRPr sz="3060">
                <a:solidFill>
                  <a:srgbClr val="92929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Clicks</a:t>
            </a:r>
          </a:p>
        </p:txBody>
      </p:sp>
      <p:sp>
        <p:nvSpPr>
          <p:cNvPr id="174" name="Tiempo"/>
          <p:cNvSpPr txBox="1"/>
          <p:nvPr/>
        </p:nvSpPr>
        <p:spPr>
          <a:xfrm>
            <a:off x="12961540" y="2473967"/>
            <a:ext cx="3187207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701675">
              <a:defRPr sz="3060">
                <a:solidFill>
                  <a:srgbClr val="92929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Tiempo</a:t>
            </a:r>
          </a:p>
        </p:txBody>
      </p:sp>
      <p:sp>
        <p:nvSpPr>
          <p:cNvPr id="175" name="La tasa de clicks ha mejorado un 400%…"/>
          <p:cNvSpPr txBox="1"/>
          <p:nvPr/>
        </p:nvSpPr>
        <p:spPr>
          <a:xfrm>
            <a:off x="4165362" y="9061918"/>
            <a:ext cx="6449568" cy="1003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1" indent="448055" defTabSz="808990">
              <a:defRPr sz="2352">
                <a:solidFill>
                  <a:srgbClr val="92929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pPr>
            <a:r>
              <a:t>La tasa de clicks ha mejorado un </a:t>
            </a:r>
            <a:r>
              <a:rPr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400% </a:t>
            </a:r>
          </a:p>
          <a:p>
            <a:pPr lvl="1" indent="448055" defTabSz="808990">
              <a:defRPr sz="2352">
                <a:solidFill>
                  <a:srgbClr val="92929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pPr>
            <a:r>
              <a:rPr>
                <a:solidFill>
                  <a:srgbClr val="000000"/>
                </a:solidFill>
              </a:rPr>
              <a:t>con una probabilidad del </a:t>
            </a:r>
            <a:r>
              <a:rPr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99,9% </a:t>
            </a:r>
          </a:p>
        </p:txBody>
      </p:sp>
      <p:sp>
        <p:nvSpPr>
          <p:cNvPr id="176" name="La tasa de tiempo ha mejorado un 116,17%…"/>
          <p:cNvSpPr txBox="1"/>
          <p:nvPr/>
        </p:nvSpPr>
        <p:spPr>
          <a:xfrm>
            <a:off x="12961540" y="10218366"/>
            <a:ext cx="6836303" cy="1043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1" indent="448055" defTabSz="808990">
              <a:defRPr sz="2352">
                <a:solidFill>
                  <a:srgbClr val="92929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pPr>
            <a:r>
              <a:t>La tasa de tiempo ha mejorado un </a:t>
            </a:r>
            <a:r>
              <a:rPr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116,17% </a:t>
            </a:r>
            <a:endParaRPr>
              <a:solidFill>
                <a:srgbClr val="000000"/>
              </a:solidFill>
            </a:endParaRPr>
          </a:p>
          <a:p>
            <a:pPr lvl="1" indent="448055" defTabSz="808990">
              <a:defRPr sz="2352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pPr>
            <a:r>
              <a:t>con una probabilidad del </a:t>
            </a:r>
            <a:r>
              <a:rPr>
                <a:latin typeface="Poppins SemiBold"/>
                <a:ea typeface="Poppins SemiBold"/>
                <a:cs typeface="Poppins SemiBold"/>
                <a:sym typeface="Poppins SemiBold"/>
              </a:rPr>
              <a:t>99,9% </a:t>
            </a:r>
          </a:p>
        </p:txBody>
      </p:sp>
      <p:sp>
        <p:nvSpPr>
          <p:cNvPr id="177" name="Hemos pasado de una media de 15 clicks totales a 11 clicks."/>
          <p:cNvSpPr txBox="1"/>
          <p:nvPr/>
        </p:nvSpPr>
        <p:spPr>
          <a:xfrm>
            <a:off x="4165362" y="10238342"/>
            <a:ext cx="6678912" cy="1003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1" defTabSz="825500">
              <a:defRPr>
                <a:solidFill>
                  <a:srgbClr val="92929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pPr>
            <a:r>
              <a:t>Hemos pasado de una media </a:t>
            </a:r>
            <a:r>
              <a:rPr>
                <a:solidFill>
                  <a:srgbClr val="000000"/>
                </a:solidFill>
              </a:rPr>
              <a:t>de </a:t>
            </a:r>
            <a:r>
              <a:rPr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15 clicks</a:t>
            </a:r>
            <a:r>
              <a:rPr>
                <a:solidFill>
                  <a:srgbClr val="000000"/>
                </a:solidFill>
              </a:rPr>
              <a:t> totales a </a:t>
            </a:r>
            <a:r>
              <a:rPr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11 clicks.</a:t>
            </a:r>
          </a:p>
        </p:txBody>
      </p:sp>
      <p:sp>
        <p:nvSpPr>
          <p:cNvPr id="178" name="Hemos pasado de una media de 1:30 minutos a 50 segundos"/>
          <p:cNvSpPr txBox="1"/>
          <p:nvPr/>
        </p:nvSpPr>
        <p:spPr>
          <a:xfrm>
            <a:off x="12961540" y="9041941"/>
            <a:ext cx="6836303" cy="1043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1" defTabSz="825500">
              <a:defRPr>
                <a:solidFill>
                  <a:srgbClr val="92929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pPr>
            <a:r>
              <a:t>Hemos pasado de una media de </a:t>
            </a:r>
            <a:r>
              <a:rPr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1:30 minutos a 50 segundos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¡Gracias!"/>
          <p:cNvSpPr txBox="1"/>
          <p:nvPr>
            <p:ph type="subTitle" sz="quarter" idx="1"/>
          </p:nvPr>
        </p:nvSpPr>
        <p:spPr>
          <a:xfrm>
            <a:off x="1201342" y="5653831"/>
            <a:ext cx="6443763" cy="2408338"/>
          </a:xfrm>
          <a:prstGeom prst="rect">
            <a:avLst/>
          </a:prstGeom>
        </p:spPr>
        <p:txBody>
          <a:bodyPr anchor="b"/>
          <a:lstStyle>
            <a:lvl1pPr>
              <a:defRPr b="0" sz="4000">
                <a:solidFill>
                  <a:srgbClr val="232A3C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¡Gracias!</a:t>
            </a:r>
          </a:p>
        </p:txBody>
      </p:sp>
      <p:sp>
        <p:nvSpPr>
          <p:cNvPr id="181" name="ECommerce"/>
          <p:cNvSpPr txBox="1"/>
          <p:nvPr/>
        </p:nvSpPr>
        <p:spPr>
          <a:xfrm>
            <a:off x="1201340" y="1219159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701675">
              <a:defRPr sz="3060">
                <a:solidFill>
                  <a:srgbClr val="92929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ECommerce</a:t>
            </a:r>
          </a:p>
        </p:txBody>
      </p:sp>
      <p:sp>
        <p:nvSpPr>
          <p:cNvPr id="182" name="Rectángulo"/>
          <p:cNvSpPr txBox="1"/>
          <p:nvPr/>
        </p:nvSpPr>
        <p:spPr>
          <a:xfrm>
            <a:off x="1556940" y="11859862"/>
            <a:ext cx="3187207" cy="63697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92929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pPr>
          </a:p>
        </p:txBody>
      </p:sp>
      <p:pic>
        <p:nvPicPr>
          <p:cNvPr id="183" name="handy-line-meditating-cloud.gif" descr="handy-line-meditating-cloud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01860" y="2066032"/>
            <a:ext cx="10160001" cy="1016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