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462" r:id="rId4"/>
    <p:sldId id="296" r:id="rId5"/>
    <p:sldId id="293" r:id="rId6"/>
    <p:sldId id="271" r:id="rId7"/>
    <p:sldId id="265" r:id="rId8"/>
    <p:sldId id="295" r:id="rId9"/>
    <p:sldId id="266" r:id="rId10"/>
    <p:sldId id="267" r:id="rId11"/>
    <p:sldId id="297" r:id="rId12"/>
    <p:sldId id="421" r:id="rId13"/>
    <p:sldId id="387" r:id="rId14"/>
    <p:sldId id="463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bg1"/>
              </a:solidFill>
            </a:rPr>
            <a:t>Файл кода – </a:t>
          </a:r>
          <a:r>
            <a:rPr lang="en-US" dirty="0">
              <a:solidFill>
                <a:schemeClr val="bg1"/>
              </a:solidFill>
            </a:rPr>
            <a:t>script.py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bg1"/>
              </a:solidFill>
            </a:rPr>
            <a:t>Байт-код – </a:t>
          </a:r>
          <a:r>
            <a:rPr lang="en-US" dirty="0" err="1">
              <a:solidFill>
                <a:schemeClr val="bg1"/>
              </a:solidFill>
            </a:rPr>
            <a:t>script.pyc</a:t>
          </a:r>
          <a:endParaRPr lang="en-US" dirty="0">
            <a:solidFill>
              <a:schemeClr val="bg1"/>
            </a:solidFill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bg1"/>
              </a:solidFill>
            </a:rPr>
            <a:t>Среда исполнения – </a:t>
          </a:r>
          <a:r>
            <a:rPr lang="en-US" dirty="0">
              <a:solidFill>
                <a:schemeClr val="bg1"/>
              </a:solidFill>
            </a:rPr>
            <a:t>PVC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/>
            <a:t>x = 0 – </a:t>
          </a:r>
          <a:r>
            <a:rPr lang="ru-RU" dirty="0"/>
            <a:t>присвоение значения переменной</a:t>
          </a:r>
          <a:endParaRPr lang="en-US" dirty="0"/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/>
            <a:t>6 + 7 – выражение, может быть сведено к некоторому объекту</a:t>
          </a:r>
          <a:endParaRPr lang="en-US" dirty="0"/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/>
            <a:t>print(x) – </a:t>
          </a:r>
          <a:r>
            <a:rPr lang="ru-RU"/>
            <a:t>инструкция, может быть сведена к некоторой команде</a:t>
          </a:r>
          <a:endParaRPr lang="en-US"/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/>
            <a:t>Программы</a:t>
          </a:r>
          <a:endParaRPr lang="en-US" dirty="0"/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/>
            <a:t>Модули</a:t>
          </a:r>
          <a:endParaRPr lang="en-US" dirty="0"/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/>
            <a:t>Инструкции</a:t>
          </a:r>
          <a:endParaRPr lang="en-US" dirty="0"/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/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/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F4569-5E7A-4943-804E-73CC1968747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63540C-4873-444D-BB2D-C475C6142455}">
      <dgm:prSet/>
      <dgm:spPr/>
      <dgm:t>
        <a:bodyPr/>
        <a:lstStyle/>
        <a:p>
          <a:r>
            <a:rPr lang="ru-RU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/>
            <a:t>_test45, </a:t>
          </a:r>
          <a:r>
            <a:rPr lang="en-US" dirty="0" err="1"/>
            <a:t>xyz</a:t>
          </a:r>
          <a:r>
            <a:rPr lang="en-US" dirty="0"/>
            <a:t>, _42smile, </a:t>
          </a:r>
          <a:r>
            <a:rPr lang="en-US" strike="sngStrike" dirty="0"/>
            <a:t>&amp;^%#</a:t>
          </a:r>
        </a:p>
      </dgm:t>
    </dgm:pt>
    <dgm:pt modelId="{3379A25C-18BE-4E0C-B59B-75A9CB2AF516}" type="parTrans" cxnId="{3D4F2006-68DC-4B11-88E5-41FB5DA58FAD}">
      <dgm:prSet/>
      <dgm:spPr/>
      <dgm:t>
        <a:bodyPr/>
        <a:lstStyle/>
        <a:p>
          <a:endParaRPr lang="en-US"/>
        </a:p>
      </dgm:t>
    </dgm:pt>
    <dgm:pt modelId="{6C2A1E1E-AD11-4EAB-B70C-45C03B8673B2}" type="sibTrans" cxnId="{3D4F2006-68DC-4B11-88E5-41FB5DA58FAD}">
      <dgm:prSet/>
      <dgm:spPr/>
      <dgm:t>
        <a:bodyPr/>
        <a:lstStyle/>
        <a:p>
          <a:endParaRPr lang="en-US"/>
        </a:p>
      </dgm:t>
    </dgm:pt>
    <dgm:pt modelId="{F162CCAF-F658-4016-8E45-0C50E21ECA33}">
      <dgm:prSet/>
      <dgm:spPr/>
      <dgm:t>
        <a:bodyPr/>
        <a:lstStyle/>
        <a:p>
          <a:r>
            <a:rPr lang="ru-RU"/>
            <a:t>Регистр симлов имеет значение: </a:t>
          </a:r>
          <a:r>
            <a:rPr lang="en-US"/>
            <a:t>TEST ≠ test</a:t>
          </a:r>
        </a:p>
      </dgm:t>
    </dgm:pt>
    <dgm:pt modelId="{5BFADB9D-FFB6-4A5E-96FB-C837EE2CF838}" type="parTrans" cxnId="{EECCD9A2-009B-49B3-8F37-2C0F3D38C32F}">
      <dgm:prSet/>
      <dgm:spPr/>
      <dgm:t>
        <a:bodyPr/>
        <a:lstStyle/>
        <a:p>
          <a:endParaRPr lang="en-US"/>
        </a:p>
      </dgm:t>
    </dgm:pt>
    <dgm:pt modelId="{B18753DF-8F5C-4ED6-83D4-2A27192E39A5}" type="sibTrans" cxnId="{EECCD9A2-009B-49B3-8F37-2C0F3D38C32F}">
      <dgm:prSet/>
      <dgm:spPr/>
      <dgm:t>
        <a:bodyPr/>
        <a:lstStyle/>
        <a:p>
          <a:endParaRPr lang="en-US"/>
        </a:p>
      </dgm:t>
    </dgm:pt>
    <dgm:pt modelId="{77C95A55-162F-4345-B3E4-E24794A6B2C3}">
      <dgm:prSet/>
      <dgm:spPr/>
      <dgm:t>
        <a:bodyPr/>
        <a:lstStyle/>
        <a:p>
          <a:r>
            <a:rPr lang="ru-RU"/>
            <a:t>Зарезервированные слова не зря так называются: </a:t>
          </a:r>
          <a:r>
            <a:rPr lang="en-US"/>
            <a:t>False, None, True, and, as, assert, async, await, break, class, continue, def, del, elif, else, except, finally, for, from, global, if, import, in, is, lambda, nonlocal, not, or, pass, raise, return, try, while, with, yield</a:t>
          </a:r>
        </a:p>
      </dgm:t>
    </dgm:pt>
    <dgm:pt modelId="{93E9D7BC-5C8E-429C-922A-2F50326A50C4}" type="parTrans" cxnId="{FD2CC464-1FBA-4A54-A7DD-0DA0EC0EEE56}">
      <dgm:prSet/>
      <dgm:spPr/>
      <dgm:t>
        <a:bodyPr/>
        <a:lstStyle/>
        <a:p>
          <a:endParaRPr lang="en-US"/>
        </a:p>
      </dgm:t>
    </dgm:pt>
    <dgm:pt modelId="{C615CA07-A271-40D7-9801-8AD82895C950}" type="sibTrans" cxnId="{FD2CC464-1FBA-4A54-A7DD-0DA0EC0EEE56}">
      <dgm:prSet/>
      <dgm:spPr/>
      <dgm:t>
        <a:bodyPr/>
        <a:lstStyle/>
        <a:p>
          <a:endParaRPr lang="en-US"/>
        </a:p>
      </dgm:t>
    </dgm:pt>
    <dgm:pt modelId="{CFD43CE2-C6CA-4F9E-9813-EA18363A13C4}" type="pres">
      <dgm:prSet presAssocID="{F83F4569-5E7A-4943-804E-73CC19687478}" presName="vert0" presStyleCnt="0">
        <dgm:presLayoutVars>
          <dgm:dir/>
          <dgm:animOne val="branch"/>
          <dgm:animLvl val="lvl"/>
        </dgm:presLayoutVars>
      </dgm:prSet>
      <dgm:spPr/>
    </dgm:pt>
    <dgm:pt modelId="{49530F7F-919A-411E-913A-40B4602780ED}" type="pres">
      <dgm:prSet presAssocID="{7163540C-4873-444D-BB2D-C475C6142455}" presName="thickLine" presStyleLbl="alignNode1" presStyleIdx="0" presStyleCnt="3"/>
      <dgm:spPr/>
    </dgm:pt>
    <dgm:pt modelId="{7DA52390-BA82-476C-9A07-CB755D210ECD}" type="pres">
      <dgm:prSet presAssocID="{7163540C-4873-444D-BB2D-C475C6142455}" presName="horz1" presStyleCnt="0"/>
      <dgm:spPr/>
    </dgm:pt>
    <dgm:pt modelId="{2A5B8E08-D89E-4725-B0DC-6A7C354048A7}" type="pres">
      <dgm:prSet presAssocID="{7163540C-4873-444D-BB2D-C475C6142455}" presName="tx1" presStyleLbl="revTx" presStyleIdx="0" presStyleCnt="3"/>
      <dgm:spPr/>
    </dgm:pt>
    <dgm:pt modelId="{C26E75FD-E2F8-4C88-A0F0-AFF3B6C8D850}" type="pres">
      <dgm:prSet presAssocID="{7163540C-4873-444D-BB2D-C475C6142455}" presName="vert1" presStyleCnt="0"/>
      <dgm:spPr/>
    </dgm:pt>
    <dgm:pt modelId="{7307A905-5CE0-49F2-B81C-07B107D99FE5}" type="pres">
      <dgm:prSet presAssocID="{F162CCAF-F658-4016-8E45-0C50E21ECA33}" presName="thickLine" presStyleLbl="alignNode1" presStyleIdx="1" presStyleCnt="3"/>
      <dgm:spPr/>
    </dgm:pt>
    <dgm:pt modelId="{C09A45D7-DA12-4C3C-827D-AA0BFE980E43}" type="pres">
      <dgm:prSet presAssocID="{F162CCAF-F658-4016-8E45-0C50E21ECA33}" presName="horz1" presStyleCnt="0"/>
      <dgm:spPr/>
    </dgm:pt>
    <dgm:pt modelId="{335A8813-83C2-4952-ACF5-8281FA0C5B21}" type="pres">
      <dgm:prSet presAssocID="{F162CCAF-F658-4016-8E45-0C50E21ECA33}" presName="tx1" presStyleLbl="revTx" presStyleIdx="1" presStyleCnt="3"/>
      <dgm:spPr/>
    </dgm:pt>
    <dgm:pt modelId="{D01C7391-DE1E-4C36-8F83-1B6E5AC8CF1A}" type="pres">
      <dgm:prSet presAssocID="{F162CCAF-F658-4016-8E45-0C50E21ECA33}" presName="vert1" presStyleCnt="0"/>
      <dgm:spPr/>
    </dgm:pt>
    <dgm:pt modelId="{7E3988B7-71E7-48E1-8496-2966A634C8E7}" type="pres">
      <dgm:prSet presAssocID="{77C95A55-162F-4345-B3E4-E24794A6B2C3}" presName="thickLine" presStyleLbl="alignNode1" presStyleIdx="2" presStyleCnt="3"/>
      <dgm:spPr/>
    </dgm:pt>
    <dgm:pt modelId="{5141E3E2-3B7D-44A0-AD01-C5BFC10FE893}" type="pres">
      <dgm:prSet presAssocID="{77C95A55-162F-4345-B3E4-E24794A6B2C3}" presName="horz1" presStyleCnt="0"/>
      <dgm:spPr/>
    </dgm:pt>
    <dgm:pt modelId="{E8D693C6-1182-4642-BA3A-080D951F52DB}" type="pres">
      <dgm:prSet presAssocID="{77C95A55-162F-4345-B3E4-E24794A6B2C3}" presName="tx1" presStyleLbl="revTx" presStyleIdx="2" presStyleCnt="3"/>
      <dgm:spPr/>
    </dgm:pt>
    <dgm:pt modelId="{B3C4AEB5-2A74-4910-8C86-474286E15D2F}" type="pres">
      <dgm:prSet presAssocID="{77C95A55-162F-4345-B3E4-E24794A6B2C3}" presName="vert1" presStyleCnt="0"/>
      <dgm:spPr/>
    </dgm:pt>
  </dgm:ptLst>
  <dgm:cxnLst>
    <dgm:cxn modelId="{3D4F2006-68DC-4B11-88E5-41FB5DA58FAD}" srcId="{F83F4569-5E7A-4943-804E-73CC19687478}" destId="{7163540C-4873-444D-BB2D-C475C6142455}" srcOrd="0" destOrd="0" parTransId="{3379A25C-18BE-4E0C-B59B-75A9CB2AF516}" sibTransId="{6C2A1E1E-AD11-4EAB-B70C-45C03B8673B2}"/>
    <dgm:cxn modelId="{9AB90315-3791-4E6B-89AF-3E16EBF10AA0}" type="presOf" srcId="{77C95A55-162F-4345-B3E4-E24794A6B2C3}" destId="{E8D693C6-1182-4642-BA3A-080D951F52DB}" srcOrd="0" destOrd="0" presId="urn:microsoft.com/office/officeart/2008/layout/LinedList"/>
    <dgm:cxn modelId="{6406252B-D6B9-428A-AF1B-C6F05B7F9A8E}" type="presOf" srcId="{F162CCAF-F658-4016-8E45-0C50E21ECA33}" destId="{335A8813-83C2-4952-ACF5-8281FA0C5B21}" srcOrd="0" destOrd="0" presId="urn:microsoft.com/office/officeart/2008/layout/LinedList"/>
    <dgm:cxn modelId="{634C403E-8750-48C6-88C9-80DA5441E8C8}" type="presOf" srcId="{F83F4569-5E7A-4943-804E-73CC19687478}" destId="{CFD43CE2-C6CA-4F9E-9813-EA18363A13C4}" srcOrd="0" destOrd="0" presId="urn:microsoft.com/office/officeart/2008/layout/LinedList"/>
    <dgm:cxn modelId="{FD2CC464-1FBA-4A54-A7DD-0DA0EC0EEE56}" srcId="{F83F4569-5E7A-4943-804E-73CC19687478}" destId="{77C95A55-162F-4345-B3E4-E24794A6B2C3}" srcOrd="2" destOrd="0" parTransId="{93E9D7BC-5C8E-429C-922A-2F50326A50C4}" sibTransId="{C615CA07-A271-40D7-9801-8AD82895C950}"/>
    <dgm:cxn modelId="{EECCD9A2-009B-49B3-8F37-2C0F3D38C32F}" srcId="{F83F4569-5E7A-4943-804E-73CC19687478}" destId="{F162CCAF-F658-4016-8E45-0C50E21ECA33}" srcOrd="1" destOrd="0" parTransId="{5BFADB9D-FFB6-4A5E-96FB-C837EE2CF838}" sibTransId="{B18753DF-8F5C-4ED6-83D4-2A27192E39A5}"/>
    <dgm:cxn modelId="{28808DC2-5CD1-4645-8A50-C18BE5E4C4EF}" type="presOf" srcId="{7163540C-4873-444D-BB2D-C475C6142455}" destId="{2A5B8E08-D89E-4725-B0DC-6A7C354048A7}" srcOrd="0" destOrd="0" presId="urn:microsoft.com/office/officeart/2008/layout/LinedList"/>
    <dgm:cxn modelId="{FBC13588-D1D4-467A-8C0E-B886F9F5E9E1}" type="presParOf" srcId="{CFD43CE2-C6CA-4F9E-9813-EA18363A13C4}" destId="{49530F7F-919A-411E-913A-40B4602780ED}" srcOrd="0" destOrd="0" presId="urn:microsoft.com/office/officeart/2008/layout/LinedList"/>
    <dgm:cxn modelId="{F5EDA570-2184-4C00-A28C-42200D1D7455}" type="presParOf" srcId="{CFD43CE2-C6CA-4F9E-9813-EA18363A13C4}" destId="{7DA52390-BA82-476C-9A07-CB755D210ECD}" srcOrd="1" destOrd="0" presId="urn:microsoft.com/office/officeart/2008/layout/LinedList"/>
    <dgm:cxn modelId="{462BB0DA-1091-4E43-8B16-EDC60E5A66D5}" type="presParOf" srcId="{7DA52390-BA82-476C-9A07-CB755D210ECD}" destId="{2A5B8E08-D89E-4725-B0DC-6A7C354048A7}" srcOrd="0" destOrd="0" presId="urn:microsoft.com/office/officeart/2008/layout/LinedList"/>
    <dgm:cxn modelId="{C9A4F9A3-583B-4722-AB91-BBA9020B9C20}" type="presParOf" srcId="{7DA52390-BA82-476C-9A07-CB755D210ECD}" destId="{C26E75FD-E2F8-4C88-A0F0-AFF3B6C8D850}" srcOrd="1" destOrd="0" presId="urn:microsoft.com/office/officeart/2008/layout/LinedList"/>
    <dgm:cxn modelId="{C5359A5D-5761-4CB2-A193-D8A80F68F6D4}" type="presParOf" srcId="{CFD43CE2-C6CA-4F9E-9813-EA18363A13C4}" destId="{7307A905-5CE0-49F2-B81C-07B107D99FE5}" srcOrd="2" destOrd="0" presId="urn:microsoft.com/office/officeart/2008/layout/LinedList"/>
    <dgm:cxn modelId="{AE8E3FD8-60F7-488A-8461-301584B4A3C0}" type="presParOf" srcId="{CFD43CE2-C6CA-4F9E-9813-EA18363A13C4}" destId="{C09A45D7-DA12-4C3C-827D-AA0BFE980E43}" srcOrd="3" destOrd="0" presId="urn:microsoft.com/office/officeart/2008/layout/LinedList"/>
    <dgm:cxn modelId="{E7E9B3DB-19A4-4558-89EE-62E450D363D6}" type="presParOf" srcId="{C09A45D7-DA12-4C3C-827D-AA0BFE980E43}" destId="{335A8813-83C2-4952-ACF5-8281FA0C5B21}" srcOrd="0" destOrd="0" presId="urn:microsoft.com/office/officeart/2008/layout/LinedList"/>
    <dgm:cxn modelId="{B8DB18F0-7438-4B3F-896E-B2CC2AB63261}" type="presParOf" srcId="{C09A45D7-DA12-4C3C-827D-AA0BFE980E43}" destId="{D01C7391-DE1E-4C36-8F83-1B6E5AC8CF1A}" srcOrd="1" destOrd="0" presId="urn:microsoft.com/office/officeart/2008/layout/LinedList"/>
    <dgm:cxn modelId="{709837E7-D431-457D-9072-B337640406C9}" type="presParOf" srcId="{CFD43CE2-C6CA-4F9E-9813-EA18363A13C4}" destId="{7E3988B7-71E7-48E1-8496-2966A634C8E7}" srcOrd="4" destOrd="0" presId="urn:microsoft.com/office/officeart/2008/layout/LinedList"/>
    <dgm:cxn modelId="{C4240DA1-A48B-4858-ACAC-7ED1ED4EA596}" type="presParOf" srcId="{CFD43CE2-C6CA-4F9E-9813-EA18363A13C4}" destId="{5141E3E2-3B7D-44A0-AD01-C5BFC10FE893}" srcOrd="5" destOrd="0" presId="urn:microsoft.com/office/officeart/2008/layout/LinedList"/>
    <dgm:cxn modelId="{78FADB31-A20E-47F4-9C58-A23D0DE857B3}" type="presParOf" srcId="{5141E3E2-3B7D-44A0-AD01-C5BFC10FE893}" destId="{E8D693C6-1182-4642-BA3A-080D951F52DB}" srcOrd="0" destOrd="0" presId="urn:microsoft.com/office/officeart/2008/layout/LinedList"/>
    <dgm:cxn modelId="{8874B2B8-1091-44B1-A5BF-31377098659A}" type="presParOf" srcId="{5141E3E2-3B7D-44A0-AD01-C5BFC10FE893}" destId="{B3C4AEB5-2A74-4910-8C86-474286E15D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3F99CB-5FBA-40BE-B542-636BEA989228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2E0D35-0D44-4BF0-98C4-8FB03F939E9E}">
      <dgm:prSet/>
      <dgm:spPr/>
      <dgm:t>
        <a:bodyPr/>
        <a:lstStyle/>
        <a:p>
          <a:pPr algn="ctr"/>
          <a:r>
            <a:rPr lang="ru-RU" dirty="0"/>
            <a:t>конструкция </a:t>
          </a:r>
          <a:r>
            <a:rPr lang="en-US" dirty="0"/>
            <a:t>if C-</a:t>
          </a:r>
          <a:r>
            <a:rPr lang="ru-RU" dirty="0"/>
            <a:t>подобного языка:</a:t>
          </a:r>
          <a:endParaRPr lang="en-US" dirty="0"/>
        </a:p>
        <a:p>
          <a:pPr algn="l"/>
          <a:r>
            <a:rPr lang="en-US" dirty="0"/>
            <a:t>if (a &gt; b) </a:t>
          </a:r>
        </a:p>
        <a:p>
          <a:pPr algn="l"/>
          <a:r>
            <a:rPr lang="en-US" dirty="0"/>
            <a:t>{</a:t>
          </a:r>
        </a:p>
        <a:p>
          <a:pPr algn="l"/>
          <a:r>
            <a:rPr lang="en-US" dirty="0"/>
            <a:t>    a--;</a:t>
          </a:r>
        </a:p>
        <a:p>
          <a:pPr algn="l"/>
          <a:r>
            <a:rPr lang="en-US" dirty="0"/>
            <a:t>    b++;</a:t>
          </a:r>
        </a:p>
        <a:p>
          <a:pPr algn="l"/>
          <a:r>
            <a:rPr lang="en-US" dirty="0"/>
            <a:t>}</a:t>
          </a:r>
        </a:p>
      </dgm:t>
    </dgm:pt>
    <dgm:pt modelId="{BBD34ED8-7469-4CDA-ACAC-317DD8CDFEED}" type="parTrans" cxnId="{BA3F32FC-780C-4680-950C-B7DF156B3C80}">
      <dgm:prSet/>
      <dgm:spPr/>
      <dgm:t>
        <a:bodyPr/>
        <a:lstStyle/>
        <a:p>
          <a:endParaRPr lang="en-US"/>
        </a:p>
      </dgm:t>
    </dgm:pt>
    <dgm:pt modelId="{7F59D4FF-1E47-4DF6-84E1-53A9BC9F79BE}" type="sibTrans" cxnId="{BA3F32FC-780C-4680-950C-B7DF156B3C80}">
      <dgm:prSet/>
      <dgm:spPr/>
      <dgm:t>
        <a:bodyPr/>
        <a:lstStyle/>
        <a:p>
          <a:endParaRPr lang="en-US"/>
        </a:p>
      </dgm:t>
    </dgm:pt>
    <dgm:pt modelId="{95D5A285-426F-4701-9CB5-3B630D626459}">
      <dgm:prSet/>
      <dgm:spPr/>
      <dgm:t>
        <a:bodyPr/>
        <a:lstStyle/>
        <a:p>
          <a:pPr algn="ctr"/>
          <a:r>
            <a:rPr lang="ru-RU" dirty="0"/>
            <a:t>конструкция </a:t>
          </a:r>
          <a:r>
            <a:rPr lang="en-US" dirty="0"/>
            <a:t>if Python</a:t>
          </a:r>
          <a:r>
            <a:rPr lang="ru-RU" dirty="0"/>
            <a:t>:</a:t>
          </a:r>
          <a:endParaRPr lang="en-US" dirty="0"/>
        </a:p>
        <a:p>
          <a:pPr algn="l"/>
          <a:r>
            <a:rPr lang="en-US" dirty="0"/>
            <a:t>if a &gt; b:</a:t>
          </a:r>
        </a:p>
        <a:p>
          <a:pPr algn="l"/>
          <a:r>
            <a:rPr lang="en-US" dirty="0"/>
            <a:t>    b </a:t>
          </a:r>
          <a:r>
            <a:rPr lang="ru-RU" dirty="0"/>
            <a:t>+= 1</a:t>
          </a:r>
          <a:endParaRPr lang="en-US" dirty="0"/>
        </a:p>
        <a:p>
          <a:pPr algn="l"/>
          <a:r>
            <a:rPr lang="en-US" dirty="0"/>
            <a:t>    a -</a:t>
          </a:r>
          <a:r>
            <a:rPr lang="ru-RU" dirty="0"/>
            <a:t>= 1</a:t>
          </a:r>
          <a:endParaRPr lang="en-US" dirty="0"/>
        </a:p>
      </dgm:t>
    </dgm:pt>
    <dgm:pt modelId="{47DCA3DA-F771-4E8A-A2BA-F89369E37725}" type="parTrans" cxnId="{E26AFF3F-AC7A-442C-8824-072EDF62AEFE}">
      <dgm:prSet/>
      <dgm:spPr/>
      <dgm:t>
        <a:bodyPr/>
        <a:lstStyle/>
        <a:p>
          <a:endParaRPr lang="en-US"/>
        </a:p>
      </dgm:t>
    </dgm:pt>
    <dgm:pt modelId="{939D9BD5-A12C-44F1-90F2-0F1C02C3E7C9}" type="sibTrans" cxnId="{E26AFF3F-AC7A-442C-8824-072EDF62AEFE}">
      <dgm:prSet/>
      <dgm:spPr/>
      <dgm:t>
        <a:bodyPr/>
        <a:lstStyle/>
        <a:p>
          <a:endParaRPr lang="en-US"/>
        </a:p>
      </dgm:t>
    </dgm:pt>
    <dgm:pt modelId="{179302C8-AFBF-48AB-89B9-2E9113369B33}" type="pres">
      <dgm:prSet presAssocID="{2A3F99CB-5FBA-40BE-B542-636BEA9892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6DEA0-602D-489C-9F27-38B1AC7F26FA}" type="pres">
      <dgm:prSet presAssocID="{442E0D35-0D44-4BF0-98C4-8FB03F939E9E}" presName="vertOne" presStyleCnt="0"/>
      <dgm:spPr/>
    </dgm:pt>
    <dgm:pt modelId="{BC2499CA-7614-4C5C-AF0C-8F1C5AE273E3}" type="pres">
      <dgm:prSet presAssocID="{442E0D35-0D44-4BF0-98C4-8FB03F939E9E}" presName="txOne" presStyleLbl="node0" presStyleIdx="0" presStyleCnt="2">
        <dgm:presLayoutVars>
          <dgm:chPref val="3"/>
        </dgm:presLayoutVars>
      </dgm:prSet>
      <dgm:spPr/>
    </dgm:pt>
    <dgm:pt modelId="{2F5E144C-FADA-49B6-BF3B-ED2B1014C784}" type="pres">
      <dgm:prSet presAssocID="{442E0D35-0D44-4BF0-98C4-8FB03F939E9E}" presName="horzOne" presStyleCnt="0"/>
      <dgm:spPr/>
    </dgm:pt>
    <dgm:pt modelId="{4D07900D-E124-418C-9E43-4A6F12ECDBE2}" type="pres">
      <dgm:prSet presAssocID="{7F59D4FF-1E47-4DF6-84E1-53A9BC9F79BE}" presName="sibSpaceOne" presStyleCnt="0"/>
      <dgm:spPr/>
    </dgm:pt>
    <dgm:pt modelId="{D6BB3D7D-3CA6-421C-916E-D94B1BC17441}" type="pres">
      <dgm:prSet presAssocID="{95D5A285-426F-4701-9CB5-3B630D626459}" presName="vertOne" presStyleCnt="0"/>
      <dgm:spPr/>
    </dgm:pt>
    <dgm:pt modelId="{4935A9EB-09E7-4350-AD0C-BB0AC3039DCB}" type="pres">
      <dgm:prSet presAssocID="{95D5A285-426F-4701-9CB5-3B630D626459}" presName="txOne" presStyleLbl="node0" presStyleIdx="1" presStyleCnt="2">
        <dgm:presLayoutVars>
          <dgm:chPref val="3"/>
        </dgm:presLayoutVars>
      </dgm:prSet>
      <dgm:spPr/>
    </dgm:pt>
    <dgm:pt modelId="{3D62E788-8EC5-41E5-99B6-8A7757B957C8}" type="pres">
      <dgm:prSet presAssocID="{95D5A285-426F-4701-9CB5-3B630D626459}" presName="horzOne" presStyleCnt="0"/>
      <dgm:spPr/>
    </dgm:pt>
  </dgm:ptLst>
  <dgm:cxnLst>
    <dgm:cxn modelId="{FF0FB304-7ABC-472A-B535-F1F02C421FAF}" type="presOf" srcId="{95D5A285-426F-4701-9CB5-3B630D626459}" destId="{4935A9EB-09E7-4350-AD0C-BB0AC3039DCB}" srcOrd="0" destOrd="0" presId="urn:microsoft.com/office/officeart/2005/8/layout/hierarchy4"/>
    <dgm:cxn modelId="{908C682D-81BF-4318-8AC4-06D97406C212}" type="presOf" srcId="{2A3F99CB-5FBA-40BE-B542-636BEA989228}" destId="{179302C8-AFBF-48AB-89B9-2E9113369B33}" srcOrd="0" destOrd="0" presId="urn:microsoft.com/office/officeart/2005/8/layout/hierarchy4"/>
    <dgm:cxn modelId="{E26AFF3F-AC7A-442C-8824-072EDF62AEFE}" srcId="{2A3F99CB-5FBA-40BE-B542-636BEA989228}" destId="{95D5A285-426F-4701-9CB5-3B630D626459}" srcOrd="1" destOrd="0" parTransId="{47DCA3DA-F771-4E8A-A2BA-F89369E37725}" sibTransId="{939D9BD5-A12C-44F1-90F2-0F1C02C3E7C9}"/>
    <dgm:cxn modelId="{C8F221D2-E15E-44B2-A9C9-4C6F804BFFA9}" type="presOf" srcId="{442E0D35-0D44-4BF0-98C4-8FB03F939E9E}" destId="{BC2499CA-7614-4C5C-AF0C-8F1C5AE273E3}" srcOrd="0" destOrd="0" presId="urn:microsoft.com/office/officeart/2005/8/layout/hierarchy4"/>
    <dgm:cxn modelId="{BA3F32FC-780C-4680-950C-B7DF156B3C80}" srcId="{2A3F99CB-5FBA-40BE-B542-636BEA989228}" destId="{442E0D35-0D44-4BF0-98C4-8FB03F939E9E}" srcOrd="0" destOrd="0" parTransId="{BBD34ED8-7469-4CDA-ACAC-317DD8CDFEED}" sibTransId="{7F59D4FF-1E47-4DF6-84E1-53A9BC9F79BE}"/>
    <dgm:cxn modelId="{A1F9898F-35CE-4E33-AB4E-17B98F73C8A5}" type="presParOf" srcId="{179302C8-AFBF-48AB-89B9-2E9113369B33}" destId="{B026DEA0-602D-489C-9F27-38B1AC7F26FA}" srcOrd="0" destOrd="0" presId="urn:microsoft.com/office/officeart/2005/8/layout/hierarchy4"/>
    <dgm:cxn modelId="{26D54B79-4B1C-443A-BD0A-6FD240AABB04}" type="presParOf" srcId="{B026DEA0-602D-489C-9F27-38B1AC7F26FA}" destId="{BC2499CA-7614-4C5C-AF0C-8F1C5AE273E3}" srcOrd="0" destOrd="0" presId="urn:microsoft.com/office/officeart/2005/8/layout/hierarchy4"/>
    <dgm:cxn modelId="{F34D1BE9-FD17-4588-B787-6CF53078E0C3}" type="presParOf" srcId="{B026DEA0-602D-489C-9F27-38B1AC7F26FA}" destId="{2F5E144C-FADA-49B6-BF3B-ED2B1014C784}" srcOrd="1" destOrd="0" presId="urn:microsoft.com/office/officeart/2005/8/layout/hierarchy4"/>
    <dgm:cxn modelId="{33090793-4329-4531-B39F-3CEE96F5D71F}" type="presParOf" srcId="{179302C8-AFBF-48AB-89B9-2E9113369B33}" destId="{4D07900D-E124-418C-9E43-4A6F12ECDBE2}" srcOrd="1" destOrd="0" presId="urn:microsoft.com/office/officeart/2005/8/layout/hierarchy4"/>
    <dgm:cxn modelId="{67978A89-9B54-475B-B8B7-A40A57651E88}" type="presParOf" srcId="{179302C8-AFBF-48AB-89B9-2E9113369B33}" destId="{D6BB3D7D-3CA6-421C-916E-D94B1BC17441}" srcOrd="2" destOrd="0" presId="urn:microsoft.com/office/officeart/2005/8/layout/hierarchy4"/>
    <dgm:cxn modelId="{611485D3-0A2B-41AA-BBBD-11D24F02A1E5}" type="presParOf" srcId="{D6BB3D7D-3CA6-421C-916E-D94B1BC17441}" destId="{4935A9EB-09E7-4350-AD0C-BB0AC3039DCB}" srcOrd="0" destOrd="0" presId="urn:microsoft.com/office/officeart/2005/8/layout/hierarchy4"/>
    <dgm:cxn modelId="{D0BF98AE-478E-4176-ACB6-76E4281B5F66}" type="presParOf" srcId="{D6BB3D7D-3CA6-421C-916E-D94B1BC17441}" destId="{3D62E788-8EC5-41E5-99B6-8A7757B957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/>
            <a:t>test = “test” </a:t>
          </a:r>
          <a:r>
            <a:rPr lang="ru-RU"/>
            <a:t>стандартная форма</a:t>
          </a:r>
          <a:endParaRPr lang="en-US"/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/>
            <a:t>x, y = 3, 4</a:t>
          </a:r>
          <a:r>
            <a:rPr lang="ru-RU" dirty="0"/>
            <a:t> позиционное</a:t>
          </a:r>
          <a:endParaRPr lang="en-US" dirty="0"/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/>
            <a:t>[x, y] = [3, 4] </a:t>
          </a:r>
          <a:r>
            <a:rPr lang="ru-RU" dirty="0"/>
            <a:t>списком</a:t>
          </a:r>
          <a:endParaRPr lang="en-US" dirty="0"/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dirty="0"/>
            <a:t>a, b, c, d = “test” </a:t>
          </a:r>
          <a:r>
            <a:rPr lang="ru-RU" dirty="0"/>
            <a:t>последовательностью</a:t>
          </a:r>
          <a:endParaRPr lang="en-US" dirty="0"/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/>
            <a:t>x += 1 </a:t>
          </a:r>
          <a:r>
            <a:rPr lang="ru-RU"/>
            <a:t>инкрементивное</a:t>
          </a:r>
          <a:endParaRPr lang="en-US"/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/>
            <a:t>** степень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/>
            <a:t>% остаток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/>
            <a:t>// целочисленное деление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/>
            <a:t>/ деление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/>
            <a:t>* произведение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/>
            <a:t>- вычитание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/>
            <a:t>+ сложение</a:t>
          </a:r>
          <a:endParaRPr lang="en-US" dirty="0"/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/>
            <a:t>== равно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/>
            <a:t>!= не равно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/>
            <a:t>&gt; </a:t>
          </a:r>
          <a:r>
            <a:rPr lang="ru-RU" dirty="0"/>
            <a:t>больше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/>
            <a:t>&lt;</a:t>
          </a:r>
          <a:r>
            <a:rPr lang="ru-RU" dirty="0"/>
            <a:t> меньше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/>
            <a:t>&gt;=</a:t>
          </a:r>
          <a:r>
            <a:rPr lang="ru-RU" dirty="0"/>
            <a:t> больше либо равно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/>
            <a:t>&lt;=</a:t>
          </a:r>
          <a:r>
            <a:rPr lang="ru-RU" dirty="0"/>
            <a:t> меньше либо равно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/>
            <a:t>Операторы выполняются друг за другом, если не указано иное</a:t>
          </a:r>
          <a:endParaRPr lang="en-US"/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/>
            <a:t>Границы блоков и операторов определяются автоматически</a:t>
          </a:r>
          <a:endParaRPr lang="en-US"/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/>
            <a:t>Составные операторы = заголовок + : + операторы с отступом</a:t>
          </a:r>
          <a:endParaRPr lang="en-US"/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/>
            <a:t>Пустые строки, пробелы и комментарии игнорируются</a:t>
          </a:r>
          <a:endParaRPr lang="en-US"/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/>
            <a:t>Строки документации игнорируются, но отображаются специальными инструментами, например </a:t>
          </a:r>
          <a:r>
            <a:rPr lang="en-US"/>
            <a:t>IDE</a:t>
          </a: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B3A9DD18-D021-48A6-9FC5-E2429014A7A9}" type="pres">
      <dgm:prSet presAssocID="{A83D0C69-876F-41F9-9DB2-AAF5727276A2}" presName="linear" presStyleCnt="0">
        <dgm:presLayoutVars>
          <dgm:animLvl val="lvl"/>
          <dgm:resizeHandles val="exact"/>
        </dgm:presLayoutVars>
      </dgm:prSet>
      <dgm:spPr/>
    </dgm:pt>
    <dgm:pt modelId="{4FCA7B40-C8F9-4B58-B497-7D300BD8E1E8}" type="pres">
      <dgm:prSet presAssocID="{27467149-2810-4FF9-9946-8BD662294B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D561C0-882C-4984-A61D-2A0C145CD0EC}" type="pres">
      <dgm:prSet presAssocID="{9D6D8F04-D58A-4159-B835-CB0AA3630AC9}" presName="spacer" presStyleCnt="0"/>
      <dgm:spPr/>
    </dgm:pt>
    <dgm:pt modelId="{09DF41D3-5165-4DE5-A49E-14C36113426A}" type="pres">
      <dgm:prSet presAssocID="{C63BD6F6-A0C5-491A-A8CE-52B8F0B68E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2430C4-5902-4B26-B247-A1525AAB3B45}" type="pres">
      <dgm:prSet presAssocID="{DBE9172B-2396-4DC2-9C94-3FF27B08BB6F}" presName="spacer" presStyleCnt="0"/>
      <dgm:spPr/>
    </dgm:pt>
    <dgm:pt modelId="{210A4373-DACF-4CDE-8D4D-D16EE573580D}" type="pres">
      <dgm:prSet presAssocID="{924A85C1-E483-48F1-A535-D9DB4EA342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BF0E3C-49D8-4F11-A752-564A9E4085F7}" type="pres">
      <dgm:prSet presAssocID="{E0FB58DE-C4F5-4BAB-B6BA-28A371AB5A61}" presName="spacer" presStyleCnt="0"/>
      <dgm:spPr/>
    </dgm:pt>
    <dgm:pt modelId="{83E9FB4E-3670-43BB-944C-F76FA9420FD8}" type="pres">
      <dgm:prSet presAssocID="{060DBA76-B3E6-4D7F-A3DE-FA71A7FEDC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3729C9-F79E-4BAA-8772-B69355EB3D74}" type="pres">
      <dgm:prSet presAssocID="{CDA7ABC9-9716-4D01-9268-9C1D24502BE7}" presName="spacer" presStyleCnt="0"/>
      <dgm:spPr/>
    </dgm:pt>
    <dgm:pt modelId="{C2DC5317-817E-4FE5-9498-C45A0CC594DB}" type="pres">
      <dgm:prSet presAssocID="{034E4178-2F13-4608-9BCE-326E0C95EE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F3DF07-B396-491C-A997-C16F8F5C4492}" type="presOf" srcId="{A83D0C69-876F-41F9-9DB2-AAF5727276A2}" destId="{B3A9DD18-D021-48A6-9FC5-E2429014A7A9}" srcOrd="0" destOrd="0" presId="urn:microsoft.com/office/officeart/2005/8/layout/vList2"/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1379E16-4C27-41BC-BEE7-3CA19AFE19F2}" type="presOf" srcId="{924A85C1-E483-48F1-A535-D9DB4EA342D9}" destId="{210A4373-DACF-4CDE-8D4D-D16EE573580D}" srcOrd="0" destOrd="0" presId="urn:microsoft.com/office/officeart/2005/8/layout/vList2"/>
    <dgm:cxn modelId="{2745251A-7235-499D-AC3F-84F845424777}" type="presOf" srcId="{060DBA76-B3E6-4D7F-A3DE-FA71A7FEDC3F}" destId="{83E9FB4E-3670-43BB-944C-F76FA9420FD8}" srcOrd="0" destOrd="0" presId="urn:microsoft.com/office/officeart/2005/8/layout/vList2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A66090-E4F3-4F4C-ABE3-5B780129D64C}" type="presOf" srcId="{034E4178-2F13-4608-9BCE-326E0C95EE91}" destId="{C2DC5317-817E-4FE5-9498-C45A0CC594DB}" srcOrd="0" destOrd="0" presId="urn:microsoft.com/office/officeart/2005/8/layout/vList2"/>
    <dgm:cxn modelId="{FA667195-6B3B-41C6-A057-D0ED5A6D109E}" type="presOf" srcId="{27467149-2810-4FF9-9946-8BD662294BA6}" destId="{4FCA7B40-C8F9-4B58-B497-7D300BD8E1E8}" srcOrd="0" destOrd="0" presId="urn:microsoft.com/office/officeart/2005/8/layout/vList2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14FBECFA-421F-4D9D-B28C-162C147E3BB5}" type="presOf" srcId="{C63BD6F6-A0C5-491A-A8CE-52B8F0B68E02}" destId="{09DF41D3-5165-4DE5-A49E-14C36113426A}" srcOrd="0" destOrd="0" presId="urn:microsoft.com/office/officeart/2005/8/layout/vList2"/>
    <dgm:cxn modelId="{F4C384E6-8E25-41B0-A1A1-6AFD302DF6B2}" type="presParOf" srcId="{B3A9DD18-D021-48A6-9FC5-E2429014A7A9}" destId="{4FCA7B40-C8F9-4B58-B497-7D300BD8E1E8}" srcOrd="0" destOrd="0" presId="urn:microsoft.com/office/officeart/2005/8/layout/vList2"/>
    <dgm:cxn modelId="{A595B49B-C896-4FC7-86EE-60FDAA898F57}" type="presParOf" srcId="{B3A9DD18-D021-48A6-9FC5-E2429014A7A9}" destId="{B0D561C0-882C-4984-A61D-2A0C145CD0EC}" srcOrd="1" destOrd="0" presId="urn:microsoft.com/office/officeart/2005/8/layout/vList2"/>
    <dgm:cxn modelId="{C92DB248-8B54-4574-95F5-859048EBA513}" type="presParOf" srcId="{B3A9DD18-D021-48A6-9FC5-E2429014A7A9}" destId="{09DF41D3-5165-4DE5-A49E-14C36113426A}" srcOrd="2" destOrd="0" presId="urn:microsoft.com/office/officeart/2005/8/layout/vList2"/>
    <dgm:cxn modelId="{61E9407E-225D-42BB-9D4C-AAEB48B3FAE3}" type="presParOf" srcId="{B3A9DD18-D021-48A6-9FC5-E2429014A7A9}" destId="{1C2430C4-5902-4B26-B247-A1525AAB3B45}" srcOrd="3" destOrd="0" presId="urn:microsoft.com/office/officeart/2005/8/layout/vList2"/>
    <dgm:cxn modelId="{E277EACF-BE55-43CE-BF1A-6A2ACCF0DE32}" type="presParOf" srcId="{B3A9DD18-D021-48A6-9FC5-E2429014A7A9}" destId="{210A4373-DACF-4CDE-8D4D-D16EE573580D}" srcOrd="4" destOrd="0" presId="urn:microsoft.com/office/officeart/2005/8/layout/vList2"/>
    <dgm:cxn modelId="{B7E91818-0923-4CCA-BBCD-4A33D8E83FE7}" type="presParOf" srcId="{B3A9DD18-D021-48A6-9FC5-E2429014A7A9}" destId="{2EBF0E3C-49D8-4F11-A752-564A9E4085F7}" srcOrd="5" destOrd="0" presId="urn:microsoft.com/office/officeart/2005/8/layout/vList2"/>
    <dgm:cxn modelId="{B26E0BEC-34D5-458C-97E6-F9134AA64FF9}" type="presParOf" srcId="{B3A9DD18-D021-48A6-9FC5-E2429014A7A9}" destId="{83E9FB4E-3670-43BB-944C-F76FA9420FD8}" srcOrd="6" destOrd="0" presId="urn:microsoft.com/office/officeart/2005/8/layout/vList2"/>
    <dgm:cxn modelId="{6C5A2006-D027-4C43-9D0A-0C1663731792}" type="presParOf" srcId="{B3A9DD18-D021-48A6-9FC5-E2429014A7A9}" destId="{203729C9-F79E-4BAA-8772-B69355EB3D74}" srcOrd="7" destOrd="0" presId="urn:microsoft.com/office/officeart/2005/8/layout/vList2"/>
    <dgm:cxn modelId="{CA95BEC8-5E94-4A2F-9E0A-E9918D943890}" type="presParOf" srcId="{B3A9DD18-D021-48A6-9FC5-E2429014A7A9}" destId="{C2DC5317-817E-4FE5-9498-C45A0CC594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248534" y="0"/>
          <a:ext cx="1827089" cy="182736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652380" y="659735"/>
          <a:ext cx="1015278" cy="5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</a:rPr>
            <a:t>Файл кода – </a:t>
          </a:r>
          <a:r>
            <a:rPr lang="en-US" sz="1100" kern="1200" dirty="0">
              <a:solidFill>
                <a:schemeClr val="bg1"/>
              </a:solidFill>
            </a:rPr>
            <a:t>script.py</a:t>
          </a:r>
        </a:p>
      </dsp:txBody>
      <dsp:txXfrm>
        <a:off x="1652380" y="659735"/>
        <a:ext cx="1015278" cy="507517"/>
      </dsp:txXfrm>
    </dsp:sp>
    <dsp:sp modelId="{1CE8F52E-E98C-4B97-98FF-5799E6A4F861}">
      <dsp:nvSpPr>
        <dsp:cNvPr id="0" name=""/>
        <dsp:cNvSpPr/>
      </dsp:nvSpPr>
      <dsp:spPr>
        <a:xfrm>
          <a:off x="741066" y="1049958"/>
          <a:ext cx="1827089" cy="182736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146971" y="1715766"/>
          <a:ext cx="1015278" cy="5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</a:rPr>
            <a:t>Байт-код – </a:t>
          </a:r>
          <a:r>
            <a:rPr lang="en-US" sz="1100" kern="1200" dirty="0" err="1">
              <a:solidFill>
                <a:schemeClr val="bg1"/>
              </a:solidFill>
            </a:rPr>
            <a:t>script.pyc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146971" y="1715766"/>
        <a:ext cx="1015278" cy="507517"/>
      </dsp:txXfrm>
    </dsp:sp>
    <dsp:sp modelId="{22C41B08-22D6-4A75-A87C-96A4212DDA3B}">
      <dsp:nvSpPr>
        <dsp:cNvPr id="0" name=""/>
        <dsp:cNvSpPr/>
      </dsp:nvSpPr>
      <dsp:spPr>
        <a:xfrm>
          <a:off x="1378574" y="2225561"/>
          <a:ext cx="1569752" cy="15703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654782" y="2773316"/>
          <a:ext cx="1015278" cy="5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</a:rPr>
            <a:t>Среда исполнения – </a:t>
          </a:r>
          <a:r>
            <a:rPr lang="en-US" sz="1100" kern="1200" dirty="0">
              <a:solidFill>
                <a:schemeClr val="bg1"/>
              </a:solidFill>
            </a:rPr>
            <a:t>PVC</a:t>
          </a:r>
        </a:p>
      </dsp:txBody>
      <dsp:txXfrm>
        <a:off x="1654782" y="2773316"/>
        <a:ext cx="1015278" cy="507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058896" y="4214"/>
          <a:ext cx="4375081" cy="1334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 = 0 – </a:t>
          </a:r>
          <a:r>
            <a:rPr lang="ru-RU" sz="3200" kern="1200" dirty="0"/>
            <a:t>присвоение значения переменной</a:t>
          </a:r>
          <a:endParaRPr lang="en-US" sz="3200" kern="1200" dirty="0"/>
        </a:p>
      </dsp:txBody>
      <dsp:txXfrm>
        <a:off x="1058896" y="4214"/>
        <a:ext cx="4375081" cy="1334399"/>
      </dsp:txXfrm>
    </dsp:sp>
    <dsp:sp modelId="{EE4521DE-69C7-4E68-9F52-FCF8C3BA2474}">
      <dsp:nvSpPr>
        <dsp:cNvPr id="0" name=""/>
        <dsp:cNvSpPr/>
      </dsp:nvSpPr>
      <dsp:spPr>
        <a:xfrm>
          <a:off x="1058896" y="1885500"/>
          <a:ext cx="4375081" cy="1334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6 + 7 – выражение, может быть сведено к некоторому объекту</a:t>
          </a:r>
          <a:endParaRPr lang="en-US" sz="3200" kern="1200" dirty="0"/>
        </a:p>
      </dsp:txBody>
      <dsp:txXfrm>
        <a:off x="1058896" y="1885500"/>
        <a:ext cx="4375081" cy="1334399"/>
      </dsp:txXfrm>
    </dsp:sp>
    <dsp:sp modelId="{68D33701-F330-41D0-8451-5BCF1DE7C661}">
      <dsp:nvSpPr>
        <dsp:cNvPr id="0" name=""/>
        <dsp:cNvSpPr/>
      </dsp:nvSpPr>
      <dsp:spPr>
        <a:xfrm>
          <a:off x="1058896" y="3766785"/>
          <a:ext cx="4375081" cy="1334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print(x) – </a:t>
          </a:r>
          <a:r>
            <a:rPr lang="ru-RU" sz="3200" kern="1200"/>
            <a:t>инструкция, может быть сведена к некоторой команде</a:t>
          </a:r>
          <a:endParaRPr lang="en-US" sz="3200" kern="1200"/>
        </a:p>
      </dsp:txBody>
      <dsp:txXfrm>
        <a:off x="1058896" y="3766785"/>
        <a:ext cx="4375081" cy="1334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516560" y="623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Программы</a:t>
          </a:r>
          <a:endParaRPr lang="en-US" sz="1800" kern="1200" dirty="0"/>
        </a:p>
      </dsp:txBody>
      <dsp:txXfrm>
        <a:off x="2537916" y="21979"/>
        <a:ext cx="1417041" cy="686452"/>
      </dsp:txXfrm>
    </dsp:sp>
    <dsp:sp modelId="{9B199C3F-D56A-40FA-A823-4749BFACB7E8}">
      <dsp:nvSpPr>
        <dsp:cNvPr id="0" name=""/>
        <dsp:cNvSpPr/>
      </dsp:nvSpPr>
      <dsp:spPr>
        <a:xfrm rot="5400000">
          <a:off x="3109719" y="748017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775361"/>
        <a:ext cx="196874" cy="191405"/>
      </dsp:txXfrm>
    </dsp:sp>
    <dsp:sp modelId="{AF233C99-F857-4D10-980F-E570179F366A}">
      <dsp:nvSpPr>
        <dsp:cNvPr id="0" name=""/>
        <dsp:cNvSpPr/>
      </dsp:nvSpPr>
      <dsp:spPr>
        <a:xfrm>
          <a:off x="2516560" y="1094370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Модули</a:t>
          </a:r>
          <a:endParaRPr lang="en-US" sz="1800" kern="1200" dirty="0"/>
        </a:p>
      </dsp:txBody>
      <dsp:txXfrm>
        <a:off x="2537916" y="1115726"/>
        <a:ext cx="1417041" cy="686452"/>
      </dsp:txXfrm>
    </dsp:sp>
    <dsp:sp modelId="{A910DB0D-FC90-4349-AEA2-7DCFED6CA28A}">
      <dsp:nvSpPr>
        <dsp:cNvPr id="0" name=""/>
        <dsp:cNvSpPr/>
      </dsp:nvSpPr>
      <dsp:spPr>
        <a:xfrm rot="5400000">
          <a:off x="3109719" y="1841764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1869108"/>
        <a:ext cx="196874" cy="191405"/>
      </dsp:txXfrm>
    </dsp:sp>
    <dsp:sp modelId="{3E386444-2CB9-4D61-80E5-CF97BBADE722}">
      <dsp:nvSpPr>
        <dsp:cNvPr id="0" name=""/>
        <dsp:cNvSpPr/>
      </dsp:nvSpPr>
      <dsp:spPr>
        <a:xfrm>
          <a:off x="2516560" y="2188117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Инструкции</a:t>
          </a:r>
          <a:endParaRPr lang="en-US" sz="1800" kern="1200" dirty="0"/>
        </a:p>
      </dsp:txBody>
      <dsp:txXfrm>
        <a:off x="2537916" y="2209473"/>
        <a:ext cx="1417041" cy="686452"/>
      </dsp:txXfrm>
    </dsp:sp>
    <dsp:sp modelId="{98FA88BA-6A76-44DB-913B-C9648705867A}">
      <dsp:nvSpPr>
        <dsp:cNvPr id="0" name=""/>
        <dsp:cNvSpPr/>
      </dsp:nvSpPr>
      <dsp:spPr>
        <a:xfrm rot="5400000">
          <a:off x="3109719" y="2935511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2962855"/>
        <a:ext cx="196874" cy="191405"/>
      </dsp:txXfrm>
    </dsp:sp>
    <dsp:sp modelId="{CFF59265-C9FE-4CA2-A92D-E5C725F51C98}">
      <dsp:nvSpPr>
        <dsp:cNvPr id="0" name=""/>
        <dsp:cNvSpPr/>
      </dsp:nvSpPr>
      <dsp:spPr>
        <a:xfrm>
          <a:off x="2516560" y="3281864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Выражения</a:t>
          </a:r>
        </a:p>
      </dsp:txBody>
      <dsp:txXfrm>
        <a:off x="2537916" y="3303220"/>
        <a:ext cx="1417041" cy="686452"/>
      </dsp:txXfrm>
    </dsp:sp>
    <dsp:sp modelId="{D1E9F40E-2294-46D1-9B0D-E73CD00ECAA0}">
      <dsp:nvSpPr>
        <dsp:cNvPr id="0" name=""/>
        <dsp:cNvSpPr/>
      </dsp:nvSpPr>
      <dsp:spPr>
        <a:xfrm rot="5400000">
          <a:off x="3109719" y="4029258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4056602"/>
        <a:ext cx="196874" cy="191405"/>
      </dsp:txXfrm>
    </dsp:sp>
    <dsp:sp modelId="{4D858EDC-42A8-479B-8924-90B8D8D39445}">
      <dsp:nvSpPr>
        <dsp:cNvPr id="0" name=""/>
        <dsp:cNvSpPr/>
      </dsp:nvSpPr>
      <dsp:spPr>
        <a:xfrm>
          <a:off x="2516560" y="4375611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Объекты</a:t>
          </a:r>
        </a:p>
      </dsp:txBody>
      <dsp:txXfrm>
        <a:off x="2537916" y="4396967"/>
        <a:ext cx="1417041" cy="686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30F7F-919A-411E-913A-40B4602780E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8E08-D89E-4725-B0DC-6A7C354048A7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100" kern="1200" dirty="0"/>
            <a:t>_test45, </a:t>
          </a:r>
          <a:r>
            <a:rPr lang="en-US" sz="2100" kern="1200" dirty="0" err="1"/>
            <a:t>xyz</a:t>
          </a:r>
          <a:r>
            <a:rPr lang="en-US" sz="2100" kern="1200" dirty="0"/>
            <a:t>, _42smile, </a:t>
          </a:r>
          <a:r>
            <a:rPr lang="en-US" sz="2100" strike="sngStrike" kern="1200" dirty="0"/>
            <a:t>&amp;^%#</a:t>
          </a:r>
        </a:p>
      </dsp:txBody>
      <dsp:txXfrm>
        <a:off x="0" y="2492"/>
        <a:ext cx="6492875" cy="1700138"/>
      </dsp:txXfrm>
    </dsp:sp>
    <dsp:sp modelId="{7307A905-5CE0-49F2-B81C-07B107D99FE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A8813-83C2-4952-ACF5-8281FA0C5B21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Регистр симлов имеет значение: </a:t>
          </a:r>
          <a:r>
            <a:rPr lang="en-US" sz="2100" kern="1200"/>
            <a:t>TEST ≠ test</a:t>
          </a:r>
        </a:p>
      </dsp:txBody>
      <dsp:txXfrm>
        <a:off x="0" y="1702630"/>
        <a:ext cx="6492875" cy="1700138"/>
      </dsp:txXfrm>
    </dsp:sp>
    <dsp:sp modelId="{7E3988B7-71E7-48E1-8496-2966A634C8E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93C6-1182-4642-BA3A-080D951F52D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Зарезервированные слова не зря так называются: </a:t>
          </a:r>
          <a:r>
            <a:rPr lang="en-US" sz="2100" kern="1200"/>
            <a:t>False, None, True, and, as, assert, async, await, break, class, continue, def, del, elif, else, except, finally, for, from, global, if, import, in, is, lambda, nonlocal, not, or, pass, raise, return, try, while, with, yield</a:t>
          </a:r>
        </a:p>
      </dsp:txBody>
      <dsp:txXfrm>
        <a:off x="0" y="3402769"/>
        <a:ext cx="6492875" cy="1700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99CA-7614-4C5C-AF0C-8F1C5AE273E3}">
      <dsp:nvSpPr>
        <dsp:cNvPr id="0" name=""/>
        <dsp:cNvSpPr/>
      </dsp:nvSpPr>
      <dsp:spPr>
        <a:xfrm>
          <a:off x="2231" y="0"/>
          <a:ext cx="2992809" cy="510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конструкция </a:t>
          </a:r>
          <a:r>
            <a:rPr lang="en-US" sz="3100" kern="1200" dirty="0"/>
            <a:t>if C-</a:t>
          </a:r>
          <a:r>
            <a:rPr lang="ru-RU" sz="3100" kern="1200" dirty="0"/>
            <a:t>подобного языка: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(a &gt; b)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{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a--;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b++;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}</a:t>
          </a:r>
        </a:p>
      </dsp:txBody>
      <dsp:txXfrm>
        <a:off x="89887" y="87656"/>
        <a:ext cx="2817497" cy="4930088"/>
      </dsp:txXfrm>
    </dsp:sp>
    <dsp:sp modelId="{4935A9EB-09E7-4350-AD0C-BB0AC3039DCB}">
      <dsp:nvSpPr>
        <dsp:cNvPr id="0" name=""/>
        <dsp:cNvSpPr/>
      </dsp:nvSpPr>
      <dsp:spPr>
        <a:xfrm>
          <a:off x="3497833" y="0"/>
          <a:ext cx="2992809" cy="510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конструкция </a:t>
          </a:r>
          <a:r>
            <a:rPr lang="en-US" sz="3100" kern="1200" dirty="0"/>
            <a:t>if Python</a:t>
          </a:r>
          <a:r>
            <a:rPr lang="ru-RU" sz="3100" kern="1200" dirty="0"/>
            <a:t>: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a &gt; b: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b </a:t>
          </a:r>
          <a:r>
            <a:rPr lang="ru-RU" sz="3100" kern="1200" dirty="0"/>
            <a:t>+= 1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a -</a:t>
          </a:r>
          <a:r>
            <a:rPr lang="ru-RU" sz="3100" kern="1200" dirty="0"/>
            <a:t>= 1</a:t>
          </a:r>
          <a:endParaRPr lang="en-US" sz="3100" kern="1200" dirty="0"/>
        </a:p>
      </dsp:txBody>
      <dsp:txXfrm>
        <a:off x="3585489" y="87656"/>
        <a:ext cx="2817497" cy="49300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 = “test” </a:t>
          </a:r>
          <a:r>
            <a:rPr lang="ru-RU" sz="2800" kern="1200"/>
            <a:t>стандартная форма</a:t>
          </a:r>
          <a:endParaRPr lang="en-US" sz="2800" kern="1200"/>
        </a:p>
      </dsp:txBody>
      <dsp:txXfrm>
        <a:off x="31984" y="785404"/>
        <a:ext cx="6428907" cy="591232"/>
      </dsp:txXfrm>
    </dsp:sp>
    <dsp:sp modelId="{B87C30DC-D8A1-4CEE-BB57-22D21FECBF3B}">
      <dsp:nvSpPr>
        <dsp:cNvPr id="0" name=""/>
        <dsp:cNvSpPr/>
      </dsp:nvSpPr>
      <dsp:spPr>
        <a:xfrm>
          <a:off x="0" y="1480551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x, y = 3, 4</a:t>
          </a:r>
          <a:r>
            <a:rPr lang="ru-RU" sz="2800" kern="1200" dirty="0"/>
            <a:t> позиционное</a:t>
          </a:r>
          <a:endParaRPr lang="en-US" sz="2800" kern="1200" dirty="0"/>
        </a:p>
      </dsp:txBody>
      <dsp:txXfrm>
        <a:off x="31984" y="1512535"/>
        <a:ext cx="6428907" cy="591232"/>
      </dsp:txXfrm>
    </dsp:sp>
    <dsp:sp modelId="{5AAD14A2-1CAF-4479-A02E-F246C0C44929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[x, y] = [3, 4] </a:t>
          </a:r>
          <a:r>
            <a:rPr lang="ru-RU" sz="2800" kern="1200" dirty="0"/>
            <a:t>списком</a:t>
          </a:r>
          <a:endParaRPr lang="en-US" sz="2800" kern="1200" dirty="0"/>
        </a:p>
      </dsp:txBody>
      <dsp:txXfrm>
        <a:off x="31984" y="2257084"/>
        <a:ext cx="6428907" cy="591232"/>
      </dsp:txXfrm>
    </dsp:sp>
    <dsp:sp modelId="{632AF299-A809-426C-B040-BBF9DB630A02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a, b, c, d = “test” </a:t>
          </a:r>
          <a:r>
            <a:rPr lang="ru-RU" sz="2800" kern="1200" dirty="0"/>
            <a:t>последовательностью</a:t>
          </a:r>
          <a:endParaRPr lang="en-US" sz="2800" kern="1200" dirty="0"/>
        </a:p>
      </dsp:txBody>
      <dsp:txXfrm>
        <a:off x="31984" y="2992924"/>
        <a:ext cx="6428907" cy="591232"/>
      </dsp:txXfrm>
    </dsp:sp>
    <dsp:sp modelId="{E973AD7F-F139-4243-9185-5B711ECF27FC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 += 1 </a:t>
          </a:r>
          <a:r>
            <a:rPr lang="ru-RU" sz="2800" kern="1200"/>
            <a:t>инкрементивное</a:t>
          </a:r>
          <a:endParaRPr lang="en-US" sz="2800" kern="1200"/>
        </a:p>
      </dsp:txBody>
      <dsp:txXfrm>
        <a:off x="31984" y="3728764"/>
        <a:ext cx="6428907" cy="591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758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** степень</a:t>
          </a:r>
          <a:endParaRPr lang="en-US" sz="2800" kern="1200" dirty="0"/>
        </a:p>
      </dsp:txBody>
      <dsp:txXfrm>
        <a:off x="31984" y="49564"/>
        <a:ext cx="6428907" cy="591232"/>
      </dsp:txXfrm>
    </dsp:sp>
    <dsp:sp modelId="{CD00075C-C2AF-49AA-A203-2E8655821C07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% остаток</a:t>
          </a:r>
          <a:endParaRPr lang="en-US" sz="2800" kern="1200" dirty="0"/>
        </a:p>
      </dsp:txBody>
      <dsp:txXfrm>
        <a:off x="31984" y="785404"/>
        <a:ext cx="6428907" cy="591232"/>
      </dsp:txXfrm>
    </dsp:sp>
    <dsp:sp modelId="{05D17463-A2CD-47AF-B454-BC07D33840A7}">
      <dsp:nvSpPr>
        <dsp:cNvPr id="0" name=""/>
        <dsp:cNvSpPr/>
      </dsp:nvSpPr>
      <dsp:spPr>
        <a:xfrm>
          <a:off x="0" y="148926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// целочисленное деление</a:t>
          </a:r>
          <a:endParaRPr lang="en-US" sz="2800" kern="1200" dirty="0"/>
        </a:p>
      </dsp:txBody>
      <dsp:txXfrm>
        <a:off x="31984" y="1521244"/>
        <a:ext cx="6428907" cy="591232"/>
      </dsp:txXfrm>
    </dsp:sp>
    <dsp:sp modelId="{FC9F46B3-4679-48A8-8AD4-177DFC1F5B22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/ деление</a:t>
          </a:r>
          <a:endParaRPr lang="en-US" sz="2800" kern="1200" dirty="0"/>
        </a:p>
      </dsp:txBody>
      <dsp:txXfrm>
        <a:off x="31984" y="2257084"/>
        <a:ext cx="6428907" cy="591232"/>
      </dsp:txXfrm>
    </dsp:sp>
    <dsp:sp modelId="{8945BFB8-2460-4D66-90F3-2E6F1477BC7F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* произведение</a:t>
          </a:r>
          <a:endParaRPr lang="en-US" sz="2800" kern="1200" dirty="0"/>
        </a:p>
      </dsp:txBody>
      <dsp:txXfrm>
        <a:off x="31984" y="2992924"/>
        <a:ext cx="6428907" cy="591232"/>
      </dsp:txXfrm>
    </dsp:sp>
    <dsp:sp modelId="{CFCF75C6-7D94-4FCF-B211-C0EB15EA7A1D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- вычитание</a:t>
          </a:r>
          <a:endParaRPr lang="en-US" sz="2800" kern="1200" dirty="0"/>
        </a:p>
      </dsp:txBody>
      <dsp:txXfrm>
        <a:off x="31984" y="3728764"/>
        <a:ext cx="6428907" cy="591232"/>
      </dsp:txXfrm>
    </dsp:sp>
    <dsp:sp modelId="{52FD3EDC-3CB4-4D31-8B27-A7CF2A6913EF}">
      <dsp:nvSpPr>
        <dsp:cNvPr id="0" name=""/>
        <dsp:cNvSpPr/>
      </dsp:nvSpPr>
      <dsp:spPr>
        <a:xfrm>
          <a:off x="0" y="443262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+ сложение</a:t>
          </a:r>
          <a:endParaRPr lang="en-US" sz="2800" kern="1200" dirty="0"/>
        </a:p>
      </dsp:txBody>
      <dsp:txXfrm>
        <a:off x="31984" y="4464604"/>
        <a:ext cx="6428907" cy="5912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7590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/>
            <a:t>== равно</a:t>
          </a:r>
          <a:endParaRPr lang="en-US" sz="3200" kern="1200" dirty="0"/>
        </a:p>
      </dsp:txBody>
      <dsp:txXfrm>
        <a:off x="36553" y="112453"/>
        <a:ext cx="6419769" cy="675694"/>
      </dsp:txXfrm>
    </dsp:sp>
    <dsp:sp modelId="{0F483800-794D-41A1-9807-D43F946B5C03}">
      <dsp:nvSpPr>
        <dsp:cNvPr id="0" name=""/>
        <dsp:cNvSpPr/>
      </dsp:nvSpPr>
      <dsp:spPr>
        <a:xfrm>
          <a:off x="0" y="91686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/>
            <a:t>!= не равно</a:t>
          </a:r>
          <a:endParaRPr lang="en-US" sz="3200" kern="1200" dirty="0"/>
        </a:p>
      </dsp:txBody>
      <dsp:txXfrm>
        <a:off x="36553" y="953413"/>
        <a:ext cx="6419769" cy="675694"/>
      </dsp:txXfrm>
    </dsp:sp>
    <dsp:sp modelId="{3EB0D5B8-0E45-47D3-879C-DB3FC90C82C3}">
      <dsp:nvSpPr>
        <dsp:cNvPr id="0" name=""/>
        <dsp:cNvSpPr/>
      </dsp:nvSpPr>
      <dsp:spPr>
        <a:xfrm>
          <a:off x="0" y="175782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&gt; </a:t>
          </a:r>
          <a:r>
            <a:rPr lang="ru-RU" sz="3200" kern="1200" dirty="0"/>
            <a:t>больше</a:t>
          </a:r>
          <a:endParaRPr lang="en-US" sz="3200" kern="1200" dirty="0"/>
        </a:p>
      </dsp:txBody>
      <dsp:txXfrm>
        <a:off x="36553" y="1794373"/>
        <a:ext cx="6419769" cy="675694"/>
      </dsp:txXfrm>
    </dsp:sp>
    <dsp:sp modelId="{4B5A5E6D-08F5-4D52-8312-0D1DBC1F9DC9}">
      <dsp:nvSpPr>
        <dsp:cNvPr id="0" name=""/>
        <dsp:cNvSpPr/>
      </dsp:nvSpPr>
      <dsp:spPr>
        <a:xfrm>
          <a:off x="0" y="259878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&lt;</a:t>
          </a:r>
          <a:r>
            <a:rPr lang="ru-RU" sz="3200" kern="1200" dirty="0"/>
            <a:t> меньше</a:t>
          </a:r>
          <a:endParaRPr lang="en-US" sz="3200" kern="1200" dirty="0"/>
        </a:p>
      </dsp:txBody>
      <dsp:txXfrm>
        <a:off x="36553" y="2635333"/>
        <a:ext cx="6419769" cy="675694"/>
      </dsp:txXfrm>
    </dsp:sp>
    <dsp:sp modelId="{4C0C29E2-66EE-4BBA-BFD4-2C8570F80CE2}">
      <dsp:nvSpPr>
        <dsp:cNvPr id="0" name=""/>
        <dsp:cNvSpPr/>
      </dsp:nvSpPr>
      <dsp:spPr>
        <a:xfrm>
          <a:off x="0" y="343974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&gt;=</a:t>
          </a:r>
          <a:r>
            <a:rPr lang="ru-RU" sz="3200" kern="1200" dirty="0"/>
            <a:t> больше либо равно</a:t>
          </a:r>
          <a:endParaRPr lang="en-US" sz="3200" kern="1200" dirty="0"/>
        </a:p>
      </dsp:txBody>
      <dsp:txXfrm>
        <a:off x="36553" y="3476293"/>
        <a:ext cx="6419769" cy="675694"/>
      </dsp:txXfrm>
    </dsp:sp>
    <dsp:sp modelId="{8D2EAEAF-7F8C-4F90-BD7E-207CCB79C0A1}">
      <dsp:nvSpPr>
        <dsp:cNvPr id="0" name=""/>
        <dsp:cNvSpPr/>
      </dsp:nvSpPr>
      <dsp:spPr>
        <a:xfrm>
          <a:off x="0" y="428070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&lt;=</a:t>
          </a:r>
          <a:r>
            <a:rPr lang="ru-RU" sz="3200" kern="1200" dirty="0"/>
            <a:t> меньше либо равно</a:t>
          </a:r>
          <a:endParaRPr lang="en-US" sz="3200" kern="1200" dirty="0"/>
        </a:p>
      </dsp:txBody>
      <dsp:txXfrm>
        <a:off x="36553" y="4317253"/>
        <a:ext cx="6419769" cy="6756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A7B40-C8F9-4B58-B497-7D300BD8E1E8}">
      <dsp:nvSpPr>
        <dsp:cNvPr id="0" name=""/>
        <dsp:cNvSpPr/>
      </dsp:nvSpPr>
      <dsp:spPr>
        <a:xfrm>
          <a:off x="0" y="609284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Операторы выполняются друг за другом, если не указано иное</a:t>
          </a:r>
          <a:endParaRPr lang="en-US" sz="1900" kern="1200"/>
        </a:p>
      </dsp:txBody>
      <dsp:txXfrm>
        <a:off x="35811" y="645095"/>
        <a:ext cx="6421253" cy="661968"/>
      </dsp:txXfrm>
    </dsp:sp>
    <dsp:sp modelId="{09DF41D3-5165-4DE5-A49E-14C36113426A}">
      <dsp:nvSpPr>
        <dsp:cNvPr id="0" name=""/>
        <dsp:cNvSpPr/>
      </dsp:nvSpPr>
      <dsp:spPr>
        <a:xfrm>
          <a:off x="0" y="139759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Границы блоков и операторов определяются автоматически</a:t>
          </a:r>
          <a:endParaRPr lang="en-US" sz="1900" kern="1200"/>
        </a:p>
      </dsp:txBody>
      <dsp:txXfrm>
        <a:off x="35811" y="1433406"/>
        <a:ext cx="6421253" cy="661968"/>
      </dsp:txXfrm>
    </dsp:sp>
    <dsp:sp modelId="{210A4373-DACF-4CDE-8D4D-D16EE573580D}">
      <dsp:nvSpPr>
        <dsp:cNvPr id="0" name=""/>
        <dsp:cNvSpPr/>
      </dsp:nvSpPr>
      <dsp:spPr>
        <a:xfrm>
          <a:off x="0" y="218590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Составные операторы = заголовок + : + операторы с отступом</a:t>
          </a:r>
          <a:endParaRPr lang="en-US" sz="1900" kern="1200"/>
        </a:p>
      </dsp:txBody>
      <dsp:txXfrm>
        <a:off x="35811" y="2221716"/>
        <a:ext cx="6421253" cy="661968"/>
      </dsp:txXfrm>
    </dsp:sp>
    <dsp:sp modelId="{83E9FB4E-3670-43BB-944C-F76FA9420FD8}">
      <dsp:nvSpPr>
        <dsp:cNvPr id="0" name=""/>
        <dsp:cNvSpPr/>
      </dsp:nvSpPr>
      <dsp:spPr>
        <a:xfrm>
          <a:off x="0" y="297421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Пустые строки, пробелы и комментарии игнорируются</a:t>
          </a:r>
          <a:endParaRPr lang="en-US" sz="1900" kern="1200"/>
        </a:p>
      </dsp:txBody>
      <dsp:txXfrm>
        <a:off x="35811" y="3010026"/>
        <a:ext cx="6421253" cy="661968"/>
      </dsp:txXfrm>
    </dsp:sp>
    <dsp:sp modelId="{C2DC5317-817E-4FE5-9498-C45A0CC594DB}">
      <dsp:nvSpPr>
        <dsp:cNvPr id="0" name=""/>
        <dsp:cNvSpPr/>
      </dsp:nvSpPr>
      <dsp:spPr>
        <a:xfrm>
          <a:off x="0" y="376252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Строки документации игнорируются, но отображаются специальными инструментами, например </a:t>
          </a:r>
          <a:r>
            <a:rPr lang="en-US" sz="1900" kern="1200"/>
            <a:t>IDE</a:t>
          </a:r>
        </a:p>
      </dsp:txBody>
      <dsp:txXfrm>
        <a:off x="35811" y="3798336"/>
        <a:ext cx="6421253" cy="661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1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7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2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C778C-0346-4261-AAF4-E88ED31D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5" y="297499"/>
            <a:ext cx="2639962" cy="2534478"/>
          </a:xfrm>
        </p:spPr>
        <p:txBody>
          <a:bodyPr>
            <a:normAutofit/>
          </a:bodyPr>
          <a:lstStyle/>
          <a:p>
            <a:r>
              <a:rPr lang="ru-RU" sz="2500" dirty="0">
                <a:solidFill>
                  <a:srgbClr val="FFFFFF"/>
                </a:solidFill>
              </a:rPr>
              <a:t>Интерпритатор – программная прослойка между кодом и машиной</a:t>
            </a:r>
            <a:endParaRPr lang="en-US" sz="2500" dirty="0">
              <a:solidFill>
                <a:srgbClr val="FFFF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4FE68B-A75B-4D88-9D0F-4881D9E276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40310" y="2664619"/>
          <a:ext cx="3816690" cy="379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2C527-443C-42B2-840C-394EBF698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68" y="1420427"/>
            <a:ext cx="7321062" cy="401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082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A156D-BF99-456A-BE46-368442A5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Операторы сравнения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5D92A-851A-4949-A3E1-2B58A1FB6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5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4435-C80D-4398-8491-5548354B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Характеристики синтаксиса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CED56465-1250-4DDB-B308-BF92C298C2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40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Jupyter</a:t>
            </a:r>
            <a:r>
              <a:rPr lang="en-US" sz="48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1206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 err="1"/>
              <a:t>Типы</a:t>
            </a:r>
            <a:r>
              <a:rPr lang="en-US" sz="3400" dirty="0"/>
              <a:t> int,  float, decimal, fractions, </a:t>
            </a:r>
            <a:r>
              <a:rPr lang="en-US" sz="3400" dirty="0" err="1"/>
              <a:t>модули</a:t>
            </a:r>
            <a:r>
              <a:rPr lang="en-US" sz="3400" dirty="0"/>
              <a:t> math и random</a:t>
            </a:r>
          </a:p>
        </p:txBody>
      </p:sp>
    </p:spTree>
    <p:extLst>
      <p:ext uri="{BB962C8B-B14F-4D97-AF65-F5344CB8AC3E}">
        <p14:creationId xmlns:p14="http://schemas.microsoft.com/office/powerpoint/2010/main" val="1404803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DB1456-8AB3-4CFC-9DA6-E6DF0CB88F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30184" y="3531612"/>
                <a:ext cx="6672838" cy="1414311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ru-RU" sz="3400" dirty="0"/>
                  <a:t>Решаем квадратное уравнение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DB1456-8AB3-4CFC-9DA6-E6DF0CB88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30184" y="3531612"/>
                <a:ext cx="6672838" cy="1414311"/>
              </a:xfrm>
              <a:blipFill>
                <a:blip r:embed="rId3"/>
                <a:stretch>
                  <a:fillRect l="-639" r="-2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87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Коротко об исключениях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909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3C417-46CD-400B-AA44-796E3DEF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85800"/>
            <a:ext cx="3581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>
                <a:solidFill>
                  <a:srgbClr val="FFFFFF"/>
                </a:solidFill>
              </a:rPr>
              <a:t>Переменные (</a:t>
            </a:r>
            <a:r>
              <a:rPr lang="en-US" sz="3200" dirty="0">
                <a:solidFill>
                  <a:srgbClr val="FFFFFF"/>
                </a:solidFill>
              </a:rPr>
              <a:t>variables</a:t>
            </a:r>
            <a:r>
              <a:rPr lang="ru-RU" sz="3200" dirty="0">
                <a:solidFill>
                  <a:srgbClr val="FFFFFF"/>
                </a:solidFill>
              </a:rPr>
              <a:t>),</a:t>
            </a:r>
            <a:br>
              <a:rPr lang="ru-RU" sz="3200" dirty="0">
                <a:solidFill>
                  <a:srgbClr val="FFFFFF"/>
                </a:solidFill>
              </a:rPr>
            </a:br>
            <a:r>
              <a:rPr lang="ru-RU" sz="3200" dirty="0">
                <a:solidFill>
                  <a:srgbClr val="FFFFFF"/>
                </a:solidFill>
              </a:rPr>
              <a:t> выражения </a:t>
            </a:r>
            <a:r>
              <a:rPr lang="en-US" sz="3200" dirty="0">
                <a:solidFill>
                  <a:srgbClr val="FFFFFF"/>
                </a:solidFill>
              </a:rPr>
              <a:t>(expressions)</a:t>
            </a:r>
            <a:r>
              <a:rPr lang="ru-RU" sz="3200" dirty="0">
                <a:solidFill>
                  <a:srgbClr val="FFFFFF"/>
                </a:solidFill>
              </a:rPr>
              <a:t>,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ru-RU" sz="3200" dirty="0">
                <a:solidFill>
                  <a:srgbClr val="FFFFFF"/>
                </a:solidFill>
              </a:rPr>
              <a:t> инструкции (</a:t>
            </a:r>
            <a:r>
              <a:rPr lang="en-US" sz="3200" dirty="0">
                <a:solidFill>
                  <a:srgbClr val="FFFFFF"/>
                </a:solidFill>
              </a:rPr>
              <a:t>statements</a:t>
            </a:r>
            <a:r>
              <a:rPr lang="ru-RU" sz="3200" dirty="0">
                <a:solidFill>
                  <a:srgbClr val="FFFFFF"/>
                </a:solidFill>
              </a:rPr>
              <a:t>) 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252AE-FA07-4154-B7F6-45D65E03F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D14B-2FAC-44BC-8AF5-8E4F9278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Концептуальная иерархия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DDDC6E-A977-4B68-A18B-F637D0E3C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C4EA6-379A-4B4C-B39B-8240ECAB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400">
                <a:solidFill>
                  <a:srgbClr val="FFFFFF"/>
                </a:solidFill>
              </a:rPr>
              <a:t>Правила именования переменных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C2FFDFE-2B84-433F-9D95-641025BE14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1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FB4D3-B741-4991-938F-32F8BE13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Синтаксические различия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9B2BD5-04CD-4CC9-A276-64764C955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3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0037FF-2FB2-4036-8D2E-E0C9687D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Коротко о динамической типизации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432F-0D20-4B01-B5BA-F3CC18F2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«Утиная» типизация – если это выглядит, как утка, и плавает, как утка, то это утка</a:t>
            </a:r>
          </a:p>
        </p:txBody>
      </p:sp>
      <p:sp>
        <p:nvSpPr>
          <p:cNvPr id="61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44" name="Graphic 6" descr="Duck">
            <a:extLst>
              <a:ext uri="{FF2B5EF4-FFF2-40B4-BE49-F238E27FC236}">
                <a16:creationId xmlns:a16="http://schemas.microsoft.com/office/drawing/2014/main" id="{56AFCECB-7312-407F-9BE7-8CB6EC892A5C}"/>
              </a:ext>
            </a:extLst>
          </p:cNvPr>
          <p:cNvGrpSpPr/>
          <p:nvPr/>
        </p:nvGrpSpPr>
        <p:grpSpPr>
          <a:xfrm>
            <a:off x="7101466" y="1580103"/>
            <a:ext cx="3410029" cy="3405294"/>
            <a:chOff x="9125546" y="2874970"/>
            <a:chExt cx="2037836" cy="203500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843059-2A86-4203-947A-F2E0656EE85E}"/>
                </a:ext>
              </a:extLst>
            </p:cNvPr>
            <p:cNvSpPr/>
            <p:nvPr/>
          </p:nvSpPr>
          <p:spPr>
            <a:xfrm>
              <a:off x="9125546" y="2874970"/>
              <a:ext cx="1783107" cy="2035006"/>
            </a:xfrm>
            <a:custGeom>
              <a:avLst/>
              <a:gdLst>
                <a:gd name="connsiteX0" fmla="*/ 1528378 w 1783107"/>
                <a:gd name="connsiteY0" fmla="*/ 0 h 2035006"/>
                <a:gd name="connsiteX1" fmla="*/ 1273648 w 1783107"/>
                <a:gd name="connsiteY1" fmla="*/ 254730 h 2035006"/>
                <a:gd name="connsiteX2" fmla="*/ 1273648 w 1783107"/>
                <a:gd name="connsiteY2" fmla="*/ 650976 h 2035006"/>
                <a:gd name="connsiteX3" fmla="*/ 1075525 w 1783107"/>
                <a:gd name="connsiteY3" fmla="*/ 849099 h 2035006"/>
                <a:gd name="connsiteX4" fmla="*/ 387755 w 1783107"/>
                <a:gd name="connsiteY4" fmla="*/ 849099 h 2035006"/>
                <a:gd name="connsiteX5" fmla="*/ 141516 w 1783107"/>
                <a:gd name="connsiteY5" fmla="*/ 707582 h 2035006"/>
                <a:gd name="connsiteX6" fmla="*/ 0 w 1783107"/>
                <a:gd name="connsiteY6" fmla="*/ 849099 h 2035006"/>
                <a:gd name="connsiteX7" fmla="*/ 90571 w 1783107"/>
                <a:gd name="connsiteY7" fmla="*/ 982124 h 2035006"/>
                <a:gd name="connsiteX8" fmla="*/ 84910 w 1783107"/>
                <a:gd name="connsiteY8" fmla="*/ 1018919 h 2035006"/>
                <a:gd name="connsiteX9" fmla="*/ 226426 w 1783107"/>
                <a:gd name="connsiteY9" fmla="*/ 1160435 h 2035006"/>
                <a:gd name="connsiteX10" fmla="*/ 226426 w 1783107"/>
                <a:gd name="connsiteY10" fmla="*/ 1160435 h 2035006"/>
                <a:gd name="connsiteX11" fmla="*/ 820795 w 1783107"/>
                <a:gd name="connsiteY11" fmla="*/ 1638761 h 2035006"/>
                <a:gd name="connsiteX12" fmla="*/ 820795 w 1783107"/>
                <a:gd name="connsiteY12" fmla="*/ 1811411 h 2035006"/>
                <a:gd name="connsiteX13" fmla="*/ 764189 w 1783107"/>
                <a:gd name="connsiteY13" fmla="*/ 1865187 h 2035006"/>
                <a:gd name="connsiteX14" fmla="*/ 792492 w 1783107"/>
                <a:gd name="connsiteY14" fmla="*/ 1916133 h 2035006"/>
                <a:gd name="connsiteX15" fmla="*/ 959482 w 1783107"/>
                <a:gd name="connsiteY15" fmla="*/ 2026516 h 2035006"/>
                <a:gd name="connsiteX16" fmla="*/ 990615 w 1783107"/>
                <a:gd name="connsiteY16" fmla="*/ 2035007 h 2035006"/>
                <a:gd name="connsiteX17" fmla="*/ 1016088 w 1783107"/>
                <a:gd name="connsiteY17" fmla="*/ 2029346 h 2035006"/>
                <a:gd name="connsiteX18" fmla="*/ 1047222 w 1783107"/>
                <a:gd name="connsiteY18" fmla="*/ 1978400 h 2035006"/>
                <a:gd name="connsiteX19" fmla="*/ 1047222 w 1783107"/>
                <a:gd name="connsiteY19" fmla="*/ 1975570 h 2035006"/>
                <a:gd name="connsiteX20" fmla="*/ 1086847 w 1783107"/>
                <a:gd name="connsiteY20" fmla="*/ 1921794 h 2035006"/>
                <a:gd name="connsiteX21" fmla="*/ 1095337 w 1783107"/>
                <a:gd name="connsiteY21" fmla="*/ 1918963 h 2035006"/>
                <a:gd name="connsiteX22" fmla="*/ 1132132 w 1783107"/>
                <a:gd name="connsiteY22" fmla="*/ 1845375 h 2035006"/>
                <a:gd name="connsiteX23" fmla="*/ 1075525 w 1783107"/>
                <a:gd name="connsiteY23" fmla="*/ 1808580 h 2035006"/>
                <a:gd name="connsiteX24" fmla="*/ 934009 w 1783107"/>
                <a:gd name="connsiteY24" fmla="*/ 1808580 h 2035006"/>
                <a:gd name="connsiteX25" fmla="*/ 934009 w 1783107"/>
                <a:gd name="connsiteY25" fmla="*/ 1635930 h 2035006"/>
                <a:gd name="connsiteX26" fmla="*/ 1047222 w 1783107"/>
                <a:gd name="connsiteY26" fmla="*/ 1616118 h 2035006"/>
                <a:gd name="connsiteX27" fmla="*/ 1047222 w 1783107"/>
                <a:gd name="connsiteY27" fmla="*/ 1698198 h 2035006"/>
                <a:gd name="connsiteX28" fmla="*/ 990615 w 1783107"/>
                <a:gd name="connsiteY28" fmla="*/ 1751974 h 2035006"/>
                <a:gd name="connsiteX29" fmla="*/ 990615 w 1783107"/>
                <a:gd name="connsiteY29" fmla="*/ 1754804 h 2035006"/>
                <a:gd name="connsiteX30" fmla="*/ 1072695 w 1783107"/>
                <a:gd name="connsiteY30" fmla="*/ 1754804 h 2035006"/>
                <a:gd name="connsiteX31" fmla="*/ 1183078 w 1783107"/>
                <a:gd name="connsiteY31" fmla="*/ 1831223 h 2035006"/>
                <a:gd name="connsiteX32" fmla="*/ 1180247 w 1783107"/>
                <a:gd name="connsiteY32" fmla="*/ 1913303 h 2035006"/>
                <a:gd name="connsiteX33" fmla="*/ 1185908 w 1783107"/>
                <a:gd name="connsiteY33" fmla="*/ 1916133 h 2035006"/>
                <a:gd name="connsiteX34" fmla="*/ 1217042 w 1783107"/>
                <a:gd name="connsiteY34" fmla="*/ 1924624 h 2035006"/>
                <a:gd name="connsiteX35" fmla="*/ 1242515 w 1783107"/>
                <a:gd name="connsiteY35" fmla="*/ 1918963 h 2035006"/>
                <a:gd name="connsiteX36" fmla="*/ 1273648 w 1783107"/>
                <a:gd name="connsiteY36" fmla="*/ 1868017 h 2035006"/>
                <a:gd name="connsiteX37" fmla="*/ 1273648 w 1783107"/>
                <a:gd name="connsiteY37" fmla="*/ 1865187 h 2035006"/>
                <a:gd name="connsiteX38" fmla="*/ 1313273 w 1783107"/>
                <a:gd name="connsiteY38" fmla="*/ 1811411 h 2035006"/>
                <a:gd name="connsiteX39" fmla="*/ 1321764 w 1783107"/>
                <a:gd name="connsiteY39" fmla="*/ 1808580 h 2035006"/>
                <a:gd name="connsiteX40" fmla="*/ 1358558 w 1783107"/>
                <a:gd name="connsiteY40" fmla="*/ 1734992 h 2035006"/>
                <a:gd name="connsiteX41" fmla="*/ 1301951 w 1783107"/>
                <a:gd name="connsiteY41" fmla="*/ 1698198 h 2035006"/>
                <a:gd name="connsiteX42" fmla="*/ 1160435 w 1783107"/>
                <a:gd name="connsiteY42" fmla="*/ 1698198 h 2035006"/>
                <a:gd name="connsiteX43" fmla="*/ 1160435 w 1783107"/>
                <a:gd name="connsiteY43" fmla="*/ 1579324 h 2035006"/>
                <a:gd name="connsiteX44" fmla="*/ 1556681 w 1783107"/>
                <a:gd name="connsiteY44" fmla="*/ 962312 h 2035006"/>
                <a:gd name="connsiteX45" fmla="*/ 1556681 w 1783107"/>
                <a:gd name="connsiteY45" fmla="*/ 506629 h 2035006"/>
                <a:gd name="connsiteX46" fmla="*/ 1783107 w 1783107"/>
                <a:gd name="connsiteY46" fmla="*/ 254730 h 2035006"/>
                <a:gd name="connsiteX47" fmla="*/ 1528378 w 1783107"/>
                <a:gd name="connsiteY47" fmla="*/ 0 h 20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83107" h="2035006">
                  <a:moveTo>
                    <a:pt x="1528378" y="0"/>
                  </a:moveTo>
                  <a:cubicBezTo>
                    <a:pt x="1386861" y="0"/>
                    <a:pt x="1273648" y="113213"/>
                    <a:pt x="1273648" y="254730"/>
                  </a:cubicBezTo>
                  <a:lnTo>
                    <a:pt x="1273648" y="650976"/>
                  </a:lnTo>
                  <a:cubicBezTo>
                    <a:pt x="1273648" y="761359"/>
                    <a:pt x="1185908" y="849099"/>
                    <a:pt x="1075525" y="849099"/>
                  </a:cubicBezTo>
                  <a:lnTo>
                    <a:pt x="387755" y="849099"/>
                  </a:lnTo>
                  <a:cubicBezTo>
                    <a:pt x="339640" y="764189"/>
                    <a:pt x="246239" y="707582"/>
                    <a:pt x="141516" y="707582"/>
                  </a:cubicBezTo>
                  <a:cubicBezTo>
                    <a:pt x="62267" y="707582"/>
                    <a:pt x="0" y="769850"/>
                    <a:pt x="0" y="849099"/>
                  </a:cubicBezTo>
                  <a:cubicBezTo>
                    <a:pt x="0" y="908536"/>
                    <a:pt x="36794" y="959482"/>
                    <a:pt x="90571" y="982124"/>
                  </a:cubicBezTo>
                  <a:cubicBezTo>
                    <a:pt x="87740" y="993446"/>
                    <a:pt x="84910" y="1004767"/>
                    <a:pt x="84910" y="1018919"/>
                  </a:cubicBezTo>
                  <a:cubicBezTo>
                    <a:pt x="84910" y="1098168"/>
                    <a:pt x="147177" y="1160435"/>
                    <a:pt x="226426" y="1160435"/>
                  </a:cubicBezTo>
                  <a:lnTo>
                    <a:pt x="226426" y="1160435"/>
                  </a:lnTo>
                  <a:cubicBezTo>
                    <a:pt x="305676" y="1420825"/>
                    <a:pt x="537763" y="1616118"/>
                    <a:pt x="820795" y="1638761"/>
                  </a:cubicBezTo>
                  <a:lnTo>
                    <a:pt x="820795" y="1811411"/>
                  </a:lnTo>
                  <a:cubicBezTo>
                    <a:pt x="789662" y="1811411"/>
                    <a:pt x="764189" y="1834053"/>
                    <a:pt x="764189" y="1865187"/>
                  </a:cubicBezTo>
                  <a:cubicBezTo>
                    <a:pt x="764189" y="1884999"/>
                    <a:pt x="775510" y="1904812"/>
                    <a:pt x="792492" y="1916133"/>
                  </a:cubicBezTo>
                  <a:lnTo>
                    <a:pt x="959482" y="2026516"/>
                  </a:lnTo>
                  <a:cubicBezTo>
                    <a:pt x="967973" y="2032176"/>
                    <a:pt x="979294" y="2035007"/>
                    <a:pt x="990615" y="2035007"/>
                  </a:cubicBezTo>
                  <a:cubicBezTo>
                    <a:pt x="999106" y="2035007"/>
                    <a:pt x="1007597" y="2032176"/>
                    <a:pt x="1016088" y="2029346"/>
                  </a:cubicBezTo>
                  <a:cubicBezTo>
                    <a:pt x="1035900" y="2020855"/>
                    <a:pt x="1047222" y="2001043"/>
                    <a:pt x="1047222" y="1978400"/>
                  </a:cubicBezTo>
                  <a:lnTo>
                    <a:pt x="1047222" y="1975570"/>
                  </a:lnTo>
                  <a:cubicBezTo>
                    <a:pt x="1047222" y="1950097"/>
                    <a:pt x="1064204" y="1930284"/>
                    <a:pt x="1086847" y="1921794"/>
                  </a:cubicBezTo>
                  <a:lnTo>
                    <a:pt x="1095337" y="1918963"/>
                  </a:lnTo>
                  <a:cubicBezTo>
                    <a:pt x="1123641" y="1910472"/>
                    <a:pt x="1140623" y="1876508"/>
                    <a:pt x="1132132" y="1845375"/>
                  </a:cubicBezTo>
                  <a:cubicBezTo>
                    <a:pt x="1123641" y="1822732"/>
                    <a:pt x="1100998" y="1808580"/>
                    <a:pt x="1075525" y="1808580"/>
                  </a:cubicBezTo>
                  <a:lnTo>
                    <a:pt x="934009" y="1808580"/>
                  </a:lnTo>
                  <a:lnTo>
                    <a:pt x="934009" y="1635930"/>
                  </a:lnTo>
                  <a:cubicBezTo>
                    <a:pt x="973633" y="1633100"/>
                    <a:pt x="1010428" y="1627439"/>
                    <a:pt x="1047222" y="1616118"/>
                  </a:cubicBezTo>
                  <a:lnTo>
                    <a:pt x="1047222" y="1698198"/>
                  </a:lnTo>
                  <a:cubicBezTo>
                    <a:pt x="1016088" y="1698198"/>
                    <a:pt x="990615" y="1720840"/>
                    <a:pt x="990615" y="1751974"/>
                  </a:cubicBezTo>
                  <a:cubicBezTo>
                    <a:pt x="990615" y="1751974"/>
                    <a:pt x="990615" y="1751974"/>
                    <a:pt x="990615" y="1754804"/>
                  </a:cubicBezTo>
                  <a:lnTo>
                    <a:pt x="1072695" y="1754804"/>
                  </a:lnTo>
                  <a:cubicBezTo>
                    <a:pt x="1123641" y="1754804"/>
                    <a:pt x="1166096" y="1785938"/>
                    <a:pt x="1183078" y="1831223"/>
                  </a:cubicBezTo>
                  <a:cubicBezTo>
                    <a:pt x="1191569" y="1856696"/>
                    <a:pt x="1191569" y="1884999"/>
                    <a:pt x="1180247" y="1913303"/>
                  </a:cubicBezTo>
                  <a:lnTo>
                    <a:pt x="1185908" y="1916133"/>
                  </a:lnTo>
                  <a:cubicBezTo>
                    <a:pt x="1194399" y="1921794"/>
                    <a:pt x="1205720" y="1924624"/>
                    <a:pt x="1217042" y="1924624"/>
                  </a:cubicBezTo>
                  <a:cubicBezTo>
                    <a:pt x="1225533" y="1924624"/>
                    <a:pt x="1234024" y="1921794"/>
                    <a:pt x="1242515" y="1918963"/>
                  </a:cubicBezTo>
                  <a:cubicBezTo>
                    <a:pt x="1262327" y="1910472"/>
                    <a:pt x="1273648" y="1890660"/>
                    <a:pt x="1273648" y="1868017"/>
                  </a:cubicBezTo>
                  <a:lnTo>
                    <a:pt x="1273648" y="1865187"/>
                  </a:lnTo>
                  <a:cubicBezTo>
                    <a:pt x="1273648" y="1839714"/>
                    <a:pt x="1290630" y="1819902"/>
                    <a:pt x="1313273" y="1811411"/>
                  </a:cubicBezTo>
                  <a:lnTo>
                    <a:pt x="1321764" y="1808580"/>
                  </a:lnTo>
                  <a:cubicBezTo>
                    <a:pt x="1350067" y="1800089"/>
                    <a:pt x="1367049" y="1766126"/>
                    <a:pt x="1358558" y="1734992"/>
                  </a:cubicBezTo>
                  <a:cubicBezTo>
                    <a:pt x="1350067" y="1712349"/>
                    <a:pt x="1327424" y="1698198"/>
                    <a:pt x="1301951" y="1698198"/>
                  </a:cubicBezTo>
                  <a:lnTo>
                    <a:pt x="1160435" y="1698198"/>
                  </a:lnTo>
                  <a:lnTo>
                    <a:pt x="1160435" y="1579324"/>
                  </a:lnTo>
                  <a:cubicBezTo>
                    <a:pt x="1395352" y="1471771"/>
                    <a:pt x="1556681" y="1236854"/>
                    <a:pt x="1556681" y="962312"/>
                  </a:cubicBezTo>
                  <a:lnTo>
                    <a:pt x="1556681" y="506629"/>
                  </a:lnTo>
                  <a:cubicBezTo>
                    <a:pt x="1684046" y="492477"/>
                    <a:pt x="1783107" y="384925"/>
                    <a:pt x="1783107" y="254730"/>
                  </a:cubicBezTo>
                  <a:cubicBezTo>
                    <a:pt x="1783107" y="113213"/>
                    <a:pt x="1669894" y="0"/>
                    <a:pt x="152837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dk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F08F0C-E064-46AE-B2E0-F87DC1F9DA16}"/>
                </a:ext>
              </a:extLst>
            </p:cNvPr>
            <p:cNvSpPr/>
            <p:nvPr/>
          </p:nvSpPr>
          <p:spPr>
            <a:xfrm>
              <a:off x="10931296" y="3132530"/>
              <a:ext cx="232086" cy="138686"/>
            </a:xfrm>
            <a:custGeom>
              <a:avLst/>
              <a:gdLst>
                <a:gd name="connsiteX0" fmla="*/ 110383 w 232086"/>
                <a:gd name="connsiteY0" fmla="*/ 16982 h 138686"/>
                <a:gd name="connsiteX1" fmla="*/ 33964 w 232086"/>
                <a:gd name="connsiteY1" fmla="*/ 0 h 138686"/>
                <a:gd name="connsiteX2" fmla="*/ 0 w 232086"/>
                <a:gd name="connsiteY2" fmla="*/ 138686 h 138686"/>
                <a:gd name="connsiteX3" fmla="*/ 39624 w 232086"/>
                <a:gd name="connsiteY3" fmla="*/ 138686 h 138686"/>
                <a:gd name="connsiteX4" fmla="*/ 203784 w 232086"/>
                <a:gd name="connsiteY4" fmla="*/ 67928 h 138686"/>
                <a:gd name="connsiteX5" fmla="*/ 232087 w 232086"/>
                <a:gd name="connsiteY5" fmla="*/ 25473 h 138686"/>
                <a:gd name="connsiteX6" fmla="*/ 110383 w 232086"/>
                <a:gd name="connsiteY6" fmla="*/ 16982 h 13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86" h="138686">
                  <a:moveTo>
                    <a:pt x="110383" y="16982"/>
                  </a:moveTo>
                  <a:cubicBezTo>
                    <a:pt x="82079" y="14152"/>
                    <a:pt x="56607" y="8491"/>
                    <a:pt x="33964" y="0"/>
                  </a:cubicBezTo>
                  <a:cubicBezTo>
                    <a:pt x="33964" y="50946"/>
                    <a:pt x="22643" y="99062"/>
                    <a:pt x="0" y="138686"/>
                  </a:cubicBezTo>
                  <a:cubicBezTo>
                    <a:pt x="14152" y="138686"/>
                    <a:pt x="25473" y="138686"/>
                    <a:pt x="39624" y="138686"/>
                  </a:cubicBezTo>
                  <a:cubicBezTo>
                    <a:pt x="121704" y="138686"/>
                    <a:pt x="172650" y="101892"/>
                    <a:pt x="203784" y="67928"/>
                  </a:cubicBezTo>
                  <a:cubicBezTo>
                    <a:pt x="217935" y="53776"/>
                    <a:pt x="226426" y="36794"/>
                    <a:pt x="232087" y="25473"/>
                  </a:cubicBezTo>
                  <a:cubicBezTo>
                    <a:pt x="209444" y="25473"/>
                    <a:pt x="172650" y="22643"/>
                    <a:pt x="110383" y="169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dk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7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95A7-C5CA-4E58-A027-FE29375A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операнды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36F5-8086-4197-8499-9D4788D8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78889"/>
            <a:ext cx="10018713" cy="49123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оператор</a:t>
            </a:r>
          </a:p>
          <a:p>
            <a:pPr marL="0" indent="0" algn="ctr">
              <a:buNone/>
            </a:pPr>
            <a:r>
              <a:rPr lang="ru-RU" dirty="0"/>
              <a:t>операнд</a:t>
            </a:r>
            <a:r>
              <a:rPr lang="ru-RU" sz="8000" dirty="0"/>
              <a:t>  3 + 7  </a:t>
            </a:r>
            <a:r>
              <a:rPr lang="ru-RU" dirty="0"/>
              <a:t>операнд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1918E7-10F2-45DF-A4B2-E120F4BEF181}"/>
              </a:ext>
            </a:extLst>
          </p:cNvPr>
          <p:cNvCxnSpPr/>
          <p:nvPr/>
        </p:nvCxnSpPr>
        <p:spPr>
          <a:xfrm>
            <a:off x="6467475" y="2752725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2F9DB7-211B-4B8B-8781-F88E9302199E}"/>
              </a:ext>
            </a:extLst>
          </p:cNvPr>
          <p:cNvCxnSpPr/>
          <p:nvPr/>
        </p:nvCxnSpPr>
        <p:spPr>
          <a:xfrm flipH="1" flipV="1">
            <a:off x="7599285" y="3826276"/>
            <a:ext cx="372863" cy="2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582361-5ABD-49A3-98BC-B4E42ACEB2A1}"/>
              </a:ext>
            </a:extLst>
          </p:cNvPr>
          <p:cNvCxnSpPr>
            <a:cxnSpLocks/>
          </p:cNvCxnSpPr>
          <p:nvPr/>
        </p:nvCxnSpPr>
        <p:spPr>
          <a:xfrm flipV="1">
            <a:off x="4955219" y="3826276"/>
            <a:ext cx="335872" cy="2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FD23-77CB-40DD-A51E-41532B98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FFFFFF"/>
                </a:solidFill>
              </a:rPr>
              <a:t>Оператор присваивания (=)</a:t>
            </a:r>
            <a:endParaRPr lang="en-US" sz="280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0A29AB-BE41-4E14-BC7E-819ADD3B4B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2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A156D-BF99-456A-BE46-368442A5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546" y="685800"/>
            <a:ext cx="3705226" cy="510540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Математические операторы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5D92A-851A-4949-A3E1-2B58A1FB6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858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Parallax</vt:lpstr>
      <vt:lpstr>Интерпритатор – программная прослойка между кодом и машиной</vt:lpstr>
      <vt:lpstr>Переменные (variables),  выражения (expressions),  инструкции (statements) 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(=)</vt:lpstr>
      <vt:lpstr>Математические операторы</vt:lpstr>
      <vt:lpstr>Операторы сравнения</vt:lpstr>
      <vt:lpstr>Характеристики синтаксиса</vt:lpstr>
      <vt:lpstr>Jupyter notebook</vt:lpstr>
      <vt:lpstr>Типы int,  float, decimal, fractions, модули math и random</vt:lpstr>
      <vt:lpstr>Решаем квадратное уравнение – 〖3x〗^2-14x-5=0</vt:lpstr>
      <vt:lpstr>Коротко об исключениях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Интерпритатор – программная прослойка между кодом и машиной</dc:title>
  <dc:creator>Mikita Tsiarentsyeu</dc:creator>
  <cp:lastModifiedBy>Mikita Tsiarentsyeu</cp:lastModifiedBy>
  <cp:revision>1</cp:revision>
  <dcterms:created xsi:type="dcterms:W3CDTF">2021-03-12T18:31:51Z</dcterms:created>
  <dcterms:modified xsi:type="dcterms:W3CDTF">2021-03-12T18:32:25Z</dcterms:modified>
</cp:coreProperties>
</file>