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 varScale="1">
        <p:scale>
          <a:sx n="107" d="100"/>
          <a:sy n="107" d="100"/>
        </p:scale>
        <p:origin x="183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esha abeyakoon" userId="d78f06a4132199cf" providerId="LiveId" clId="{89C9EA30-C3A2-40B3-8503-49D48C7508B0}"/>
    <pc:docChg chg="undo custSel modSld">
      <pc:chgData name="ayesha abeyakoon" userId="d78f06a4132199cf" providerId="LiveId" clId="{89C9EA30-C3A2-40B3-8503-49D48C7508B0}" dt="2024-01-29T09:32:56.278" v="176" actId="14100"/>
      <pc:docMkLst>
        <pc:docMk/>
      </pc:docMkLst>
      <pc:sldChg chg="modSp mod">
        <pc:chgData name="ayesha abeyakoon" userId="d78f06a4132199cf" providerId="LiveId" clId="{89C9EA30-C3A2-40B3-8503-49D48C7508B0}" dt="2024-01-29T09:32:56.278" v="176" actId="14100"/>
        <pc:sldMkLst>
          <pc:docMk/>
          <pc:sldMk cId="0" sldId="256"/>
        </pc:sldMkLst>
        <pc:spChg chg="mod">
          <ac:chgData name="ayesha abeyakoon" userId="d78f06a4132199cf" providerId="LiveId" clId="{89C9EA30-C3A2-40B3-8503-49D48C7508B0}" dt="2024-01-29T09:05:11.848" v="175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ayesha abeyakoon" userId="d78f06a4132199cf" providerId="LiveId" clId="{89C9EA30-C3A2-40B3-8503-49D48C7508B0}" dt="2024-01-29T08:56:16.567" v="171" actId="1076"/>
          <ac:spMkLst>
            <pc:docMk/>
            <pc:sldMk cId="0" sldId="256"/>
            <ac:spMk id="4" creationId="{00000000-0000-0000-0000-000000000000}"/>
          </ac:spMkLst>
        </pc:spChg>
        <pc:picChg chg="mod">
          <ac:chgData name="ayesha abeyakoon" userId="d78f06a4132199cf" providerId="LiveId" clId="{89C9EA30-C3A2-40B3-8503-49D48C7508B0}" dt="2024-01-29T09:32:56.278" v="176" actId="14100"/>
          <ac:picMkLst>
            <pc:docMk/>
            <pc:sldMk cId="0" sldId="256"/>
            <ac:picMk id="5" creationId="{7C3C9481-14FF-82E0-89FE-B6C85EB3B763}"/>
          </ac:picMkLst>
        </pc:picChg>
      </pc:sldChg>
      <pc:sldChg chg="modSp mod">
        <pc:chgData name="ayesha abeyakoon" userId="d78f06a4132199cf" providerId="LiveId" clId="{89C9EA30-C3A2-40B3-8503-49D48C7508B0}" dt="2024-01-29T08:43:19.580" v="142" actId="20577"/>
        <pc:sldMkLst>
          <pc:docMk/>
          <pc:sldMk cId="0" sldId="257"/>
        </pc:sldMkLst>
        <pc:spChg chg="mod">
          <ac:chgData name="ayesha abeyakoon" userId="d78f06a4132199cf" providerId="LiveId" clId="{89C9EA30-C3A2-40B3-8503-49D48C7508B0}" dt="2024-01-29T08:43:19.580" v="142" actId="20577"/>
          <ac:spMkLst>
            <pc:docMk/>
            <pc:sldMk cId="0" sldId="257"/>
            <ac:spMk id="4" creationId="{00000000-0000-0000-0000-000000000000}"/>
          </ac:spMkLst>
        </pc:spChg>
      </pc:sldChg>
      <pc:sldChg chg="modSp mod">
        <pc:chgData name="ayesha abeyakoon" userId="d78f06a4132199cf" providerId="LiveId" clId="{89C9EA30-C3A2-40B3-8503-49D48C7508B0}" dt="2024-01-29T08:49:43.613" v="143" actId="20577"/>
        <pc:sldMkLst>
          <pc:docMk/>
          <pc:sldMk cId="0" sldId="258"/>
        </pc:sldMkLst>
        <pc:spChg chg="mod">
          <ac:chgData name="ayesha abeyakoon" userId="d78f06a4132199cf" providerId="LiveId" clId="{89C9EA30-C3A2-40B3-8503-49D48C7508B0}" dt="2024-01-29T08:49:43.613" v="143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ayesha abeyakoon" userId="d78f06a4132199cf" providerId="LiveId" clId="{89C9EA30-C3A2-40B3-8503-49D48C7508B0}" dt="2024-01-29T07:56:05.001" v="3" actId="1076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ayesha abeyakoon" userId="d78f06a4132199cf" providerId="LiveId" clId="{89C9EA30-C3A2-40B3-8503-49D48C7508B0}" dt="2024-01-29T08:53:18.380" v="146" actId="14100"/>
        <pc:sldMkLst>
          <pc:docMk/>
          <pc:sldMk cId="0" sldId="259"/>
        </pc:sldMkLst>
        <pc:spChg chg="mod">
          <ac:chgData name="ayesha abeyakoon" userId="d78f06a4132199cf" providerId="LiveId" clId="{89C9EA30-C3A2-40B3-8503-49D48C7508B0}" dt="2024-01-29T08:53:18.380" v="146" actId="14100"/>
          <ac:spMkLst>
            <pc:docMk/>
            <pc:sldMk cId="0" sldId="259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353" y="-21197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Question 2 	Optimal Location for Real Estate Investment:</a:t>
            </a:r>
            <a:br>
              <a:rPr lang="en-GB" dirty="0"/>
            </a:br>
            <a:r>
              <a:rPr lang="en-GB" dirty="0"/>
              <a:t>Price vs Distance from City </a:t>
            </a:r>
            <a:r>
              <a:rPr lang="en-GB" dirty="0" err="1"/>
              <a:t>Center</a:t>
            </a:r>
            <a:r>
              <a:rPr lang="en-GB" dirty="0"/>
              <a:t> by Property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82" y="5440362"/>
            <a:ext cx="92210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solidFill>
                  <a:srgbClr val="000000"/>
                </a:solidFill>
              </a:rPr>
              <a:t>Explanation: This graph illustrates how property prices vary with the distance from the city center, categorized by property type.</a:t>
            </a:r>
          </a:p>
          <a:p>
            <a:r>
              <a:rPr sz="1400" dirty="0">
                <a:solidFill>
                  <a:srgbClr val="000000"/>
                </a:solidFill>
              </a:rPr>
              <a:t>Inference: Properties closer to the city center tend to be higher in price, with variations based on property type.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C9481-14FF-82E0-89FE-B6C85EB3B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97" y="2213996"/>
            <a:ext cx="4568638" cy="29485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Price vs </a:t>
            </a:r>
            <a:r>
              <a:rPr dirty="0" err="1"/>
              <a:t>Landsize</a:t>
            </a:r>
            <a:r>
              <a:rPr dirty="0"/>
              <a:t> by Property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8664680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dirty="0">
                <a:solidFill>
                  <a:srgbClr val="000000"/>
                </a:solidFill>
              </a:rPr>
              <a:t>Explanation: This plot shows the relationship between property prices and land size, differentiated by property type.</a:t>
            </a:r>
          </a:p>
          <a:p>
            <a:r>
              <a:rPr sz="1400" dirty="0">
                <a:solidFill>
                  <a:srgbClr val="000000"/>
                </a:solidFill>
              </a:rPr>
              <a:t>Inference: Larger land sizes usually command higher prices, with variations across different property types.</a:t>
            </a:r>
            <a:endParaRPr lang="en-GB" sz="1400" dirty="0">
              <a:solidFill>
                <a:srgbClr val="000000"/>
              </a:solidFill>
            </a:endParaRPr>
          </a:p>
          <a:p>
            <a:r>
              <a:rPr lang="en-AU" sz="1400" dirty="0">
                <a:solidFill>
                  <a:srgbClr val="000000"/>
                </a:solidFill>
              </a:rPr>
              <a:t>For example houses in remote areas will be higher in land value and lower in Price.</a:t>
            </a: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4A308-8FD1-754A-25E2-21339CA0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489869"/>
            <a:ext cx="53721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Price vs Building</a:t>
            </a:r>
            <a:r>
              <a:rPr lang="en-GB" dirty="0"/>
              <a:t> </a:t>
            </a:r>
            <a:r>
              <a:rPr dirty="0"/>
              <a:t>Area by Property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522" y="5295900"/>
            <a:ext cx="86148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solidFill>
                  <a:srgbClr val="000000"/>
                </a:solidFill>
              </a:rPr>
              <a:t>Explanation: This visualization depicts the correlation between property prices and building area, distinguished by property type.</a:t>
            </a:r>
          </a:p>
          <a:p>
            <a:r>
              <a:rPr sz="1400" dirty="0">
                <a:solidFill>
                  <a:srgbClr val="000000"/>
                </a:solidFill>
              </a:rPr>
              <a:t>Inference: Generally, larger building areas are associated with higher property prices, though this varies by type.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38FE9-1C67-8C2D-301B-0C340AF7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562100"/>
            <a:ext cx="53721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5 Suburbs by Average Score</a:t>
            </a:r>
          </a:p>
        </p:txBody>
      </p:sp>
      <p:pic>
        <p:nvPicPr>
          <p:cNvPr id="3" name="Picture 2" descr="top_5_subur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44" y="1377092"/>
            <a:ext cx="5830311" cy="3498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029200"/>
            <a:ext cx="83013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solidFill>
                  <a:srgbClr val="000000"/>
                </a:solidFill>
              </a:rPr>
              <a:t>Explanation: This bar graph ranks the top 5 suburbs in Melbourne based on a composite score from various property features.</a:t>
            </a:r>
          </a:p>
          <a:p>
            <a:r>
              <a:rPr sz="1400" dirty="0">
                <a:solidFill>
                  <a:srgbClr val="000000"/>
                </a:solidFill>
              </a:rPr>
              <a:t>Inference: Suburbs like Point Cook and </a:t>
            </a:r>
            <a:r>
              <a:rPr sz="1400" dirty="0" err="1">
                <a:solidFill>
                  <a:srgbClr val="000000"/>
                </a:solidFill>
              </a:rPr>
              <a:t>Seaholme</a:t>
            </a:r>
            <a:r>
              <a:rPr sz="1400" dirty="0">
                <a:solidFill>
                  <a:srgbClr val="000000"/>
                </a:solidFill>
              </a:rPr>
              <a:t> rank highest, indicating favorable property features.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Worst 5 Suburbs by Average Score</a:t>
            </a:r>
          </a:p>
        </p:txBody>
      </p:sp>
      <p:pic>
        <p:nvPicPr>
          <p:cNvPr id="3" name="Picture 2" descr="worst_5_subur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72" y="1274496"/>
            <a:ext cx="5935508" cy="35613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029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000000"/>
                </a:solidFill>
              </a:rPr>
              <a:t>Explanation: This graph shows the suburbs with the lowest scores, reflecting less favorable property characteristics.</a:t>
            </a:r>
          </a:p>
          <a:p>
            <a:r>
              <a:rPr sz="1400">
                <a:solidFill>
                  <a:srgbClr val="000000"/>
                </a:solidFill>
              </a:rPr>
              <a:t>Inference: Suburbs such as Emerald and Carrum have lower scores, suggesting less desirable aspects.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255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 Question 2  Optimal Location for Real Estate Investment: Price vs Distance from City Center by Property Type</vt:lpstr>
      <vt:lpstr>Price vs Landsize by Property Type</vt:lpstr>
      <vt:lpstr>Price vs Building Area by Property Type</vt:lpstr>
      <vt:lpstr>Top 5 Suburbs by Average Score</vt:lpstr>
      <vt:lpstr>Worst 5 Suburbs by Average Score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vs Distance from City Center by Property Type</dc:title>
  <dc:subject/>
  <dc:creator/>
  <cp:keywords/>
  <dc:description>generated using python-pptx</dc:description>
  <cp:lastModifiedBy>ayesha abeyakoon</cp:lastModifiedBy>
  <cp:revision>2</cp:revision>
  <dcterms:created xsi:type="dcterms:W3CDTF">2013-01-27T09:14:16Z</dcterms:created>
  <dcterms:modified xsi:type="dcterms:W3CDTF">2024-01-29T10:25:16Z</dcterms:modified>
  <cp:category/>
</cp:coreProperties>
</file>