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68360" y="115920"/>
            <a:ext cx="8567280" cy="24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25C0591-DBD5-410D-9DBC-3317498B160E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3F5BCD2-8D9F-41AC-B901-120B6EA58EE9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81987CE-E80D-43AC-BA54-C5249B04D111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024ECFC-B393-4DF4-8C94-E077BD17C7A6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1C55C85-F14A-4636-BC9F-4C8CF5EF209C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68360" y="836640"/>
            <a:ext cx="8554680" cy="54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B4727AD-AF40-4242-A671-2F92994495BE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68360" y="836640"/>
            <a:ext cx="8554680" cy="5471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41"/>
              </a:spcAft>
              <a:buClr>
                <a:srgbClr val="9a0000"/>
              </a:buClr>
              <a:buSzPct val="75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9a0000"/>
              </a:buClr>
              <a:buSzPct val="70000"/>
              <a:buFont typeface="Wingdings" charset="2"/>
              <a:buChar char="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Второй уровень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spcAft>
                <a:spcPts val="181"/>
              </a:spcAft>
              <a:buClr>
                <a:srgbClr val="003366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Третий уровень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spcAft>
                <a:spcPts val="159"/>
              </a:spcAft>
              <a:buClr>
                <a:srgbClr val="336699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Четвертый уровень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spcAft>
                <a:spcPts val="159"/>
              </a:spcAft>
              <a:buClr>
                <a:srgbClr val="000000"/>
              </a:buClr>
              <a:buSzPct val="85000"/>
              <a:buFont typeface="Symbol" charset="2"/>
              <a:buChar char="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Пятый уровень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C8AB19B-25EC-4A1B-B4A2-3DF027FAE73A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5F7361F-2C8F-407F-8875-A555F225EEF5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Для редагування структури клацніть мишею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Другий рівень структури</a:t>
            </a:r>
            <a:endParaRPr b="0" lang="ru-RU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Третій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Четвертий рівень структури</a:t>
            </a:r>
            <a:endParaRPr b="0" lang="ru-RU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П'ятий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Шостий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Сьомий рівень структури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6FBAAF0-3C9A-42D1-855F-C32F2886B080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29" name="Rectangle 2"/>
          <p:cNvSpPr/>
          <p:nvPr/>
        </p:nvSpPr>
        <p:spPr>
          <a:xfrm>
            <a:off x="1295280" y="776520"/>
            <a:ext cx="767844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b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Язык программирования </a:t>
            </a:r>
            <a:r>
              <a:rPr b="0" lang="en-US" sz="2800" spc="-1" strike="noStrike">
                <a:solidFill>
                  <a:srgbClr val="003366"/>
                </a:solidFill>
                <a:latin typeface="Verdana"/>
              </a:rPr>
              <a:t>C#</a:t>
            </a:r>
            <a:endParaRPr b="0" lang="uk-U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13D8E25-6CCC-40AE-9BF3-573EAC37B73F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Остальные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434" name="Group 3"/>
          <p:cNvGraphicFramePr/>
          <p:nvPr/>
        </p:nvGraphicFramePr>
        <p:xfrm>
          <a:off x="250920" y="1268280"/>
          <a:ext cx="8713440" cy="5327280"/>
        </p:xfrm>
        <a:graphic>
          <a:graphicData uri="http://schemas.openxmlformats.org/drawingml/2006/table">
            <a:tbl>
              <a:tblPr/>
              <a:tblGrid>
                <a:gridCol w="1481040"/>
                <a:gridCol w="1266480"/>
                <a:gridCol w="1169640"/>
                <a:gridCol w="2446200"/>
                <a:gridCol w="1355400"/>
                <a:gridCol w="994680"/>
              </a:tblGrid>
              <a:tr h="87300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Символьный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char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Char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U+0000 — U+ffff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символ Unicode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 rowSpan="2"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Веществен-ные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float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Single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1.510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-45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— 3.410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38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 цифр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900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double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Double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5.010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-324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— 1.710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308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15-16 цифр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300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Финансовый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decimal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Decimal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1.010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-28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— 7.910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28-29 цифр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4128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Строковый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string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String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длина ограничена объемом доступной памяти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строка из символов Unicode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4344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object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a_FuturaRound"/>
                          <a:ea typeface="Times New Roman"/>
                        </a:rPr>
                        <a:t>object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Object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можно хранить все, что угодно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всеобщий предок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5" name="Rectangle 53"/>
          <p:cNvSpPr/>
          <p:nvPr/>
        </p:nvSpPr>
        <p:spPr>
          <a:xfrm>
            <a:off x="1253880" y="4101120"/>
            <a:ext cx="1810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br/>
            <a:endParaRPr b="0" lang="uk-UA" sz="1800" spc="-1" strike="noStrike">
              <a:latin typeface="Arial"/>
            </a:endParaRPr>
          </a:p>
        </p:txBody>
      </p:sp>
      <p:graphicFrame>
        <p:nvGraphicFramePr>
          <p:cNvPr id="436" name="Group 54"/>
          <p:cNvGraphicFramePr/>
          <p:nvPr/>
        </p:nvGraphicFramePr>
        <p:xfrm>
          <a:off x="250920" y="620640"/>
          <a:ext cx="8713440" cy="1511640"/>
        </p:xfrm>
        <a:graphic>
          <a:graphicData uri="http://schemas.openxmlformats.org/drawingml/2006/table">
            <a:tbl>
              <a:tblPr/>
              <a:tblGrid>
                <a:gridCol w="1481040"/>
                <a:gridCol w="1266480"/>
                <a:gridCol w="1169640"/>
                <a:gridCol w="2447640"/>
                <a:gridCol w="1353960"/>
                <a:gridCol w="994680"/>
              </a:tblGrid>
              <a:tr h="151200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Название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Ключевое слово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Тип .NET 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Диапазон значений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Описание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Размер, бит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626BD36-96FE-4BF4-B31E-41163DF02C03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38" name="Прямоугольник 2"/>
          <p:cNvSpPr/>
          <p:nvPr/>
        </p:nvSpPr>
        <p:spPr>
          <a:xfrm>
            <a:off x="3788640" y="116640"/>
            <a:ext cx="138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1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39" name="Прямоугольник 3"/>
          <p:cNvSpPr/>
          <p:nvPr/>
        </p:nvSpPr>
        <p:spPr>
          <a:xfrm>
            <a:off x="251640" y="620640"/>
            <a:ext cx="8712720" cy="55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Decimal devidend = decimal.One;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1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Console.WriteLine(devidend);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decimal devisor = 3;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devidend = devidend / devisor;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//0,3333333333333333333333333333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Console.WriteLine(devidend);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//0,9999999999999999999999999999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//из чего можно сделать вывод, что ошибки округления 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/привели к потере данных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Console.WriteLine(devidend * devisor);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 doubleDevidend = 1;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1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Console.WriteLine(doubleDevidend);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System.Double doubleDevisor = 3;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 данной строке объявлена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переменная типа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double.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Использование выражения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System.Double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идентично использованию ключевого слова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double.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Отличие состоит в том, что мы явно указываем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структуру (тип данных).*/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9351190-B0BD-4745-BEAE-E22A758CEFDB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41" name="Прямоугольник 2"/>
          <p:cNvSpPr/>
          <p:nvPr/>
        </p:nvSpPr>
        <p:spPr>
          <a:xfrm>
            <a:off x="3788640" y="116640"/>
            <a:ext cx="138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1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42" name="Прямоугольник 3"/>
          <p:cNvSpPr/>
          <p:nvPr/>
        </p:nvSpPr>
        <p:spPr>
          <a:xfrm>
            <a:off x="251640" y="620640"/>
            <a:ext cx="87127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doubleDevidend = doubleDevidend / doubleDevisor;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//0,33333333333333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Console.WriteLine(doubleDevidend);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1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Console.WriteLine(doubleDevidend * doubleDevisor);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использовании типа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мы получаем потерю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//информации в обоих направлениях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43" name="Прямоугольник 4"/>
          <p:cNvSpPr/>
          <p:nvPr/>
        </p:nvSpPr>
        <p:spPr>
          <a:xfrm>
            <a:off x="3572640" y="3213000"/>
            <a:ext cx="138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2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44" name="Прямоугольник 1"/>
          <p:cNvSpPr/>
          <p:nvPr/>
        </p:nvSpPr>
        <p:spPr>
          <a:xfrm>
            <a:off x="590760" y="3933000"/>
            <a:ext cx="8013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Decimal devidend = decimal.One;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decimal devisor = 3;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нижеследующая строка выводит в консоль 1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Console.WriteLine(Math.Round(devidend / devisor * devisor));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FEF044C-B22F-4600-8CCF-E716CE3579B4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46" name="Прямоугольник 1"/>
          <p:cNvSpPr/>
          <p:nvPr/>
        </p:nvSpPr>
        <p:spPr>
          <a:xfrm>
            <a:off x="465840" y="380880"/>
            <a:ext cx="8352720" cy="59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/*Описание действия метода: Результат: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--------------------------------------------------*/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//определяет является ли символ управляющим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Console.WriteLine(char.IsControl(‘\t’));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цифрой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Console.WriteLine(char.IsDigit(‘5’));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бувенным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Console.WriteLine(char.IsLetter(‘x’));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находится ли символ в нижнем регистре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Console.WriteLine(char.IsLower(‘m’));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находится ли символ в верхнем регистре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Console.WriteLine(char.IsUpper(‘P’));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числом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Console.WriteLine(char.IsNumber(‘2’));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разделителем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Console.WriteLine(char.IsSeparator(‘.’)); //false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специальным символом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Console.WriteLine(char.IsSymbol(‘&lt;’));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определяет является ли символ пробелом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Console.WriteLine(char.IsWhiteSpace(‘ ‘)); //true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переводит символ в нижний регистр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Console.WriteLine(char.ToLower(‘T’)); //t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переводит символ в верхний регистр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Console.WriteLine(char.ToUpper(‘t’)); //T</a:t>
            </a:r>
            <a:endParaRPr b="0" lang="uk-UA" sz="1600" spc="-1" strike="noStrike">
              <a:latin typeface="Arial"/>
            </a:endParaRPr>
          </a:p>
        </p:txBody>
      </p:sp>
      <p:sp>
        <p:nvSpPr>
          <p:cNvPr id="447" name="Прямоугольник 3"/>
          <p:cNvSpPr/>
          <p:nvPr/>
        </p:nvSpPr>
        <p:spPr>
          <a:xfrm>
            <a:off x="3680280" y="11520"/>
            <a:ext cx="138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3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F6C1732-54E6-463A-BDBA-731207BEF660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49" name="Прямоугольник 1"/>
          <p:cNvSpPr/>
          <p:nvPr/>
        </p:nvSpPr>
        <p:spPr>
          <a:xfrm>
            <a:off x="3144600" y="188640"/>
            <a:ext cx="265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Другие типы данных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50" name="Прямоугольник 2"/>
          <p:cNvSpPr/>
          <p:nvPr/>
        </p:nvSpPr>
        <p:spPr>
          <a:xfrm>
            <a:off x="407520" y="836640"/>
            <a:ext cx="8568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Класс String содержит совокупность следующих статических методов: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 Compare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сравнивает указанные подстроки двух переданных в качестве аргументов строк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CompareOrdinal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действует аналогично предыдущему методу, но за тем исключением, что если для метода Compare символ ‘а’ является меньшим, чемсимвол ‘А’, то для CompareOrdinal ‘а’ больше, чем ‘А’.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Concat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возвращает результат объединения переданного массива строк.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Copy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создаёт новый экземпляр строки.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сравнивает значение двух строк.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Format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используется для замещения помещённых в строку маркеров строковыми эквивалентами одного или более значений (по действию аналогичен методу Format класса String библиотеки MFC).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IsNullOrEmpty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определяет является ли значение строковой переменной пустым или эквивалентно значению null.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6C8B778-5115-433F-94BD-F7316FF46DE9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52" name="Прямоугольник 1"/>
          <p:cNvSpPr/>
          <p:nvPr/>
        </p:nvSpPr>
        <p:spPr>
          <a:xfrm>
            <a:off x="3144600" y="188640"/>
            <a:ext cx="265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Другие типы данных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53" name="Прямоугольник 2"/>
          <p:cNvSpPr/>
          <p:nvPr/>
        </p:nvSpPr>
        <p:spPr>
          <a:xfrm>
            <a:off x="395640" y="579240"/>
            <a:ext cx="8568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А так же нестатических методов: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Clone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возвращает ссылку на новый экземпляр строки равной текущей строке.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Contains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определяет содержит ли текущая строка указанное строковое значение.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CopyTo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копирует текущую строку в указанный массив символов.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Insert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вставляет подстроку в указанную позицию в текущей стороке.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Remove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удаляет из текущей строки все вхождения указанной подстроки.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Replace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заменяет указанную подстроку новой подстрокой.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Split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делит строку на массив строк, основываясь на переданном массиве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разделителей.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StartsWith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определяет начинается ли текущая строка указанной подстрокой.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EndsWith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определяет заканчивается ли текущая строка указанной подстрокой.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E3F7F1F-6C85-41D1-957A-3001C3219BBB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55" name="Прямоугольник 1"/>
          <p:cNvSpPr/>
          <p:nvPr/>
        </p:nvSpPr>
        <p:spPr>
          <a:xfrm>
            <a:off x="3144600" y="188640"/>
            <a:ext cx="265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Другие типы данных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56" name="Прямоугольник 2"/>
          <p:cNvSpPr/>
          <p:nvPr/>
        </p:nvSpPr>
        <p:spPr>
          <a:xfrm>
            <a:off x="395640" y="579240"/>
            <a:ext cx="856872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Substring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возвращает указанную подстроку текущей строки.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ToLower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переводит текущую строку в нижний регистр.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ToUpper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переводит текущую строку в верхний регистр.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Trim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удаляет пробельные символы с обоих концов строки.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TrimEnd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удаляет пробельные символы с конца строки.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TrimStart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удаляет пробельные символы сначала строки.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57" name="Прямоугольник 3"/>
          <p:cNvSpPr/>
          <p:nvPr/>
        </p:nvSpPr>
        <p:spPr>
          <a:xfrm>
            <a:off x="503640" y="3141000"/>
            <a:ext cx="835272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string str = “hello ☺”;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object anotherString = str.Clone();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Console.WriteLine(anotherString);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Console.WriteLine(str.Contains(“hello”));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true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Console.WriteLine(str.Insert(6, “world”));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world☺”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Console.WriteLine(str.Remove(5, 1));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Console.WriteLine(str.Replace(“☺”, ““));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“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58" name="Прямоугольник 4"/>
          <p:cNvSpPr/>
          <p:nvPr/>
        </p:nvSpPr>
        <p:spPr>
          <a:xfrm>
            <a:off x="3595320" y="2666520"/>
            <a:ext cx="1077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28E170D-7114-4692-8B80-1FD82409EFC0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60" name="Прямоугольник 3"/>
          <p:cNvSpPr/>
          <p:nvPr/>
        </p:nvSpPr>
        <p:spPr>
          <a:xfrm>
            <a:off x="534960" y="740160"/>
            <a:ext cx="8352720" cy="47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Console.WriteLine(str.StartsWith(“hell”));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true”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Console.WriteLine(str.Substring(6));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Console.WriteLine(str.ToUpper());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str = “ “ + str + “ “;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Console.WriteLine(str.TrimEnd());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str = “ “ + str + “ “;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str = str.Trim();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hello ☺”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Console.WriteLine(string.Format(“the message is \”{0}\” and some numeric value is {1}”, str, 512));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выводит: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message is “hello ☺” and some numeric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value is 512”*/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61" name="Прямоугольник 4"/>
          <p:cNvSpPr/>
          <p:nvPr/>
        </p:nvSpPr>
        <p:spPr>
          <a:xfrm>
            <a:off x="3931200" y="116640"/>
            <a:ext cx="1077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28FF9A6-4088-4651-9B68-3741D7D00F17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92360" y="907920"/>
            <a:ext cx="5256000" cy="5400360"/>
          </a:xfrm>
          <a:prstGeom prst="rect">
            <a:avLst/>
          </a:prstGeom>
          <a:solidFill>
            <a:srgbClr val="dddddd">
              <a:alpha val="70000"/>
            </a:srgbClr>
          </a:solidFill>
          <a:ln w="0">
            <a:solidFill>
              <a:srgbClr val="969696"/>
            </a:solidFill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using System;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namespace A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class Class1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static void Main()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// 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описания и операторы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// 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описания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title"/>
          </p:nvPr>
        </p:nvSpPr>
        <p:spPr>
          <a:xfrm>
            <a:off x="250920" y="0"/>
            <a:ext cx="906264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Структура простейшей программы</a:t>
            </a:r>
            <a:r>
              <a:rPr b="0" lang="en-US" sz="2800" spc="-1" strike="noStrike">
                <a:solidFill>
                  <a:srgbClr val="003366"/>
                </a:solidFill>
                <a:latin typeface="Verdana"/>
              </a:rPr>
              <a:t> </a:t>
            </a: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на С</a:t>
            </a:r>
            <a:r>
              <a:rPr b="0" lang="en-US" sz="2800" spc="-1" strike="noStrike">
                <a:solidFill>
                  <a:srgbClr val="003366"/>
                </a:solidFill>
                <a:latin typeface="Verdana"/>
              </a:rPr>
              <a:t>#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dt"/>
          </p:nvPr>
        </p:nvSpPr>
        <p:spPr>
          <a:xfrm>
            <a:off x="0" y="6597720"/>
            <a:ext cx="2842920" cy="259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Verdana"/>
              </a:rPr>
              <a:t>©</a:t>
            </a:r>
            <a:r>
              <a:rPr b="0" lang="ru-RU" sz="800" spc="-1" strike="noStrike">
                <a:solidFill>
                  <a:srgbClr val="000000"/>
                </a:solidFill>
                <a:latin typeface="Verdana"/>
              </a:rPr>
              <a:t>Павловская Т.А. (СПбГУ ИТМО)</a:t>
            </a:r>
            <a:endParaRPr b="0" lang="uk-UA" sz="800" spc="-1" strike="noStrike"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0C6D3D6-D68E-45F8-B443-28F08491B7C8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816264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Общая структура программы на С</a:t>
            </a:r>
            <a:r>
              <a:rPr b="0" lang="en-US" sz="2800" spc="-1" strike="noStrike">
                <a:solidFill>
                  <a:srgbClr val="003366"/>
                </a:solidFill>
                <a:latin typeface="Verdana"/>
              </a:rPr>
              <a:t>#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8" name="AutoShape 3"/>
          <p:cNvSpPr/>
          <p:nvPr/>
        </p:nvSpPr>
        <p:spPr>
          <a:xfrm>
            <a:off x="1042920" y="907920"/>
            <a:ext cx="5833800" cy="5760720"/>
          </a:xfrm>
          <a:prstGeom prst="roundRect">
            <a:avLst>
              <a:gd name="adj" fmla="val 16667"/>
            </a:avLst>
          </a:prstGeom>
          <a:solidFill>
            <a:schemeClr val="accent2">
              <a:alpha val="56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Text Box 4"/>
          <p:cNvSpPr/>
          <p:nvPr/>
        </p:nvSpPr>
        <p:spPr>
          <a:xfrm>
            <a:off x="1549800" y="790560"/>
            <a:ext cx="244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пространство имен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0" name="AutoShape 5"/>
          <p:cNvSpPr/>
          <p:nvPr/>
        </p:nvSpPr>
        <p:spPr>
          <a:xfrm>
            <a:off x="1403280" y="1268280"/>
            <a:ext cx="5184360" cy="252072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 Box 6"/>
          <p:cNvSpPr/>
          <p:nvPr/>
        </p:nvSpPr>
        <p:spPr>
          <a:xfrm>
            <a:off x="1692720" y="1077840"/>
            <a:ext cx="110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Класс А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2" name="AutoShape 7"/>
          <p:cNvSpPr/>
          <p:nvPr/>
        </p:nvSpPr>
        <p:spPr>
          <a:xfrm>
            <a:off x="1403280" y="4149720"/>
            <a:ext cx="5184360" cy="230328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Text Box 8"/>
          <p:cNvSpPr/>
          <p:nvPr/>
        </p:nvSpPr>
        <p:spPr>
          <a:xfrm>
            <a:off x="1765080" y="3959280"/>
            <a:ext cx="110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Класс В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4" name="AutoShape 9"/>
          <p:cNvSpPr/>
          <p:nvPr/>
        </p:nvSpPr>
        <p:spPr>
          <a:xfrm>
            <a:off x="1692360" y="5013360"/>
            <a:ext cx="4392360" cy="576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 Box 10"/>
          <p:cNvSpPr/>
          <p:nvPr/>
        </p:nvSpPr>
        <p:spPr>
          <a:xfrm>
            <a:off x="1837440" y="4894200"/>
            <a:ext cx="1519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a0000"/>
                </a:solidFill>
                <a:latin typeface="Verdana"/>
              </a:rPr>
              <a:t>Метод </a:t>
            </a:r>
            <a:r>
              <a:rPr b="0" lang="en-US" sz="1800" spc="-1" strike="noStrike">
                <a:solidFill>
                  <a:srgbClr val="9a0000"/>
                </a:solidFill>
                <a:latin typeface="Verdana"/>
              </a:rPr>
              <a:t>Main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6" name="Text Box 11"/>
          <p:cNvSpPr/>
          <p:nvPr/>
        </p:nvSpPr>
        <p:spPr>
          <a:xfrm>
            <a:off x="1692360" y="1413000"/>
            <a:ext cx="338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336699"/>
                </a:solidFill>
                <a:latin typeface="Verdana"/>
              </a:rPr>
              <a:t>Переменные класса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7" name="Text Box 12"/>
          <p:cNvSpPr/>
          <p:nvPr/>
        </p:nvSpPr>
        <p:spPr>
          <a:xfrm>
            <a:off x="1692360" y="1700280"/>
            <a:ext cx="338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336699"/>
                </a:solidFill>
                <a:latin typeface="Verdana"/>
              </a:rPr>
              <a:t>Методы класса</a:t>
            </a:r>
            <a:r>
              <a:rPr b="0" i="1" lang="en-US" sz="1800" spc="-1" strike="noStrike">
                <a:solidFill>
                  <a:srgbClr val="336699"/>
                </a:solidFill>
                <a:latin typeface="Verdana"/>
              </a:rPr>
              <a:t>: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78" name="AutoShape 13"/>
          <p:cNvSpPr/>
          <p:nvPr/>
        </p:nvSpPr>
        <p:spPr>
          <a:xfrm>
            <a:off x="1763640" y="2205000"/>
            <a:ext cx="4392360" cy="576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AutoShape 14"/>
          <p:cNvSpPr/>
          <p:nvPr/>
        </p:nvSpPr>
        <p:spPr>
          <a:xfrm>
            <a:off x="1763640" y="2924280"/>
            <a:ext cx="4392360" cy="576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Text Box 15"/>
          <p:cNvSpPr/>
          <p:nvPr/>
        </p:nvSpPr>
        <p:spPr>
          <a:xfrm>
            <a:off x="1619280" y="4292640"/>
            <a:ext cx="338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336699"/>
                </a:solidFill>
                <a:latin typeface="Verdana"/>
              </a:rPr>
              <a:t>Переменные класса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81" name="Text Box 16"/>
          <p:cNvSpPr/>
          <p:nvPr/>
        </p:nvSpPr>
        <p:spPr>
          <a:xfrm>
            <a:off x="2700360" y="2276640"/>
            <a:ext cx="338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336699"/>
                </a:solidFill>
                <a:latin typeface="Verdana"/>
              </a:rPr>
              <a:t>Локальные переменные 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82" name="Text Box 17"/>
          <p:cNvSpPr/>
          <p:nvPr/>
        </p:nvSpPr>
        <p:spPr>
          <a:xfrm>
            <a:off x="1763640" y="4581360"/>
            <a:ext cx="338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336699"/>
                </a:solidFill>
                <a:latin typeface="Verdana"/>
              </a:rPr>
              <a:t>Методы класса</a:t>
            </a:r>
            <a:r>
              <a:rPr b="0" i="1" lang="en-US" sz="1800" spc="-1" strike="noStrike">
                <a:solidFill>
                  <a:srgbClr val="336699"/>
                </a:solidFill>
                <a:latin typeface="Verdana"/>
              </a:rPr>
              <a:t>: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83" name="AutoShape 18"/>
          <p:cNvSpPr/>
          <p:nvPr/>
        </p:nvSpPr>
        <p:spPr>
          <a:xfrm>
            <a:off x="1692360" y="5734080"/>
            <a:ext cx="4392360" cy="576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 Box 19"/>
          <p:cNvSpPr/>
          <p:nvPr/>
        </p:nvSpPr>
        <p:spPr>
          <a:xfrm>
            <a:off x="1258920" y="3789360"/>
            <a:ext cx="39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…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33CC6E1-6FE3-4CD7-9B39-8763E01E968F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81000" y="115920"/>
            <a:ext cx="906264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Схема выполнения программы в .NET 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395280" y="795240"/>
            <a:ext cx="8280000" cy="5765400"/>
            <a:chOff x="395280" y="795240"/>
            <a:chExt cx="8280000" cy="5765400"/>
          </a:xfrm>
        </p:grpSpPr>
        <p:sp>
          <p:nvSpPr>
            <p:cNvPr id="333" name="AutoShape 4"/>
            <p:cNvSpPr/>
            <p:nvPr/>
          </p:nvSpPr>
          <p:spPr>
            <a:xfrm>
              <a:off x="395280" y="795240"/>
              <a:ext cx="8280000" cy="57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Text Box 5"/>
            <p:cNvSpPr/>
            <p:nvPr/>
          </p:nvSpPr>
          <p:spPr>
            <a:xfrm>
              <a:off x="3633480" y="2954880"/>
              <a:ext cx="5034240" cy="3598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3200" rIns="43200" tIns="36720" bIns="3672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CLR</a:t>
              </a:r>
              <a:endParaRPr b="0" lang="uk-UA" sz="1800" spc="-1" strike="noStrike">
                <a:latin typeface="Arial"/>
              </a:endParaRPr>
            </a:p>
          </p:txBody>
        </p:sp>
        <p:grpSp>
          <p:nvGrpSpPr>
            <p:cNvPr id="335" name="Group 6"/>
            <p:cNvGrpSpPr/>
            <p:nvPr/>
          </p:nvGrpSpPr>
          <p:grpSpPr>
            <a:xfrm>
              <a:off x="402840" y="795240"/>
              <a:ext cx="8263440" cy="5574240"/>
              <a:chOff x="402840" y="795240"/>
              <a:chExt cx="8263440" cy="5574240"/>
            </a:xfrm>
          </p:grpSpPr>
          <p:sp>
            <p:nvSpPr>
              <p:cNvPr id="336" name="Text Box 7"/>
              <p:cNvSpPr/>
              <p:nvPr/>
            </p:nvSpPr>
            <p:spPr>
              <a:xfrm>
                <a:off x="2740680" y="1523160"/>
                <a:ext cx="1798560" cy="5392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Компилятор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37" name="AutoShape 8"/>
              <p:cNvSpPr/>
              <p:nvPr/>
            </p:nvSpPr>
            <p:spPr>
              <a:xfrm>
                <a:off x="2200320" y="1523160"/>
                <a:ext cx="539640" cy="537840"/>
              </a:xfrm>
              <a:prstGeom prst="rightArrow">
                <a:avLst>
                  <a:gd name="adj1" fmla="val 41741"/>
                  <a:gd name="adj2" fmla="val 517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AutoShape 9"/>
              <p:cNvSpPr/>
              <p:nvPr/>
            </p:nvSpPr>
            <p:spPr>
              <a:xfrm>
                <a:off x="402840" y="1163160"/>
                <a:ext cx="1797120" cy="125928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Исходный текст программы</a:t>
                </a:r>
                <a:endParaRPr b="0" lang="uk-UA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39" name="AutoShape 10"/>
              <p:cNvSpPr/>
              <p:nvPr/>
            </p:nvSpPr>
            <p:spPr>
              <a:xfrm>
                <a:off x="5078160" y="1163160"/>
                <a:ext cx="2331000" cy="1260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Исполняемый файл (IL и метаданные)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0" name="AutoShape 11"/>
              <p:cNvSpPr/>
              <p:nvPr/>
            </p:nvSpPr>
            <p:spPr>
              <a:xfrm>
                <a:off x="4539240" y="1523160"/>
                <a:ext cx="538560" cy="537840"/>
              </a:xfrm>
              <a:prstGeom prst="rightArrow">
                <a:avLst>
                  <a:gd name="adj1" fmla="val 41741"/>
                  <a:gd name="adj2" fmla="val 5165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AutoShape 12"/>
              <p:cNvSpPr/>
              <p:nvPr/>
            </p:nvSpPr>
            <p:spPr>
              <a:xfrm rot="5400000">
                <a:off x="5970240" y="2413440"/>
                <a:ext cx="539280" cy="539640"/>
              </a:xfrm>
              <a:prstGeom prst="rightArrow">
                <a:avLst>
                  <a:gd name="adj1" fmla="val 41741"/>
                  <a:gd name="adj2" fmla="val 5092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AutoShape 13"/>
              <p:cNvSpPr/>
              <p:nvPr/>
            </p:nvSpPr>
            <p:spPr>
              <a:xfrm>
                <a:off x="754560" y="3134160"/>
                <a:ext cx="2336040" cy="1260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Базовые классы среды (IL и метаданные)</a:t>
                </a:r>
                <a:endParaRPr b="0" lang="uk-UA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3" name="AutoShape 14"/>
              <p:cNvSpPr/>
              <p:nvPr/>
            </p:nvSpPr>
            <p:spPr>
              <a:xfrm>
                <a:off x="3092040" y="3494160"/>
                <a:ext cx="538560" cy="537840"/>
              </a:xfrm>
              <a:prstGeom prst="rightArrow">
                <a:avLst>
                  <a:gd name="adj1" fmla="val 41741"/>
                  <a:gd name="adj2" fmla="val 5165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Text Box 15"/>
              <p:cNvSpPr/>
              <p:nvPr/>
            </p:nvSpPr>
            <p:spPr>
              <a:xfrm>
                <a:off x="4352040" y="3135600"/>
                <a:ext cx="2516760" cy="5392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Загрузчик классов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5" name="Text Box 16"/>
              <p:cNvSpPr/>
              <p:nvPr/>
            </p:nvSpPr>
            <p:spPr>
              <a:xfrm>
                <a:off x="4531680" y="3854520"/>
                <a:ext cx="2156400" cy="5418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JIT-компилятор</a:t>
                </a:r>
                <a:endParaRPr b="0" lang="uk-UA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6" name="AutoShape 17"/>
              <p:cNvSpPr/>
              <p:nvPr/>
            </p:nvSpPr>
            <p:spPr>
              <a:xfrm>
                <a:off x="4352040" y="4573440"/>
                <a:ext cx="2515680" cy="8978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Исполняемый код (маш. команды)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7" name="Text Box 18"/>
              <p:cNvSpPr/>
              <p:nvPr/>
            </p:nvSpPr>
            <p:spPr>
              <a:xfrm>
                <a:off x="4711320" y="5652360"/>
                <a:ext cx="1799640" cy="7171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Выполнение программы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48" name="AutoShape 19"/>
              <p:cNvSpPr/>
              <p:nvPr/>
            </p:nvSpPr>
            <p:spPr>
              <a:xfrm flipH="1">
                <a:off x="5609880" y="3674880"/>
                <a:ext cx="1080" cy="17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AutoShape 20"/>
              <p:cNvSpPr/>
              <p:nvPr/>
            </p:nvSpPr>
            <p:spPr>
              <a:xfrm>
                <a:off x="5610600" y="4396680"/>
                <a:ext cx="1080" cy="176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AutoShape 21"/>
              <p:cNvSpPr/>
              <p:nvPr/>
            </p:nvSpPr>
            <p:spPr>
              <a:xfrm>
                <a:off x="5610600" y="5471640"/>
                <a:ext cx="1080" cy="180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AutoShape 22"/>
              <p:cNvSpPr/>
              <p:nvPr/>
            </p:nvSpPr>
            <p:spPr>
              <a:xfrm flipV="1">
                <a:off x="6511320" y="4124880"/>
                <a:ext cx="176760" cy="1885320"/>
              </a:xfrm>
              <a:prstGeom prst="bentConnector3">
                <a:avLst>
                  <a:gd name="adj1" fmla="val 303389"/>
                </a:avLst>
              </a:prstGeom>
              <a:noFill/>
              <a:ln w="9525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Text Box 23"/>
              <p:cNvSpPr/>
              <p:nvPr/>
            </p:nvSpPr>
            <p:spPr>
              <a:xfrm>
                <a:off x="7048800" y="4573440"/>
                <a:ext cx="1617480" cy="1078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Вызовы нескомпили-рованных методов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53" name="Text Box 24"/>
              <p:cNvSpPr/>
              <p:nvPr/>
            </p:nvSpPr>
            <p:spPr>
              <a:xfrm>
                <a:off x="4890960" y="795240"/>
                <a:ext cx="2877480" cy="539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3080" rIns="73080" tIns="36720" bIns="3672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Сборка (.exe или .DLL)</a:t>
                </a:r>
                <a:endParaRPr b="0" lang="uk-UA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5B61CB05-0FBE-41D9-89C8-41EA6365B032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86" name="Прямоугольник 2"/>
          <p:cNvSpPr/>
          <p:nvPr/>
        </p:nvSpPr>
        <p:spPr>
          <a:xfrm>
            <a:off x="395640" y="889920"/>
            <a:ext cx="835272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System;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namespace ToStringSample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class Program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static void Main(string[] args)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Program prg = new Program();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Console.WriteLine(prg.ToString());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 консоль выводиться текст: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ToStringSample.Program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соответствует имени основного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класса нашей программы в системе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типов 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NET Framework*/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87" name="Прямоугольник 3"/>
          <p:cNvSpPr/>
          <p:nvPr/>
        </p:nvSpPr>
        <p:spPr>
          <a:xfrm>
            <a:off x="4245120" y="339120"/>
            <a:ext cx="1161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Пример.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B038290-33EF-4ED7-8104-7301B52DA661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89" name="Прямоугольник 2"/>
          <p:cNvSpPr/>
          <p:nvPr/>
        </p:nvSpPr>
        <p:spPr>
          <a:xfrm>
            <a:off x="3787560" y="260640"/>
            <a:ext cx="1345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Литералы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90" name="Прямоугольник 3"/>
          <p:cNvSpPr/>
          <p:nvPr/>
        </p:nvSpPr>
        <p:spPr>
          <a:xfrm>
            <a:off x="467640" y="1028520"/>
            <a:ext cx="835272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Для явной спецификации типа данных литерала в C# предусмотрены специальные суффиксы. Таким образом литера: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объявленный с суффиксом «L» будет иметь тип long;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с суффиксом «F» будет иметь тип float;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с суффиксом «D» будет иметь тип double;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с суффиксом «M» будет иметь тип decimal;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суффикс «U» делает число беззнаковым (суффикс «U» может быть объединён с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суффиксами, специфицирующими тип данных).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91" name="Прямоугольник 4"/>
          <p:cNvSpPr/>
          <p:nvPr/>
        </p:nvSpPr>
        <p:spPr>
          <a:xfrm>
            <a:off x="467640" y="4005000"/>
            <a:ext cx="835272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Пример: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/*при помощи метода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GetType()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программа возвращает тип данных литералов,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демонстрируя действие суффиксов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----------------------------------------*/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Console.WriteLine((10D).GetType());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System.Double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double*/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Console.WriteLine((10F).GetType());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System.Single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float*/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0AB4206-45B7-47C7-9187-947BA2BA3E4B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93" name="Прямоугольник 4"/>
          <p:cNvSpPr/>
          <p:nvPr/>
        </p:nvSpPr>
        <p:spPr>
          <a:xfrm>
            <a:off x="611640" y="548640"/>
            <a:ext cx="835272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Console.WriteLine((10M).GetType());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System.Decimal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decimal*/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System.Int32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int*/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Console.WriteLine((10L).GetType());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System.Int64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long*/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Console.WriteLine((10UL).GetType());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System.Uint64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что соответствует типу данных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ulong*/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Console.WriteLine(0xFF);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/*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выводит в консоль: 255 шестнадцатиричное число 0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xFF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соответствует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десятичному числу 255*/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9594343-B899-48BA-AFE1-EFEA200CA3C5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55" name="Прямоугольник 1"/>
          <p:cNvSpPr/>
          <p:nvPr/>
        </p:nvSpPr>
        <p:spPr>
          <a:xfrm>
            <a:off x="2502000" y="260640"/>
            <a:ext cx="3899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Библиотека классов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FCL (BCL).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356" name="Прямоугольник 2"/>
          <p:cNvSpPr/>
          <p:nvPr/>
        </p:nvSpPr>
        <p:spPr>
          <a:xfrm>
            <a:off x="517680" y="659160"/>
            <a:ext cx="842472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·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Это пространство имён включает базовые типы, такие как String, DateTime, Boolean, и другие. Обеспечивает необходимым набором инструментов для работы с консолью, математическими функциями, и базовыми классами для атрибутов, исключений и массивов.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System.Collections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Определяет множество общих контейнеров или коллекций, используемых в программировании – такие как список, очередь, стек, хеш-таблица и некоторые другие. 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System.Configuration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Содержит компоненты для управления конфигурационными данными.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System.Data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Это пространство имён представляет архитектуру ADO.NET,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являющуюся набором программных компонентов, которые могут быть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использованы для доступа к данным и для обслуживания данных.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System.Drawing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Предоставляет доступ к GDI+, включая поддержку для духмерной растровой и векторной графики, изображений, печати и работы с текстом.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System.Globalization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Предоставляет помощь для написания интернационализированных приложений. Может быть определена информация, связанная с культурой, включая язык, страну/регион, календарь, шаблоны формата даты, валюты и цифр.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63AB544-47C7-4CF6-9867-C512076B6BDC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58" name="Прямоугольник 1"/>
          <p:cNvSpPr/>
          <p:nvPr/>
        </p:nvSpPr>
        <p:spPr>
          <a:xfrm>
            <a:off x="395640" y="332640"/>
            <a:ext cx="835272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System.IO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Позволяет осуществлять считывание и запись в различные потоки, такие как файлы и другие потоки данных. Также обеспечивает взаимодействие с файловой системой.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System.Media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Позволяет проигрывать системные звуки и файлы мультимедиа.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System.Net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Предоставляет интерфейс для многих протоколов, используемых в сетях в настоящее время, таких как HTTP, FTP, и SMTP. Безопасность общения поддерживается протоколами наподобие SSL.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System.Linq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Определяет интерфейс Iqueryable&lt;T&gt; и связанные с ним методы, которые позволяют подключать провайдеры LINQ.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System.Resources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Позволяет управлять различными ресурсами в приложении, используемыми, в частности, для интернационализации приложения на разных языках.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System.Threading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· Облегчает мультипотоковое программирование и синхронизацию потоков.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System.Timers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 – Позволяет вызвать событие через определённый интервал времени.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Windows Presentation Foundation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для создания богатых пользовательских интерфейсов.</a:t>
            </a:r>
            <a:endParaRPr b="0" lang="uk-UA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Verdana"/>
              </a:rPr>
              <a:t>Windows Communication Foundation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– для простого создания сетевых приложений.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62795A6-A3E6-449A-876B-02FBD8E11A6C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60" name="Прямоугольник 1"/>
          <p:cNvSpPr/>
          <p:nvPr/>
        </p:nvSpPr>
        <p:spPr>
          <a:xfrm>
            <a:off x="3577680" y="980640"/>
            <a:ext cx="22870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Типы данных</a:t>
            </a:r>
            <a:endParaRPr b="0" lang="uk-U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D7BFDD8-03DC-446C-AC59-1E4331F909D9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title"/>
          </p:nvPr>
        </p:nvSpPr>
        <p:spPr>
          <a:xfrm>
            <a:off x="468360" y="0"/>
            <a:ext cx="816264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Различные классификации типов данных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363" name="Group 3"/>
          <p:cNvGrpSpPr/>
          <p:nvPr/>
        </p:nvGrpSpPr>
        <p:grpSpPr>
          <a:xfrm>
            <a:off x="-324000" y="907920"/>
            <a:ext cx="10008720" cy="5184360"/>
            <a:chOff x="-324000" y="907920"/>
            <a:chExt cx="10008720" cy="5184360"/>
          </a:xfrm>
        </p:grpSpPr>
        <p:sp>
          <p:nvSpPr>
            <p:cNvPr id="364" name="AutoShape 4"/>
            <p:cNvSpPr/>
            <p:nvPr/>
          </p:nvSpPr>
          <p:spPr>
            <a:xfrm>
              <a:off x="-324000" y="907920"/>
              <a:ext cx="10008720" cy="5184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5" name="Group 5"/>
            <p:cNvGrpSpPr/>
            <p:nvPr/>
          </p:nvGrpSpPr>
          <p:grpSpPr>
            <a:xfrm>
              <a:off x="143640" y="1143360"/>
              <a:ext cx="8966160" cy="4725720"/>
              <a:chOff x="143640" y="1143360"/>
              <a:chExt cx="8966160" cy="4725720"/>
            </a:xfrm>
          </p:grpSpPr>
          <p:sp>
            <p:nvSpPr>
              <p:cNvPr id="366" name="Oval 6"/>
              <p:cNvSpPr/>
              <p:nvPr/>
            </p:nvSpPr>
            <p:spPr>
              <a:xfrm>
                <a:off x="1312200" y="1143360"/>
                <a:ext cx="1946160" cy="9417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Типы данных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67" name="Oval 7"/>
              <p:cNvSpPr/>
              <p:nvPr/>
            </p:nvSpPr>
            <p:spPr>
              <a:xfrm>
                <a:off x="143640" y="2322360"/>
                <a:ext cx="1946160" cy="9435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</a:rPr>
                  <a:t>Простые</a:t>
                </a:r>
                <a:endParaRPr b="0" lang="uk-UA" sz="1800" spc="-1" strike="noStrike">
                  <a:latin typeface="Arial"/>
                </a:endParaRPr>
              </a:p>
            </p:txBody>
          </p:sp>
          <p:sp>
            <p:nvSpPr>
              <p:cNvPr id="368" name="Oval 8"/>
              <p:cNvSpPr/>
              <p:nvPr/>
            </p:nvSpPr>
            <p:spPr>
              <a:xfrm>
                <a:off x="2480400" y="2322360"/>
                <a:ext cx="1946160" cy="9435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Структурированные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69" name="AutoShape 9"/>
              <p:cNvSpPr/>
              <p:nvPr/>
            </p:nvSpPr>
            <p:spPr>
              <a:xfrm flipH="1">
                <a:off x="1118160" y="1946520"/>
                <a:ext cx="478440" cy="37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AutoShape 10"/>
              <p:cNvSpPr/>
              <p:nvPr/>
            </p:nvSpPr>
            <p:spPr>
              <a:xfrm>
                <a:off x="2974320" y="1946520"/>
                <a:ext cx="479520" cy="37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Oval 11"/>
              <p:cNvSpPr/>
              <p:nvPr/>
            </p:nvSpPr>
            <p:spPr>
              <a:xfrm>
                <a:off x="5992560" y="1390320"/>
                <a:ext cx="1950120" cy="945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Типы данных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72" name="Oval 12"/>
              <p:cNvSpPr/>
              <p:nvPr/>
            </p:nvSpPr>
            <p:spPr>
              <a:xfrm>
                <a:off x="4825440" y="2567520"/>
                <a:ext cx="1946160" cy="945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000" rIns="54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Встроенные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73" name="Oval 13"/>
              <p:cNvSpPr/>
              <p:nvPr/>
            </p:nvSpPr>
            <p:spPr>
              <a:xfrm>
                <a:off x="6967800" y="2567520"/>
                <a:ext cx="2142000" cy="945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200" spc="-1" strike="noStrike">
                    <a:solidFill>
                      <a:srgbClr val="000000"/>
                    </a:solidFill>
                    <a:latin typeface="Arial"/>
                  </a:rPr>
                  <a:t>Определяемые программистом</a:t>
                </a:r>
                <a:endParaRPr b="0" lang="uk-UA" sz="1200" spc="-1" strike="noStrike">
                  <a:latin typeface="Arial"/>
                </a:endParaRPr>
              </a:p>
            </p:txBody>
          </p:sp>
          <p:sp>
            <p:nvSpPr>
              <p:cNvPr id="374" name="AutoShape 14"/>
              <p:cNvSpPr/>
              <p:nvPr/>
            </p:nvSpPr>
            <p:spPr>
              <a:xfrm flipH="1">
                <a:off x="5798880" y="2197080"/>
                <a:ext cx="478440" cy="370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AutoShape 15"/>
              <p:cNvSpPr/>
              <p:nvPr/>
            </p:nvSpPr>
            <p:spPr>
              <a:xfrm>
                <a:off x="7657560" y="2197080"/>
                <a:ext cx="380520" cy="370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Oval 16"/>
              <p:cNvSpPr/>
              <p:nvPr/>
            </p:nvSpPr>
            <p:spPr>
              <a:xfrm>
                <a:off x="2683440" y="3746520"/>
                <a:ext cx="1948680" cy="940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Типы данных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77" name="Oval 17"/>
              <p:cNvSpPr/>
              <p:nvPr/>
            </p:nvSpPr>
            <p:spPr>
              <a:xfrm>
                <a:off x="1516320" y="4927320"/>
                <a:ext cx="1947240" cy="9417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000" rIns="54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600" spc="-1" strike="noStrike">
                    <a:solidFill>
                      <a:srgbClr val="000000"/>
                    </a:solidFill>
                    <a:latin typeface="Arial"/>
                  </a:rPr>
                  <a:t>Статические</a:t>
                </a:r>
                <a:endParaRPr b="0" lang="uk-UA" sz="1600" spc="-1" strike="noStrike">
                  <a:latin typeface="Arial"/>
                </a:endParaRPr>
              </a:p>
            </p:txBody>
          </p:sp>
          <p:sp>
            <p:nvSpPr>
              <p:cNvPr id="378" name="Oval 18"/>
              <p:cNvSpPr/>
              <p:nvPr/>
            </p:nvSpPr>
            <p:spPr>
              <a:xfrm>
                <a:off x="3851640" y="4927320"/>
                <a:ext cx="1946160" cy="9417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8000" rIns="18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400" spc="-1" strike="noStrike">
                    <a:solidFill>
                      <a:srgbClr val="000000"/>
                    </a:solidFill>
                    <a:latin typeface="Arial"/>
                  </a:rPr>
                  <a:t>Динамические</a:t>
                </a:r>
                <a:endParaRPr b="0" lang="uk-UA" sz="1400" spc="-1" strike="noStrike">
                  <a:latin typeface="Arial"/>
                </a:endParaRPr>
              </a:p>
            </p:txBody>
          </p:sp>
          <p:sp>
            <p:nvSpPr>
              <p:cNvPr id="379" name="AutoShape 19"/>
              <p:cNvSpPr/>
              <p:nvPr/>
            </p:nvSpPr>
            <p:spPr>
              <a:xfrm flipH="1">
                <a:off x="2489400" y="4548240"/>
                <a:ext cx="478440" cy="378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AutoShape 20"/>
              <p:cNvSpPr/>
              <p:nvPr/>
            </p:nvSpPr>
            <p:spPr>
              <a:xfrm>
                <a:off x="4347000" y="4548240"/>
                <a:ext cx="478440" cy="378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0219D8B-A7ED-415F-B414-A879D14F5EBA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grpSp>
        <p:nvGrpSpPr>
          <p:cNvPr id="382" name="Group 2"/>
          <p:cNvGrpSpPr/>
          <p:nvPr/>
        </p:nvGrpSpPr>
        <p:grpSpPr>
          <a:xfrm>
            <a:off x="684360" y="1052640"/>
            <a:ext cx="7488000" cy="5500440"/>
            <a:chOff x="684360" y="1052640"/>
            <a:chExt cx="7488000" cy="5500440"/>
          </a:xfrm>
        </p:grpSpPr>
        <p:sp>
          <p:nvSpPr>
            <p:cNvPr id="383" name="AutoShape 3"/>
            <p:cNvSpPr/>
            <p:nvPr/>
          </p:nvSpPr>
          <p:spPr>
            <a:xfrm>
              <a:off x="684360" y="1052640"/>
              <a:ext cx="7488000" cy="550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Oval 4"/>
            <p:cNvSpPr/>
            <p:nvPr/>
          </p:nvSpPr>
          <p:spPr>
            <a:xfrm>
              <a:off x="695160" y="1721160"/>
              <a:ext cx="2195280" cy="876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Тип </a:t>
              </a:r>
              <a:r>
                <a:rPr b="1" lang="ru-RU" sz="1600" spc="-1" strike="noStrike">
                  <a:solidFill>
                    <a:srgbClr val="000000"/>
                  </a:solidFill>
                  <a:latin typeface="Arial"/>
                </a:rPr>
                <a:t>void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85" name="Oval 5"/>
            <p:cNvSpPr/>
            <p:nvPr/>
          </p:nvSpPr>
          <p:spPr>
            <a:xfrm>
              <a:off x="5967360" y="1721160"/>
              <a:ext cx="2195280" cy="876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Указатели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86" name="Oval 6"/>
            <p:cNvSpPr/>
            <p:nvPr/>
          </p:nvSpPr>
          <p:spPr>
            <a:xfrm>
              <a:off x="3331080" y="1062000"/>
              <a:ext cx="2199960" cy="876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Типы данных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87" name="Oval 7"/>
            <p:cNvSpPr/>
            <p:nvPr/>
          </p:nvSpPr>
          <p:spPr>
            <a:xfrm>
              <a:off x="4649400" y="2159280"/>
              <a:ext cx="2198520" cy="87948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ru-RU" sz="1900" spc="-1" strike="noStrike">
                  <a:solidFill>
                    <a:srgbClr val="000000"/>
                  </a:solidFill>
                  <a:latin typeface="Arial"/>
                </a:rPr>
                <a:t>Ссылочные</a:t>
              </a:r>
              <a:endParaRPr b="0" lang="uk-UA" sz="1900" spc="-1" strike="noStrike">
                <a:latin typeface="Arial"/>
              </a:endParaRPr>
            </a:p>
          </p:txBody>
        </p:sp>
        <p:sp>
          <p:nvSpPr>
            <p:cNvPr id="388" name="AutoShape 8"/>
            <p:cNvSpPr/>
            <p:nvPr/>
          </p:nvSpPr>
          <p:spPr>
            <a:xfrm flipH="1">
              <a:off x="3114360" y="1810800"/>
              <a:ext cx="538200" cy="348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AutoShape 9"/>
            <p:cNvSpPr/>
            <p:nvPr/>
          </p:nvSpPr>
          <p:spPr>
            <a:xfrm>
              <a:off x="5209560" y="1810800"/>
              <a:ext cx="539640" cy="348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AutoShape 10"/>
            <p:cNvSpPr/>
            <p:nvPr/>
          </p:nvSpPr>
          <p:spPr>
            <a:xfrm>
              <a:off x="3115080" y="3039120"/>
              <a:ext cx="953640" cy="64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AutoShape 11"/>
            <p:cNvSpPr/>
            <p:nvPr/>
          </p:nvSpPr>
          <p:spPr>
            <a:xfrm>
              <a:off x="5827320" y="3688560"/>
              <a:ext cx="2201760" cy="1756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ru-RU" sz="1600" spc="-1" strike="noStrike">
                  <a:solidFill>
                    <a:srgbClr val="000000"/>
                  </a:solidFill>
                  <a:latin typeface="Arial"/>
                </a:rPr>
                <a:t>object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Массивы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600" spc="-1" strike="noStrike">
                  <a:solidFill>
                    <a:srgbClr val="000000"/>
                  </a:solidFill>
                  <a:latin typeface="Arial"/>
                </a:rPr>
                <a:t>Строки string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Классы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Интерфейсы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Делегаты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92" name="AutoShape 12"/>
            <p:cNvSpPr/>
            <p:nvPr/>
          </p:nvSpPr>
          <p:spPr>
            <a:xfrm>
              <a:off x="6526080" y="2909880"/>
              <a:ext cx="402840" cy="778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AutoShape 13"/>
            <p:cNvSpPr/>
            <p:nvPr/>
          </p:nvSpPr>
          <p:spPr>
            <a:xfrm>
              <a:off x="5531760" y="1500120"/>
              <a:ext cx="1533960" cy="22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Oval 14"/>
            <p:cNvSpPr/>
            <p:nvPr/>
          </p:nvSpPr>
          <p:spPr>
            <a:xfrm>
              <a:off x="2014560" y="2159280"/>
              <a:ext cx="2198520" cy="87948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ru-RU" sz="1900" spc="-1" strike="noStrike">
                  <a:solidFill>
                    <a:srgbClr val="000000"/>
                  </a:solidFill>
                  <a:latin typeface="Arial"/>
                </a:rPr>
                <a:t>Значения</a:t>
              </a:r>
              <a:endParaRPr b="0" lang="uk-UA" sz="1900" spc="-1" strike="noStrike">
                <a:latin typeface="Arial"/>
              </a:endParaRPr>
            </a:p>
          </p:txBody>
        </p:sp>
        <p:sp>
          <p:nvSpPr>
            <p:cNvPr id="395" name="AutoShape 15"/>
            <p:cNvSpPr/>
            <p:nvPr/>
          </p:nvSpPr>
          <p:spPr>
            <a:xfrm flipH="1">
              <a:off x="1793880" y="1500120"/>
              <a:ext cx="1537200" cy="22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AutoShape 16"/>
            <p:cNvSpPr/>
            <p:nvPr/>
          </p:nvSpPr>
          <p:spPr>
            <a:xfrm>
              <a:off x="774360" y="5006520"/>
              <a:ext cx="1978920" cy="153684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64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ru-RU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Булевский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Целые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Вещественные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Финансовый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Символьный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97" name="AutoShape 17"/>
            <p:cNvSpPr/>
            <p:nvPr/>
          </p:nvSpPr>
          <p:spPr>
            <a:xfrm>
              <a:off x="774360" y="3467880"/>
              <a:ext cx="1978920" cy="658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Перечисления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398" name="AutoShape 18"/>
            <p:cNvSpPr/>
            <p:nvPr/>
          </p:nvSpPr>
          <p:spPr>
            <a:xfrm flipH="1">
              <a:off x="1764360" y="4434120"/>
              <a:ext cx="1526400" cy="57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AutoShape 19"/>
            <p:cNvSpPr/>
            <p:nvPr/>
          </p:nvSpPr>
          <p:spPr>
            <a:xfrm flipH="1">
              <a:off x="1763640" y="3039120"/>
              <a:ext cx="1350360" cy="42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Oval 20"/>
            <p:cNvSpPr/>
            <p:nvPr/>
          </p:nvSpPr>
          <p:spPr>
            <a:xfrm>
              <a:off x="2970360" y="3688560"/>
              <a:ext cx="2195280" cy="874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Структурные</a:t>
              </a:r>
              <a:endParaRPr b="0" lang="uk-UA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типы</a:t>
              </a:r>
              <a:endParaRPr b="0" lang="uk-UA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01" name="AutoShape 21"/>
            <p:cNvSpPr/>
            <p:nvPr/>
          </p:nvSpPr>
          <p:spPr>
            <a:xfrm>
              <a:off x="4948200" y="5884560"/>
              <a:ext cx="1974240" cy="657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Структуры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02" name="AutoShape 22"/>
            <p:cNvSpPr/>
            <p:nvPr/>
          </p:nvSpPr>
          <p:spPr>
            <a:xfrm>
              <a:off x="4845240" y="4434120"/>
              <a:ext cx="1089000" cy="145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AutoShape 23"/>
            <p:cNvSpPr/>
            <p:nvPr/>
          </p:nvSpPr>
          <p:spPr>
            <a:xfrm>
              <a:off x="3096360" y="5009760"/>
              <a:ext cx="1980720" cy="663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Типы nullable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04" name="AutoShape 24"/>
            <p:cNvSpPr/>
            <p:nvPr/>
          </p:nvSpPr>
          <p:spPr>
            <a:xfrm>
              <a:off x="4068720" y="4563720"/>
              <a:ext cx="18360" cy="44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5" name="Rectangle 25"/>
          <p:cNvSpPr/>
          <p:nvPr/>
        </p:nvSpPr>
        <p:spPr>
          <a:xfrm>
            <a:off x="324000" y="124200"/>
            <a:ext cx="8162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Основная классификация типов </a:t>
            </a:r>
            <a:r>
              <a:rPr b="0" lang="en-US" sz="2800" spc="-1" strike="noStrike">
                <a:solidFill>
                  <a:srgbClr val="003366"/>
                </a:solidFill>
                <a:latin typeface="Verdana"/>
              </a:rPr>
              <a:t>C#</a:t>
            </a:r>
            <a:endParaRPr b="0" lang="uk-U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6A10572-99D8-45F1-95C1-069ACC1EBA84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250920" y="0"/>
            <a:ext cx="8162640" cy="945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Хранение в памяти величин значимого и ссылочного типа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408" name="Group 3"/>
          <p:cNvGrpSpPr/>
          <p:nvPr/>
        </p:nvGrpSpPr>
        <p:grpSpPr>
          <a:xfrm>
            <a:off x="539640" y="1413000"/>
            <a:ext cx="8208720" cy="4535280"/>
            <a:chOff x="539640" y="1413000"/>
            <a:chExt cx="8208720" cy="4535280"/>
          </a:xfrm>
        </p:grpSpPr>
        <p:sp>
          <p:nvSpPr>
            <p:cNvPr id="409" name="AutoShape 4"/>
            <p:cNvSpPr/>
            <p:nvPr/>
          </p:nvSpPr>
          <p:spPr>
            <a:xfrm>
              <a:off x="539640" y="1413000"/>
              <a:ext cx="8208720" cy="453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Text Box 5"/>
            <p:cNvSpPr/>
            <p:nvPr/>
          </p:nvSpPr>
          <p:spPr>
            <a:xfrm>
              <a:off x="547200" y="1424880"/>
              <a:ext cx="8192160" cy="2262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Хип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1" name="Text Box 6"/>
            <p:cNvSpPr/>
            <p:nvPr/>
          </p:nvSpPr>
          <p:spPr>
            <a:xfrm>
              <a:off x="547200" y="3687840"/>
              <a:ext cx="8192160" cy="16959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Стек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2" name="AutoShape 7"/>
            <p:cNvSpPr/>
            <p:nvPr/>
          </p:nvSpPr>
          <p:spPr>
            <a:xfrm>
              <a:off x="4821480" y="3969720"/>
              <a:ext cx="1054440" cy="5659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Ссылка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3" name="AutoShape 8"/>
            <p:cNvSpPr/>
            <p:nvPr/>
          </p:nvSpPr>
          <p:spPr>
            <a:xfrm>
              <a:off x="2862360" y="3969720"/>
              <a:ext cx="1405080" cy="847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Значение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4" name="AutoShape 9"/>
            <p:cNvSpPr/>
            <p:nvPr/>
          </p:nvSpPr>
          <p:spPr>
            <a:xfrm>
              <a:off x="1972800" y="5384160"/>
              <a:ext cx="158544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Тип-значение</a:t>
              </a:r>
              <a:endParaRPr b="0" lang="uk-UA" sz="1800" spc="-1" strike="noStrike">
                <a:latin typeface="Arial"/>
              </a:endParaRPr>
            </a:p>
          </p:txBody>
        </p:sp>
        <p:sp>
          <p:nvSpPr>
            <p:cNvPr id="415" name="AutoShape 10"/>
            <p:cNvSpPr/>
            <p:nvPr/>
          </p:nvSpPr>
          <p:spPr>
            <a:xfrm>
              <a:off x="5889960" y="5384160"/>
              <a:ext cx="158796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Ссылочный тип</a:t>
              </a:r>
              <a:endParaRPr b="0" lang="uk-UA" sz="1800" spc="-1" strike="noStrike">
                <a:latin typeface="Arial"/>
              </a:endParaRPr>
            </a:p>
          </p:txBody>
        </p:sp>
        <p:sp>
          <p:nvSpPr>
            <p:cNvPr id="416" name="AutoShape 11"/>
            <p:cNvSpPr/>
            <p:nvPr/>
          </p:nvSpPr>
          <p:spPr>
            <a:xfrm>
              <a:off x="4644720" y="1707120"/>
              <a:ext cx="1406160" cy="1414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Значение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7" name="AutoShape 12"/>
            <p:cNvSpPr/>
            <p:nvPr/>
          </p:nvSpPr>
          <p:spPr>
            <a:xfrm flipV="1">
              <a:off x="5348880" y="3120840"/>
              <a:ext cx="1080" cy="84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AutoShape 13"/>
            <p:cNvSpPr/>
            <p:nvPr/>
          </p:nvSpPr>
          <p:spPr>
            <a:xfrm>
              <a:off x="7314480" y="3969720"/>
              <a:ext cx="1053000" cy="5659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Ссылка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19" name="AutoShape 14"/>
            <p:cNvSpPr/>
            <p:nvPr/>
          </p:nvSpPr>
          <p:spPr>
            <a:xfrm>
              <a:off x="7137720" y="1707120"/>
              <a:ext cx="1405080" cy="1414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Значение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20" name="AutoShape 15"/>
            <p:cNvSpPr/>
            <p:nvPr/>
          </p:nvSpPr>
          <p:spPr>
            <a:xfrm flipH="1" flipV="1">
              <a:off x="7839720" y="3120840"/>
              <a:ext cx="1080" cy="84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AutoShape 16"/>
            <p:cNvSpPr/>
            <p:nvPr/>
          </p:nvSpPr>
          <p:spPr>
            <a:xfrm>
              <a:off x="6069240" y="3969720"/>
              <a:ext cx="1054440" cy="5659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Ссылка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22" name="AutoShape 17"/>
            <p:cNvSpPr/>
            <p:nvPr/>
          </p:nvSpPr>
          <p:spPr>
            <a:xfrm flipV="1">
              <a:off x="6596640" y="3120480"/>
              <a:ext cx="1243440" cy="84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AutoShape 18"/>
            <p:cNvSpPr/>
            <p:nvPr/>
          </p:nvSpPr>
          <p:spPr>
            <a:xfrm>
              <a:off x="5178600" y="4536000"/>
              <a:ext cx="51696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Arial"/>
                </a:rPr>
                <a:t>а</a:t>
              </a:r>
              <a:endParaRPr b="0" lang="uk-UA" sz="2400" spc="-1" strike="noStrike">
                <a:latin typeface="Arial"/>
              </a:endParaRPr>
            </a:p>
          </p:txBody>
        </p:sp>
        <p:sp>
          <p:nvSpPr>
            <p:cNvPr id="424" name="AutoShape 19"/>
            <p:cNvSpPr/>
            <p:nvPr/>
          </p:nvSpPr>
          <p:spPr>
            <a:xfrm>
              <a:off x="6424920" y="4536000"/>
              <a:ext cx="51696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uk-UA" sz="2400" spc="-1" strike="noStrike">
                <a:latin typeface="Arial"/>
              </a:endParaRPr>
            </a:p>
          </p:txBody>
        </p:sp>
        <p:sp>
          <p:nvSpPr>
            <p:cNvPr id="425" name="AutoShape 20"/>
            <p:cNvSpPr/>
            <p:nvPr/>
          </p:nvSpPr>
          <p:spPr>
            <a:xfrm>
              <a:off x="7671240" y="4536000"/>
              <a:ext cx="51696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endParaRPr b="0" lang="uk-UA" sz="2400" spc="-1" strike="noStrike">
                <a:latin typeface="Arial"/>
              </a:endParaRPr>
            </a:p>
          </p:txBody>
        </p:sp>
        <p:sp>
          <p:nvSpPr>
            <p:cNvPr id="426" name="AutoShape 21"/>
            <p:cNvSpPr/>
            <p:nvPr/>
          </p:nvSpPr>
          <p:spPr>
            <a:xfrm>
              <a:off x="3397320" y="4817880"/>
              <a:ext cx="518040" cy="56592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Arial"/>
                </a:rPr>
                <a:t>y</a:t>
              </a:r>
              <a:endParaRPr b="0" lang="uk-UA" sz="2400" spc="-1" strike="noStrike">
                <a:latin typeface="Arial"/>
              </a:endParaRPr>
            </a:p>
          </p:txBody>
        </p:sp>
        <p:sp>
          <p:nvSpPr>
            <p:cNvPr id="427" name="AutoShape 22"/>
            <p:cNvSpPr/>
            <p:nvPr/>
          </p:nvSpPr>
          <p:spPr>
            <a:xfrm>
              <a:off x="1260000" y="3969720"/>
              <a:ext cx="1405080" cy="8521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000000"/>
                  </a:solidFill>
                  <a:latin typeface="Arial"/>
                </a:rPr>
                <a:t>Значение</a:t>
              </a:r>
              <a:endParaRPr b="0" lang="uk-UA" sz="1600" spc="-1" strike="noStrike">
                <a:latin typeface="Arial"/>
              </a:endParaRPr>
            </a:p>
          </p:txBody>
        </p:sp>
        <p:sp>
          <p:nvSpPr>
            <p:cNvPr id="428" name="AutoShape 23"/>
            <p:cNvSpPr/>
            <p:nvPr/>
          </p:nvSpPr>
          <p:spPr>
            <a:xfrm>
              <a:off x="1796400" y="4822200"/>
              <a:ext cx="518040" cy="563760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0800" bIns="108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uk-UA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ED45BDF-A4E4-429D-B1CE-F00E16EA8331}" type="slidenum">
              <a:rPr b="0" lang="ru-RU" sz="1400" spc="-1" strike="noStrike">
                <a:solidFill>
                  <a:srgbClr val="000000"/>
                </a:solidFill>
                <a:latin typeface="Verdana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  <p:graphicFrame>
        <p:nvGraphicFramePr>
          <p:cNvPr id="430" name="Group 75"/>
          <p:cNvGraphicFramePr/>
          <p:nvPr/>
        </p:nvGraphicFramePr>
        <p:xfrm>
          <a:off x="251640" y="692640"/>
          <a:ext cx="8784720" cy="5626080"/>
        </p:xfrm>
        <a:graphic>
          <a:graphicData uri="http://schemas.openxmlformats.org/drawingml/2006/table">
            <a:tbl>
              <a:tblPr/>
              <a:tblGrid>
                <a:gridCol w="1296000"/>
                <a:gridCol w="1377000"/>
                <a:gridCol w="1276200"/>
                <a:gridCol w="2465280"/>
                <a:gridCol w="1454040"/>
                <a:gridCol w="916200"/>
              </a:tblGrid>
              <a:tr h="95076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Название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Ключевое слово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Тип .NET 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Диапазон значений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Описание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59"/>
                        </a:spcAft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336699"/>
                          </a:solidFill>
                          <a:latin typeface="Arial"/>
                          <a:ea typeface="Times New Roman"/>
                        </a:rPr>
                        <a:t>Размер, бит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924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Булевский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bool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Boolean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true</a:t>
                      </a: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 false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1640">
                <a:tc rowSpan="8"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9a0000"/>
                          </a:solidFill>
                          <a:latin typeface="Times New Roman"/>
                        </a:rPr>
                        <a:t>Целые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sbyte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SByte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128 — 127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08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byte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Byte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 — 255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беззнаковое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164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short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Int16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32768 —32767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08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ushort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UInt16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 — 65535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беззнаковое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164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int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Int32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≈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— 210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08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uint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UInt32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≈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(0 — 410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беззнаковое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164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long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Int64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≈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(–910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— 910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164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241"/>
                        </a:spcAft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336699"/>
                          </a:solidFill>
                          <a:latin typeface="a_FuturaRound"/>
                          <a:ea typeface="Times New Roman"/>
                        </a:rPr>
                        <a:t>ulong</a:t>
                      </a:r>
                      <a:endParaRPr b="0" lang="uk-UA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</a:rPr>
                        <a:t>UInt64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≈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(0— 1810</a:t>
                      </a:r>
                      <a:r>
                        <a:rPr b="0" lang="ru-RU" sz="18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беззнаковое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spcAft>
                          <a:spcPts val="181"/>
                        </a:spcAft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1" name="PlaceHolder 2"/>
          <p:cNvSpPr>
            <a:spLocks noGrp="1"/>
          </p:cNvSpPr>
          <p:nvPr>
            <p:ph type="title"/>
          </p:nvPr>
        </p:nvSpPr>
        <p:spPr>
          <a:xfrm>
            <a:off x="468360" y="115920"/>
            <a:ext cx="8567280" cy="518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3366"/>
                </a:solidFill>
                <a:latin typeface="Verdana"/>
              </a:rPr>
              <a:t>Логический и целые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Application>LibreOffice/7.2.0.4$Windows_X86_64 LibreOffice_project/9a9c6381e3f7a62afc1329bd359cc48accb6435b</Application>
  <AppVersion>15.0000</AppVersion>
  <Words>1277</Words>
  <Paragraphs>369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2015-09-24T10:24:44Z</dcterms:created>
  <dc:creator>ШАГ</dc:creator>
  <dc:description/>
  <dc:language>uk-UA</dc:language>
  <cp:lastModifiedBy>Олег Олег</cp:lastModifiedBy>
  <dcterms:modified xsi:type="dcterms:W3CDTF">2021-03-18T18:15:47Z</dcterms:modified>
  <cp:revision>36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22</vt:i4>
  </property>
</Properties>
</file>