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notesMasterIdLst>
    <p:notesMasterId r:id="rId22"/>
  </p:notesMasterIdLst>
  <p:handoutMasterIdLst>
    <p:handoutMasterId r:id="rId23"/>
  </p:handoutMasterIdLst>
  <p:sldIdLst>
    <p:sldId id="337" r:id="rId5"/>
    <p:sldId id="339" r:id="rId6"/>
    <p:sldId id="340" r:id="rId7"/>
    <p:sldId id="341" r:id="rId8"/>
    <p:sldId id="347" r:id="rId9"/>
    <p:sldId id="352" r:id="rId10"/>
    <p:sldId id="353" r:id="rId11"/>
    <p:sldId id="354" r:id="rId12"/>
    <p:sldId id="348" r:id="rId13"/>
    <p:sldId id="350" r:id="rId14"/>
    <p:sldId id="355" r:id="rId15"/>
    <p:sldId id="356" r:id="rId16"/>
    <p:sldId id="357" r:id="rId17"/>
    <p:sldId id="346" r:id="rId18"/>
    <p:sldId id="342" r:id="rId19"/>
    <p:sldId id="343" r:id="rId20"/>
    <p:sldId id="351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388" autoAdjust="0"/>
  </p:normalViewPr>
  <p:slideViewPr>
    <p:cSldViewPr snapToGrid="0">
      <p:cViewPr varScale="1">
        <p:scale>
          <a:sx n="72" d="100"/>
          <a:sy n="72" d="100"/>
        </p:scale>
        <p:origin x="34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">
      <pc:chgData name="Fake Test User" userId="SID-0" providerId="Test" clId="FakeClientId" dt="2024-03-14T05:55:22.659" v="19" actId="27636"/>
      <pc:docMkLst>
        <pc:docMk/>
      </pc:docMkLst>
      <pc:sldChg chg="modSp mod">
        <pc:chgData name="Fake Test User" userId="SID-0" providerId="Test" clId="FakeClientId" dt="2024-03-14T05:55:22.659" v="19" actId="27636"/>
        <pc:sldMkLst>
          <pc:docMk/>
          <pc:sldMk cId="1553300136" sldId="337"/>
        </pc:sldMkLst>
        <pc:spChg chg="mod">
          <ac:chgData name="Fake Test User" userId="SID-0" providerId="Test" clId="FakeClientId" dt="2024-03-14T05:55:22.659" v="19" actId="27636"/>
          <ac:spMkLst>
            <pc:docMk/>
            <pc:sldMk cId="1553300136" sldId="337"/>
            <ac:spMk id="6" creationId="{5632A4BB-EBAC-A965-82D8-1198A802BA6C}"/>
          </ac:spMkLst>
        </pc:spChg>
      </pc:sldChg>
      <pc:sldChg chg="modSp mod">
        <pc:chgData name="Fake Test User" userId="SID-0" providerId="Test" clId="FakeClientId" dt="2024-03-14T05:55:00.565" v="16" actId="1035"/>
        <pc:sldMkLst>
          <pc:docMk/>
          <pc:sldMk cId="2656198574" sldId="339"/>
        </pc:sldMkLst>
        <pc:spChg chg="mod">
          <ac:chgData name="Fake Test User" userId="SID-0" providerId="Test" clId="FakeClientId" dt="2024-03-14T05:55:00.565" v="16" actId="1035"/>
          <ac:spMkLst>
            <pc:docMk/>
            <pc:sldMk cId="2656198574" sldId="339"/>
            <ac:spMk id="2" creationId="{53F9FE95-42FD-9AB0-913D-DFE3A18AFAE9}"/>
          </ac:spMkLst>
        </pc:spChg>
        <pc:spChg chg="mod">
          <ac:chgData name="Fake Test User" userId="SID-0" providerId="Test" clId="FakeClientId" dt="2024-03-14T05:55:00.565" v="16" actId="1035"/>
          <ac:spMkLst>
            <pc:docMk/>
            <pc:sldMk cId="2656198574" sldId="339"/>
            <ac:spMk id="3" creationId="{DCBC99EE-15DF-A164-D7A5-05B6D09C808B}"/>
          </ac:spMkLst>
        </pc:spChg>
        <pc:spChg chg="mod">
          <ac:chgData name="Fake Test User" userId="SID-0" providerId="Test" clId="FakeClientId" dt="2024-03-14T05:55:00.565" v="16" actId="1035"/>
          <ac:spMkLst>
            <pc:docMk/>
            <pc:sldMk cId="2656198574" sldId="339"/>
            <ac:spMk id="4" creationId="{85DD9D89-0B97-5577-308E-9F320E5DC495}"/>
          </ac:spMkLst>
        </pc:spChg>
        <pc:spChg chg="mod">
          <ac:chgData name="Fake Test User" userId="SID-0" providerId="Test" clId="FakeClientId" dt="2024-03-14T05:55:00.565" v="16" actId="1035"/>
          <ac:spMkLst>
            <pc:docMk/>
            <pc:sldMk cId="2656198574" sldId="339"/>
            <ac:spMk id="8" creationId="{A021E0D1-93E4-278F-190D-F92AD1861694}"/>
          </ac:spMkLst>
        </pc:spChg>
      </pc:sldChg>
      <pc:sldChg chg="modSp mod">
        <pc:chgData name="Fake Test User" userId="SID-0" providerId="Test" clId="FakeClientId" dt="2024-03-14T05:55:02.080" v="17" actId="1035"/>
        <pc:sldMkLst>
          <pc:docMk/>
          <pc:sldMk cId="1803119532" sldId="342"/>
        </pc:sldMkLst>
        <pc:spChg chg="mod">
          <ac:chgData name="Fake Test User" userId="SID-0" providerId="Test" clId="FakeClientId" dt="2024-03-14T05:55:02.080" v="17" actId="1035"/>
          <ac:spMkLst>
            <pc:docMk/>
            <pc:sldMk cId="1803119532" sldId="342"/>
            <ac:spMk id="10" creationId="{C70E077E-50F0-48B5-6482-2D14598CB2DD}"/>
          </ac:spMkLst>
        </pc:spChg>
        <pc:graphicFrameChg chg="mod">
          <ac:chgData name="Fake Test User" userId="SID-0" providerId="Test" clId="FakeClientId" dt="2024-03-14T05:55:02.080" v="17" actId="1035"/>
          <ac:graphicFrameMkLst>
            <pc:docMk/>
            <pc:sldMk cId="1803119532" sldId="342"/>
            <ac:graphicFrameMk id="6" creationId="{CDFEEA81-FFBA-2786-FB16-56C8D12A3D88}"/>
          </ac:graphicFrameMkLst>
        </pc:graphicFrameChg>
      </pc:sldChg>
      <pc:sldMasterChg chg="mod">
        <pc:chgData name="Fake Test User" userId="SID-0" providerId="Test" clId="FakeClientId" dt="2024-03-14T05:51:45.262" v="0" actId="2711"/>
        <pc:sldMasterMkLst>
          <pc:docMk/>
          <pc:sldMasterMk cId="1994853272" sldId="2147483681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29AF744A-3126-474B-843C-57BBE9FAFFC5}" type="datetime1">
              <a:rPr lang="ru-RU" smtClean="0"/>
              <a:t>30.05.2024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14CC6D6D-E986-427F-AD9C-4E9408DDBE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125EAEF0-7BFA-486C-B4FB-EDC2A56BA7F4}" type="datetime1">
              <a:rPr lang="ru-RU" smtClean="0"/>
              <a:pPr/>
              <a:t>30.05.2024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115A580F-E35D-42E1-AF82-E41CC201EA9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15A580F-E35D-42E1-AF82-E41CC201EA9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15A580F-E35D-42E1-AF82-E41CC201EA9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15A580F-E35D-42E1-AF82-E41CC201EA9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9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15A580F-E35D-42E1-AF82-E41CC201EA91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67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15A580F-E35D-42E1-AF82-E41CC201EA91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80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15A580F-E35D-42E1-AF82-E41CC201EA91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28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rtlCol="0" anchor="t">
            <a:normAutofit/>
          </a:bodyPr>
          <a:lstStyle>
            <a:lvl1pPr algn="l">
              <a:defRPr lang="ru-RU"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ru-RU" sz="20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416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234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5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два элемент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1800"/>
            </a:lvl1pPr>
            <a:lvl2pPr>
              <a:spcBef>
                <a:spcPts val="0"/>
              </a:spcBef>
              <a:spcAft>
                <a:spcPts val="1200"/>
              </a:spcAft>
              <a:defRPr lang="ru-RU" sz="1600"/>
            </a:lvl2pPr>
            <a:lvl3pPr>
              <a:spcBef>
                <a:spcPts val="0"/>
              </a:spcBef>
              <a:spcAft>
                <a:spcPts val="1200"/>
              </a:spcAft>
              <a:defRPr lang="ru-RU" sz="1400"/>
            </a:lvl3pPr>
            <a:lvl4pPr>
              <a:spcBef>
                <a:spcPts val="0"/>
              </a:spcBef>
              <a:spcAft>
                <a:spcPts val="1200"/>
              </a:spcAft>
              <a:defRPr lang="ru-RU" sz="1200"/>
            </a:lvl4pPr>
            <a:lvl5pPr>
              <a:spcBef>
                <a:spcPts val="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1800"/>
            </a:lvl1pPr>
            <a:lvl2pPr>
              <a:spcBef>
                <a:spcPts val="0"/>
              </a:spcBef>
              <a:spcAft>
                <a:spcPts val="1200"/>
              </a:spcAft>
              <a:defRPr lang="ru-RU" sz="1600"/>
            </a:lvl2pPr>
            <a:lvl3pPr>
              <a:spcBef>
                <a:spcPts val="0"/>
              </a:spcBef>
              <a:spcAft>
                <a:spcPts val="1200"/>
              </a:spcAft>
              <a:defRPr lang="ru-RU" sz="1400"/>
            </a:lvl3pPr>
            <a:lvl4pPr>
              <a:spcBef>
                <a:spcPts val="0"/>
              </a:spcBef>
              <a:spcAft>
                <a:spcPts val="1200"/>
              </a:spcAft>
              <a:defRPr lang="ru-RU" sz="1200"/>
            </a:lvl4pPr>
            <a:lvl5pPr>
              <a:spcBef>
                <a:spcPts val="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61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два элемен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965" y="976999"/>
            <a:ext cx="11034713" cy="119685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41826" y="2244725"/>
            <a:ext cx="2958075" cy="3904268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07226" y="2244725"/>
            <a:ext cx="7353452" cy="3912896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4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рыв разде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46" y="983901"/>
            <a:ext cx="5724786" cy="119858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0520" y="2244725"/>
            <a:ext cx="5724786" cy="3795683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ru-RU"/>
            </a:lvl1pPr>
            <a:lvl2pPr>
              <a:spcBef>
                <a:spcPts val="0"/>
              </a:spcBef>
              <a:spcAft>
                <a:spcPts val="1200"/>
              </a:spcAft>
              <a:defRPr lang="ru-RU"/>
            </a:lvl2pPr>
            <a:lvl3pPr>
              <a:spcBef>
                <a:spcPts val="0"/>
              </a:spcBef>
              <a:spcAft>
                <a:spcPts val="1200"/>
              </a:spcAft>
              <a:defRPr lang="ru-RU"/>
            </a:lvl3pPr>
            <a:lvl4pPr>
              <a:spcBef>
                <a:spcPts val="0"/>
              </a:spcBef>
              <a:spcAft>
                <a:spcPts val="1200"/>
              </a:spcAft>
              <a:defRPr lang="ru-RU"/>
            </a:lvl4pPr>
            <a:lvl5pPr>
              <a:spcBef>
                <a:spcPts val="0"/>
              </a:spcBef>
              <a:spcAft>
                <a:spcPts val="1200"/>
              </a:spcAft>
              <a:defRPr lang="ru-RU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0" name="Рисунок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723899"/>
            <a:ext cx="4876800" cy="5316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ru-RU" sz="18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57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содержани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4591" y="992528"/>
            <a:ext cx="10722817" cy="118822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3216" y="2244725"/>
            <a:ext cx="3277639" cy="3903663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ru-RU"/>
            </a:lvl1pPr>
            <a:lvl2pPr>
              <a:spcBef>
                <a:spcPts val="0"/>
              </a:spcBef>
              <a:spcAft>
                <a:spcPts val="1200"/>
              </a:spcAft>
              <a:defRPr lang="ru-RU"/>
            </a:lvl2pPr>
            <a:lvl3pPr>
              <a:spcBef>
                <a:spcPts val="0"/>
              </a:spcBef>
              <a:spcAft>
                <a:spcPts val="1200"/>
              </a:spcAft>
              <a:defRPr lang="ru-RU"/>
            </a:lvl3pPr>
            <a:lvl4pPr>
              <a:spcBef>
                <a:spcPts val="0"/>
              </a:spcBef>
              <a:spcAft>
                <a:spcPts val="1200"/>
              </a:spcAft>
              <a:defRPr lang="ru-RU"/>
            </a:lvl4pPr>
            <a:lvl5pPr>
              <a:spcBef>
                <a:spcPts val="0"/>
              </a:spcBef>
              <a:spcAft>
                <a:spcPts val="1200"/>
              </a:spcAft>
              <a:defRPr lang="ru-RU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Местозаполнитель таблицы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4406900" y="2244725"/>
            <a:ext cx="7061200" cy="3903663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2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два элемен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087" y="985626"/>
            <a:ext cx="10703197" cy="11709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0087" y="2244725"/>
            <a:ext cx="7060200" cy="3912896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45209" y="2244725"/>
            <a:ext cx="2958075" cy="3904268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E205FD8-58A9-6B91-010A-1870572FD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811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rtlCol="0" anchor="b"/>
          <a:lstStyle>
            <a:lvl1pPr>
              <a:defRPr lang="ru-RU" sz="6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9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502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rtlCol="0" anchor="b">
            <a:normAutofit/>
          </a:bodyPr>
          <a:lstStyle>
            <a:lvl1pPr marL="0" indent="0">
              <a:buNone/>
              <a:defRPr lang="ru-RU" sz="1600" b="1">
                <a:latin typeface="+mj-lt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rtlCol="0" anchor="b">
            <a:normAutofit/>
          </a:bodyPr>
          <a:lstStyle>
            <a:lvl1pPr marL="0" indent="0">
              <a:buNone/>
              <a:defRPr lang="ru-RU" sz="1600" b="1">
                <a:latin typeface="+mj-lt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8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74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60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042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949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C3DB2ADC-AF19-4574-8C10-79B5B04FCA2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7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ru-RU"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lP1dImCuJ8&amp;list=PLs2IpQwiXpT21tinzZr9wdNqZXRK1D_9w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Итоговый проект по </a:t>
            </a:r>
            <a:r>
              <a:rPr lang="ru-RU"/>
              <a:t>курсу </a:t>
            </a:r>
            <a:br>
              <a:rPr lang="ru-RU"/>
            </a:br>
            <a:r>
              <a:rPr lang="ru-RU"/>
              <a:t>“</a:t>
            </a:r>
            <a:r>
              <a:rPr lang="ru-RU" dirty="0"/>
              <a:t>Основы алгоритмизации и программирования”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32A4BB-EBAC-A965-82D8-1198A802BA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236" y="4900249"/>
            <a:ext cx="3003690" cy="123072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dirty="0">
                <a:latin typeface="+mj-lt"/>
              </a:rPr>
              <a:t>Руководитель проекта: Манакова Ольга Петровна </a:t>
            </a:r>
          </a:p>
          <a:p>
            <a:pPr marL="0" indent="0" rtl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 rtl="0"/>
              <a:t>1</a:t>
            </a:fld>
            <a:endParaRPr lang="ru-RU" dirty="0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65EE6E64-1FBA-411B-8602-3B6C57304D55}"/>
              </a:ext>
            </a:extLst>
          </p:cNvPr>
          <p:cNvSpPr txBox="1">
            <a:spLocks/>
          </p:cNvSpPr>
          <p:nvPr/>
        </p:nvSpPr>
        <p:spPr>
          <a:xfrm>
            <a:off x="8561294" y="4890993"/>
            <a:ext cx="2801470" cy="123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+mj-lt"/>
              </a:rPr>
              <a:t>Разработчики: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+mj-lt"/>
              </a:rPr>
              <a:t>Антон Михайличенко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+mj-lt"/>
              </a:rPr>
              <a:t>Колесников Роман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B03A426D-5F00-44CA-80B2-602A5CFEFD7F}"/>
              </a:ext>
            </a:extLst>
          </p:cNvPr>
          <p:cNvSpPr txBox="1">
            <a:spLocks/>
          </p:cNvSpPr>
          <p:nvPr/>
        </p:nvSpPr>
        <p:spPr>
          <a:xfrm>
            <a:off x="4049677" y="2216982"/>
            <a:ext cx="4092646" cy="49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+mj-lt"/>
              </a:rPr>
              <a:t>Тема: Обработка массивов в </a:t>
            </a:r>
            <a:r>
              <a:rPr lang="en-US" dirty="0">
                <a:latin typeface="+mj-lt"/>
              </a:rPr>
              <a:t>Python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DAFCA-4B5F-40A8-8704-38877FD64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файла </a:t>
            </a:r>
            <a:r>
              <a:rPr lang="en-US" dirty="0"/>
              <a:t>controls.py</a:t>
            </a:r>
            <a:br>
              <a:rPr lang="ru-RU" dirty="0"/>
            </a:br>
            <a:r>
              <a:rPr lang="ru-RU" sz="2000" dirty="0"/>
              <a:t>(</a:t>
            </a:r>
            <a:r>
              <a:rPr lang="en-US" sz="2000" dirty="0" err="1"/>
              <a:t>create_marks</a:t>
            </a:r>
            <a:r>
              <a:rPr lang="en-US" sz="2000" dirty="0"/>
              <a:t>, </a:t>
            </a:r>
            <a:r>
              <a:rPr lang="en-US" sz="2000" dirty="0" err="1"/>
              <a:t>create_scores</a:t>
            </a:r>
            <a:r>
              <a:rPr lang="en-US" sz="2000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8DB35-1A2F-4AAC-A15C-4BCF74C849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520" y="2244725"/>
            <a:ext cx="5602358" cy="3795683"/>
          </a:xfrm>
        </p:spPr>
        <p:txBody>
          <a:bodyPr/>
          <a:lstStyle/>
          <a:p>
            <a:r>
              <a:rPr lang="ru-RU" dirty="0"/>
              <a:t>Описываем функции, которые создают позиции, где в будущем будут стоять крестики и нолики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7E2963-45BB-4421-BB6E-E92753785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35A020-2710-4ACD-BE24-84BB2433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78" y="1055077"/>
            <a:ext cx="5091782" cy="48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083A8-C1AF-4248-BA75-2FE97A5FB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файла </a:t>
            </a:r>
            <a:r>
              <a:rPr lang="en-US" dirty="0"/>
              <a:t>controls.py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clear_marks</a:t>
            </a:r>
            <a:r>
              <a:rPr lang="en-US" sz="2000" dirty="0"/>
              <a:t>, </a:t>
            </a:r>
            <a:r>
              <a:rPr lang="en-US" sz="2000" dirty="0" err="1"/>
              <a:t>change_marks_lifes</a:t>
            </a:r>
            <a:r>
              <a:rPr lang="en-US" sz="2000" dirty="0"/>
              <a:t>, </a:t>
            </a:r>
            <a:r>
              <a:rPr lang="en-US" sz="2000" dirty="0" err="1"/>
              <a:t>check_marks_lifes</a:t>
            </a:r>
            <a:r>
              <a:rPr lang="en-US" sz="2000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CF3E39-6A71-4B35-BB17-95DB5F27431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Описываем функции очистки поля, уменьшения жизней крестикам и ноликам и их удаления (перед удалением, меняет картинку на её полупрозрачный силуэт).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9A2583-4567-4050-A0F7-7C8930019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17AB85-F084-4A5B-8A0C-D7236F16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6" y="983901"/>
            <a:ext cx="4947069" cy="48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0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8329F-A616-4336-8AC5-0FE48BC4B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файла </a:t>
            </a:r>
            <a:r>
              <a:rPr lang="en-US" dirty="0"/>
              <a:t>controls.py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check_win</a:t>
            </a:r>
            <a:r>
              <a:rPr lang="en-US" sz="2000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ED6F9-A6EE-40CE-8377-FB8AE339C8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Описываем функцию, которая обнаруживает на поле выигрышную ситуацию и определяет победителя, затем вызываются функции добавления очков и очистки поля.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C72065-CA23-472D-A852-3C0F05ED0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082177-2B8A-4170-BAFA-831A4208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7" y="843486"/>
            <a:ext cx="4963920" cy="49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6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A017B-78E9-49DF-9084-CF5B0F169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файла </a:t>
            </a:r>
            <a:r>
              <a:rPr lang="en-US" dirty="0"/>
              <a:t>controls.py</a:t>
            </a:r>
            <a:br>
              <a:rPr lang="en-US" dirty="0"/>
            </a:br>
            <a:r>
              <a:rPr lang="en-US" sz="2000" dirty="0"/>
              <a:t>(events, update)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2E6A8-A478-4795-B405-39C898536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520" y="2244725"/>
            <a:ext cx="5646318" cy="3795683"/>
          </a:xfrm>
        </p:spPr>
        <p:txBody>
          <a:bodyPr/>
          <a:lstStyle/>
          <a:p>
            <a:r>
              <a:rPr lang="ru-RU" dirty="0"/>
              <a:t>Описываем функцию обработки событий (выход из игры, нажатие мышкой) и функцию обновляющую объекты на экране.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37552-55D0-42F2-A598-75432D582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DABAA5-1ED8-42A9-9431-5BB8E4F7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38" y="838584"/>
            <a:ext cx="4898351" cy="49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38AA3-CD67-4593-98AE-B4A6263C1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файла </a:t>
            </a:r>
            <a:r>
              <a:rPr lang="en-US" dirty="0"/>
              <a:t>Tic-tac-toe.py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1C1C4-E50E-4E6A-AD44-17EC2766585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Импортируем библиотеку </a:t>
            </a:r>
            <a:r>
              <a:rPr lang="en-US" dirty="0" err="1"/>
              <a:t>pygame</a:t>
            </a:r>
            <a:r>
              <a:rPr lang="ru-RU" dirty="0"/>
              <a:t>, модуль </a:t>
            </a:r>
            <a:r>
              <a:rPr lang="en-US" dirty="0"/>
              <a:t>controls</a:t>
            </a:r>
            <a:r>
              <a:rPr lang="ru-RU" dirty="0"/>
              <a:t> и необходимые классы. Далее идёт функция </a:t>
            </a:r>
            <a:r>
              <a:rPr lang="en-US" dirty="0"/>
              <a:t>run</a:t>
            </a:r>
            <a:r>
              <a:rPr lang="ru-RU" dirty="0"/>
              <a:t>, в которой создаются все необходимые объекты, затем идёт основной цикл игры.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23AACA-A53D-4A97-9CFD-8635BD86B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14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CFC85B-0601-4130-8253-92D0D8FC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6" y="983901"/>
            <a:ext cx="4965112" cy="48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8EDD0FE-CB9F-D325-2903-8DC746DE6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 и устранение ошибок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70E077E-50F0-48B5-6482-2D14598CB2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87540" y="2180755"/>
            <a:ext cx="5216917" cy="280810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noProof="1">
                <a:latin typeface="+mj-lt"/>
              </a:rPr>
              <a:t>Во время теста была обнаружена ошибка неправильного определения выигрышной ситуации на поле, но в процессе разработки она была исправлена как и прочие мелкие ошибки</a:t>
            </a:r>
            <a:endParaRPr lang="ru-RU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38FAA4-A6F5-934B-4912-1EDAEE5E8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11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6BAA7C-C2CE-0767-7E65-A8446CAB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B5C53-861F-AFC8-A7EB-AB6D6CEDE5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5900" y="2156604"/>
            <a:ext cx="7060200" cy="3912896"/>
          </a:xfrm>
        </p:spPr>
        <p:txBody>
          <a:bodyPr rtlCol="0"/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dirty="0">
                <a:latin typeface="+mj-lt"/>
              </a:rPr>
              <a:t>В результате проделанной работы, мы разработали игру “Крестики-нолики” на Python с графическим интерфейсом. Цель работы и задачи полностью выполнены, произведено тестирование и улучшение кода, готовый код можете увидеть на </a:t>
            </a:r>
            <a:r>
              <a:rPr lang="en-US" dirty="0">
                <a:latin typeface="+mj-lt"/>
              </a:rPr>
              <a:t>GitHub</a:t>
            </a:r>
            <a:r>
              <a:rPr lang="ru-RU" dirty="0">
                <a:latin typeface="+mj-lt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4E7476-5623-B049-A438-FC057ABDB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19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1DD60-7EFF-4CEA-864B-6FB2B06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3BCB6-0022-43E2-B1A5-657103121B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819" y="2184605"/>
            <a:ext cx="10273731" cy="3904268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+mj-lt"/>
                <a:ea typeface="Impact"/>
                <a:cs typeface="Impact"/>
                <a:sym typeface="Impac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https://www.youtube.com/watch?v=ilP1dImCuJ8&amp;list=PLs2IpQwiXpT21tinzZr9wdNqZXRK1D_9w</a:t>
            </a:r>
            <a:endParaRPr lang="ru-RU" sz="2000" b="0" dirty="0">
              <a:latin typeface="+mj-lt"/>
              <a:ea typeface="Impact"/>
              <a:cs typeface="Impact"/>
              <a:sym typeface="Impact"/>
            </a:endParaRPr>
          </a:p>
          <a:p>
            <a:pPr marL="0" indent="0">
              <a:buNone/>
            </a:pPr>
            <a:r>
              <a:rPr lang="ru-RU" sz="2000" b="0" dirty="0">
                <a:latin typeface="+mj-lt"/>
                <a:ea typeface="Impact"/>
                <a:cs typeface="Impact"/>
                <a:sym typeface="Impact"/>
              </a:rPr>
              <a:t>Лекции по ООП с пар алгоритмизации и программирования</a:t>
            </a:r>
            <a:br>
              <a:rPr lang="ru-RU" sz="2000" b="0" dirty="0">
                <a:latin typeface="+mj-lt"/>
                <a:ea typeface="Impact"/>
                <a:cs typeface="Impact"/>
                <a:sym typeface="Impact"/>
              </a:rPr>
            </a:br>
            <a:br>
              <a:rPr lang="ru-RU" sz="2000" b="0" dirty="0">
                <a:latin typeface="+mj-lt"/>
                <a:ea typeface="Impact"/>
                <a:cs typeface="Impact"/>
                <a:sym typeface="Impact"/>
              </a:rPr>
            </a:br>
            <a:br>
              <a:rPr lang="ru-RU" sz="2000" b="0" dirty="0">
                <a:latin typeface="+mj-lt"/>
                <a:ea typeface="Impact"/>
                <a:cs typeface="Impact"/>
                <a:sym typeface="Impact"/>
              </a:rPr>
            </a:br>
            <a:endParaRPr lang="ru-RU" b="0" dirty="0">
              <a:latin typeface="+mj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20FD71-A8F7-4E45-A02F-D24314C11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47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Задачи проектной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DD9D89-0B97-5577-308E-9F320E5DC4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000" noProof="1">
                <a:latin typeface="+mj-lt"/>
              </a:rPr>
              <a:t>Обсуждение идеи и дизайна</a:t>
            </a:r>
          </a:p>
          <a:p>
            <a:pPr rtl="0"/>
            <a:r>
              <a:rPr lang="ru-RU" sz="2000" noProof="1">
                <a:latin typeface="+mj-lt"/>
              </a:rPr>
              <a:t>Изучение вспомогательной литературы </a:t>
            </a:r>
          </a:p>
          <a:p>
            <a:pPr rtl="0"/>
            <a:r>
              <a:rPr lang="ru-RU" sz="2000" noProof="1">
                <a:latin typeface="+mj-lt"/>
              </a:rPr>
              <a:t>Написание кода </a:t>
            </a:r>
          </a:p>
          <a:p>
            <a:pPr rtl="0"/>
            <a:r>
              <a:rPr lang="ru-RU" sz="2000" noProof="1">
                <a:latin typeface="+mj-lt"/>
              </a:rPr>
              <a:t>Тестирование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021E0D1-93E4-278F-190D-F92AD18616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000" noProof="1">
                <a:latin typeface="+mj-lt"/>
              </a:rPr>
              <a:t>Устранение ошибок</a:t>
            </a:r>
          </a:p>
          <a:p>
            <a:pPr rtl="0"/>
            <a:r>
              <a:rPr lang="ru-RU" sz="2000" noProof="1">
                <a:latin typeface="+mj-lt"/>
              </a:rPr>
              <a:t>Создание презентации</a:t>
            </a:r>
          </a:p>
          <a:p>
            <a:pPr rtl="0"/>
            <a:r>
              <a:rPr lang="ru-RU" sz="2000" noProof="1">
                <a:latin typeface="+mj-lt"/>
              </a:rPr>
              <a:t>Защита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6E1DE-D988-960C-DAB5-9F76114B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64" y="771253"/>
            <a:ext cx="11034713" cy="7013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Обсуждение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EBEEF04-935C-A06F-62F6-BCFF0B291A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25964" y="1657191"/>
            <a:ext cx="4540628" cy="314341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dirty="0">
                <a:latin typeface="+mj-lt"/>
              </a:rPr>
              <a:t>При обсуждении идеи, мы решили, что хотим создать игру “Крестики-Нолики”, так как это показалось нам наиболее интересным вариантом в плане разработки. Дизайн выбрали минималистичный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контрастный с палитрой цветов, состоящей из красного, синего, чёрного.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2643B0-B668-8150-0AAC-AFA1C431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58A251-4C92-4421-A9BC-B85A20CEE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33" y="935104"/>
            <a:ext cx="4284679" cy="49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A4025A9-7726-7F83-4A59-6CF84E4B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Изучение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7D1EAF7-58DB-398E-A0A7-0514B6F330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3607" y="2182481"/>
            <a:ext cx="5724786" cy="3795683"/>
          </a:xfrm>
        </p:spPr>
        <p:txBody>
          <a:bodyPr rtlCol="0"/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dirty="0">
                <a:latin typeface="+mj-lt"/>
              </a:rPr>
              <a:t>Далее мы принялись изучать материал, который нам пригодится для создания проекта. Первым делом мы познакомились с библиотекой </a:t>
            </a:r>
            <a:r>
              <a:rPr lang="en-US" dirty="0" err="1">
                <a:latin typeface="+mj-lt"/>
              </a:rPr>
              <a:t>Pygame</a:t>
            </a:r>
            <a:r>
              <a:rPr lang="ru-RU" dirty="0">
                <a:latin typeface="+mj-lt"/>
              </a:rPr>
              <a:t> с помощью которой можно сделать как саму игру, так и её графический интерфейс.  Вспомнили основы языка и ООП.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A137E53-FBD3-20BC-7B61-06C47E63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DB2ADC-AF19-4574-8C10-79B5B04FCA27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1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10D4F-8F29-4389-B21B-C6DD862A0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файла </a:t>
            </a:r>
            <a:r>
              <a:rPr lang="en-US" dirty="0"/>
              <a:t>bg.py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54181-8736-43C7-AC52-F645DB5DF9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520" y="2244725"/>
            <a:ext cx="5385480" cy="3795683"/>
          </a:xfrm>
        </p:spPr>
        <p:txBody>
          <a:bodyPr/>
          <a:lstStyle/>
          <a:p>
            <a:r>
              <a:rPr lang="ru-RU" dirty="0"/>
              <a:t>Импортируем библиотеку </a:t>
            </a:r>
            <a:r>
              <a:rPr lang="en-US" dirty="0" err="1"/>
              <a:t>pygame</a:t>
            </a:r>
            <a:r>
              <a:rPr lang="en-US" dirty="0"/>
              <a:t>. </a:t>
            </a:r>
            <a:r>
              <a:rPr lang="ru-RU" dirty="0"/>
              <a:t>Описываем класс, который имеет функции для создания и вывода заднего фона на экран.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87C2C2-4C22-43E9-AD7A-C8CD9B203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08AA41-A9DB-44A1-8447-F5DA7F99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7592"/>
            <a:ext cx="5306817" cy="50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CBC72-D2D7-400C-9E81-5EE86960F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файла </a:t>
            </a:r>
            <a:r>
              <a:rPr lang="en-US" dirty="0"/>
              <a:t>mark.py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2ABDE-C999-44BA-8F0A-560E5A018A0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520" y="2244725"/>
            <a:ext cx="5282436" cy="3795683"/>
          </a:xfrm>
        </p:spPr>
        <p:txBody>
          <a:bodyPr/>
          <a:lstStyle/>
          <a:p>
            <a:r>
              <a:rPr lang="ru-RU" dirty="0"/>
              <a:t>Импортируем библиотеку </a:t>
            </a:r>
            <a:r>
              <a:rPr lang="en-US" dirty="0" err="1"/>
              <a:t>pygame</a:t>
            </a:r>
            <a:r>
              <a:rPr lang="en-US" dirty="0"/>
              <a:t>. </a:t>
            </a:r>
            <a:r>
              <a:rPr lang="ru-RU" dirty="0"/>
              <a:t>Описываем класс с функциями для создания и вывода на экран крестиков и ноликов.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6035DE-2D95-4CE0-ADB8-ABFDFB2D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875CE0-B633-4864-860D-BE5DA9BCD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96"/>
          <a:stretch/>
        </p:blipFill>
        <p:spPr>
          <a:xfrm>
            <a:off x="5992956" y="817592"/>
            <a:ext cx="5413772" cy="50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B6CB3-958A-440C-A4F2-6DDB298AD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файла</a:t>
            </a:r>
            <a:r>
              <a:rPr lang="en-US" dirty="0"/>
              <a:t> scores.py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10211-8C6E-4E6E-80C2-6E373F0E40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520" y="2244725"/>
            <a:ext cx="5447026" cy="3795683"/>
          </a:xfrm>
        </p:spPr>
        <p:txBody>
          <a:bodyPr/>
          <a:lstStyle/>
          <a:p>
            <a:r>
              <a:rPr lang="ru-RU" dirty="0"/>
              <a:t>Импортируем библиотеку </a:t>
            </a:r>
            <a:r>
              <a:rPr lang="en-US" dirty="0" err="1"/>
              <a:t>pygame</a:t>
            </a:r>
            <a:r>
              <a:rPr lang="en-US" dirty="0"/>
              <a:t>. </a:t>
            </a:r>
            <a:r>
              <a:rPr lang="ru-RU" dirty="0"/>
              <a:t>Описываем класс с функциями для создания, вывода и изменения счёта игроков.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56DFDA-341D-4676-A7D3-F40F94EE2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A568AD-A847-4829-A176-7F338E2E6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03"/>
          <a:stretch/>
        </p:blipFill>
        <p:spPr>
          <a:xfrm>
            <a:off x="6157546" y="817592"/>
            <a:ext cx="5246077" cy="50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9FD7E-4876-445A-A245-CF887198C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145" y="983901"/>
            <a:ext cx="6116369" cy="1198580"/>
          </a:xfrm>
        </p:spPr>
        <p:txBody>
          <a:bodyPr/>
          <a:lstStyle/>
          <a:p>
            <a:r>
              <a:rPr lang="ru-RU" dirty="0"/>
              <a:t>Код файла </a:t>
            </a:r>
            <a:r>
              <a:rPr lang="en-US" dirty="0"/>
              <a:t>turn_indicator.py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88C29-2798-416B-BF49-0F27B4E8C18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Импортируем библиотеку </a:t>
            </a:r>
            <a:r>
              <a:rPr lang="en-US" dirty="0" err="1"/>
              <a:t>pygame</a:t>
            </a:r>
            <a:r>
              <a:rPr lang="en-US" dirty="0"/>
              <a:t>. </a:t>
            </a:r>
            <a:r>
              <a:rPr lang="ru-RU" dirty="0"/>
              <a:t>Описываем класс с функциями для создания, вывода и переключения индикатора хода.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61E710-8B57-4478-9DFD-A415FD210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71C04D-2A76-409E-B57E-B2B2EE90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30" y="877060"/>
            <a:ext cx="4601501" cy="49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0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9431C-76BC-486C-AA65-59B393888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файла </a:t>
            </a:r>
            <a:r>
              <a:rPr lang="en-US" dirty="0"/>
              <a:t>text.py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CF444-5EF5-4440-A975-0E8845C86B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520" y="2244725"/>
            <a:ext cx="5385480" cy="3795683"/>
          </a:xfrm>
        </p:spPr>
        <p:txBody>
          <a:bodyPr/>
          <a:lstStyle/>
          <a:p>
            <a:r>
              <a:rPr lang="ru-RU" dirty="0"/>
              <a:t>Импортируем библиотеку </a:t>
            </a:r>
            <a:r>
              <a:rPr lang="en-US" dirty="0" err="1"/>
              <a:t>pygame</a:t>
            </a:r>
            <a:r>
              <a:rPr lang="en-US" dirty="0"/>
              <a:t>. </a:t>
            </a:r>
            <a:r>
              <a:rPr lang="ru-RU" dirty="0"/>
              <a:t>Описываем класс с функциями для создания подписи над индикатором хода.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B7A188-9567-4D36-AE4E-71EBFA97B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3DB2ADC-AF19-4574-8C10-79B5B04FCA27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310335-5803-4F5D-8CE2-854827A6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3901"/>
            <a:ext cx="5333232" cy="48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4325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57736A-C21D-40FD-9C3B-2A541E56B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EC8C5-155D-4CD7-98CB-88A657420A1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95FE3D2-AB53-4F3D-8791-B4AA764B47F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ChronicleVTI</Template>
  <TotalTime>256</TotalTime>
  <Words>540</Words>
  <Application>Microsoft Office PowerPoint</Application>
  <PresentationFormat>Широкоэкранный</PresentationFormat>
  <Paragraphs>68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Univers Condensed</vt:lpstr>
      <vt:lpstr>ChronicleVTI</vt:lpstr>
      <vt:lpstr>Итоговый проект по курсу  “Основы алгоритмизации и программирования”</vt:lpstr>
      <vt:lpstr>Задачи проектной работы</vt:lpstr>
      <vt:lpstr>Обсуждение</vt:lpstr>
      <vt:lpstr>Изучение</vt:lpstr>
      <vt:lpstr>Код файла bg.py</vt:lpstr>
      <vt:lpstr>Код файла mark.py</vt:lpstr>
      <vt:lpstr>Код файла scores.py</vt:lpstr>
      <vt:lpstr>Код файла turn_indicator.py</vt:lpstr>
      <vt:lpstr>Код файла text.py</vt:lpstr>
      <vt:lpstr>Код файла controls.py (create_marks, create_scores)</vt:lpstr>
      <vt:lpstr>Код файла controls.py (clear_marks, change_marks_lifes, check_marks_lifes)</vt:lpstr>
      <vt:lpstr>Код файла controls.py (check_win)</vt:lpstr>
      <vt:lpstr>Код файла controls.py (events, update)</vt:lpstr>
      <vt:lpstr>Код файла Tic-tac-toe.py</vt:lpstr>
      <vt:lpstr>Тестирование и устранение ошибок</vt:lpstr>
      <vt:lpstr>Вывод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Проблема</dc:title>
  <cp:lastModifiedBy>Олег Горнастаев</cp:lastModifiedBy>
  <cp:revision>19</cp:revision>
  <dcterms:created xsi:type="dcterms:W3CDTF">2024-01-08T19:59:49Z</dcterms:created>
  <dcterms:modified xsi:type="dcterms:W3CDTF">2024-05-30T20:24:24Z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