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4"/>
  </p:notesMasterIdLst>
  <p:handoutMasterIdLst>
    <p:handoutMasterId r:id="rId75"/>
  </p:handoutMasterIdLst>
  <p:sldIdLst>
    <p:sldId id="320" r:id="rId2"/>
    <p:sldId id="401" r:id="rId3"/>
    <p:sldId id="403" r:id="rId4"/>
    <p:sldId id="404" r:id="rId5"/>
    <p:sldId id="405" r:id="rId6"/>
    <p:sldId id="406" r:id="rId7"/>
    <p:sldId id="407" r:id="rId8"/>
    <p:sldId id="408" r:id="rId9"/>
    <p:sldId id="409" r:id="rId10"/>
    <p:sldId id="410" r:id="rId11"/>
    <p:sldId id="411" r:id="rId12"/>
    <p:sldId id="470" r:id="rId13"/>
    <p:sldId id="413" r:id="rId14"/>
    <p:sldId id="414" r:id="rId15"/>
    <p:sldId id="415" r:id="rId16"/>
    <p:sldId id="417" r:id="rId17"/>
    <p:sldId id="418" r:id="rId18"/>
    <p:sldId id="416" r:id="rId19"/>
    <p:sldId id="471" r:id="rId20"/>
    <p:sldId id="420" r:id="rId21"/>
    <p:sldId id="421" r:id="rId22"/>
    <p:sldId id="422" r:id="rId23"/>
    <p:sldId id="472" r:id="rId24"/>
    <p:sldId id="424" r:id="rId25"/>
    <p:sldId id="425" r:id="rId26"/>
    <p:sldId id="426" r:id="rId27"/>
    <p:sldId id="473" r:id="rId28"/>
    <p:sldId id="428" r:id="rId29"/>
    <p:sldId id="429" r:id="rId30"/>
    <p:sldId id="430" r:id="rId31"/>
    <p:sldId id="474" r:id="rId32"/>
    <p:sldId id="432" r:id="rId33"/>
    <p:sldId id="433" r:id="rId34"/>
    <p:sldId id="434" r:id="rId35"/>
    <p:sldId id="475" r:id="rId36"/>
    <p:sldId id="436" r:id="rId37"/>
    <p:sldId id="437" r:id="rId38"/>
    <p:sldId id="438" r:id="rId39"/>
    <p:sldId id="439" r:id="rId40"/>
    <p:sldId id="440" r:id="rId41"/>
    <p:sldId id="441" r:id="rId42"/>
    <p:sldId id="442" r:id="rId43"/>
    <p:sldId id="443" r:id="rId44"/>
    <p:sldId id="444" r:id="rId45"/>
    <p:sldId id="445" r:id="rId46"/>
    <p:sldId id="446" r:id="rId47"/>
    <p:sldId id="447" r:id="rId48"/>
    <p:sldId id="448" r:id="rId49"/>
    <p:sldId id="476" r:id="rId50"/>
    <p:sldId id="450" r:id="rId51"/>
    <p:sldId id="451" r:id="rId52"/>
    <p:sldId id="452" r:id="rId53"/>
    <p:sldId id="453" r:id="rId54"/>
    <p:sldId id="454" r:id="rId55"/>
    <p:sldId id="455" r:id="rId56"/>
    <p:sldId id="477" r:id="rId57"/>
    <p:sldId id="457" r:id="rId58"/>
    <p:sldId id="458" r:id="rId59"/>
    <p:sldId id="459" r:id="rId60"/>
    <p:sldId id="460" r:id="rId61"/>
    <p:sldId id="461" r:id="rId62"/>
    <p:sldId id="478" r:id="rId63"/>
    <p:sldId id="479" r:id="rId64"/>
    <p:sldId id="480" r:id="rId65"/>
    <p:sldId id="481" r:id="rId66"/>
    <p:sldId id="482" r:id="rId67"/>
    <p:sldId id="469" r:id="rId68"/>
    <p:sldId id="464" r:id="rId69"/>
    <p:sldId id="465" r:id="rId70"/>
    <p:sldId id="466" r:id="rId71"/>
    <p:sldId id="467" r:id="rId72"/>
    <p:sldId id="484" r:id="rId73"/>
  </p:sldIdLst>
  <p:sldSz cx="9144000" cy="6858000" type="screen4x3"/>
  <p:notesSz cx="6881813" cy="9296400"/>
  <p:defaultTex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FE7"/>
    <a:srgbClr val="9F8471"/>
    <a:srgbClr val="AA9282"/>
    <a:srgbClr val="939282"/>
    <a:srgbClr val="AA9699"/>
    <a:srgbClr val="969699"/>
    <a:srgbClr val="82AA99"/>
    <a:srgbClr val="B4AA99"/>
    <a:srgbClr val="C8A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53" autoAdjust="0"/>
    <p:restoredTop sz="94660" autoAdjust="0"/>
  </p:normalViewPr>
  <p:slideViewPr>
    <p:cSldViewPr>
      <p:cViewPr varScale="1">
        <p:scale>
          <a:sx n="104" d="100"/>
          <a:sy n="104" d="100"/>
        </p:scale>
        <p:origin x="114" y="3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98" y="-8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Ángel Campos Méndez" userId="402d5bdf62ce6c12" providerId="LiveId" clId="{1B26D6E5-6EAB-4F75-AFA3-4D74641EF7DD}"/>
    <pc:docChg chg="custSel modSld">
      <pc:chgData name="Miguel Ángel Campos Méndez" userId="402d5bdf62ce6c12" providerId="LiveId" clId="{1B26D6E5-6EAB-4F75-AFA3-4D74641EF7DD}" dt="2020-03-12T15:48:28.795" v="2" actId="115"/>
      <pc:docMkLst>
        <pc:docMk/>
      </pc:docMkLst>
      <pc:sldChg chg="addSp delSp modSp">
        <pc:chgData name="Miguel Ángel Campos Méndez" userId="402d5bdf62ce6c12" providerId="LiveId" clId="{1B26D6E5-6EAB-4F75-AFA3-4D74641EF7DD}" dt="2020-03-12T13:37:42.005" v="0" actId="478"/>
        <pc:sldMkLst>
          <pc:docMk/>
          <pc:sldMk cId="0" sldId="320"/>
        </pc:sldMkLst>
        <pc:spChg chg="del">
          <ac:chgData name="Miguel Ángel Campos Méndez" userId="402d5bdf62ce6c12" providerId="LiveId" clId="{1B26D6E5-6EAB-4F75-AFA3-4D74641EF7DD}" dt="2020-03-12T13:37:42.005" v="0" actId="478"/>
          <ac:spMkLst>
            <pc:docMk/>
            <pc:sldMk cId="0" sldId="320"/>
            <ac:spMk id="4" creationId="{00000000-0000-0000-0000-000000000000}"/>
          </ac:spMkLst>
        </pc:spChg>
        <pc:spChg chg="add mod">
          <ac:chgData name="Miguel Ángel Campos Méndez" userId="402d5bdf62ce6c12" providerId="LiveId" clId="{1B26D6E5-6EAB-4F75-AFA3-4D74641EF7DD}" dt="2020-03-12T13:37:42.005" v="0" actId="478"/>
          <ac:spMkLst>
            <pc:docMk/>
            <pc:sldMk cId="0" sldId="320"/>
            <ac:spMk id="8" creationId="{7F83EAF2-BE4A-4D53-BB11-1FCD8C6CA291}"/>
          </ac:spMkLst>
        </pc:spChg>
      </pc:sldChg>
      <pc:sldChg chg="modSp">
        <pc:chgData name="Miguel Ángel Campos Méndez" userId="402d5bdf62ce6c12" providerId="LiveId" clId="{1B26D6E5-6EAB-4F75-AFA3-4D74641EF7DD}" dt="2020-03-12T15:48:28.795" v="2" actId="115"/>
        <pc:sldMkLst>
          <pc:docMk/>
          <pc:sldMk cId="0" sldId="461"/>
        </pc:sldMkLst>
        <pc:spChg chg="mod">
          <ac:chgData name="Miguel Ángel Campos Méndez" userId="402d5bdf62ce6c12" providerId="LiveId" clId="{1B26D6E5-6EAB-4F75-AFA3-4D74641EF7DD}" dt="2020-03-12T15:48:28.795" v="2" actId="115"/>
          <ac:spMkLst>
            <pc:docMk/>
            <pc:sldMk cId="0" sldId="461"/>
            <ac:spMk id="540675" creationId="{00000000-0000-0000-0000-000000000000}"/>
          </ac:spMkLst>
        </pc:spChg>
      </pc:sldChg>
    </pc:docChg>
  </pc:docChgLst>
  <pc:docChgLst>
    <pc:chgData name="Miguel Ángel Campos Méndez" userId="402d5bdf62ce6c12" providerId="LiveId" clId="{F97D7030-4C69-4A7E-86EF-AE2E61B83712}"/>
    <pc:docChg chg="modSld">
      <pc:chgData name="Miguel Ángel Campos Méndez" userId="402d5bdf62ce6c12" providerId="LiveId" clId="{F97D7030-4C69-4A7E-86EF-AE2E61B83712}" dt="2021-04-26T09:34:54.774" v="5" actId="20577"/>
      <pc:docMkLst>
        <pc:docMk/>
      </pc:docMkLst>
      <pc:sldChg chg="modSp mod">
        <pc:chgData name="Miguel Ángel Campos Méndez" userId="402d5bdf62ce6c12" providerId="LiveId" clId="{F97D7030-4C69-4A7E-86EF-AE2E61B83712}" dt="2021-04-26T09:34:54.774" v="5" actId="20577"/>
        <pc:sldMkLst>
          <pc:docMk/>
          <pc:sldMk cId="0" sldId="406"/>
        </pc:sldMkLst>
        <pc:spChg chg="mod">
          <ac:chgData name="Miguel Ángel Campos Méndez" userId="402d5bdf62ce6c12" providerId="LiveId" clId="{F97D7030-4C69-4A7E-86EF-AE2E61B83712}" dt="2021-04-26T09:34:54.774" v="5" actId="20577"/>
          <ac:spMkLst>
            <pc:docMk/>
            <pc:sldMk cId="0" sldId="406"/>
            <ac:spMk id="50688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sz="quarter"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3BF7C7B5-275F-4D1F-9AB4-9255447DBC73}" type="datetimeFigureOut">
              <a:rPr lang="en-US"/>
              <a:pPr/>
              <a:t>4/26/2021</a:t>
            </a:fld>
            <a:endParaRPr lang="en-US" dirty="0"/>
          </a:p>
        </p:txBody>
      </p:sp>
      <p:sp>
        <p:nvSpPr>
          <p:cNvPr id="4" name="Footer Placeholder 3"/>
          <p:cNvSpPr>
            <a:spLocks noGrp="1"/>
          </p:cNvSpPr>
          <p:nvPr>
            <p:ph type="ftr" sz="quarter" idx="2"/>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5" name="Slide Number Placeholder 4"/>
          <p:cNvSpPr>
            <a:spLocks noGrp="1"/>
          </p:cNvSpPr>
          <p:nvPr>
            <p:ph type="sldNum" sz="quarter" idx="3"/>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3DADE544-1278-4EDA-8870-0A169B9A6D6D}" type="slidenum">
              <a:rPr lang="en-US"/>
              <a:pPr/>
              <a:t>‹Nº›</a:t>
            </a:fld>
            <a:endParaRPr lang="en-US" dirty="0"/>
          </a:p>
        </p:txBody>
      </p:sp>
    </p:spTree>
    <p:extLst>
      <p:ext uri="{BB962C8B-B14F-4D97-AF65-F5344CB8AC3E}">
        <p14:creationId xmlns:p14="http://schemas.microsoft.com/office/powerpoint/2010/main" val="3379790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2982913"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3" name="Date Placeholder 2"/>
          <p:cNvSpPr>
            <a:spLocks noGrp="1"/>
          </p:cNvSpPr>
          <p:nvPr>
            <p:ph type="dt" idx="1"/>
          </p:nvPr>
        </p:nvSpPr>
        <p:spPr bwMode="auto">
          <a:xfrm>
            <a:off x="3897313" y="0"/>
            <a:ext cx="2982912" cy="465138"/>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lvl1pPr algn="r" defTabSz="923925">
              <a:defRPr sz="1200">
                <a:solidFill>
                  <a:schemeClr val="tx1"/>
                </a:solidFill>
                <a:latin typeface="Calibri" pitchFamily="34" charset="0"/>
              </a:defRPr>
            </a:lvl1pPr>
          </a:lstStyle>
          <a:p>
            <a:fld id="{9B46F231-FB2B-4655-A644-E2477325E686}" type="datetimeFigureOut">
              <a:rPr lang="en-US"/>
              <a:pPr/>
              <a:t>4/26/2021</a:t>
            </a:fld>
            <a:endParaRPr lang="en-US" dirty="0"/>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bwMode="auto">
          <a:xfrm>
            <a:off x="687388" y="4416425"/>
            <a:ext cx="5507037" cy="4183063"/>
          </a:xfrm>
          <a:prstGeom prst="rect">
            <a:avLst/>
          </a:prstGeom>
          <a:noFill/>
          <a:ln w="9525">
            <a:noFill/>
            <a:miter lim="800000"/>
            <a:headEnd/>
            <a:tailEnd/>
          </a:ln>
        </p:spPr>
        <p:txBody>
          <a:bodyPr vert="horz" wrap="square" lIns="92436" tIns="46219" rIns="92436" bIns="462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675"/>
            <a:ext cx="2982913"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defTabSz="923925">
              <a:defRPr sz="1200">
                <a:solidFill>
                  <a:schemeClr val="tx1"/>
                </a:solidFill>
                <a:latin typeface="Calibri" pitchFamily="34" charset="0"/>
              </a:defRPr>
            </a:lvl1pPr>
          </a:lstStyle>
          <a:p>
            <a:endParaRPr lang="en-US" dirty="0"/>
          </a:p>
        </p:txBody>
      </p:sp>
      <p:sp>
        <p:nvSpPr>
          <p:cNvPr id="7" name="Slide Number Placeholder 6"/>
          <p:cNvSpPr>
            <a:spLocks noGrp="1"/>
          </p:cNvSpPr>
          <p:nvPr>
            <p:ph type="sldNum" sz="quarter" idx="5"/>
          </p:nvPr>
        </p:nvSpPr>
        <p:spPr bwMode="auto">
          <a:xfrm>
            <a:off x="3897313" y="8829675"/>
            <a:ext cx="2982912" cy="465138"/>
          </a:xfrm>
          <a:prstGeom prst="rect">
            <a:avLst/>
          </a:prstGeom>
          <a:noFill/>
          <a:ln w="9525">
            <a:noFill/>
            <a:miter lim="800000"/>
            <a:headEnd/>
            <a:tailEnd/>
          </a:ln>
        </p:spPr>
        <p:txBody>
          <a:bodyPr vert="horz" wrap="square" lIns="92436" tIns="46219" rIns="92436" bIns="46219" numCol="1" anchor="b" anchorCtr="0" compatLnSpc="1">
            <a:prstTxWarp prst="textNoShape">
              <a:avLst/>
            </a:prstTxWarp>
          </a:bodyPr>
          <a:lstStyle>
            <a:lvl1pPr algn="r" defTabSz="923925">
              <a:defRPr sz="1200">
                <a:solidFill>
                  <a:schemeClr val="tx1"/>
                </a:solidFill>
                <a:latin typeface="Calibri" pitchFamily="34" charset="0"/>
              </a:defRPr>
            </a:lvl1pPr>
          </a:lstStyle>
          <a:p>
            <a:fld id="{6FB4F6EA-423E-42DF-9292-215E7D886C4E}" type="slidenum">
              <a:rPr lang="en-US"/>
              <a:pPr/>
              <a:t>‹Nº›</a:t>
            </a:fld>
            <a:endParaRPr lang="en-US" dirty="0"/>
          </a:p>
        </p:txBody>
      </p:sp>
    </p:spTree>
    <p:extLst>
      <p:ext uri="{BB962C8B-B14F-4D97-AF65-F5344CB8AC3E}">
        <p14:creationId xmlns:p14="http://schemas.microsoft.com/office/powerpoint/2010/main" val="26362138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98846813-EC07-463F-88C6-89222FEEFF73}" type="slidenum">
              <a:rPr lang="en-US"/>
              <a:pPr/>
              <a:t>2</a:t>
            </a:fld>
            <a:r>
              <a:rPr lang="en-US" dirty="0"/>
              <a:t>##</a:t>
            </a:r>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E389AB3D-9A8B-4687-9BC4-24CDAE87BF70}" type="slidenum">
              <a:rPr lang="en-US"/>
              <a:pPr/>
              <a:t>39</a:t>
            </a:fld>
            <a:r>
              <a:rPr lang="en-US" dirty="0"/>
              <a:t>##</a:t>
            </a:r>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540413E1-0A9A-4AF6-9A3A-1D5C3C4F333C}" type="slidenum">
              <a:rPr lang="en-US"/>
              <a:pPr/>
              <a:t>40</a:t>
            </a:fld>
            <a:r>
              <a:rPr lang="en-US" dirty="0"/>
              <a:t>##</a:t>
            </a:r>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35E5E66-BFE2-4CB5-85A7-5FAE0E767EEE}" type="slidenum">
              <a:rPr lang="en-US"/>
              <a:pPr/>
              <a:t>44</a:t>
            </a:fld>
            <a:r>
              <a:rPr lang="en-US" dirty="0"/>
              <a:t>##</a:t>
            </a:r>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82370C41-6F84-45AF-A780-BAEC8DB01186}" type="slidenum">
              <a:rPr lang="en-US"/>
              <a:pPr/>
              <a:t>50</a:t>
            </a:fld>
            <a:r>
              <a:rPr lang="en-US" dirty="0"/>
              <a:t>##</a:t>
            </a:r>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4D49C8F-D4A2-4CFF-84A3-C00F3BBD5BF2}" type="slidenum">
              <a:rPr lang="en-US"/>
              <a:pPr/>
              <a:t>68</a:t>
            </a:fld>
            <a:r>
              <a:rPr lang="en-US" dirty="0"/>
              <a:t>##</a:t>
            </a:r>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D111CC5C-B604-4E61-A93F-039A61AE8E7C}" type="slidenum">
              <a:rPr lang="en-US"/>
              <a:pPr/>
              <a:t>3</a:t>
            </a:fld>
            <a:r>
              <a:rPr lang="en-US" dirty="0"/>
              <a:t>##</a:t>
            </a:r>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28B77A5-F454-4FD5-A1AA-CCF708A15013}" type="slidenum">
              <a:rPr lang="en-US"/>
              <a:pPr/>
              <a:t>7</a:t>
            </a:fld>
            <a:r>
              <a:rPr lang="en-US" dirty="0"/>
              <a:t>##</a:t>
            </a:r>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F4F1A45E-3089-4D4E-9F90-A4C64E4B9717}" type="slidenum">
              <a:rPr lang="en-US"/>
              <a:pPr/>
              <a:t>13</a:t>
            </a:fld>
            <a:r>
              <a:rPr lang="en-US" dirty="0"/>
              <a:t>##</a:t>
            </a:r>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8E806CC-9FF8-4F65-B784-7AB7A6C0FA35}" type="slidenum">
              <a:rPr lang="en-US"/>
              <a:pPr/>
              <a:t>20</a:t>
            </a:fld>
            <a:r>
              <a:rPr lang="en-US" dirty="0"/>
              <a:t>##</a:t>
            </a:r>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bg-BG"/>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030B8EC9-54F1-4A87-854D-1953FCF076C1}" type="slidenum">
              <a:rPr lang="en-US"/>
              <a:pPr/>
              <a:t>24</a:t>
            </a:fld>
            <a:r>
              <a:rPr lang="en-US" dirty="0"/>
              <a:t>##</a:t>
            </a:r>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endParaRPr lang="bg-BG"/>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AA1EDAE0-F2B7-42C1-A1AC-18180CF9BC8C}" type="slidenum">
              <a:rPr lang="en-US"/>
              <a:pPr/>
              <a:t>28</a:t>
            </a:fld>
            <a:r>
              <a:rPr lang="en-US" dirty="0"/>
              <a:t>##</a:t>
            </a:r>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endParaRPr lang="bg-BG"/>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CBFEAF6C-D8AC-414A-A6B0-B72E619E9FB0}" type="slidenum">
              <a:rPr lang="en-US"/>
              <a:pPr/>
              <a:t>32</a:t>
            </a:fld>
            <a:r>
              <a:rPr lang="en-US" dirty="0"/>
              <a:t>##</a:t>
            </a:r>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endParaRPr lang="bg-BG"/>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dirty="0"/>
              <a:t>*</a:t>
            </a:r>
          </a:p>
        </p:txBody>
      </p:sp>
      <p:sp>
        <p:nvSpPr>
          <p:cNvPr id="5" name="Rectangle 6"/>
          <p:cNvSpPr>
            <a:spLocks noGrp="1" noChangeArrowheads="1"/>
          </p:cNvSpPr>
          <p:nvPr>
            <p:ph type="ftr" sz="quarter" idx="4"/>
          </p:nvPr>
        </p:nvSpPr>
        <p:spPr>
          <a:ln/>
        </p:spPr>
        <p:txBody>
          <a:bodyPr/>
          <a:lstStyle/>
          <a:p>
            <a:r>
              <a:rPr lang="en-US" dirty="0"/>
              <a:t>(c) 2007 National Academy for Software Development - http://academy.devbg.org. All rights reserved. Unauthorized copying or re-distribution is strictly prohibited.*</a:t>
            </a:r>
          </a:p>
        </p:txBody>
      </p:sp>
      <p:sp>
        <p:nvSpPr>
          <p:cNvPr id="6" name="Rectangle 7"/>
          <p:cNvSpPr>
            <a:spLocks noGrp="1" noChangeArrowheads="1"/>
          </p:cNvSpPr>
          <p:nvPr>
            <p:ph type="sldNum" sz="quarter" idx="5"/>
          </p:nvPr>
        </p:nvSpPr>
        <p:spPr>
          <a:ln/>
        </p:spPr>
        <p:txBody>
          <a:bodyPr/>
          <a:lstStyle/>
          <a:p>
            <a:fld id="{3A8F7C87-297F-4768-A2F9-56F4DE179C51}" type="slidenum">
              <a:rPr lang="en-US"/>
              <a:pPr/>
              <a:t>36</a:t>
            </a:fld>
            <a:r>
              <a:rPr lang="en-US" dirty="0"/>
              <a:t>##</a:t>
            </a:r>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bg-BG"/>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telerik.com/"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90000" tIns="0" rIns="9000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cxnSp>
        <p:nvCxnSpPr>
          <p:cNvPr id="8" name="Straight Connector 7"/>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Slide Title</a:t>
            </a:r>
          </a:p>
        </p:txBody>
      </p:sp>
      <p:sp>
        <p:nvSpPr>
          <p:cNvPr id="3" name="Content Placeholder 2"/>
          <p:cNvSpPr>
            <a:spLocks noGrp="1"/>
          </p:cNvSpPr>
          <p:nvPr>
            <p:ph idx="1" hasCustomPrompt="1"/>
          </p:nvPr>
        </p:nvSpPr>
        <p:spPr>
          <a:xfrm>
            <a:off x="228600" y="1066800"/>
            <a:ext cx="8686800" cy="5638800"/>
          </a:xfrm>
          <a:prstGeom prst="rect">
            <a:avLst/>
          </a:prstGeom>
        </p:spPr>
        <p:txBody>
          <a:bodyPr/>
          <a:lstStyle>
            <a:lvl1pPr marL="282575" indent="-282575">
              <a:lnSpc>
                <a:spcPts val="3800"/>
              </a:lnSpc>
              <a:spcBef>
                <a:spcPts val="600"/>
              </a:spcBef>
              <a:spcAft>
                <a:spcPts val="600"/>
              </a:spcAft>
              <a:buClr>
                <a:schemeClr val="accent5">
                  <a:lumMod val="40000"/>
                  <a:lumOff val="60000"/>
                </a:schemeClr>
              </a:buClr>
              <a:tabLst>
                <a:tab pos="282575" algn="l"/>
              </a:tabLst>
              <a:defRPr sz="3200">
                <a:solidFill>
                  <a:srgbClr val="EBFFD2"/>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rgbClr val="F5FFC2"/>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609600" y="2743201"/>
            <a:ext cx="7924800" cy="685800"/>
          </a:xfrm>
          <a:prstGeom prst="rect">
            <a:avLst/>
          </a:prstGeom>
        </p:spPr>
        <p:txBody>
          <a:bodyPr tIns="0" bIns="0" anchor="ctr" anchorCtr="0"/>
          <a:lstStyle>
            <a:lvl1pPr algn="ctr">
              <a:lnSpc>
                <a:spcPts val="5000"/>
              </a:lnSpc>
              <a:defRPr sz="5000" cap="none" baseline="0">
                <a:effectLst>
                  <a:outerShdw blurRad="30000" dist="30000" dir="2700000" algn="tl" rotWithShape="0">
                    <a:schemeClr val="bg2">
                      <a:shade val="45000"/>
                      <a:satMod val="150000"/>
                      <a:alpha val="90000"/>
                    </a:schemeClr>
                  </a:outerShdw>
                  <a:reflection blurRad="12000" stA="20000" endPos="50000" dist="12700" dir="5400000" sy="-100000" algn="bl" rotWithShape="0"/>
                </a:effectLst>
              </a:defRPr>
            </a:lvl1pPr>
          </a:lstStyle>
          <a:p>
            <a:r>
              <a:rPr lang="en-US" dirty="0"/>
              <a:t>Section Title</a:t>
            </a:r>
          </a:p>
        </p:txBody>
      </p:sp>
      <p:sp>
        <p:nvSpPr>
          <p:cNvPr id="17" name="Subtitle 16"/>
          <p:cNvSpPr>
            <a:spLocks noGrp="1"/>
          </p:cNvSpPr>
          <p:nvPr>
            <p:ph type="subTitle" idx="1" hasCustomPrompt="1"/>
          </p:nvPr>
        </p:nvSpPr>
        <p:spPr>
          <a:xfrm>
            <a:off x="609600" y="3469480"/>
            <a:ext cx="7924800" cy="569120"/>
          </a:xfrm>
          <a:prstGeom prst="rect">
            <a:avLst/>
          </a:prstGeom>
        </p:spPr>
        <p:txBody>
          <a:bodyPr lIns="0" tIns="0" rIns="0" bIns="0" anchor="ctr" anchorCtr="0"/>
          <a:lstStyle>
            <a:lvl1pPr marL="0" indent="0" algn="ctr" rtl="0" eaLnBrk="0" fontAlgn="base" hangingPunct="0">
              <a:spcBef>
                <a:spcPct val="20000"/>
              </a:spcBef>
              <a:spcAft>
                <a:spcPct val="0"/>
              </a:spcAft>
              <a:buClr>
                <a:schemeClr val="accent5">
                  <a:lumMod val="40000"/>
                  <a:lumOff val="60000"/>
                </a:schemeClr>
              </a:buClr>
              <a:buSzPct val="70000"/>
              <a:buFont typeface="Wingdings 2" pitchFamily="18" charset="2"/>
              <a:buNone/>
              <a:defRPr lang="en-US" sz="2800" b="1" kern="1200" baseline="0" dirty="0">
                <a:solidFill>
                  <a:srgbClr val="FAF7C8"/>
                </a:solidFill>
                <a:effectLst>
                  <a:outerShdw blurRad="38100" dist="38100" dir="2700000" algn="tl">
                    <a:srgbClr val="000000">
                      <a:alpha val="43137"/>
                    </a:srgbClr>
                  </a:outerShdw>
                </a:effectLst>
                <a:latin typeface="+mn-lt"/>
                <a:ea typeface="+mn-ea"/>
                <a:cs typeface="+mn-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Section Subtitle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effectLst>
                  <a:outerShdw blurRad="38100" dist="38100" dir="2700000" algn="tl">
                    <a:srgbClr val="000000">
                      <a:alpha val="43137"/>
                    </a:srgbClr>
                  </a:outerShdw>
                  <a:reflection blurRad="12700" stA="20000" endPos="50000" dist="12700" dir="5400000" sy="-100000" algn="bl" rotWithShape="0"/>
                </a:effectLst>
              </a:defRPr>
            </a:lvl1pPr>
          </a:lstStyle>
          <a:p>
            <a:r>
              <a:rPr lang="en-US" dirty="0"/>
              <a:t>Slide Title</a:t>
            </a:r>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319088" marR="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marL="319088" marR="0" lvl="0" indent="-319088" algn="l" defTabSz="914400" rtl="0" eaLnBrk="0" fontAlgn="base" latinLnBrk="0" hangingPunct="0">
              <a:lnSpc>
                <a:spcPct val="100000"/>
              </a:lnSpc>
              <a:spcBef>
                <a:spcPct val="20000"/>
              </a:spcBef>
              <a:spcAft>
                <a:spcPct val="0"/>
              </a:spcAft>
              <a:buClr>
                <a:srgbClr val="46A6BD">
                  <a:lumMod val="40000"/>
                  <a:lumOff val="60000"/>
                </a:srgbClr>
              </a:buClr>
              <a:buSzPct val="70000"/>
              <a:buFont typeface="Wingdings 2" pitchFamily="18" charset="2"/>
              <a:buChar char=""/>
              <a:tabLst/>
              <a:defRPr/>
            </a:pPr>
            <a:r>
              <a:rPr kumimoji="0" lang="en-US" sz="3200" b="1" i="0" u="none" strike="noStrike" kern="1200" cap="none" spc="0" normalizeH="0" baseline="0" noProof="0" dirty="0">
                <a:ln>
                  <a:noFill/>
                </a:ln>
                <a:solidFill>
                  <a:srgbClr val="CCFF66">
                    <a:lumMod val="20000"/>
                    <a:lumOff val="80000"/>
                  </a:srgbClr>
                </a:solidFill>
                <a:effectLst>
                  <a:outerShdw blurRad="38100" dist="38100" dir="2700000" algn="tl">
                    <a:srgbClr val="000000">
                      <a:alpha val="43137"/>
                    </a:srgbClr>
                  </a:outerShdw>
                </a:effectLst>
                <a:uLnTx/>
                <a:uFillTx/>
                <a:latin typeface="+mn-lt"/>
                <a:ea typeface="+mn-ea"/>
                <a:cs typeface="+mn-cs"/>
              </a:rPr>
              <a:t>First Level</a:t>
            </a:r>
          </a:p>
        </p:txBody>
      </p:sp>
      <p:sp>
        <p:nvSpPr>
          <p:cNvPr id="6" name="Text Placeholder 5"/>
          <p:cNvSpPr>
            <a:spLocks noGrp="1"/>
          </p:cNvSpPr>
          <p:nvPr>
            <p:ph type="body" sz="quarter" idx="10" hasCustomPrompt="1"/>
          </p:nvPr>
        </p:nvSpPr>
        <p:spPr>
          <a:xfrm>
            <a:off x="457200" y="1828800"/>
            <a:ext cx="8153400" cy="470898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2000" smtClean="0">
                <a:solidFill>
                  <a:srgbClr val="8CF4F2"/>
                </a:solidFill>
                <a:latin typeface="Consolas" pitchFamily="49" charset="0"/>
                <a:cs typeface="Consolas" pitchFamily="49" charset="0"/>
              </a:defRPr>
            </a:lvl1pPr>
          </a:lstStyle>
          <a:p>
            <a:pPr lvl="0"/>
            <a:r>
              <a:rPr lang="en-US" noProof="1"/>
              <a:t>Source code box</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gn="r" rtl="0" eaLnBrk="0" fontAlgn="base" hangingPunct="0">
              <a:lnSpc>
                <a:spcPts val="4000"/>
              </a:lnSpc>
              <a:spcBef>
                <a:spcPct val="0"/>
              </a:spcBef>
              <a:spcAft>
                <a:spcPct val="0"/>
              </a:spcAft>
              <a:defRPr lang="en-US" sz="4000" b="1" kern="1200" baseline="0" dirty="0">
                <a:ln w="500">
                  <a:noFill/>
                </a:ln>
                <a:solidFill>
                  <a:schemeClr val="tx2"/>
                </a:solidFill>
                <a:effectLst>
                  <a:outerShdw blurRad="38100" dist="38100" dir="2700000" algn="tl">
                    <a:srgbClr val="000000">
                      <a:alpha val="43137"/>
                    </a:srgbClr>
                  </a:outerShdw>
                  <a:reflection blurRad="12700" stA="20000" endPos="50000" dist="12700" dir="5400000" sy="-100000" algn="bl" rotWithShape="0"/>
                </a:effectLst>
                <a:latin typeface="+mj-lt"/>
                <a:ea typeface="+mj-ea"/>
                <a:cs typeface="+mj-cs"/>
              </a:defRPr>
            </a:lvl1pPr>
          </a:lstStyle>
          <a:p>
            <a:r>
              <a:rPr lang="en-US" dirty="0"/>
              <a:t>Presentation Title</a:t>
            </a:r>
          </a:p>
        </p:txBody>
      </p:sp>
      <p:sp>
        <p:nvSpPr>
          <p:cNvPr id="10" name="TextBox 9"/>
          <p:cNvSpPr txBox="1"/>
          <p:nvPr/>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
        <p:nvSpPr>
          <p:cNvPr id="4" name="TextBox 3"/>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6" name="Title 8"/>
          <p:cNvSpPr>
            <a:spLocks noGrp="1"/>
          </p:cNvSpPr>
          <p:nvPr>
            <p:ph type="ctrTitle" hasCustomPrompt="1"/>
          </p:nvPr>
        </p:nvSpPr>
        <p:spPr>
          <a:xfrm>
            <a:off x="457200" y="1524000"/>
            <a:ext cx="8229600" cy="1524000"/>
          </a:xfrm>
          <a:prstGeom prst="rect">
            <a:avLst/>
          </a:prstGeom>
        </p:spPr>
        <p:txBody>
          <a:bodyPr tIns="0" bIns="0" anchor="b" anchorCtr="0"/>
          <a:lstStyle>
            <a:lvl1pPr algn="r">
              <a:lnSpc>
                <a:spcPts val="5400"/>
              </a:lnSpc>
              <a:defRPr sz="5400" cap="none" baseline="0">
                <a:solidFill>
                  <a:srgbClr val="D4FF5B"/>
                </a:solidFill>
                <a:effectLst>
                  <a:outerShdw blurRad="30000" dist="30000" dir="2700000" algn="tl" rotWithShape="0">
                    <a:schemeClr val="bg2">
                      <a:shade val="45000"/>
                      <a:satMod val="150000"/>
                      <a:alpha val="90000"/>
                    </a:schemeClr>
                  </a:outerShdw>
                  <a:reflection blurRad="12000" stA="25000" endPos="49000" dist="5000" dir="5400000" sy="-100000" algn="bl" rotWithShape="0"/>
                </a:effectLst>
              </a:defRPr>
            </a:lvl1pPr>
          </a:lstStyle>
          <a:p>
            <a:r>
              <a:rPr lang="en-US" dirty="0"/>
              <a:t>Presentation Title</a:t>
            </a:r>
          </a:p>
        </p:txBody>
      </p:sp>
      <p:sp>
        <p:nvSpPr>
          <p:cNvPr id="7" name="Subtitle 16"/>
          <p:cNvSpPr>
            <a:spLocks noGrp="1"/>
          </p:cNvSpPr>
          <p:nvPr>
            <p:ph type="subTitle" idx="1" hasCustomPrompt="1"/>
          </p:nvPr>
        </p:nvSpPr>
        <p:spPr>
          <a:xfrm>
            <a:off x="457200" y="3240880"/>
            <a:ext cx="8229600" cy="569120"/>
          </a:xfrm>
          <a:prstGeom prst="rect">
            <a:avLst/>
          </a:prstGeom>
        </p:spPr>
        <p:txBody>
          <a:bodyPr lIns="0" tIns="0" rIns="0" bIns="0" anchor="ctr" anchorCtr="0"/>
          <a:lstStyle>
            <a:lvl1pPr marL="0" indent="0" algn="r">
              <a:buNone/>
              <a:defRPr sz="2800">
                <a:solidFill>
                  <a:srgbClr val="FAF8C8"/>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Presentation Subtitle</a:t>
            </a:r>
          </a:p>
        </p:txBody>
      </p:sp>
      <p:cxnSp>
        <p:nvCxnSpPr>
          <p:cNvPr id="11" name="Straight Connector 10"/>
          <p:cNvCxnSpPr/>
          <p:nvPr userDrawn="1"/>
        </p:nvCxnSpPr>
        <p:spPr>
          <a:xfrm>
            <a:off x="2667000" y="4114800"/>
            <a:ext cx="6248400" cy="0"/>
          </a:xfrm>
          <a:prstGeom prst="line">
            <a:avLst/>
          </a:prstGeom>
          <a:ln w="38100" cap="rnd">
            <a:solidFill>
              <a:schemeClr val="accent5">
                <a:lumMod val="20000"/>
                <a:lumOff val="80000"/>
                <a:alpha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 name="Text Placeholder 13"/>
          <p:cNvSpPr>
            <a:spLocks noGrp="1"/>
          </p:cNvSpPr>
          <p:nvPr>
            <p:ph type="body" sz="quarter" idx="10" hasCustomPrompt="1"/>
          </p:nvPr>
        </p:nvSpPr>
        <p:spPr>
          <a:xfrm>
            <a:off x="457200" y="5224046"/>
            <a:ext cx="3352800" cy="533400"/>
          </a:xfrm>
          <a:prstGeom prst="rect">
            <a:avLst/>
          </a:prstGeom>
          <a:noFill/>
        </p:spPr>
        <p:txBody>
          <a:bodyPr wrap="square" rtlCol="0">
            <a:spAutoFit/>
          </a:bodyPr>
          <a:lstStyle>
            <a:lvl1pPr algn="l" rtl="0" fontAlgn="base">
              <a:spcBef>
                <a:spcPct val="0"/>
              </a:spcBef>
              <a:spcAft>
                <a:spcPct val="0"/>
              </a:spcAft>
              <a:buNone/>
              <a:defRPr lang="en-US" sz="2800" b="1" kern="1200" dirty="0" smtClean="0">
                <a:solidFill>
                  <a:srgbClr val="DEFF9B"/>
                </a:solidFill>
                <a:effectLst>
                  <a:outerShdw blurRad="38100" dist="38100" dir="2700000" algn="tl">
                    <a:srgbClr val="000000">
                      <a:alpha val="43137"/>
                    </a:srgbClr>
                  </a:outerShdw>
                </a:effectLst>
                <a:latin typeface="Corbel" pitchFamily="34" charset="0"/>
                <a:ea typeface="+mn-ea"/>
                <a:cs typeface="+mn-cs"/>
              </a:defRPr>
            </a:lvl1pPr>
          </a:lstStyle>
          <a:p>
            <a:pPr lvl="0"/>
            <a:r>
              <a:rPr lang="en-US" dirty="0"/>
              <a:t>Author Name</a:t>
            </a:r>
          </a:p>
        </p:txBody>
      </p:sp>
      <p:sp>
        <p:nvSpPr>
          <p:cNvPr id="15" name="Text Placeholder 13"/>
          <p:cNvSpPr>
            <a:spLocks noGrp="1"/>
          </p:cNvSpPr>
          <p:nvPr>
            <p:ph type="body" sz="quarter" idx="11" hasCustomPrompt="1"/>
          </p:nvPr>
        </p:nvSpPr>
        <p:spPr>
          <a:xfrm>
            <a:off x="457200" y="5757446"/>
            <a:ext cx="2090957" cy="369332"/>
          </a:xfrm>
          <a:prstGeom prst="rect">
            <a:avLst/>
          </a:prstGeom>
          <a:noFill/>
        </p:spPr>
        <p:txBody>
          <a:bodyPr wrap="none" rtlCol="0">
            <a:spAutoFit/>
          </a:bodyPr>
          <a:lstStyle>
            <a:lvl1pPr algn="l" rtl="0" fontAlgn="base">
              <a:spcBef>
                <a:spcPct val="0"/>
              </a:spcBef>
              <a:spcAft>
                <a:spcPct val="0"/>
              </a:spcAft>
              <a:buNone/>
              <a:defRPr lang="en-US" sz="18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800" b="1" dirty="0">
                <a:solidFill>
                  <a:srgbClr val="0EFE58"/>
                </a:solidFill>
                <a:effectLst>
                  <a:outerShdw blurRad="38100" dist="38100" dir="2700000" algn="tl">
                    <a:srgbClr val="000000">
                      <a:alpha val="43137"/>
                    </a:srgbClr>
                  </a:outerShdw>
                </a:effectLst>
              </a:rPr>
              <a:t>Telerik Corporation</a:t>
            </a:r>
          </a:p>
        </p:txBody>
      </p:sp>
      <p:sp>
        <p:nvSpPr>
          <p:cNvPr id="16" name="Text Placeholder 13"/>
          <p:cNvSpPr>
            <a:spLocks noGrp="1"/>
          </p:cNvSpPr>
          <p:nvPr>
            <p:ph type="body" sz="quarter" idx="12" hasCustomPrompt="1"/>
          </p:nvPr>
        </p:nvSpPr>
        <p:spPr>
          <a:xfrm>
            <a:off x="457200" y="6062246"/>
            <a:ext cx="1707903" cy="338554"/>
          </a:xfrm>
          <a:prstGeom prst="rect">
            <a:avLst/>
          </a:prstGeom>
          <a:noFill/>
        </p:spPr>
        <p:txBody>
          <a:bodyPr wrap="square" rtlCol="0">
            <a:spAutoFit/>
          </a:bodyPr>
          <a:lstStyle>
            <a:lvl1pPr algn="l" rtl="0" fontAlgn="base">
              <a:spcBef>
                <a:spcPct val="0"/>
              </a:spcBef>
              <a:spcAft>
                <a:spcPct val="0"/>
              </a:spcAft>
              <a:buNone/>
              <a:defRPr lang="en-US" sz="1600" b="1" kern="1200" dirty="0" smtClean="0">
                <a:solidFill>
                  <a:srgbClr val="0EFE58"/>
                </a:solidFill>
                <a:effectLst>
                  <a:outerShdw blurRad="38100" dist="38100" dir="2700000" algn="tl">
                    <a:srgbClr val="000000">
                      <a:alpha val="43137"/>
                    </a:srgbClr>
                  </a:outerShdw>
                </a:effectLst>
                <a:latin typeface="Corbel" pitchFamily="34" charset="0"/>
                <a:ea typeface="+mn-ea"/>
                <a:cs typeface="+mn-cs"/>
              </a:defRPr>
            </a:lvl1pPr>
          </a:lstStyle>
          <a:p>
            <a:pPr algn="l"/>
            <a:r>
              <a:rPr lang="en-US" sz="1600" b="1" dirty="0">
                <a:solidFill>
                  <a:schemeClr val="tx1">
                    <a:lumMod val="50000"/>
                  </a:schemeClr>
                </a:solidFill>
                <a:effectLst>
                  <a:outerShdw blurRad="38100" dist="38100" dir="2700000" algn="tl">
                    <a:srgbClr val="000000">
                      <a:alpha val="43137"/>
                    </a:srgbClr>
                  </a:outerShdw>
                </a:effectLst>
                <a:hlinkClick r:id="rId2"/>
              </a:rPr>
              <a:t>www.telerik.com</a:t>
            </a:r>
            <a:endParaRPr lang="en-US" sz="1600" b="1" dirty="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ource Code Exampl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828800" y="76200"/>
            <a:ext cx="7086600" cy="914400"/>
          </a:xfrm>
          <a:prstGeom prst="rect">
            <a:avLst/>
          </a:prstGeom>
        </p:spPr>
        <p:txBody>
          <a:bodyPr anchor="ctr" anchorCtr="0">
            <a:noAutofit/>
          </a:bodyPr>
          <a:lstStyle>
            <a:lvl1pPr>
              <a:lnSpc>
                <a:spcPts val="4000"/>
              </a:lnSpc>
              <a:defRPr sz="4000"/>
            </a:lvl1pPr>
          </a:lstStyle>
          <a:p>
            <a:r>
              <a:rPr lang="en-US" dirty="0"/>
              <a:t>Slide Title</a:t>
            </a:r>
          </a:p>
        </p:txBody>
      </p:sp>
      <p:sp>
        <p:nvSpPr>
          <p:cNvPr id="4" name="Content Placeholder 2"/>
          <p:cNvSpPr>
            <a:spLocks noGrp="1"/>
          </p:cNvSpPr>
          <p:nvPr>
            <p:ph idx="1" hasCustomPrompt="1"/>
          </p:nvPr>
        </p:nvSpPr>
        <p:spPr>
          <a:xfrm>
            <a:off x="228600" y="1066800"/>
            <a:ext cx="8686800" cy="579646"/>
          </a:xfrm>
          <a:prstGeom prst="rect">
            <a:avLst/>
          </a:prstGeom>
        </p:spPr>
        <p:txBody>
          <a:bodyPr>
            <a:spAutoFit/>
          </a:bodyPr>
          <a:lstStyle>
            <a:lvl1pPr marL="282575" indent="-282575">
              <a:lnSpc>
                <a:spcPts val="3800"/>
              </a:lnSpc>
              <a:spcBef>
                <a:spcPts val="600"/>
              </a:spcBef>
              <a:spcAft>
                <a:spcPts val="600"/>
              </a:spcAft>
              <a:buClr>
                <a:schemeClr val="accent5">
                  <a:lumMod val="40000"/>
                  <a:lumOff val="60000"/>
                </a:schemeClr>
              </a:buClr>
              <a:buNone/>
              <a:tabLst>
                <a:tab pos="282575" algn="l"/>
              </a:tabLst>
              <a:defRPr sz="3000" baseline="0">
                <a:solidFill>
                  <a:schemeClr val="tx1">
                    <a:lumMod val="40000"/>
                    <a:lumOff val="60000"/>
                  </a:schemeClr>
                </a:solidFill>
              </a:defRPr>
            </a:lvl1pPr>
            <a:lvl2pPr>
              <a:lnSpc>
                <a:spcPts val="3800"/>
              </a:lnSpc>
              <a:spcBef>
                <a:spcPts val="600"/>
              </a:spcBef>
              <a:spcAft>
                <a:spcPts val="600"/>
              </a:spcAft>
              <a:buClr>
                <a:srgbClr val="8FD600"/>
              </a:buClr>
              <a:defRPr sz="3000">
                <a:solidFill>
                  <a:schemeClr val="tx1">
                    <a:lumMod val="40000"/>
                    <a:lumOff val="60000"/>
                  </a:schemeClr>
                </a:solidFill>
              </a:defRPr>
            </a:lvl2pPr>
            <a:lvl3pPr>
              <a:lnSpc>
                <a:spcPts val="3800"/>
              </a:lnSpc>
              <a:spcBef>
                <a:spcPts val="600"/>
              </a:spcBef>
              <a:spcAft>
                <a:spcPts val="600"/>
              </a:spcAft>
              <a:buClr>
                <a:srgbClr val="FFAD9F"/>
              </a:buClr>
              <a:defRPr sz="2800">
                <a:solidFill>
                  <a:schemeClr val="tx1">
                    <a:lumMod val="40000"/>
                    <a:lumOff val="60000"/>
                  </a:schemeClr>
                </a:solidFill>
              </a:defRPr>
            </a:lvl3pPr>
            <a:lvl4pPr>
              <a:lnSpc>
                <a:spcPts val="3800"/>
              </a:lnSpc>
              <a:spcBef>
                <a:spcPts val="600"/>
              </a:spcBef>
              <a:spcAft>
                <a:spcPts val="600"/>
              </a:spcAft>
              <a:buClr>
                <a:srgbClr val="FACF82"/>
              </a:buClr>
              <a:defRPr sz="2600">
                <a:solidFill>
                  <a:schemeClr val="tx1">
                    <a:lumMod val="40000"/>
                    <a:lumOff val="60000"/>
                  </a:schemeClr>
                </a:solidFill>
              </a:defRPr>
            </a:lvl4pPr>
            <a:lvl5pPr>
              <a:lnSpc>
                <a:spcPts val="3800"/>
              </a:lnSpc>
              <a:spcBef>
                <a:spcPts val="600"/>
              </a:spcBef>
              <a:spcAft>
                <a:spcPts val="600"/>
              </a:spcAft>
              <a:defRPr sz="2400">
                <a:solidFill>
                  <a:schemeClr val="tx1">
                    <a:lumMod val="40000"/>
                    <a:lumOff val="60000"/>
                  </a:schemeClr>
                </a:solidFill>
              </a:defRPr>
            </a:lvl5pPr>
          </a:lstStyle>
          <a:p>
            <a:pPr lvl="0"/>
            <a:r>
              <a:rPr lang="en-US" dirty="0"/>
              <a:t>Example description</a:t>
            </a:r>
          </a:p>
        </p:txBody>
      </p:sp>
      <p:sp>
        <p:nvSpPr>
          <p:cNvPr id="6" name="Text Placeholder 5"/>
          <p:cNvSpPr>
            <a:spLocks noGrp="1"/>
          </p:cNvSpPr>
          <p:nvPr>
            <p:ph type="body" sz="quarter" idx="10" hasCustomPrompt="1"/>
          </p:nvPr>
        </p:nvSpPr>
        <p:spPr>
          <a:xfrm>
            <a:off x="342900" y="1828800"/>
            <a:ext cx="8382000" cy="452431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a:spcBef>
                <a:spcPts val="0"/>
              </a:spcBef>
              <a:buNone/>
              <a:defRPr lang="en-US" sz="1800" smtClean="0">
                <a:solidFill>
                  <a:srgbClr val="8CF4F2"/>
                </a:solidFill>
                <a:latin typeface="Consolas" pitchFamily="49" charset="0"/>
                <a:cs typeface="Consolas" pitchFamily="49" charset="0"/>
              </a:defRPr>
            </a:lvl1pPr>
          </a:lstStyle>
          <a:p>
            <a:pPr lvl="0"/>
            <a:r>
              <a:rPr lang="en-US" noProof="1"/>
              <a:t>Source code box</a:t>
            </a:r>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a:p>
            <a:pPr lvl="0"/>
            <a:endParaRPr lang="en-US" noProof="1"/>
          </a:p>
        </p:txBody>
      </p:sp>
      <p:sp>
        <p:nvSpPr>
          <p:cNvPr id="8" name="Slide Number Placeholder 7"/>
          <p:cNvSpPr>
            <a:spLocks noGrp="1"/>
          </p:cNvSpPr>
          <p:nvPr>
            <p:ph type="sldNum" sz="quarter" idx="11"/>
          </p:nvPr>
        </p:nvSpPr>
        <p:spPr/>
        <p:txBody>
          <a:bodyPr/>
          <a:lstStyle/>
          <a:p>
            <a:pPr>
              <a:defRPr/>
            </a:pPr>
            <a:fld id="{58452FF4-89E3-4D1B-9927-2DBDC00E58D7}" type="slidenum">
              <a:rPr lang="en-US" smtClean="0"/>
              <a:pPr>
                <a:defRPr/>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s Slid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1828800" y="152400"/>
            <a:ext cx="7086600" cy="914400"/>
          </a:xfrm>
          <a:prstGeom prst="rect">
            <a:avLst/>
          </a:prstGeom>
        </p:spPr>
        <p:txBody>
          <a:bodyPr anchor="ctr" anchorCtr="0">
            <a:noAutofit/>
          </a:bodyPr>
          <a:lstStyle>
            <a:lvl1pPr>
              <a:lnSpc>
                <a:spcPts val="4000"/>
              </a:lnSpc>
              <a:defRPr sz="4000"/>
            </a:lvl1pPr>
          </a:lstStyle>
          <a:p>
            <a:r>
              <a:rPr lang="en-US" dirty="0"/>
              <a:t>Presentation Title</a:t>
            </a:r>
          </a:p>
        </p:txBody>
      </p:sp>
      <p:sp>
        <p:nvSpPr>
          <p:cNvPr id="10" name="TextBox 9"/>
          <p:cNvSpPr txBox="1"/>
          <p:nvPr userDrawn="1"/>
        </p:nvSpPr>
        <p:spPr>
          <a:xfrm>
            <a:off x="1295400" y="2438400"/>
            <a:ext cx="6400800" cy="2097345"/>
          </a:xfrm>
          <a:prstGeom prst="rect">
            <a:avLst/>
          </a:prstGeom>
        </p:spPr>
        <p:txBody>
          <a:bodyPr anchor="ctr" anchorCtr="0"/>
          <a:lstStyle/>
          <a:p>
            <a:pPr marL="319088" marR="0" lvl="0" indent="-319088" algn="ctr" defTabSz="914400" rtl="0" eaLnBrk="0" fontAlgn="base" latinLnBrk="0" hangingPunct="0">
              <a:lnSpc>
                <a:spcPct val="100000"/>
              </a:lnSpc>
              <a:spcBef>
                <a:spcPct val="20000"/>
              </a:spcBef>
              <a:spcAft>
                <a:spcPct val="0"/>
              </a:spcAft>
              <a:buClr>
                <a:schemeClr val="accent5">
                  <a:lumMod val="40000"/>
                  <a:lumOff val="60000"/>
                </a:schemeClr>
              </a:buClr>
              <a:buSzPct val="70000"/>
              <a:buFont typeface="Wingdings 2" pitchFamily="18" charset="2"/>
              <a:buNone/>
              <a:tabLst/>
              <a:defRPr/>
            </a:pPr>
            <a:r>
              <a:rPr lang="en-US" sz="8000" b="1" kern="1200" dirty="0">
                <a:solidFill>
                  <a:srgbClr val="E8FFC8"/>
                </a:solidFill>
                <a:effectLst>
                  <a:outerShdw blurRad="38100" dist="38100" dir="2700000" algn="tl">
                    <a:srgbClr val="000000">
                      <a:alpha val="43137"/>
                    </a:srgbClr>
                  </a:outerShdw>
                </a:effectLst>
                <a:latin typeface="+mn-lt"/>
                <a:ea typeface="+mn-ea"/>
                <a:cs typeface="+mn-cs"/>
              </a:rPr>
              <a:t>Questions?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7" name="Flowchart: Document 6"/>
          <p:cNvSpPr/>
          <p:nvPr/>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8" name="Flowchart: Document 7"/>
          <p:cNvSpPr/>
          <p:nvPr/>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34" name="Picture 10" descr="telerik_logo_new-(white).png"/>
          <p:cNvPicPr>
            <a:picLocks noChangeAspect="1"/>
          </p:cNvPicPr>
          <p:nvPr/>
        </p:nvPicPr>
        <p:blipFill>
          <a:blip r:embed="rId11" cstate="print">
            <a:lum bright="-20000"/>
          </a:blip>
          <a:srcRect/>
          <a:stretch>
            <a:fillRect/>
          </a:stretch>
        </p:blipFill>
        <p:spPr bwMode="auto">
          <a:xfrm>
            <a:off x="152400" y="304800"/>
            <a:ext cx="1600200" cy="389382"/>
          </a:xfrm>
          <a:prstGeom prst="rect">
            <a:avLst/>
          </a:prstGeom>
          <a:noFill/>
          <a:ln w="9525">
            <a:noFill/>
            <a:miter lim="800000"/>
            <a:headEnd/>
            <a:tailEnd/>
          </a:ln>
        </p:spPr>
      </p:pic>
      <p:sp>
        <p:nvSpPr>
          <p:cNvPr id="17" name="Slide Number Placeholder 5"/>
          <p:cNvSpPr>
            <a:spLocks noGrp="1"/>
          </p:cNvSpPr>
          <p:nvPr>
            <p:ph type="sldNum" sz="quarter" idx="4"/>
          </p:nvPr>
        </p:nvSpPr>
        <p:spPr>
          <a:xfrm>
            <a:off x="8610600" y="6553200"/>
            <a:ext cx="457200" cy="228600"/>
          </a:xfrm>
          <a:prstGeom prst="rect">
            <a:avLst/>
          </a:prstGeom>
        </p:spPr>
        <p:txBody>
          <a:bodyPr anchor="ctr" anchorCtr="0"/>
          <a:lstStyle>
            <a:lvl1pPr algn="r">
              <a:defRPr sz="1100"/>
            </a:lvl1pPr>
          </a:lstStyle>
          <a:p>
            <a:pPr>
              <a:defRPr/>
            </a:pPr>
            <a:fld id="{58452FF4-89E3-4D1B-9927-2DBDC00E58D7}" type="slidenum">
              <a:rPr lang="en-US" smtClean="0"/>
              <a:pPr>
                <a:defRPr/>
              </a:pPr>
              <a:t>‹Nº›</a:t>
            </a:fld>
            <a:endParaRPr lang="en-US" dirty="0"/>
          </a:p>
        </p:txBody>
      </p:sp>
      <p:sp>
        <p:nvSpPr>
          <p:cNvPr id="6" name="Flowchart: Document 6"/>
          <p:cNvSpPr/>
          <p:nvPr userDrawn="1"/>
        </p:nvSpPr>
        <p:spPr>
          <a:xfrm rot="10800000">
            <a:off x="1" y="411366"/>
            <a:ext cx="9144000" cy="5562705"/>
          </a:xfrm>
          <a:custGeom>
            <a:avLst/>
            <a:gdLst>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378"/>
              <a:gd name="connsiteX1" fmla="*/ 21600 w 21600"/>
              <a:gd name="connsiteY1" fmla="*/ 0 h 19378"/>
              <a:gd name="connsiteX2" fmla="*/ 21600 w 21600"/>
              <a:gd name="connsiteY2" fmla="*/ 17322 h 19378"/>
              <a:gd name="connsiteX3" fmla="*/ 0 w 21600"/>
              <a:gd name="connsiteY3" fmla="*/ 19378 h 19378"/>
              <a:gd name="connsiteX4" fmla="*/ 0 w 21600"/>
              <a:gd name="connsiteY4" fmla="*/ 0 h 19378"/>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19974"/>
              <a:gd name="connsiteX1" fmla="*/ 21600 w 21600"/>
              <a:gd name="connsiteY1" fmla="*/ 0 h 19974"/>
              <a:gd name="connsiteX2" fmla="*/ 21600 w 21600"/>
              <a:gd name="connsiteY2" fmla="*/ 17322 h 19974"/>
              <a:gd name="connsiteX3" fmla="*/ 0 w 21600"/>
              <a:gd name="connsiteY3" fmla="*/ 19974 h 19974"/>
              <a:gd name="connsiteX4" fmla="*/ 0 w 21600"/>
              <a:gd name="connsiteY4" fmla="*/ 0 h 19974"/>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 name="connsiteX0" fmla="*/ 0 w 21600"/>
              <a:gd name="connsiteY0" fmla="*/ 0 h 20252"/>
              <a:gd name="connsiteX1" fmla="*/ 21600 w 21600"/>
              <a:gd name="connsiteY1" fmla="*/ 0 h 20252"/>
              <a:gd name="connsiteX2" fmla="*/ 21600 w 21600"/>
              <a:gd name="connsiteY2" fmla="*/ 17322 h 20252"/>
              <a:gd name="connsiteX3" fmla="*/ 0 w 21600"/>
              <a:gd name="connsiteY3" fmla="*/ 20252 h 20252"/>
              <a:gd name="connsiteX4" fmla="*/ 0 w 21600"/>
              <a:gd name="connsiteY4" fmla="*/ 0 h 2025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252">
                <a:moveTo>
                  <a:pt x="0" y="0"/>
                </a:moveTo>
                <a:lnTo>
                  <a:pt x="21600" y="0"/>
                </a:lnTo>
                <a:lnTo>
                  <a:pt x="21600" y="17322"/>
                </a:lnTo>
                <a:cubicBezTo>
                  <a:pt x="10800" y="17322"/>
                  <a:pt x="10056" y="24231"/>
                  <a:pt x="0" y="20252"/>
                </a:cubicBezTo>
                <a:lnTo>
                  <a:pt x="0" y="0"/>
                </a:lnTo>
                <a:close/>
              </a:path>
            </a:pathLst>
          </a:custGeom>
          <a:gradFill>
            <a:gsLst>
              <a:gs pos="100000">
                <a:schemeClr val="bg1">
                  <a:lumMod val="85000"/>
                  <a:lumOff val="1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sp>
        <p:nvSpPr>
          <p:cNvPr id="9" name="Flowchart: Document 7"/>
          <p:cNvSpPr/>
          <p:nvPr userDrawn="1"/>
        </p:nvSpPr>
        <p:spPr>
          <a:xfrm rot="10800000">
            <a:off x="1" y="609600"/>
            <a:ext cx="9144000" cy="4480425"/>
          </a:xfrm>
          <a:custGeom>
            <a:avLst/>
            <a:gdLst>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8944"/>
              <a:gd name="connsiteX1" fmla="*/ 21600 w 21600"/>
              <a:gd name="connsiteY1" fmla="*/ 0 h 18944"/>
              <a:gd name="connsiteX2" fmla="*/ 21600 w 21600"/>
              <a:gd name="connsiteY2" fmla="*/ 17322 h 18944"/>
              <a:gd name="connsiteX3" fmla="*/ 0 w 21600"/>
              <a:gd name="connsiteY3" fmla="*/ 18944 h 18944"/>
              <a:gd name="connsiteX4" fmla="*/ 0 w 21600"/>
              <a:gd name="connsiteY4" fmla="*/ 0 h 18944"/>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350"/>
              <a:gd name="connsiteX1" fmla="*/ 21600 w 21600"/>
              <a:gd name="connsiteY1" fmla="*/ 0 h 19350"/>
              <a:gd name="connsiteX2" fmla="*/ 21600 w 21600"/>
              <a:gd name="connsiteY2" fmla="*/ 17322 h 19350"/>
              <a:gd name="connsiteX3" fmla="*/ 0 w 21600"/>
              <a:gd name="connsiteY3" fmla="*/ 19350 h 19350"/>
              <a:gd name="connsiteX4" fmla="*/ 0 w 21600"/>
              <a:gd name="connsiteY4" fmla="*/ 0 h 19350"/>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19691"/>
              <a:gd name="connsiteX1" fmla="*/ 21600 w 21600"/>
              <a:gd name="connsiteY1" fmla="*/ 0 h 19691"/>
              <a:gd name="connsiteX2" fmla="*/ 21600 w 21600"/>
              <a:gd name="connsiteY2" fmla="*/ 17322 h 19691"/>
              <a:gd name="connsiteX3" fmla="*/ 0 w 21600"/>
              <a:gd name="connsiteY3" fmla="*/ 19691 h 19691"/>
              <a:gd name="connsiteX4" fmla="*/ 0 w 21600"/>
              <a:gd name="connsiteY4" fmla="*/ 0 h 19691"/>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 name="connsiteX0" fmla="*/ 0 w 21600"/>
              <a:gd name="connsiteY0" fmla="*/ 0 h 20032"/>
              <a:gd name="connsiteX1" fmla="*/ 21600 w 21600"/>
              <a:gd name="connsiteY1" fmla="*/ 0 h 20032"/>
              <a:gd name="connsiteX2" fmla="*/ 21600 w 21600"/>
              <a:gd name="connsiteY2" fmla="*/ 17322 h 20032"/>
              <a:gd name="connsiteX3" fmla="*/ 0 w 21600"/>
              <a:gd name="connsiteY3" fmla="*/ 20032 h 20032"/>
              <a:gd name="connsiteX4" fmla="*/ 0 w 21600"/>
              <a:gd name="connsiteY4" fmla="*/ 0 h 20032"/>
            </a:gdLst>
            <a:ahLst/>
            <a:cxnLst>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 ang="0">
                <a:pos x="connsiteX0" y="connsiteY0"/>
              </a:cxn>
              <a:cxn ang="0">
                <a:pos x="connsiteX1" y="connsiteY1"/>
              </a:cxn>
              <a:cxn ang="0">
                <a:pos x="connsiteX2" y="connsiteY2"/>
              </a:cxn>
              <a:cxn ang="0">
                <a:pos x="connsiteX3" y="connsiteY3"/>
              </a:cxn>
              <a:cxn ang="0">
                <a:pos x="connsiteX4" y="connsiteY4"/>
              </a:cxn>
            </a:cxnLst>
            <a:rect l="l" t="t" r="r" b="b"/>
            <a:pathLst>
              <a:path w="21600" h="20032">
                <a:moveTo>
                  <a:pt x="0" y="0"/>
                </a:moveTo>
                <a:lnTo>
                  <a:pt x="21600" y="0"/>
                </a:lnTo>
                <a:lnTo>
                  <a:pt x="21600" y="17322"/>
                </a:lnTo>
                <a:cubicBezTo>
                  <a:pt x="10800" y="17322"/>
                  <a:pt x="8684" y="24776"/>
                  <a:pt x="0" y="20032"/>
                </a:cubicBezTo>
                <a:lnTo>
                  <a:pt x="0" y="0"/>
                </a:lnTo>
                <a:close/>
              </a:path>
            </a:pathLst>
          </a:custGeom>
          <a:gradFill>
            <a:gsLst>
              <a:gs pos="100000">
                <a:schemeClr val="bg1">
                  <a:lumMod val="65000"/>
                  <a:lumOff val="35000"/>
                </a:schemeClr>
              </a:gs>
              <a:gs pos="65000">
                <a:schemeClr val="bg2">
                  <a:shade val="100000"/>
                  <a:satMod val="600000"/>
                  <a:alpha val="0"/>
                </a:schemeClr>
              </a:gs>
            </a:gsLst>
            <a:lin ang="4800000" scaled="1"/>
          </a:gradFill>
          <a:ln w="317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a:effectLst>
                <a:outerShdw blurRad="38100" dist="38100" dir="2700000" algn="tl">
                  <a:srgbClr val="000000">
                    <a:alpha val="43137"/>
                  </a:srgbClr>
                </a:outerShdw>
              </a:effectLst>
            </a:endParaRPr>
          </a:p>
        </p:txBody>
      </p:sp>
      <p:pic>
        <p:nvPicPr>
          <p:cNvPr id="10" name="Picture 10" descr="telerik_logo_new-(white).png"/>
          <p:cNvPicPr>
            <a:picLocks noChangeAspect="1"/>
          </p:cNvPicPr>
          <p:nvPr userDrawn="1"/>
        </p:nvPicPr>
        <p:blipFill>
          <a:blip r:embed="rId11" cstate="screen">
            <a:lum bright="-20000"/>
          </a:blip>
          <a:srcRect/>
          <a:stretch>
            <a:fillRect/>
          </a:stretch>
        </p:blipFill>
        <p:spPr bwMode="auto">
          <a:xfrm>
            <a:off x="152400" y="304800"/>
            <a:ext cx="1600200" cy="389382"/>
          </a:xfrm>
          <a:prstGeom prst="rect">
            <a:avLst/>
          </a:prstGeom>
          <a:noFill/>
          <a:ln w="9525">
            <a:noFill/>
            <a:miter lim="800000"/>
            <a:headEnd/>
            <a:tailEnd/>
          </a:ln>
        </p:spPr>
      </p:pic>
    </p:spTree>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01" r:id="rId7"/>
    <p:sldLayoutId id="2147483703" r:id="rId8"/>
    <p:sldLayoutId id="2147483702" r:id="rId9"/>
  </p:sldLayoutIdLst>
  <p:hf hdr="0" ftr="0" dt="0"/>
  <p:txStyles>
    <p:titleStyle>
      <a:lvl1pPr algn="r" rtl="0" eaLnBrk="1" fontAlgn="base" hangingPunct="1">
        <a:lnSpc>
          <a:spcPts val="4400"/>
        </a:lnSpc>
        <a:spcBef>
          <a:spcPct val="0"/>
        </a:spcBef>
        <a:spcAft>
          <a:spcPct val="0"/>
        </a:spcAft>
        <a:defRPr sz="4400" b="1" kern="1200" baseline="0">
          <a:ln w="500">
            <a:noFill/>
          </a:ln>
          <a:solidFill>
            <a:schemeClr val="tx2"/>
          </a:solidFill>
          <a:effectLst>
            <a:outerShdw blurRad="38100" dist="38100" dir="2700000" algn="tl">
              <a:srgbClr val="000000">
                <a:alpha val="43137"/>
              </a:srgbClr>
            </a:outerShdw>
            <a:reflection blurRad="6350" stA="55000" endA="300" endPos="45500" dir="5400000" sy="-100000" algn="bl" rotWithShape="0"/>
          </a:effectLst>
          <a:latin typeface="+mj-lt"/>
          <a:ea typeface="+mj-ea"/>
          <a:cs typeface="+mj-cs"/>
        </a:defRPr>
      </a:lvl1pPr>
      <a:lvl2pPr algn="r" rtl="0" eaLnBrk="1" fontAlgn="base" hangingPunct="1">
        <a:spcBef>
          <a:spcPct val="0"/>
        </a:spcBef>
        <a:spcAft>
          <a:spcPct val="0"/>
        </a:spcAft>
        <a:defRPr sz="3000" b="1">
          <a:solidFill>
            <a:schemeClr val="tx2"/>
          </a:solidFill>
          <a:latin typeface="Corbel" pitchFamily="34" charset="0"/>
        </a:defRPr>
      </a:lvl2pPr>
      <a:lvl3pPr algn="r" rtl="0" eaLnBrk="1" fontAlgn="base" hangingPunct="1">
        <a:spcBef>
          <a:spcPct val="0"/>
        </a:spcBef>
        <a:spcAft>
          <a:spcPct val="0"/>
        </a:spcAft>
        <a:defRPr sz="3000" b="1">
          <a:solidFill>
            <a:schemeClr val="tx2"/>
          </a:solidFill>
          <a:latin typeface="Corbel" pitchFamily="34" charset="0"/>
        </a:defRPr>
      </a:lvl3pPr>
      <a:lvl4pPr algn="r" rtl="0" eaLnBrk="1" fontAlgn="base" hangingPunct="1">
        <a:spcBef>
          <a:spcPct val="0"/>
        </a:spcBef>
        <a:spcAft>
          <a:spcPct val="0"/>
        </a:spcAft>
        <a:defRPr sz="3000" b="1">
          <a:solidFill>
            <a:schemeClr val="tx2"/>
          </a:solidFill>
          <a:latin typeface="Corbel" pitchFamily="34" charset="0"/>
        </a:defRPr>
      </a:lvl4pPr>
      <a:lvl5pPr algn="r" rtl="0" eaLnBrk="1" fontAlgn="base" hangingPunct="1">
        <a:spcBef>
          <a:spcPct val="0"/>
        </a:spcBef>
        <a:spcAft>
          <a:spcPct val="0"/>
        </a:spcAft>
        <a:defRPr sz="3000" b="1">
          <a:solidFill>
            <a:schemeClr val="tx2"/>
          </a:solidFill>
          <a:latin typeface="Corbel" pitchFamily="34" charset="0"/>
        </a:defRPr>
      </a:lvl5pPr>
      <a:lvl6pPr marL="457200" algn="r" rtl="0" eaLnBrk="1" fontAlgn="base" hangingPunct="1">
        <a:spcBef>
          <a:spcPct val="0"/>
        </a:spcBef>
        <a:spcAft>
          <a:spcPct val="0"/>
        </a:spcAft>
        <a:defRPr sz="3000" b="1">
          <a:solidFill>
            <a:schemeClr val="tx2"/>
          </a:solidFill>
          <a:latin typeface="Corbel" pitchFamily="34" charset="0"/>
        </a:defRPr>
      </a:lvl6pPr>
      <a:lvl7pPr marL="914400" algn="r" rtl="0" eaLnBrk="1" fontAlgn="base" hangingPunct="1">
        <a:spcBef>
          <a:spcPct val="0"/>
        </a:spcBef>
        <a:spcAft>
          <a:spcPct val="0"/>
        </a:spcAft>
        <a:defRPr sz="3000" b="1">
          <a:solidFill>
            <a:schemeClr val="tx2"/>
          </a:solidFill>
          <a:latin typeface="Corbel" pitchFamily="34" charset="0"/>
        </a:defRPr>
      </a:lvl7pPr>
      <a:lvl8pPr marL="1371600" algn="r" rtl="0" eaLnBrk="1" fontAlgn="base" hangingPunct="1">
        <a:spcBef>
          <a:spcPct val="0"/>
        </a:spcBef>
        <a:spcAft>
          <a:spcPct val="0"/>
        </a:spcAft>
        <a:defRPr sz="3000" b="1">
          <a:solidFill>
            <a:schemeClr val="tx2"/>
          </a:solidFill>
          <a:latin typeface="Corbel" pitchFamily="34" charset="0"/>
        </a:defRPr>
      </a:lvl8pPr>
      <a:lvl9pPr marL="1828800" algn="r" rtl="0" eaLnBrk="1" fontAlgn="base" hangingPunct="1">
        <a:spcBef>
          <a:spcPct val="0"/>
        </a:spcBef>
        <a:spcAft>
          <a:spcPct val="0"/>
        </a:spcAft>
        <a:defRPr sz="3000" b="1">
          <a:solidFill>
            <a:schemeClr val="tx2"/>
          </a:solidFill>
          <a:latin typeface="Corbel" pitchFamily="34" charset="0"/>
        </a:defRPr>
      </a:lvl9pPr>
    </p:titleStyle>
    <p:bodyStyle>
      <a:lvl1pPr marL="319088" indent="-319088" algn="l" rtl="0" eaLnBrk="1" fontAlgn="base" hangingPunct="1">
        <a:spcBef>
          <a:spcPct val="20000"/>
        </a:spcBef>
        <a:spcAft>
          <a:spcPct val="0"/>
        </a:spcAft>
        <a:buClr>
          <a:schemeClr val="accent5">
            <a:lumMod val="40000"/>
            <a:lumOff val="60000"/>
          </a:schemeClr>
        </a:buClr>
        <a:buSzPct val="70000"/>
        <a:buFont typeface="Wingdings 2" pitchFamily="18" charset="2"/>
        <a:buChar char=""/>
        <a:defRPr sz="32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1pPr>
      <a:lvl2pPr marL="630238" indent="-273050" algn="l" rtl="0" eaLnBrk="1" fontAlgn="base" hangingPunct="1">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1" fontAlgn="base" hangingPunct="1">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1" fontAlgn="base" hangingPunct="1">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1" fontAlgn="base" hangingPunct="1">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www.telerik.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rds.yahoo.com/_ylt=A0WTefRyhQpLuIIBOByjzbkF/SIG=12dkvotsv/EXP=1259067122/**http:/www2.hemsida.net/tripletmom/backgrounds/object.jpg" TargetMode="Externa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hyperlink" Target="http://rds.yahoo.com/_ylt=A0WTefTyhApLQ7oA2AmjzbkF/SIG=12jvoq8gd/EXP=1259066994/**http:/www.pinktruth.com/wp-content/uploads/2006/12/pyramid.jpg"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rds.yahoo.com/_ylt=A0WTefZlhgpLqRMA8kKjzbkF/SIG=128oj9t9o/EXP=1259067365/**http:/www.flickr.com/photos/thorsdottir/3346542372/"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jpeg"/></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hyperlink" Target="http://rds.yahoo.com/_ylt=A0WTefPVhgpL9.QAB_GjzbkF/SIG=1297j1l2d/EXP=1259067477/**http:/www.dyeartist.com/IMAGES/ValueGrad_Palette.JP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rds.yahoo.com/_ylt=A0WTefOdiApLocoA2qyjzbkF/SIG=123gpadeg/EXP=1259067933/**http:/users.omskreg.ru/~lanin/pict/eigenf1.jp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42.jpeg"/><Relationship Id="rId4" Type="http://schemas.openxmlformats.org/officeDocument/2006/relationships/image" Target="../media/image41.jpeg"/></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rds.yahoo.com/_ylt=A0WTb_k5eQpLX0oAzU.jzbkF/SIG=12b656ear/EXP=1259063993/**http:/www.radicalvalley.com/Images/PICS/data-entry.jp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hyperlink" Target="http://rds.yahoo.com/_ylt=A0WTefemjApLkgYBqCaJzbkF;_ylu=X3oDMTBqaTdkZW1yBHBvcwM2OQRzZWMDc3IEdnRpZAM-/SIG=1fljnmf3p/EXP=1259068966/**http:/images.search.yahoo.com/images/view?back=http://images.search.yahoo.com/search/images?p=integers&amp;b=55&amp;ni=18&amp;ei=utf-8&amp;pstart=1&amp;w=385&amp;h=261&amp;imgurl=integers.eu/images/math/math_385x261.jpg&amp;rurl=http://integers.eu/&amp;size=9k&amp;name=math+385x261+jpg&amp;p=integers&amp;oid=ca709bb4a5eab796&amp;fr2=&amp;no=69&amp;tt=21574&amp;b=55&amp;ni=18&amp;sigr=10j79u6nk&amp;sigi=118co5t93&amp;sigb=12kc6cjm9"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hyperlink" Target="http://rds.yahoo.com/_ylt=A0WTefSdjQpLOx8Ami6jzbkF/SIG=134tf16kk/EXP=1259069213/**http:/www.informatik.uni-leipzig.de/bsv/Hlawit/Glyphs/glyphs/glyphs2-000005.pn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rds.yahoo.com/_ylt=A0WTb_mAeQpLX0oARYOjzbkF/SIG=125k3okcb/EXP=1259064064/**http:/www.kanati.com.ph/images/data_encoding.jp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hyperlink" Target="http://academy.telerik.com/" TargetMode="External"/><Relationship Id="rId2" Type="http://schemas.openxmlformats.org/officeDocument/2006/relationships/image" Target="../media/image59.jpe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7000" y="1676400"/>
            <a:ext cx="6019800" cy="1524000"/>
          </a:xfrm>
        </p:spPr>
        <p:txBody>
          <a:bodyPr/>
          <a:lstStyle/>
          <a:p>
            <a:r>
              <a:rPr lang="en-US" dirty="0"/>
              <a:t>Primitive Data Types and Variables</a:t>
            </a:r>
          </a:p>
        </p:txBody>
      </p:sp>
      <p:sp>
        <p:nvSpPr>
          <p:cNvPr id="3" name="Subtitle 2"/>
          <p:cNvSpPr>
            <a:spLocks noGrp="1"/>
          </p:cNvSpPr>
          <p:nvPr>
            <p:ph type="subTitle" idx="1"/>
          </p:nvPr>
        </p:nvSpPr>
        <p:spPr>
          <a:xfrm>
            <a:off x="228600" y="3317080"/>
            <a:ext cx="8458200" cy="569120"/>
          </a:xfrm>
        </p:spPr>
        <p:txBody>
          <a:bodyPr/>
          <a:lstStyle/>
          <a:p>
            <a:r>
              <a:rPr lang="en-US" dirty="0"/>
              <a:t>Integer, Floating-Point, Text Data, Variables, Literals</a:t>
            </a:r>
          </a:p>
        </p:txBody>
      </p:sp>
      <p:sp>
        <p:nvSpPr>
          <p:cNvPr id="5" name="Text Placeholder 4"/>
          <p:cNvSpPr>
            <a:spLocks noGrp="1"/>
          </p:cNvSpPr>
          <p:nvPr>
            <p:ph type="body" sz="quarter" idx="11"/>
          </p:nvPr>
        </p:nvSpPr>
        <p:spPr>
          <a:xfrm>
            <a:off x="457200" y="5757446"/>
            <a:ext cx="2090957" cy="646331"/>
          </a:xfrm>
        </p:spPr>
        <p:txBody>
          <a:bodyPr/>
          <a:lstStyle/>
          <a:p>
            <a:r>
              <a:rPr lang="en-US" dirty="0"/>
              <a:t>Telerik Corporation</a:t>
            </a:r>
          </a:p>
          <a:p>
            <a:endParaRPr lang="en-US" dirty="0"/>
          </a:p>
        </p:txBody>
      </p:sp>
      <p:sp>
        <p:nvSpPr>
          <p:cNvPr id="6" name="Text Placeholder 5"/>
          <p:cNvSpPr>
            <a:spLocks noGrp="1"/>
          </p:cNvSpPr>
          <p:nvPr>
            <p:ph type="body" sz="quarter" idx="12"/>
          </p:nvPr>
        </p:nvSpPr>
        <p:spPr/>
        <p:txBody>
          <a:bodyPr/>
          <a:lstStyle/>
          <a:p>
            <a:r>
              <a:rPr lang="en-US" dirty="0">
                <a:hlinkClick r:id="rId2"/>
              </a:rPr>
              <a:t>www.telerik.com</a:t>
            </a:r>
            <a:endParaRPr lang="en-US" dirty="0"/>
          </a:p>
        </p:txBody>
      </p:sp>
      <p:pic>
        <p:nvPicPr>
          <p:cNvPr id="30722" name="Picture 2" descr="http://educhoices.org/cimages/multimages/1/free_technology_courses.jpg"/>
          <p:cNvPicPr>
            <a:picLocks noChangeAspect="1" noChangeArrowheads="1"/>
          </p:cNvPicPr>
          <p:nvPr/>
        </p:nvPicPr>
        <p:blipFill>
          <a:blip r:embed="rId3" cstate="screen">
            <a:lum bright="-10000"/>
          </a:blip>
          <a:srcRect/>
          <a:stretch>
            <a:fillRect/>
          </a:stretch>
        </p:blipFill>
        <p:spPr bwMode="auto">
          <a:xfrm>
            <a:off x="4876800" y="4367022"/>
            <a:ext cx="3886200" cy="2109978"/>
          </a:xfrm>
          <a:prstGeom prst="rect">
            <a:avLst/>
          </a:prstGeom>
          <a:ln>
            <a:noFill/>
          </a:ln>
          <a:effectLst>
            <a:softEdge rad="112500"/>
          </a:effectLst>
        </p:spPr>
      </p:pic>
      <p:sp>
        <p:nvSpPr>
          <p:cNvPr id="8" name="Marcador de texto 7">
            <a:extLst>
              <a:ext uri="{FF2B5EF4-FFF2-40B4-BE49-F238E27FC236}">
                <a16:creationId xmlns:a16="http://schemas.microsoft.com/office/drawing/2014/main" id="{7F83EAF2-BE4A-4D53-BB11-1FCD8C6CA291}"/>
              </a:ext>
            </a:extLst>
          </p:cNvPr>
          <p:cNvSpPr>
            <a:spLocks noGrp="1"/>
          </p:cNvSpPr>
          <p:nvPr>
            <p:ph type="body" sz="quarter" idx="10"/>
          </p:nvPr>
        </p:nvSpPr>
        <p:spPr/>
        <p:txBody>
          <a:bodyPr/>
          <a:lstStyle/>
          <a:p>
            <a:endParaRPr lang="es-E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t>Integer Types (2)</a:t>
            </a:r>
            <a:endParaRPr lang="bg-BG"/>
          </a:p>
        </p:txBody>
      </p:sp>
      <p:sp>
        <p:nvSpPr>
          <p:cNvPr id="563203" name="Rectangle 3"/>
          <p:cNvSpPr>
            <a:spLocks noGrp="1" noChangeArrowheads="1"/>
          </p:cNvSpPr>
          <p:nvPr>
            <p:ph idx="1"/>
          </p:nvPr>
        </p:nvSpPr>
        <p:spPr/>
        <p:txBody>
          <a:bodyPr/>
          <a:lstStyle/>
          <a:p>
            <a:r>
              <a:rPr lang="en-US" dirty="0"/>
              <a:t>More integer types:</a:t>
            </a:r>
          </a:p>
          <a:p>
            <a:pPr lvl="1"/>
            <a:r>
              <a:rPr lang="en-US" dirty="0">
                <a:solidFill>
                  <a:schemeClr val="accent5">
                    <a:lumMod val="20000"/>
                    <a:lumOff val="80000"/>
                  </a:schemeClr>
                </a:solidFill>
                <a:latin typeface="Consolas" pitchFamily="49" charset="0"/>
                <a:cs typeface="Consolas" pitchFamily="49" charset="0"/>
              </a:rPr>
              <a:t>long</a:t>
            </a:r>
            <a:r>
              <a:rPr lang="en-US" dirty="0"/>
              <a:t> (-9,223,372,036,854,775,808 to 9,223,372,036,854,775,807): signed 64-bit</a:t>
            </a:r>
          </a:p>
          <a:p>
            <a:pPr lvl="1"/>
            <a:r>
              <a:rPr lang="en-US" noProof="1">
                <a:solidFill>
                  <a:schemeClr val="accent5">
                    <a:lumMod val="20000"/>
                    <a:lumOff val="80000"/>
                  </a:schemeClr>
                </a:solidFill>
                <a:latin typeface="Consolas" pitchFamily="49" charset="0"/>
                <a:cs typeface="Consolas" pitchFamily="49" charset="0"/>
              </a:rPr>
              <a:t>ulong</a:t>
            </a:r>
            <a:r>
              <a:rPr lang="en-US" dirty="0"/>
              <a:t> (0 to 18,446,744,073,709,551,615): unsigned 64-bit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10</a:t>
            </a:fld>
            <a:endParaRPr lang="en-US" dirty="0"/>
          </a:p>
        </p:txBody>
      </p:sp>
      <p:pic>
        <p:nvPicPr>
          <p:cNvPr id="71682" name="Picture 2" descr="Binary Design by LPF Systems."/>
          <p:cNvPicPr>
            <a:picLocks noChangeAspect="1" noChangeArrowheads="1"/>
          </p:cNvPicPr>
          <p:nvPr/>
        </p:nvPicPr>
        <p:blipFill>
          <a:blip r:embed="rId2" cstate="screen">
            <a:lum bright="20000" contrast="30000"/>
          </a:blip>
          <a:srcRect/>
          <a:stretch>
            <a:fillRect/>
          </a:stretch>
        </p:blipFill>
        <p:spPr bwMode="auto">
          <a:xfrm>
            <a:off x="4953000" y="4038600"/>
            <a:ext cx="3733800" cy="2377440"/>
          </a:xfrm>
          <a:prstGeom prst="rect">
            <a:avLst/>
          </a:prstGeom>
          <a:ln>
            <a:noFill/>
          </a:ln>
          <a:effectLst>
            <a:softEdge rad="112500"/>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sz="3600"/>
              <a:t>Measuring Time – Example</a:t>
            </a:r>
            <a:endParaRPr lang="bg-BG" sz="3600"/>
          </a:p>
        </p:txBody>
      </p:sp>
      <p:sp>
        <p:nvSpPr>
          <p:cNvPr id="512003" name="Rectangle 3"/>
          <p:cNvSpPr>
            <a:spLocks noGrp="1" noChangeArrowheads="1"/>
          </p:cNvSpPr>
          <p:nvPr>
            <p:ph idx="1"/>
          </p:nvPr>
        </p:nvSpPr>
        <p:spPr/>
        <p:txBody>
          <a:bodyPr/>
          <a:lstStyle/>
          <a:p>
            <a:r>
              <a:rPr lang="en-US" dirty="0"/>
              <a:t>Depending on the unit of measure we may use different data types:</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11</a:t>
            </a:fld>
            <a:endParaRPr lang="en-US" dirty="0"/>
          </a:p>
        </p:txBody>
      </p:sp>
      <p:sp>
        <p:nvSpPr>
          <p:cNvPr id="512004" name="Rectangle 4"/>
          <p:cNvSpPr>
            <a:spLocks noChangeArrowheads="1"/>
          </p:cNvSpPr>
          <p:nvPr/>
        </p:nvSpPr>
        <p:spPr bwMode="auto">
          <a:xfrm>
            <a:off x="609600" y="2705100"/>
            <a:ext cx="7924800" cy="253300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byte centuries = 20;    // Usually a small number</a:t>
            </a:r>
          </a:p>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ushort years = 2000;</a:t>
            </a:r>
          </a:p>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uint days = 730480;</a:t>
            </a:r>
          </a:p>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ulong hours = 17531520; // May be a very big number</a:t>
            </a:r>
          </a:p>
          <a:p>
            <a:pPr eaLnBrk="0" hangingPunct="0">
              <a:lnSpc>
                <a:spcPct val="110000"/>
              </a:lnSpc>
              <a:spcBef>
                <a:spcPts val="600"/>
              </a:spcBef>
              <a:buClr>
                <a:schemeClr val="accent5">
                  <a:lumMod val="40000"/>
                  <a:lumOff val="60000"/>
                </a:schemeClr>
              </a:buClr>
              <a:buSzPct val="70000"/>
            </a:pPr>
            <a:r>
              <a:rPr lang="bg-BG"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Console.WriteLine("{0} centuries is {1} years, or {2} days, or {3} hours.", centuries, years, days, hours);</a:t>
            </a:r>
            <a:endParaRPr lang="en-US" sz="21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514601"/>
            <a:ext cx="8229600" cy="685800"/>
          </a:xfrm>
        </p:spPr>
        <p:txBody>
          <a:bodyPr/>
          <a:lstStyle/>
          <a:p>
            <a:r>
              <a:rPr lang="en-US" dirty="0"/>
              <a:t>Integer Types</a:t>
            </a:r>
          </a:p>
        </p:txBody>
      </p:sp>
      <p:sp>
        <p:nvSpPr>
          <p:cNvPr id="6" name="Subtitle 5"/>
          <p:cNvSpPr>
            <a:spLocks noGrp="1"/>
          </p:cNvSpPr>
          <p:nvPr>
            <p:ph type="subTitle" idx="1"/>
          </p:nvPr>
        </p:nvSpPr>
        <p:spPr>
          <a:xfrm>
            <a:off x="457200" y="3240880"/>
            <a:ext cx="8229600" cy="569120"/>
          </a:xfrm>
        </p:spPr>
        <p:txBody>
          <a:bodyPr/>
          <a:lstStyle/>
          <a:p>
            <a:r>
              <a:rPr lang="en-US"/>
              <a:t>Live Demo</a:t>
            </a:r>
            <a:endParaRPr lang="en-US" dirty="0"/>
          </a:p>
        </p:txBody>
      </p:sp>
      <p:pic>
        <p:nvPicPr>
          <p:cNvPr id="69634" name="Picture 2" descr="http://rds.yahoo.com/_ylt=A0WTefVhfApLJGoAK7yjzbkF/SIG=1281pab8j/EXP=1259064801/**http%3A/www.gridagents.com/images/accent-red-wave.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a:off x="5638800" y="3545711"/>
            <a:ext cx="3181350" cy="2969389"/>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530226" y="1651000"/>
            <a:ext cx="8004174" cy="1473200"/>
          </a:xfrm>
        </p:spPr>
        <p:txBody>
          <a:bodyPr/>
          <a:lstStyle/>
          <a:p>
            <a:pPr>
              <a:lnSpc>
                <a:spcPts val="6000"/>
              </a:lnSpc>
            </a:pPr>
            <a:r>
              <a:rPr lang="en-US" dirty="0"/>
              <a:t>Floating-Point and Decimal Floating-Point Types</a:t>
            </a:r>
          </a:p>
        </p:txBody>
      </p:sp>
      <p:pic>
        <p:nvPicPr>
          <p:cNvPr id="3" name="Picture 2" descr="CB101868 by charlyxbox."/>
          <p:cNvPicPr>
            <a:picLocks noChangeAspect="1" noChangeArrowheads="1"/>
          </p:cNvPicPr>
          <p:nvPr/>
        </p:nvPicPr>
        <p:blipFill>
          <a:blip r:embed="rId3" cstate="screen"/>
          <a:srcRect/>
          <a:stretch>
            <a:fillRect/>
          </a:stretch>
        </p:blipFill>
        <p:spPr bwMode="auto">
          <a:xfrm>
            <a:off x="2514600" y="3581400"/>
            <a:ext cx="4076014" cy="2714626"/>
          </a:xfrm>
          <a:prstGeom prst="rect">
            <a:avLst/>
          </a:prstGeom>
          <a:ln>
            <a:noFill/>
          </a:ln>
          <a:effectLst>
            <a:softEdge rad="112500"/>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p:txBody>
          <a:bodyPr/>
          <a:lstStyle/>
          <a:p>
            <a:r>
              <a:rPr lang="en-US" sz="3600"/>
              <a:t>What are Floating-Point Types?</a:t>
            </a:r>
            <a:endParaRPr lang="bg-BG" sz="3600"/>
          </a:p>
        </p:txBody>
      </p:sp>
      <p:sp>
        <p:nvSpPr>
          <p:cNvPr id="438275" name="Rectangle 3"/>
          <p:cNvSpPr>
            <a:spLocks noGrp="1" noChangeArrowheads="1"/>
          </p:cNvSpPr>
          <p:nvPr>
            <p:ph idx="1"/>
          </p:nvPr>
        </p:nvSpPr>
        <p:spPr/>
        <p:txBody>
          <a:bodyPr/>
          <a:lstStyle/>
          <a:p>
            <a:pPr>
              <a:spcBef>
                <a:spcPts val="1200"/>
              </a:spcBef>
            </a:pPr>
            <a:r>
              <a:rPr lang="en-US" dirty="0"/>
              <a:t>Floating-point types:</a:t>
            </a:r>
          </a:p>
          <a:p>
            <a:pPr lvl="1">
              <a:spcBef>
                <a:spcPts val="1200"/>
              </a:spcBef>
            </a:pPr>
            <a:r>
              <a:rPr lang="en-US" dirty="0"/>
              <a:t>Represent real numbers</a:t>
            </a:r>
          </a:p>
          <a:p>
            <a:pPr lvl="1">
              <a:spcBef>
                <a:spcPts val="1200"/>
              </a:spcBef>
            </a:pPr>
            <a:r>
              <a:rPr lang="en-US" dirty="0"/>
              <a:t>May be signed or unsigned</a:t>
            </a:r>
          </a:p>
          <a:p>
            <a:pPr lvl="1">
              <a:spcBef>
                <a:spcPts val="1200"/>
              </a:spcBef>
            </a:pPr>
            <a:r>
              <a:rPr lang="en-US" dirty="0"/>
              <a:t>Have range of values and different precision depending on the used memory</a:t>
            </a:r>
          </a:p>
          <a:p>
            <a:pPr lvl="1">
              <a:spcBef>
                <a:spcPts val="1200"/>
              </a:spcBef>
            </a:pPr>
            <a:r>
              <a:rPr lang="en-US" dirty="0"/>
              <a:t>Can behave abnormally in the calculations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14</a:t>
            </a:fld>
            <a:endParaRPr lang="en-US" dirty="0"/>
          </a:p>
        </p:txBody>
      </p:sp>
      <p:pic>
        <p:nvPicPr>
          <p:cNvPr id="66562" name="Picture 2" descr="Numbers by inconspicuous_bostonian."/>
          <p:cNvPicPr>
            <a:picLocks noChangeAspect="1" noChangeArrowheads="1"/>
          </p:cNvPicPr>
          <p:nvPr/>
        </p:nvPicPr>
        <p:blipFill>
          <a:blip r:embed="rId2" cstate="screen"/>
          <a:srcRect/>
          <a:stretch>
            <a:fillRect/>
          </a:stretch>
        </p:blipFill>
        <p:spPr bwMode="auto">
          <a:xfrm>
            <a:off x="1066800" y="5105400"/>
            <a:ext cx="6781800" cy="1385529"/>
          </a:xfrm>
          <a:prstGeom prst="rect">
            <a:avLst/>
          </a:prstGeom>
          <a:ln>
            <a:noFill/>
          </a:ln>
          <a:effectLst>
            <a:softEdge rad="112500"/>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t>Floating-Point Types</a:t>
            </a:r>
            <a:endParaRPr lang="bg-BG"/>
          </a:p>
        </p:txBody>
      </p:sp>
      <p:sp>
        <p:nvSpPr>
          <p:cNvPr id="576515" name="Rectangle 3"/>
          <p:cNvSpPr>
            <a:spLocks noGrp="1" noChangeArrowheads="1"/>
          </p:cNvSpPr>
          <p:nvPr>
            <p:ph idx="1"/>
          </p:nvPr>
        </p:nvSpPr>
        <p:spPr/>
        <p:txBody>
          <a:bodyPr/>
          <a:lstStyle/>
          <a:p>
            <a:r>
              <a:rPr lang="en-US" dirty="0"/>
              <a:t>Floating-point types are:</a:t>
            </a:r>
          </a:p>
          <a:p>
            <a:pPr lvl="1"/>
            <a:r>
              <a:rPr lang="en-US" dirty="0">
                <a:solidFill>
                  <a:schemeClr val="accent5">
                    <a:lumMod val="20000"/>
                    <a:lumOff val="80000"/>
                  </a:schemeClr>
                </a:solidFill>
                <a:latin typeface="Consolas" pitchFamily="49" charset="0"/>
                <a:cs typeface="Consolas" pitchFamily="49" charset="0"/>
              </a:rPr>
              <a:t>float </a:t>
            </a:r>
            <a:r>
              <a:rPr lang="en-US" dirty="0"/>
              <a:t>(±1.5 × 10</a:t>
            </a:r>
            <a:r>
              <a:rPr lang="en-US" baseline="30000" dirty="0"/>
              <a:t>−45</a:t>
            </a:r>
            <a:r>
              <a:rPr lang="en-US" dirty="0"/>
              <a:t> to ±3.4 × 10</a:t>
            </a:r>
            <a:r>
              <a:rPr lang="en-US" baseline="30000" dirty="0"/>
              <a:t>38</a:t>
            </a:r>
            <a:r>
              <a:rPr lang="en-US" dirty="0"/>
              <a:t>): 32-bits, precision of 7 digits</a:t>
            </a:r>
          </a:p>
          <a:p>
            <a:pPr lvl="1"/>
            <a:r>
              <a:rPr lang="en-US" dirty="0">
                <a:solidFill>
                  <a:schemeClr val="accent5">
                    <a:lumMod val="20000"/>
                    <a:lumOff val="80000"/>
                  </a:schemeClr>
                </a:solidFill>
                <a:latin typeface="Consolas" pitchFamily="49" charset="0"/>
                <a:cs typeface="Consolas" pitchFamily="49" charset="0"/>
              </a:rPr>
              <a:t>double </a:t>
            </a:r>
            <a:r>
              <a:rPr lang="en-US" dirty="0"/>
              <a:t>(±5.0 × 10</a:t>
            </a:r>
            <a:r>
              <a:rPr lang="en-US" baseline="30000" dirty="0"/>
              <a:t>−324</a:t>
            </a:r>
            <a:r>
              <a:rPr lang="en-US" dirty="0"/>
              <a:t> to ±1.7 × 10</a:t>
            </a:r>
            <a:r>
              <a:rPr lang="en-US" baseline="30000" dirty="0"/>
              <a:t>308</a:t>
            </a:r>
            <a:r>
              <a:rPr lang="en-US" dirty="0"/>
              <a:t>): 64-bits, precision of 15-16 digits</a:t>
            </a:r>
          </a:p>
          <a:p>
            <a:r>
              <a:rPr lang="en-US" dirty="0"/>
              <a:t>The default value of floating-point types:</a:t>
            </a:r>
          </a:p>
          <a:p>
            <a:pPr lvl="1"/>
            <a:r>
              <a:rPr lang="en-US" dirty="0"/>
              <a:t>Is </a:t>
            </a:r>
            <a:r>
              <a:rPr lang="en-US" dirty="0">
                <a:solidFill>
                  <a:schemeClr val="accent5">
                    <a:lumMod val="20000"/>
                    <a:lumOff val="80000"/>
                  </a:schemeClr>
                </a:solidFill>
                <a:latin typeface="Consolas" pitchFamily="49" charset="0"/>
                <a:cs typeface="Consolas" pitchFamily="49" charset="0"/>
              </a:rPr>
              <a:t>0.0F</a:t>
            </a:r>
            <a:r>
              <a:rPr lang="en-US" dirty="0"/>
              <a:t> for the </a:t>
            </a:r>
            <a:r>
              <a:rPr lang="en-US" dirty="0">
                <a:solidFill>
                  <a:schemeClr val="accent5">
                    <a:lumMod val="20000"/>
                    <a:lumOff val="80000"/>
                  </a:schemeClr>
                </a:solidFill>
                <a:latin typeface="Consolas" pitchFamily="49" charset="0"/>
                <a:cs typeface="Consolas" pitchFamily="49" charset="0"/>
              </a:rPr>
              <a:t>float</a:t>
            </a:r>
            <a:r>
              <a:rPr lang="en-US" dirty="0">
                <a:solidFill>
                  <a:schemeClr val="accent5">
                    <a:lumMod val="20000"/>
                    <a:lumOff val="80000"/>
                  </a:schemeClr>
                </a:solidFill>
                <a:cs typeface="Consolas" pitchFamily="49" charset="0"/>
              </a:rPr>
              <a:t> </a:t>
            </a:r>
            <a:r>
              <a:rPr lang="en-US" dirty="0"/>
              <a:t>type</a:t>
            </a:r>
          </a:p>
          <a:p>
            <a:pPr lvl="1"/>
            <a:r>
              <a:rPr lang="en-US" dirty="0"/>
              <a:t>Is </a:t>
            </a:r>
            <a:r>
              <a:rPr lang="en-US" dirty="0">
                <a:solidFill>
                  <a:schemeClr val="accent5">
                    <a:lumMod val="20000"/>
                    <a:lumOff val="80000"/>
                  </a:schemeClr>
                </a:solidFill>
                <a:latin typeface="Consolas" pitchFamily="49" charset="0"/>
                <a:cs typeface="Consolas" pitchFamily="49" charset="0"/>
              </a:rPr>
              <a:t>0.0D</a:t>
            </a:r>
            <a:r>
              <a:rPr lang="en-US" dirty="0"/>
              <a:t> for the </a:t>
            </a:r>
            <a:r>
              <a:rPr lang="en-US" dirty="0">
                <a:solidFill>
                  <a:schemeClr val="accent5">
                    <a:lumMod val="20000"/>
                    <a:lumOff val="80000"/>
                  </a:schemeClr>
                </a:solidFill>
                <a:latin typeface="Consolas" pitchFamily="49" charset="0"/>
                <a:cs typeface="Consolas" pitchFamily="49" charset="0"/>
              </a:rPr>
              <a:t>double</a:t>
            </a:r>
            <a:r>
              <a:rPr lang="en-US" dirty="0">
                <a:solidFill>
                  <a:schemeClr val="accent5">
                    <a:lumMod val="20000"/>
                    <a:lumOff val="80000"/>
                  </a:schemeClr>
                </a:solidFill>
                <a:cs typeface="Consolas" pitchFamily="49" charset="0"/>
              </a:rPr>
              <a:t> </a:t>
            </a:r>
            <a:r>
              <a:rPr lang="en-US" dirty="0"/>
              <a:t>type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a:t>PI Precision – Example</a:t>
            </a:r>
            <a:endParaRPr lang="bg-BG"/>
          </a:p>
        </p:txBody>
      </p:sp>
      <p:sp>
        <p:nvSpPr>
          <p:cNvPr id="433155" name="Rectangle 3"/>
          <p:cNvSpPr>
            <a:spLocks noGrp="1" noChangeArrowheads="1"/>
          </p:cNvSpPr>
          <p:nvPr>
            <p:ph idx="1"/>
          </p:nvPr>
        </p:nvSpPr>
        <p:spPr/>
        <p:txBody>
          <a:bodyPr/>
          <a:lstStyle/>
          <a:p>
            <a:r>
              <a:rPr lang="en-US" sz="2800" dirty="0"/>
              <a:t>See below the difference in precision when using </a:t>
            </a:r>
            <a:r>
              <a:rPr lang="en-US" sz="2800" dirty="0">
                <a:solidFill>
                  <a:schemeClr val="accent5">
                    <a:lumMod val="20000"/>
                    <a:lumOff val="80000"/>
                  </a:schemeClr>
                </a:solidFill>
                <a:latin typeface="Consolas" pitchFamily="49" charset="0"/>
                <a:cs typeface="Consolas" pitchFamily="49" charset="0"/>
              </a:rPr>
              <a:t>float</a:t>
            </a:r>
            <a:r>
              <a:rPr lang="en-US" sz="2800" dirty="0"/>
              <a:t> and </a:t>
            </a:r>
            <a:r>
              <a:rPr lang="en-US" sz="2800" dirty="0">
                <a:solidFill>
                  <a:schemeClr val="accent5">
                    <a:lumMod val="20000"/>
                    <a:lumOff val="80000"/>
                  </a:schemeClr>
                </a:solidFill>
                <a:latin typeface="Consolas" pitchFamily="49" charset="0"/>
                <a:cs typeface="Consolas" pitchFamily="49" charset="0"/>
              </a:rPr>
              <a:t>double</a:t>
            </a:r>
            <a:r>
              <a:rPr lang="en-US" sz="2800" dirty="0"/>
              <a:t>:</a:t>
            </a:r>
          </a:p>
          <a:p>
            <a:endParaRPr lang="en-US" sz="2800" dirty="0"/>
          </a:p>
          <a:p>
            <a:endParaRPr lang="en-US" sz="2800" dirty="0"/>
          </a:p>
          <a:p>
            <a:endParaRPr lang="en-US" sz="2800" dirty="0"/>
          </a:p>
          <a:p>
            <a:endParaRPr lang="en-US" sz="2800" dirty="0"/>
          </a:p>
          <a:p>
            <a:r>
              <a:rPr lang="en-US" sz="2800" dirty="0"/>
              <a:t>NOTE: The “</a:t>
            </a:r>
            <a:r>
              <a:rPr lang="en-US" sz="2800" dirty="0">
                <a:solidFill>
                  <a:schemeClr val="accent5">
                    <a:lumMod val="20000"/>
                    <a:lumOff val="80000"/>
                  </a:schemeClr>
                </a:solidFill>
                <a:latin typeface="Consolas" pitchFamily="49" charset="0"/>
                <a:cs typeface="Consolas" pitchFamily="49" charset="0"/>
              </a:rPr>
              <a:t>f</a:t>
            </a:r>
            <a:r>
              <a:rPr lang="en-US" sz="2800" dirty="0"/>
              <a:t>” suffix in the first statement!</a:t>
            </a:r>
          </a:p>
          <a:p>
            <a:pPr lvl="1"/>
            <a:r>
              <a:rPr lang="en-US" sz="2600" dirty="0"/>
              <a:t>Real numbers are by default interpreted as </a:t>
            </a:r>
            <a:r>
              <a:rPr lang="en-US" sz="2600" dirty="0">
                <a:solidFill>
                  <a:schemeClr val="accent5">
                    <a:lumMod val="20000"/>
                    <a:lumOff val="80000"/>
                  </a:schemeClr>
                </a:solidFill>
                <a:latin typeface="Consolas" pitchFamily="49" charset="0"/>
                <a:cs typeface="Consolas" pitchFamily="49" charset="0"/>
              </a:rPr>
              <a:t>double</a:t>
            </a:r>
            <a:r>
              <a:rPr lang="en-US" sz="2600" dirty="0"/>
              <a:t>!</a:t>
            </a:r>
          </a:p>
          <a:p>
            <a:pPr lvl="1"/>
            <a:r>
              <a:rPr lang="en-US" sz="2600" dirty="0"/>
              <a:t>One should </a:t>
            </a:r>
            <a:r>
              <a:rPr lang="en-US" sz="2600" dirty="0">
                <a:solidFill>
                  <a:schemeClr val="accent5">
                    <a:lumMod val="20000"/>
                    <a:lumOff val="80000"/>
                  </a:schemeClr>
                </a:solidFill>
              </a:rPr>
              <a:t>explicitly</a:t>
            </a:r>
            <a:r>
              <a:rPr lang="en-US" sz="2600" dirty="0"/>
              <a:t> convert them to </a:t>
            </a:r>
            <a:r>
              <a:rPr lang="en-US" sz="2600" dirty="0">
                <a:solidFill>
                  <a:schemeClr val="accent5">
                    <a:lumMod val="20000"/>
                    <a:lumOff val="80000"/>
                  </a:schemeClr>
                </a:solidFill>
                <a:latin typeface="Consolas" pitchFamily="49" charset="0"/>
                <a:cs typeface="Consolas" pitchFamily="49" charset="0"/>
              </a:rPr>
              <a:t>float</a:t>
            </a:r>
            <a:endParaRPr lang="bg-BG" sz="2600" dirty="0">
              <a:solidFill>
                <a:schemeClr val="accent5">
                  <a:lumMod val="20000"/>
                  <a:lumOff val="80000"/>
                </a:schemeClr>
              </a:solidFill>
              <a:latin typeface="Consolas" pitchFamily="49" charset="0"/>
              <a:cs typeface="Consolas" pitchFamily="49" charset="0"/>
            </a:endParaRP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16</a:t>
            </a:fld>
            <a:endParaRPr lang="en-US" dirty="0"/>
          </a:p>
        </p:txBody>
      </p:sp>
      <p:sp>
        <p:nvSpPr>
          <p:cNvPr id="433156" name="Rectangle 4"/>
          <p:cNvSpPr>
            <a:spLocks noChangeArrowheads="1"/>
          </p:cNvSpPr>
          <p:nvPr/>
        </p:nvSpPr>
        <p:spPr bwMode="auto">
          <a:xfrm>
            <a:off x="611188" y="2349500"/>
            <a:ext cx="7848600" cy="156138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floatPI = 3.141592653589793238f;</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doublePI = 3.141592653589793238;</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Console.WriteLine("Float PI is: {0}", floatPI);</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Console.WriteLine("Double PI is: {0}", doublePI);</a:t>
            </a:r>
          </a:p>
        </p:txBody>
      </p:sp>
      <p:pic>
        <p:nvPicPr>
          <p:cNvPr id="110593" name="Picture 1"/>
          <p:cNvPicPr>
            <a:picLocks noChangeAspect="1" noChangeArrowheads="1"/>
          </p:cNvPicPr>
          <p:nvPr/>
        </p:nvPicPr>
        <p:blipFill>
          <a:blip r:embed="rId2" cstate="screen"/>
          <a:srcRect/>
          <a:stretch>
            <a:fillRect/>
          </a:stretch>
        </p:blipFill>
        <p:spPr bwMode="auto">
          <a:xfrm>
            <a:off x="2057400" y="3886200"/>
            <a:ext cx="3629025" cy="762000"/>
          </a:xfrm>
          <a:prstGeom prst="rect">
            <a:avLst/>
          </a:prstGeom>
          <a:noFill/>
          <a:ln w="9525">
            <a:noFill/>
            <a:miter lim="800000"/>
            <a:headEnd/>
            <a:tailEnd/>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lumMod val="65000"/>
                <a:lumOff val="35000"/>
              </a:schemeClr>
            </a:gs>
            <a:gs pos="83000">
              <a:schemeClr val="bg1"/>
            </a:gs>
          </a:gsLst>
          <a:path path="circle">
            <a:fillToRect l="20000" t="30000" r="135000" b="100000"/>
          </a:path>
          <a:tileRect/>
        </a:gradFill>
        <a:effectLst/>
      </p:bgPr>
    </p:bg>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3048000" y="76200"/>
            <a:ext cx="5867400" cy="914400"/>
          </a:xfrm>
        </p:spPr>
        <p:txBody>
          <a:bodyPr/>
          <a:lstStyle/>
          <a:p>
            <a:r>
              <a:rPr lang="en-US" sz="3600" dirty="0"/>
              <a:t>Abnormalities in the Floating-Point Calculations</a:t>
            </a:r>
            <a:endParaRPr lang="bg-BG" sz="3600" dirty="0"/>
          </a:p>
        </p:txBody>
      </p:sp>
      <p:sp>
        <p:nvSpPr>
          <p:cNvPr id="575491" name="Rectangle 3"/>
          <p:cNvSpPr>
            <a:spLocks noGrp="1" noChangeArrowheads="1"/>
          </p:cNvSpPr>
          <p:nvPr>
            <p:ph idx="1"/>
          </p:nvPr>
        </p:nvSpPr>
        <p:spPr>
          <a:xfrm>
            <a:off x="228600" y="1143000"/>
            <a:ext cx="8686800" cy="5562600"/>
          </a:xfrm>
        </p:spPr>
        <p:txBody>
          <a:bodyPr/>
          <a:lstStyle/>
          <a:p>
            <a:r>
              <a:rPr lang="en-US" dirty="0"/>
              <a:t>Sometimes abnormalities can be observed when using floating-point numbers</a:t>
            </a:r>
          </a:p>
          <a:p>
            <a:pPr lvl="1"/>
            <a:r>
              <a:rPr lang="en-US" dirty="0"/>
              <a:t>Comparing floating-point numbers can not be performed directly with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Example: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17</a:t>
            </a:fld>
            <a:endParaRPr lang="en-US" dirty="0"/>
          </a:p>
        </p:txBody>
      </p:sp>
      <p:sp>
        <p:nvSpPr>
          <p:cNvPr id="575492" name="Rectangle 4"/>
          <p:cNvSpPr>
            <a:spLocks noChangeArrowheads="1"/>
          </p:cNvSpPr>
          <p:nvPr/>
        </p:nvSpPr>
        <p:spPr bwMode="auto">
          <a:xfrm>
            <a:off x="755650" y="4114800"/>
            <a:ext cx="7632700" cy="232679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a = 1.0f;</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b = 0.33f;</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double sum = 1.33f;</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equal = (a+b == sum); // False!!!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Console.WriteLine("a+b={0}  sum={1}  equal={2}",</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a+b, sum, equal);</a:t>
            </a:r>
          </a:p>
        </p:txBody>
      </p:sp>
      <p:pic>
        <p:nvPicPr>
          <p:cNvPr id="62466" name="Picture 2" descr="http://rds.yahoo.com/_ylt=A0WTefeqfQpLnuoA13ajzbkF/SIG=12dsa8g6n/EXP=1259065130/**http%3A/www2.hiren.info/desktopwallpapers/3d/alien-web.jpg"/>
          <p:cNvPicPr>
            <a:picLocks noChangeAspect="1" noChangeArrowheads="1"/>
          </p:cNvPicPr>
          <p:nvPr/>
        </p:nvPicPr>
        <p:blipFill>
          <a:blip r:embed="rId2" cstate="screen"/>
          <a:srcRect/>
          <a:stretch>
            <a:fillRect/>
          </a:stretch>
        </p:blipFill>
        <p:spPr bwMode="auto">
          <a:xfrm>
            <a:off x="6781800" y="3505200"/>
            <a:ext cx="1905000" cy="1524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overrideClrMapping bg1="dk1" tx1="lt1" bg2="dk2" tx2="lt2" accent1="accent1" accent2="accent2" accent3="accent3" accent4="accent4" accent5="accent5" accent6="accent6" hlink="hlink" folHlink="folHlink"/>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dirty="0"/>
              <a:t>Decimal Floating-Point Types</a:t>
            </a:r>
            <a:endParaRPr lang="bg-BG" dirty="0"/>
          </a:p>
        </p:txBody>
      </p:sp>
      <p:sp>
        <p:nvSpPr>
          <p:cNvPr id="439299" name="Rectangle 3"/>
          <p:cNvSpPr>
            <a:spLocks noGrp="1" noChangeArrowheads="1"/>
          </p:cNvSpPr>
          <p:nvPr>
            <p:ph idx="1"/>
          </p:nvPr>
        </p:nvSpPr>
        <p:spPr>
          <a:xfrm>
            <a:off x="323850" y="1066801"/>
            <a:ext cx="8496300" cy="5530850"/>
          </a:xfrm>
        </p:spPr>
        <p:txBody>
          <a:bodyPr/>
          <a:lstStyle/>
          <a:p>
            <a:r>
              <a:rPr lang="en-US" dirty="0"/>
              <a:t>There is a special decimal floating-point		 real number type in C#:</a:t>
            </a:r>
          </a:p>
          <a:p>
            <a:pPr lvl="1"/>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(±1,0 × 10</a:t>
            </a:r>
            <a:r>
              <a:rPr lang="en-US" baseline="30000" dirty="0"/>
              <a:t>-28</a:t>
            </a:r>
            <a:r>
              <a:rPr lang="en-US" dirty="0"/>
              <a:t> to ±7,9 × 10</a:t>
            </a:r>
            <a:r>
              <a:rPr lang="en-US" baseline="30000" dirty="0"/>
              <a:t>28</a:t>
            </a:r>
            <a:r>
              <a:rPr lang="en-US" dirty="0"/>
              <a:t>): 128-bits, precision of 28-29 digits</a:t>
            </a:r>
          </a:p>
          <a:p>
            <a:pPr lvl="1"/>
            <a:r>
              <a:rPr lang="en-US" dirty="0"/>
              <a:t>Used for financial calculations</a:t>
            </a:r>
          </a:p>
          <a:p>
            <a:pPr lvl="1"/>
            <a:r>
              <a:rPr lang="en-US" dirty="0"/>
              <a:t>No round-off errors</a:t>
            </a:r>
          </a:p>
          <a:p>
            <a:pPr lvl="1"/>
            <a:r>
              <a:rPr lang="en-US" dirty="0"/>
              <a:t>Almost no loss of precision</a:t>
            </a:r>
          </a:p>
          <a:p>
            <a:r>
              <a:rPr lang="en-US" dirty="0"/>
              <a:t>The default value of </a:t>
            </a:r>
            <a:r>
              <a:rPr lang="en-US" dirty="0">
                <a:solidFill>
                  <a:schemeClr val="accent5">
                    <a:lumMod val="20000"/>
                    <a:lumOff val="80000"/>
                  </a:schemeClr>
                </a:solidFill>
                <a:latin typeface="Consolas" pitchFamily="49" charset="0"/>
                <a:cs typeface="Consolas" pitchFamily="49" charset="0"/>
              </a:rPr>
              <a:t>decimal</a:t>
            </a:r>
            <a:r>
              <a:rPr lang="en-US" dirty="0">
                <a:solidFill>
                  <a:schemeClr val="accent5">
                    <a:lumMod val="20000"/>
                    <a:lumOff val="80000"/>
                  </a:schemeClr>
                </a:solidFill>
                <a:cs typeface="Consolas" pitchFamily="49" charset="0"/>
              </a:rPr>
              <a:t> </a:t>
            </a:r>
            <a:r>
              <a:rPr lang="en-US" dirty="0"/>
              <a:t>type is:</a:t>
            </a:r>
          </a:p>
          <a:p>
            <a:pPr lvl="1"/>
            <a:r>
              <a:rPr lang="bg-BG" dirty="0">
                <a:solidFill>
                  <a:schemeClr val="accent5">
                    <a:lumMod val="20000"/>
                    <a:lumOff val="80000"/>
                  </a:schemeClr>
                </a:solidFill>
                <a:latin typeface="Consolas" pitchFamily="49" charset="0"/>
                <a:cs typeface="Consolas" pitchFamily="49" charset="0"/>
              </a:rPr>
              <a:t>0.0</a:t>
            </a:r>
            <a:r>
              <a:rPr lang="en-US" dirty="0">
                <a:solidFill>
                  <a:schemeClr val="accent5">
                    <a:lumMod val="20000"/>
                    <a:lumOff val="80000"/>
                  </a:schemeClr>
                </a:solidFill>
                <a:latin typeface="Consolas" pitchFamily="49" charset="0"/>
                <a:cs typeface="Consolas" pitchFamily="49" charset="0"/>
              </a:rPr>
              <a:t>M</a:t>
            </a:r>
            <a:r>
              <a:rPr lang="en-US" dirty="0"/>
              <a:t> (</a:t>
            </a:r>
            <a:r>
              <a:rPr lang="en-US" dirty="0">
                <a:solidFill>
                  <a:schemeClr val="accent5">
                    <a:lumMod val="20000"/>
                    <a:lumOff val="80000"/>
                  </a:schemeClr>
                </a:solidFill>
                <a:latin typeface="Consolas" pitchFamily="49" charset="0"/>
                <a:cs typeface="Consolas" pitchFamily="49" charset="0"/>
              </a:rPr>
              <a:t>M</a:t>
            </a:r>
            <a:r>
              <a:rPr lang="en-US" dirty="0"/>
              <a:t> is the suffix for decimal numbers)</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18</a:t>
            </a:fld>
            <a:endParaRPr lang="en-US" dirty="0"/>
          </a:p>
        </p:txBody>
      </p:sp>
      <p:pic>
        <p:nvPicPr>
          <p:cNvPr id="65538" name="Picture 2" descr="http://www.techno-archery.com/Archery%20copy.jpg"/>
          <p:cNvPicPr>
            <a:picLocks noChangeAspect="1" noChangeArrowheads="1"/>
          </p:cNvPicPr>
          <p:nvPr/>
        </p:nvPicPr>
        <p:blipFill>
          <a:blip r:embed="rId2" cstate="screen"/>
          <a:srcRect/>
          <a:stretch>
            <a:fillRect/>
          </a:stretch>
        </p:blipFill>
        <p:spPr bwMode="auto">
          <a:xfrm>
            <a:off x="7772400" y="1181100"/>
            <a:ext cx="952500" cy="952500"/>
          </a:xfrm>
          <a:prstGeom prst="ellipse">
            <a:avLst/>
          </a:prstGeom>
          <a:noFill/>
        </p:spPr>
      </p:pic>
      <p:pic>
        <p:nvPicPr>
          <p:cNvPr id="65540" name="Picture 4" descr="http://support2.dundas.com/OnlineDocumentation/WinChart2003/images/Formulas_Williams.png"/>
          <p:cNvPicPr>
            <a:picLocks noChangeAspect="1" noChangeArrowheads="1"/>
          </p:cNvPicPr>
          <p:nvPr/>
        </p:nvPicPr>
        <p:blipFill>
          <a:blip r:embed="rId3" cstate="screen"/>
          <a:srcRect t="-1311"/>
          <a:stretch>
            <a:fillRect/>
          </a:stretch>
        </p:blipFill>
        <p:spPr bwMode="auto">
          <a:xfrm>
            <a:off x="6248400" y="3157870"/>
            <a:ext cx="2387600" cy="1814180"/>
          </a:xfrm>
          <a:prstGeom prst="roundRect">
            <a:avLst>
              <a:gd name="adj" fmla="val 5770"/>
            </a:avLst>
          </a:prstGeom>
          <a:noFill/>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733800"/>
            <a:ext cx="8077200" cy="1447800"/>
          </a:xfrm>
        </p:spPr>
        <p:txBody>
          <a:bodyPr/>
          <a:lstStyle/>
          <a:p>
            <a:pPr>
              <a:lnSpc>
                <a:spcPts val="5400"/>
              </a:lnSpc>
            </a:pPr>
            <a:r>
              <a:rPr lang="en-US" dirty="0"/>
              <a:t>Floating-Point and Decimal Floating-Point Types</a:t>
            </a:r>
          </a:p>
        </p:txBody>
      </p:sp>
      <p:sp>
        <p:nvSpPr>
          <p:cNvPr id="3" name="Subtitle 2"/>
          <p:cNvSpPr>
            <a:spLocks noGrp="1"/>
          </p:cNvSpPr>
          <p:nvPr>
            <p:ph type="subTitle" idx="1"/>
          </p:nvPr>
        </p:nvSpPr>
        <p:spPr>
          <a:xfrm>
            <a:off x="304800" y="5298280"/>
            <a:ext cx="8229600" cy="569120"/>
          </a:xfrm>
        </p:spPr>
        <p:txBody>
          <a:bodyPr/>
          <a:lstStyle/>
          <a:p>
            <a:r>
              <a:rPr lang="en-US" dirty="0"/>
              <a:t>Live Demo</a:t>
            </a:r>
          </a:p>
        </p:txBody>
      </p:sp>
      <p:pic>
        <p:nvPicPr>
          <p:cNvPr id="61442" name="Picture 2" descr="Imagination.vg by sub.site."/>
          <p:cNvPicPr>
            <a:picLocks noChangeAspect="1" noChangeArrowheads="1"/>
          </p:cNvPicPr>
          <p:nvPr/>
        </p:nvPicPr>
        <p:blipFill>
          <a:blip r:embed="rId2" cstate="screen"/>
          <a:srcRect/>
          <a:stretch>
            <a:fillRect/>
          </a:stretch>
        </p:blipFill>
        <p:spPr bwMode="auto">
          <a:xfrm>
            <a:off x="2438400" y="609600"/>
            <a:ext cx="5981700" cy="2657475"/>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r>
              <a:rPr lang="en-US" dirty="0"/>
              <a:t>Table of Contents</a:t>
            </a:r>
            <a:endParaRPr lang="bg-BG" dirty="0"/>
          </a:p>
        </p:txBody>
      </p:sp>
      <p:sp>
        <p:nvSpPr>
          <p:cNvPr id="423939" name="Rectangle 3"/>
          <p:cNvSpPr>
            <a:spLocks noGrp="1" noChangeArrowheads="1"/>
          </p:cNvSpPr>
          <p:nvPr>
            <p:ph idx="1"/>
          </p:nvPr>
        </p:nvSpPr>
        <p:spPr>
          <a:xfrm>
            <a:off x="228600" y="914400"/>
            <a:ext cx="8686800" cy="5715000"/>
          </a:xfrm>
        </p:spPr>
        <p:txBody>
          <a:bodyPr/>
          <a:lstStyle/>
          <a:p>
            <a:pPr marL="511175" indent="-511175">
              <a:lnSpc>
                <a:spcPct val="114000"/>
              </a:lnSpc>
              <a:spcBef>
                <a:spcPts val="0"/>
              </a:spcBef>
              <a:spcAft>
                <a:spcPts val="0"/>
              </a:spcAft>
              <a:buFontTx/>
              <a:buAutoNum type="arabicPeriod"/>
            </a:pPr>
            <a:r>
              <a:rPr lang="en-US" sz="2800" dirty="0"/>
              <a:t>Primitive Data Types</a:t>
            </a:r>
          </a:p>
          <a:p>
            <a:pPr marL="1077913" lvl="1" indent="-366713">
              <a:lnSpc>
                <a:spcPct val="114000"/>
              </a:lnSpc>
              <a:spcBef>
                <a:spcPts val="0"/>
              </a:spcBef>
              <a:spcAft>
                <a:spcPts val="0"/>
              </a:spcAft>
            </a:pPr>
            <a:r>
              <a:rPr lang="en-US" sz="2600" dirty="0"/>
              <a:t>Integer </a:t>
            </a:r>
          </a:p>
          <a:p>
            <a:pPr marL="1077913" lvl="1" indent="-366713">
              <a:lnSpc>
                <a:spcPct val="114000"/>
              </a:lnSpc>
              <a:spcBef>
                <a:spcPts val="0"/>
              </a:spcBef>
              <a:spcAft>
                <a:spcPts val="0"/>
              </a:spcAft>
            </a:pPr>
            <a:r>
              <a:rPr lang="en-US" sz="2600" dirty="0"/>
              <a:t>Floating-Point / Decimal Floating-Point</a:t>
            </a:r>
          </a:p>
          <a:p>
            <a:pPr marL="1077913" lvl="1" indent="-366713">
              <a:lnSpc>
                <a:spcPct val="114000"/>
              </a:lnSpc>
              <a:spcBef>
                <a:spcPts val="0"/>
              </a:spcBef>
              <a:spcAft>
                <a:spcPts val="0"/>
              </a:spcAft>
            </a:pPr>
            <a:r>
              <a:rPr lang="en-US" sz="2600" dirty="0"/>
              <a:t>Boolean</a:t>
            </a:r>
          </a:p>
          <a:p>
            <a:pPr marL="1077913" lvl="1" indent="-366713">
              <a:lnSpc>
                <a:spcPct val="114000"/>
              </a:lnSpc>
              <a:spcBef>
                <a:spcPts val="0"/>
              </a:spcBef>
              <a:spcAft>
                <a:spcPts val="0"/>
              </a:spcAft>
            </a:pPr>
            <a:r>
              <a:rPr lang="en-US" sz="2600" dirty="0"/>
              <a:t>Character</a:t>
            </a:r>
          </a:p>
          <a:p>
            <a:pPr marL="1077913" lvl="1" indent="-366713">
              <a:lnSpc>
                <a:spcPct val="114000"/>
              </a:lnSpc>
              <a:spcBef>
                <a:spcPts val="0"/>
              </a:spcBef>
              <a:spcAft>
                <a:spcPts val="0"/>
              </a:spcAft>
            </a:pPr>
            <a:r>
              <a:rPr lang="en-US" sz="2600" dirty="0"/>
              <a:t>String</a:t>
            </a:r>
          </a:p>
          <a:p>
            <a:pPr marL="1077913" lvl="1" indent="-366713">
              <a:lnSpc>
                <a:spcPct val="114000"/>
              </a:lnSpc>
              <a:spcBef>
                <a:spcPts val="0"/>
              </a:spcBef>
              <a:spcAft>
                <a:spcPts val="0"/>
              </a:spcAft>
            </a:pPr>
            <a:r>
              <a:rPr lang="en-US" sz="2600" dirty="0"/>
              <a:t>Object</a:t>
            </a:r>
          </a:p>
          <a:p>
            <a:pPr marL="511175" indent="-511175">
              <a:lnSpc>
                <a:spcPct val="114000"/>
              </a:lnSpc>
              <a:spcBef>
                <a:spcPts val="0"/>
              </a:spcBef>
              <a:spcAft>
                <a:spcPts val="0"/>
              </a:spcAft>
              <a:buFont typeface="+mj-lt"/>
              <a:buAutoNum type="arabicPeriod"/>
            </a:pPr>
            <a:r>
              <a:rPr lang="en-US" sz="2800" dirty="0"/>
              <a:t>Declaring and Using Variables</a:t>
            </a:r>
          </a:p>
          <a:p>
            <a:pPr marL="1077913" lvl="1" indent="-366713">
              <a:lnSpc>
                <a:spcPct val="114000"/>
              </a:lnSpc>
              <a:spcBef>
                <a:spcPts val="0"/>
              </a:spcBef>
              <a:spcAft>
                <a:spcPts val="0"/>
              </a:spcAft>
            </a:pPr>
            <a:r>
              <a:rPr lang="en-US" sz="2600" dirty="0"/>
              <a:t>Identifiers</a:t>
            </a:r>
          </a:p>
          <a:p>
            <a:pPr marL="1077913" lvl="1" indent="-366713">
              <a:lnSpc>
                <a:spcPct val="114000"/>
              </a:lnSpc>
              <a:spcBef>
                <a:spcPts val="0"/>
              </a:spcBef>
              <a:spcAft>
                <a:spcPts val="0"/>
              </a:spcAft>
            </a:pPr>
            <a:r>
              <a:rPr lang="en-US" sz="2600" dirty="0"/>
              <a:t>Declaring Variables and Assigning Values</a:t>
            </a:r>
          </a:p>
          <a:p>
            <a:pPr marL="1077913" lvl="1" indent="-366713">
              <a:lnSpc>
                <a:spcPct val="114000"/>
              </a:lnSpc>
              <a:spcBef>
                <a:spcPts val="0"/>
              </a:spcBef>
              <a:spcAft>
                <a:spcPts val="0"/>
              </a:spcAft>
            </a:pPr>
            <a:r>
              <a:rPr lang="en-US" sz="2600" dirty="0"/>
              <a:t>Literals</a:t>
            </a:r>
          </a:p>
          <a:p>
            <a:pPr marL="511175" indent="-511175">
              <a:lnSpc>
                <a:spcPct val="114000"/>
              </a:lnSpc>
              <a:spcBef>
                <a:spcPts val="0"/>
              </a:spcBef>
              <a:spcAft>
                <a:spcPts val="0"/>
              </a:spcAft>
              <a:buFont typeface="+mj-lt"/>
              <a:buAutoNum type="arabicPeriod"/>
            </a:pPr>
            <a:r>
              <a:rPr lang="en-US" sz="2800" dirty="0">
                <a:solidFill>
                  <a:schemeClr val="accent5">
                    <a:lumMod val="20000"/>
                    <a:lumOff val="80000"/>
                  </a:schemeClr>
                </a:solidFill>
              </a:rPr>
              <a:t>Nullable</a:t>
            </a:r>
            <a:r>
              <a:rPr lang="en-US" sz="2800" dirty="0"/>
              <a:t> types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a:t>
            </a:fld>
            <a:endParaRPr lang="en-US" dirty="0"/>
          </a:p>
        </p:txBody>
      </p:sp>
      <p:pic>
        <p:nvPicPr>
          <p:cNvPr id="82948" name="Picture 4" descr="http://rds.yahoo.com/_ylt=A0WTbx4gcgpLskoAd.CjzbkF/SIG=11u4jlgvp/EXP=1259062176/**http%3A/www.regejepress.com/1books5-med.jpg"/>
          <p:cNvPicPr>
            <a:picLocks noChangeAspect="1" noChangeArrowheads="1"/>
          </p:cNvPicPr>
          <p:nvPr/>
        </p:nvPicPr>
        <p:blipFill>
          <a:blip r:embed="rId3" cstate="screen"/>
          <a:srcRect/>
          <a:stretch>
            <a:fillRect/>
          </a:stretch>
        </p:blipFill>
        <p:spPr bwMode="auto">
          <a:xfrm>
            <a:off x="5765800" y="2667000"/>
            <a:ext cx="2844800" cy="2133600"/>
          </a:xfrm>
          <a:prstGeom prst="rect">
            <a:avLst/>
          </a:prstGeom>
          <a:ln>
            <a:noFill/>
          </a:ln>
          <a:effectLst>
            <a:softEdge rad="112500"/>
          </a:effec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ctrTitle"/>
          </p:nvPr>
        </p:nvSpPr>
        <p:spPr>
          <a:xfrm>
            <a:off x="1258888" y="2133600"/>
            <a:ext cx="6480175" cy="736600"/>
          </a:xfrm>
        </p:spPr>
        <p:txBody>
          <a:bodyPr/>
          <a:lstStyle/>
          <a:p>
            <a:pPr>
              <a:lnSpc>
                <a:spcPct val="110000"/>
              </a:lnSpc>
            </a:pPr>
            <a:r>
              <a:rPr lang="en-US" dirty="0"/>
              <a:t>Boolean Type</a:t>
            </a:r>
          </a:p>
        </p:txBody>
      </p:sp>
      <p:pic>
        <p:nvPicPr>
          <p:cNvPr id="60418" name="Picture 2" descr="Tumbling Dice by r o s e n d a h l."/>
          <p:cNvPicPr>
            <a:picLocks noChangeAspect="1" noChangeArrowheads="1"/>
          </p:cNvPicPr>
          <p:nvPr/>
        </p:nvPicPr>
        <p:blipFill>
          <a:blip r:embed="rId3" cstate="screen">
            <a:clrChange>
              <a:clrFrom>
                <a:srgbClr val="060606"/>
              </a:clrFrom>
              <a:clrTo>
                <a:srgbClr val="060606">
                  <a:alpha val="0"/>
                </a:srgbClr>
              </a:clrTo>
            </a:clrChange>
          </a:blip>
          <a:srcRect/>
          <a:stretch>
            <a:fillRect/>
          </a:stretch>
        </p:blipFill>
        <p:spPr bwMode="auto">
          <a:xfrm>
            <a:off x="4343400" y="3657600"/>
            <a:ext cx="4038601" cy="2409827"/>
          </a:xfrm>
          <a:prstGeom prst="rect">
            <a:avLst/>
          </a:prstGeom>
          <a:noFill/>
        </p:spPr>
      </p:pic>
      <p:pic>
        <p:nvPicPr>
          <p:cNvPr id="61442" name="Picture 2" descr="http://www.filmfestivalworld.com/fileadmin/media/festival/True_False_Film_Festival/True_False_Documentary_Festival_10_orig.jpg"/>
          <p:cNvPicPr>
            <a:picLocks noChangeAspect="1" noChangeArrowheads="1"/>
          </p:cNvPicPr>
          <p:nvPr/>
        </p:nvPicPr>
        <p:blipFill>
          <a:blip r:embed="rId4" cstate="screen"/>
          <a:srcRect/>
          <a:stretch>
            <a:fillRect/>
          </a:stretch>
        </p:blipFill>
        <p:spPr bwMode="auto">
          <a:xfrm>
            <a:off x="1143000" y="3657600"/>
            <a:ext cx="2133600" cy="2433638"/>
          </a:xfrm>
          <a:prstGeom prst="roundRect">
            <a:avLst>
              <a:gd name="adj" fmla="val 10417"/>
            </a:avLst>
          </a:prstGeom>
          <a:ln>
            <a:noFill/>
          </a:ln>
          <a:effectLst>
            <a:softEdge rad="112500"/>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dirty="0"/>
              <a:t>The Boolean Data Type</a:t>
            </a:r>
            <a:endParaRPr lang="bg-BG" dirty="0"/>
          </a:p>
        </p:txBody>
      </p:sp>
      <p:sp>
        <p:nvSpPr>
          <p:cNvPr id="516099"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Boolean data type</a:t>
            </a:r>
            <a:r>
              <a:rPr lang="en-US" dirty="0"/>
              <a:t>:</a:t>
            </a:r>
          </a:p>
          <a:p>
            <a:pPr lvl="1"/>
            <a:r>
              <a:rPr lang="en-US" dirty="0"/>
              <a:t>Is declared by the </a:t>
            </a:r>
            <a:r>
              <a:rPr lang="en-US" noProof="1">
                <a:solidFill>
                  <a:schemeClr val="accent5">
                    <a:lumMod val="20000"/>
                    <a:lumOff val="80000"/>
                  </a:schemeClr>
                </a:solidFill>
                <a:latin typeface="Consolas" pitchFamily="49" charset="0"/>
                <a:cs typeface="Consolas" pitchFamily="49" charset="0"/>
              </a:rPr>
              <a:t>bool</a:t>
            </a:r>
            <a:r>
              <a:rPr lang="en-US" dirty="0"/>
              <a:t> keyword</a:t>
            </a:r>
          </a:p>
          <a:p>
            <a:pPr lvl="1"/>
            <a:r>
              <a:rPr lang="en-US" dirty="0"/>
              <a:t>Has two possible values: </a:t>
            </a:r>
            <a:r>
              <a:rPr lang="en-US" dirty="0">
                <a:solidFill>
                  <a:schemeClr val="accent5">
                    <a:lumMod val="20000"/>
                    <a:lumOff val="80000"/>
                  </a:schemeClr>
                </a:solidFill>
                <a:latin typeface="Consolas" pitchFamily="49" charset="0"/>
                <a:cs typeface="Consolas" pitchFamily="49" charset="0"/>
              </a:rPr>
              <a:t>true</a:t>
            </a:r>
            <a:r>
              <a:rPr lang="en-US" dirty="0"/>
              <a:t> and </a:t>
            </a:r>
            <a:r>
              <a:rPr lang="en-US" dirty="0">
                <a:solidFill>
                  <a:schemeClr val="accent5">
                    <a:lumMod val="20000"/>
                    <a:lumOff val="80000"/>
                  </a:schemeClr>
                </a:solidFill>
                <a:latin typeface="Consolas" pitchFamily="49" charset="0"/>
                <a:cs typeface="Consolas" pitchFamily="49" charset="0"/>
              </a:rPr>
              <a:t>false</a:t>
            </a:r>
          </a:p>
          <a:p>
            <a:pPr lvl="1"/>
            <a:r>
              <a:rPr lang="en-US" dirty="0"/>
              <a:t>Is useful in logical expressions</a:t>
            </a:r>
          </a:p>
          <a:p>
            <a:r>
              <a:rPr lang="en-US" dirty="0"/>
              <a:t>The default value is </a:t>
            </a:r>
            <a:r>
              <a:rPr lang="en-US" sz="3000" dirty="0">
                <a:solidFill>
                  <a:schemeClr val="accent5">
                    <a:lumMod val="20000"/>
                    <a:lumOff val="80000"/>
                  </a:schemeClr>
                </a:solidFill>
                <a:latin typeface="Consolas" pitchFamily="49" charset="0"/>
                <a:cs typeface="Consolas" pitchFamily="49" charset="0"/>
              </a:rPr>
              <a:t>false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21</a:t>
            </a:fld>
            <a:endParaRPr lang="en-US" dirty="0"/>
          </a:p>
        </p:txBody>
      </p:sp>
      <p:pic>
        <p:nvPicPr>
          <p:cNvPr id="58370" name="Picture 2" descr="digital infinity by Mr.  Mark."/>
          <p:cNvPicPr>
            <a:picLocks noChangeAspect="1" noChangeArrowheads="1"/>
          </p:cNvPicPr>
          <p:nvPr/>
        </p:nvPicPr>
        <p:blipFill>
          <a:blip r:embed="rId2" cstate="screen"/>
          <a:srcRect/>
          <a:stretch>
            <a:fillRect/>
          </a:stretch>
        </p:blipFill>
        <p:spPr bwMode="auto">
          <a:xfrm>
            <a:off x="5715000" y="3733800"/>
            <a:ext cx="3000375" cy="2744985"/>
          </a:xfrm>
          <a:prstGeom prst="rect">
            <a:avLst/>
          </a:prstGeom>
          <a:ln>
            <a:noFill/>
          </a:ln>
          <a:effectLst>
            <a:softEdge rad="112500"/>
          </a:effec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dirty="0"/>
              <a:t>Boolean Values – Example</a:t>
            </a:r>
            <a:endParaRPr lang="bg-BG" dirty="0"/>
          </a:p>
        </p:txBody>
      </p:sp>
      <p:sp>
        <p:nvSpPr>
          <p:cNvPr id="514051" name="Rectangle 3"/>
          <p:cNvSpPr>
            <a:spLocks noGrp="1" noChangeArrowheads="1"/>
          </p:cNvSpPr>
          <p:nvPr>
            <p:ph idx="1"/>
          </p:nvPr>
        </p:nvSpPr>
        <p:spPr/>
        <p:txBody>
          <a:bodyPr/>
          <a:lstStyle/>
          <a:p>
            <a:r>
              <a:rPr lang="en-US" dirty="0"/>
              <a:t>Example of boolean variables taking values of </a:t>
            </a:r>
            <a:r>
              <a:rPr lang="en-US" dirty="0">
                <a:solidFill>
                  <a:schemeClr val="accent5">
                    <a:lumMod val="20000"/>
                    <a:lumOff val="80000"/>
                  </a:schemeClr>
                </a:solidFill>
                <a:latin typeface="Consolas" pitchFamily="49" charset="0"/>
                <a:cs typeface="Consolas" pitchFamily="49" charset="0"/>
              </a:rPr>
              <a:t>true</a:t>
            </a:r>
            <a:r>
              <a:rPr lang="en-US" dirty="0"/>
              <a:t> or </a:t>
            </a:r>
            <a:r>
              <a:rPr lang="en-US" dirty="0">
                <a:solidFill>
                  <a:schemeClr val="accent5">
                    <a:lumMod val="20000"/>
                    <a:lumOff val="80000"/>
                  </a:schemeClr>
                </a:solidFill>
                <a:latin typeface="Consolas" pitchFamily="49" charset="0"/>
                <a:cs typeface="Consolas" pitchFamily="49" charset="0"/>
              </a:rPr>
              <a:t>false</a:t>
            </a:r>
            <a:r>
              <a:rPr lang="en-US" dirty="0"/>
              <a:t>:</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22</a:t>
            </a:fld>
            <a:endParaRPr lang="en-US" dirty="0"/>
          </a:p>
        </p:txBody>
      </p:sp>
      <p:sp>
        <p:nvSpPr>
          <p:cNvPr id="514052" name="Rectangle 4"/>
          <p:cNvSpPr>
            <a:spLocks noChangeArrowheads="1"/>
          </p:cNvSpPr>
          <p:nvPr/>
        </p:nvSpPr>
        <p:spPr bwMode="auto">
          <a:xfrm>
            <a:off x="755650" y="2514600"/>
            <a:ext cx="7632700" cy="2942344"/>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a =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b = 2;</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greaterAB = (a &gt; b);</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Console.WriteLine(greaterAB);  // False</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bool equalA1 = (a == 1);</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Console.WriteLine(equalA1);    // True</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43401"/>
            <a:ext cx="8229600" cy="685800"/>
          </a:xfrm>
        </p:spPr>
        <p:txBody>
          <a:bodyPr/>
          <a:lstStyle/>
          <a:p>
            <a:r>
              <a:rPr lang="en-US" dirty="0"/>
              <a:t>Boolean Type</a:t>
            </a:r>
          </a:p>
        </p:txBody>
      </p:sp>
      <p:sp>
        <p:nvSpPr>
          <p:cNvPr id="3" name="Subtitle 2"/>
          <p:cNvSpPr>
            <a:spLocks noGrp="1"/>
          </p:cNvSpPr>
          <p:nvPr>
            <p:ph type="subTitle" idx="1"/>
          </p:nvPr>
        </p:nvSpPr>
        <p:spPr>
          <a:xfrm>
            <a:off x="457200" y="5069680"/>
            <a:ext cx="8229600" cy="569120"/>
          </a:xfrm>
        </p:spPr>
        <p:txBody>
          <a:bodyPr/>
          <a:lstStyle/>
          <a:p>
            <a:r>
              <a:rPr lang="en-US" dirty="0"/>
              <a:t>Live Demo</a:t>
            </a:r>
          </a:p>
        </p:txBody>
      </p:sp>
      <p:pic>
        <p:nvPicPr>
          <p:cNvPr id="8194" name="Picture 2" descr="Mastermind by Harri_1970."/>
          <p:cNvPicPr>
            <a:picLocks noChangeAspect="1" noChangeArrowheads="1"/>
          </p:cNvPicPr>
          <p:nvPr/>
        </p:nvPicPr>
        <p:blipFill>
          <a:blip r:embed="rId2" cstate="screen"/>
          <a:srcRect/>
          <a:stretch>
            <a:fillRect/>
          </a:stretch>
        </p:blipFill>
        <p:spPr bwMode="auto">
          <a:xfrm>
            <a:off x="3352800" y="533399"/>
            <a:ext cx="5270003" cy="3133039"/>
          </a:xfrm>
          <a:prstGeom prst="roundRect">
            <a:avLst>
              <a:gd name="adj" fmla="val 11803"/>
            </a:avLst>
          </a:prstGeom>
          <a:ln>
            <a:noFill/>
          </a:ln>
          <a:effectLst>
            <a:softEdge rad="112500"/>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258888" y="2463800"/>
            <a:ext cx="6480175" cy="736600"/>
          </a:xfrm>
        </p:spPr>
        <p:txBody>
          <a:bodyPr/>
          <a:lstStyle/>
          <a:p>
            <a:pPr>
              <a:lnSpc>
                <a:spcPct val="110000"/>
              </a:lnSpc>
            </a:pPr>
            <a:r>
              <a:rPr lang="en-US" dirty="0"/>
              <a:t>Character Type</a:t>
            </a:r>
          </a:p>
        </p:txBody>
      </p:sp>
      <p:pic>
        <p:nvPicPr>
          <p:cNvPr id="56324" name="Picture 4" descr="http://rds.yahoo.com/_ylt=A0WTefY9gApLzNsAoMKjzbkF/SIG=1342dk0vc/EXP=1259065789/**http%3A/www.flashbackj.com/red_giant/text_anarchy/images/rg_main_text_anarchy.jpg"/>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762000" y="3657600"/>
            <a:ext cx="7543800" cy="2590800"/>
          </a:xfrm>
          <a:prstGeom prst="rect">
            <a:avLst/>
          </a:prstGeom>
          <a:ln>
            <a:noFill/>
          </a:ln>
          <a:effectLst>
            <a:softEdge rad="112500"/>
          </a:effectLst>
        </p:spPr>
      </p:pic>
      <p:pic>
        <p:nvPicPr>
          <p:cNvPr id="56323" name="Picture 3"/>
          <p:cNvPicPr>
            <a:picLocks noChangeAspect="1" noChangeArrowheads="1"/>
          </p:cNvPicPr>
          <p:nvPr/>
        </p:nvPicPr>
        <p:blipFill>
          <a:blip r:embed="rId4" cstate="screen">
            <a:duotone>
              <a:schemeClr val="accent4">
                <a:shade val="45000"/>
                <a:satMod val="135000"/>
              </a:schemeClr>
              <a:prstClr val="white"/>
            </a:duotone>
          </a:blip>
          <a:srcRect l="-882" t="-5632" r="-705" b="-9839"/>
          <a:stretch>
            <a:fillRect/>
          </a:stretch>
        </p:blipFill>
        <p:spPr bwMode="auto">
          <a:xfrm>
            <a:off x="3581400" y="814785"/>
            <a:ext cx="4724400" cy="1008856"/>
          </a:xfrm>
          <a:prstGeom prst="rect">
            <a:avLst/>
          </a:prstGeom>
          <a:solidFill>
            <a:srgbClr val="FFFFFF"/>
          </a:solidFill>
          <a:ln>
            <a:noFill/>
          </a:ln>
          <a:effectLst>
            <a:reflection blurRad="12700" stA="30000" endPos="30000" dist="5000" dir="5400000" sy="-100000" algn="bl" rotWithShape="0"/>
          </a:effectLst>
          <a:scene3d>
            <a:camera prst="perspectiveContrastingLeftFacing">
              <a:rot lat="828729" lon="640971" rev="198426"/>
            </a:camera>
            <a:lightRig rig="threePt" dir="t">
              <a:rot lat="0" lon="0" rev="2700000"/>
            </a:lightRig>
          </a:scene3d>
          <a:sp3d>
            <a:bevelT w="63500" h="50800"/>
          </a:sp3d>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2411413" y="115888"/>
            <a:ext cx="6553200" cy="909637"/>
          </a:xfrm>
        </p:spPr>
        <p:txBody>
          <a:bodyPr/>
          <a:lstStyle/>
          <a:p>
            <a:r>
              <a:rPr lang="en-US" dirty="0"/>
              <a:t>The Character Data Type</a:t>
            </a:r>
            <a:endParaRPr lang="bg-BG" dirty="0"/>
          </a:p>
        </p:txBody>
      </p:sp>
      <p:sp>
        <p:nvSpPr>
          <p:cNvPr id="517123"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character data type</a:t>
            </a:r>
            <a:r>
              <a:rPr lang="en-US" dirty="0"/>
              <a:t>:</a:t>
            </a:r>
          </a:p>
          <a:p>
            <a:pPr lvl="1"/>
            <a:r>
              <a:rPr lang="en-US" dirty="0"/>
              <a:t>Represents symbolic information</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char</a:t>
            </a:r>
            <a:r>
              <a:rPr lang="en-US" dirty="0"/>
              <a:t> keyword</a:t>
            </a:r>
          </a:p>
          <a:p>
            <a:pPr lvl="1"/>
            <a:r>
              <a:rPr lang="en-US" dirty="0"/>
              <a:t>Gives each symbol a corresponding integer code</a:t>
            </a:r>
          </a:p>
          <a:p>
            <a:pPr lvl="1"/>
            <a:r>
              <a:rPr lang="en-US" dirty="0"/>
              <a:t>Has a </a:t>
            </a:r>
            <a:r>
              <a:rPr lang="en-US" dirty="0">
                <a:solidFill>
                  <a:schemeClr val="accent5">
                    <a:lumMod val="20000"/>
                    <a:lumOff val="80000"/>
                  </a:schemeClr>
                </a:solidFill>
                <a:latin typeface="Consolas" pitchFamily="49" charset="0"/>
                <a:cs typeface="Consolas" pitchFamily="49" charset="0"/>
              </a:rPr>
              <a:t>'\0'</a:t>
            </a:r>
            <a:r>
              <a:rPr lang="en-US" dirty="0"/>
              <a:t> default value</a:t>
            </a:r>
          </a:p>
          <a:p>
            <a:pPr lvl="1"/>
            <a:r>
              <a:rPr lang="en-US" dirty="0"/>
              <a:t>Takes 16 bits of memory (from </a:t>
            </a:r>
            <a:r>
              <a:rPr lang="en-US" dirty="0">
                <a:solidFill>
                  <a:schemeClr val="accent5">
                    <a:lumMod val="20000"/>
                    <a:lumOff val="80000"/>
                  </a:schemeClr>
                </a:solidFill>
                <a:latin typeface="Consolas" pitchFamily="49" charset="0"/>
                <a:cs typeface="Consolas" pitchFamily="49" charset="0"/>
              </a:rPr>
              <a:t>U+0000</a:t>
            </a:r>
            <a:r>
              <a:rPr lang="en-US" dirty="0"/>
              <a:t> to </a:t>
            </a:r>
            <a:r>
              <a:rPr lang="en-US" dirty="0">
                <a:solidFill>
                  <a:schemeClr val="accent5">
                    <a:lumMod val="20000"/>
                    <a:lumOff val="80000"/>
                  </a:schemeClr>
                </a:solidFill>
                <a:latin typeface="Consolas" pitchFamily="49" charset="0"/>
                <a:cs typeface="Consolas" pitchFamily="49" charset="0"/>
              </a:rPr>
              <a:t>U+FFFF</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25</a:t>
            </a:fld>
            <a:endParaRPr lang="en-US" dirty="0"/>
          </a:p>
        </p:txBody>
      </p:sp>
      <p:pic>
        <p:nvPicPr>
          <p:cNvPr id="4" name="Picture 6" descr="http://www.ascendercorp.com/graphics/Ascender-Unicode-graphic.gif"/>
          <p:cNvPicPr>
            <a:picLocks noChangeAspect="1" noChangeArrowheads="1"/>
          </p:cNvPicPr>
          <p:nvPr/>
        </p:nvPicPr>
        <p:blipFill>
          <a:blip r:embed="rId2" cstate="screen">
            <a:lum bright="-10000"/>
          </a:blip>
          <a:srcRect/>
          <a:stretch>
            <a:fillRect/>
          </a:stretch>
        </p:blipFill>
        <p:spPr bwMode="auto">
          <a:xfrm>
            <a:off x="5257800" y="5235944"/>
            <a:ext cx="3429000" cy="1204480"/>
          </a:xfrm>
          <a:prstGeom prst="rect">
            <a:avLst/>
          </a:prstGeom>
          <a:ln>
            <a:noFill/>
          </a:ln>
          <a:effectLst>
            <a:softEdge rad="112500"/>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dirty="0"/>
              <a:t>Characters and Codes</a:t>
            </a:r>
            <a:endParaRPr lang="bg-BG" dirty="0"/>
          </a:p>
        </p:txBody>
      </p:sp>
      <p:sp>
        <p:nvSpPr>
          <p:cNvPr id="513027" name="Rectangle 3"/>
          <p:cNvSpPr>
            <a:spLocks noGrp="1" noChangeArrowheads="1"/>
          </p:cNvSpPr>
          <p:nvPr>
            <p:ph idx="1"/>
          </p:nvPr>
        </p:nvSpPr>
        <p:spPr/>
        <p:txBody>
          <a:bodyPr/>
          <a:lstStyle/>
          <a:p>
            <a:r>
              <a:rPr lang="en-US" dirty="0"/>
              <a:t>The example below shows that every symbol has an its unique Unicode code:</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26</a:t>
            </a:fld>
            <a:endParaRPr lang="en-US" dirty="0"/>
          </a:p>
        </p:txBody>
      </p:sp>
      <p:sp>
        <p:nvSpPr>
          <p:cNvPr id="513028" name="Rectangle 4"/>
          <p:cNvSpPr>
            <a:spLocks noChangeArrowheads="1"/>
          </p:cNvSpPr>
          <p:nvPr/>
        </p:nvSpPr>
        <p:spPr bwMode="auto">
          <a:xfrm>
            <a:off x="755650" y="2420404"/>
            <a:ext cx="7632700" cy="37517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symbol, (int) symbol);</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'b';</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symbol, (int) symbol);</a:t>
            </a:r>
          </a:p>
          <a:p>
            <a:pPr eaLnBrk="0" hangingPunct="0">
              <a:lnSpc>
                <a:spcPct val="110000"/>
              </a:lnSpc>
              <a:spcBef>
                <a:spcPts val="120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'A';</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Console.WriteLine("The code of '{0}' is: {1}",</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symbol, (int) symbol);</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495801"/>
            <a:ext cx="8229600" cy="685800"/>
          </a:xfrm>
        </p:spPr>
        <p:txBody>
          <a:bodyPr/>
          <a:lstStyle/>
          <a:p>
            <a:r>
              <a:rPr lang="en-US" dirty="0"/>
              <a:t>Character Type</a:t>
            </a:r>
          </a:p>
        </p:txBody>
      </p:sp>
      <p:sp>
        <p:nvSpPr>
          <p:cNvPr id="3" name="Subtitle 2"/>
          <p:cNvSpPr>
            <a:spLocks noGrp="1"/>
          </p:cNvSpPr>
          <p:nvPr>
            <p:ph type="subTitle" idx="1"/>
          </p:nvPr>
        </p:nvSpPr>
        <p:spPr>
          <a:xfrm>
            <a:off x="457200" y="5222080"/>
            <a:ext cx="8229600" cy="569120"/>
          </a:xfrm>
        </p:spPr>
        <p:txBody>
          <a:bodyPr/>
          <a:lstStyle/>
          <a:p>
            <a:r>
              <a:rPr lang="en-US" dirty="0"/>
              <a:t>Live Demo</a:t>
            </a:r>
          </a:p>
        </p:txBody>
      </p:sp>
      <p:pic>
        <p:nvPicPr>
          <p:cNvPr id="52226" name="Picture 2" descr="http://www.identifont.com/samples/fontsite/CombiSymbols.gif"/>
          <p:cNvPicPr>
            <a:picLocks noChangeAspect="1" noChangeArrowheads="1"/>
          </p:cNvPicPr>
          <p:nvPr/>
        </p:nvPicPr>
        <p:blipFill>
          <a:blip r:embed="rId2" cstate="screen"/>
          <a:srcRect/>
          <a:stretch>
            <a:fillRect/>
          </a:stretch>
        </p:blipFill>
        <p:spPr bwMode="auto">
          <a:xfrm>
            <a:off x="2514600" y="1143000"/>
            <a:ext cx="4114800" cy="2743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a:xfrm>
            <a:off x="1219200" y="2272110"/>
            <a:ext cx="6480175" cy="736600"/>
          </a:xfrm>
        </p:spPr>
        <p:txBody>
          <a:bodyPr/>
          <a:lstStyle/>
          <a:p>
            <a:pPr>
              <a:lnSpc>
                <a:spcPct val="110000"/>
              </a:lnSpc>
            </a:pPr>
            <a:r>
              <a:rPr lang="en-US" dirty="0"/>
              <a:t>String Type</a:t>
            </a:r>
          </a:p>
        </p:txBody>
      </p:sp>
      <p:pic>
        <p:nvPicPr>
          <p:cNvPr id="3" name="Picture 2" descr="http://guindo.pntic.mec.es/~jmag0042/alphabetum.png"/>
          <p:cNvPicPr>
            <a:picLocks noChangeAspect="1" noChangeArrowheads="1"/>
          </p:cNvPicPr>
          <p:nvPr/>
        </p:nvPicPr>
        <p:blipFill>
          <a:blip r:embed="rId3" cstate="screen"/>
          <a:srcRect/>
          <a:stretch>
            <a:fillRect/>
          </a:stretch>
        </p:blipFill>
        <p:spPr bwMode="auto">
          <a:xfrm>
            <a:off x="1981200" y="3389710"/>
            <a:ext cx="4800600" cy="2858690"/>
          </a:xfrm>
          <a:prstGeom prst="rect">
            <a:avLst/>
          </a:prstGeom>
          <a:ln>
            <a:noFill/>
          </a:ln>
          <a:effectLst>
            <a:softEdge rad="112500"/>
          </a:effectLst>
        </p:spPr>
      </p:pic>
      <p:pic>
        <p:nvPicPr>
          <p:cNvPr id="51202" name="Picture 2" descr="http://www.nitt.edu/sym/tachyons/Tachyons/normal_Super-String_Theory1600.jpg"/>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2133600" y="417910"/>
            <a:ext cx="6477000" cy="1600200"/>
          </a:xfrm>
          <a:prstGeom prst="roundRect">
            <a:avLst/>
          </a:prstGeom>
          <a:noFill/>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2411413" y="115888"/>
            <a:ext cx="6553200" cy="909637"/>
          </a:xfrm>
        </p:spPr>
        <p:txBody>
          <a:bodyPr/>
          <a:lstStyle/>
          <a:p>
            <a:r>
              <a:rPr lang="en-US" dirty="0"/>
              <a:t>The String Data Type</a:t>
            </a:r>
            <a:endParaRPr lang="bg-BG" dirty="0"/>
          </a:p>
        </p:txBody>
      </p:sp>
      <p:sp>
        <p:nvSpPr>
          <p:cNvPr id="519171" name="Rectangle 3"/>
          <p:cNvSpPr>
            <a:spLocks noGrp="1" noChangeArrowheads="1"/>
          </p:cNvSpPr>
          <p:nvPr>
            <p:ph idx="1"/>
          </p:nvPr>
        </p:nvSpPr>
        <p:spPr/>
        <p:txBody>
          <a:bodyPr/>
          <a:lstStyle/>
          <a:p>
            <a:r>
              <a:rPr lang="en-US" dirty="0"/>
              <a:t>The </a:t>
            </a:r>
            <a:r>
              <a:rPr lang="en-US" dirty="0">
                <a:solidFill>
                  <a:schemeClr val="accent5">
                    <a:lumMod val="20000"/>
                    <a:lumOff val="80000"/>
                  </a:schemeClr>
                </a:solidFill>
              </a:rPr>
              <a:t>string data type</a:t>
            </a:r>
            <a:r>
              <a:rPr lang="en-US" dirty="0"/>
              <a:t>:</a:t>
            </a:r>
          </a:p>
          <a:p>
            <a:pPr lvl="1"/>
            <a:r>
              <a:rPr lang="en-US" dirty="0"/>
              <a:t>Represents a sequence of characters</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string</a:t>
            </a:r>
            <a:r>
              <a:rPr lang="en-US" dirty="0"/>
              <a:t> keyword</a:t>
            </a:r>
          </a:p>
          <a:p>
            <a:pPr lvl="1"/>
            <a:r>
              <a:rPr lang="en-US" dirty="0"/>
              <a:t>Has a default value </a:t>
            </a:r>
            <a:r>
              <a:rPr lang="en-US" dirty="0">
                <a:solidFill>
                  <a:schemeClr val="accent5">
                    <a:lumMod val="20000"/>
                    <a:lumOff val="80000"/>
                  </a:schemeClr>
                </a:solidFill>
                <a:latin typeface="Consolas" pitchFamily="49" charset="0"/>
                <a:cs typeface="Consolas" pitchFamily="49" charset="0"/>
              </a:rPr>
              <a:t>null</a:t>
            </a:r>
            <a:r>
              <a:rPr lang="en-US" dirty="0"/>
              <a:t> (no value)</a:t>
            </a:r>
          </a:p>
          <a:p>
            <a:pPr>
              <a:spcBef>
                <a:spcPts val="1800"/>
              </a:spcBef>
            </a:pPr>
            <a:r>
              <a:rPr lang="en-US" dirty="0"/>
              <a:t>Strings are enclosed in quotes:</a:t>
            </a:r>
          </a:p>
          <a:p>
            <a:endParaRPr lang="en-US" dirty="0"/>
          </a:p>
          <a:p>
            <a:r>
              <a:rPr lang="en-US" dirty="0"/>
              <a:t>Strings can be concatenated</a:t>
            </a:r>
          </a:p>
          <a:p>
            <a:pPr lvl="1"/>
            <a:r>
              <a:rPr lang="en-US" dirty="0"/>
              <a:t>Using the </a:t>
            </a:r>
            <a:r>
              <a:rPr lang="en-US" dirty="0">
                <a:solidFill>
                  <a:schemeClr val="accent5">
                    <a:lumMod val="20000"/>
                    <a:lumOff val="80000"/>
                  </a:schemeClr>
                </a:solidFill>
                <a:latin typeface="Consolas" pitchFamily="49" charset="0"/>
                <a:cs typeface="Consolas" pitchFamily="49" charset="0"/>
              </a:rPr>
              <a:t>+</a:t>
            </a:r>
            <a:r>
              <a:rPr lang="en-US" dirty="0"/>
              <a:t> operator</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29</a:t>
            </a:fld>
            <a:endParaRPr lang="en-US" dirty="0"/>
          </a:p>
        </p:txBody>
      </p:sp>
      <p:sp>
        <p:nvSpPr>
          <p:cNvPr id="519172" name="Rectangle 4"/>
          <p:cNvSpPr>
            <a:spLocks noChangeArrowheads="1"/>
          </p:cNvSpPr>
          <p:nvPr/>
        </p:nvSpPr>
        <p:spPr bwMode="auto">
          <a:xfrm>
            <a:off x="755650" y="4495800"/>
            <a:ext cx="7489825" cy="4647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"Microsoft .NET Framework";</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ctrTitle"/>
          </p:nvPr>
        </p:nvSpPr>
        <p:spPr>
          <a:xfrm>
            <a:off x="1260475" y="2057400"/>
            <a:ext cx="6480175" cy="736600"/>
          </a:xfrm>
        </p:spPr>
        <p:txBody>
          <a:bodyPr/>
          <a:lstStyle/>
          <a:p>
            <a:pPr>
              <a:lnSpc>
                <a:spcPct val="110000"/>
              </a:lnSpc>
            </a:pPr>
            <a:r>
              <a:rPr lang="en-US" dirty="0"/>
              <a:t>Primitive Data Types</a:t>
            </a:r>
            <a:endParaRPr lang="bg-BG" dirty="0"/>
          </a:p>
        </p:txBody>
      </p:sp>
      <p:pic>
        <p:nvPicPr>
          <p:cNvPr id="80898" name="Picture 2" descr="http://rds.yahoo.com/_ylt=A0WTb_4YeQpLi1UAAJqjzbkF/SIG=123oh4419/EXP=1259063960/**http%3A/www.usernomics.com/images/site/data2.jpg"/>
          <p:cNvPicPr>
            <a:picLocks noChangeAspect="1" noChangeArrowheads="1"/>
          </p:cNvPicPr>
          <p:nvPr/>
        </p:nvPicPr>
        <p:blipFill>
          <a:blip r:embed="rId3" cstate="screen"/>
          <a:srcRect/>
          <a:stretch>
            <a:fillRect/>
          </a:stretch>
        </p:blipFill>
        <p:spPr bwMode="auto">
          <a:xfrm>
            <a:off x="5465134" y="3551237"/>
            <a:ext cx="3060700" cy="2295525"/>
          </a:xfrm>
          <a:prstGeom prst="rect">
            <a:avLst/>
          </a:prstGeom>
          <a:ln>
            <a:noFill/>
          </a:ln>
          <a:effectLst>
            <a:softEdge rad="112500"/>
          </a:effectLst>
        </p:spPr>
      </p:pic>
      <p:pic>
        <p:nvPicPr>
          <p:cNvPr id="1026" name="Picture 2" descr="C:\Trash\binary-data-abstract.png"/>
          <p:cNvPicPr>
            <a:picLocks noChangeAspect="1" noChangeArrowheads="1"/>
          </p:cNvPicPr>
          <p:nvPr/>
        </p:nvPicPr>
        <p:blipFill>
          <a:blip r:embed="rId4" cstate="screen"/>
          <a:srcRect/>
          <a:stretch>
            <a:fillRect/>
          </a:stretch>
        </p:blipFill>
        <p:spPr bwMode="auto">
          <a:xfrm>
            <a:off x="588334" y="3551237"/>
            <a:ext cx="4495800" cy="2286000"/>
          </a:xfrm>
          <a:prstGeom prst="rect">
            <a:avLst/>
          </a:prstGeom>
          <a:ln>
            <a:noFill/>
          </a:ln>
          <a:effectLst>
            <a:softEdge rad="112500"/>
          </a:effec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dirty="0"/>
              <a:t>Saying Hello – Example</a:t>
            </a:r>
            <a:endParaRPr lang="bg-BG" dirty="0"/>
          </a:p>
        </p:txBody>
      </p:sp>
      <p:sp>
        <p:nvSpPr>
          <p:cNvPr id="518147" name="Rectangle 3"/>
          <p:cNvSpPr>
            <a:spLocks noGrp="1" noChangeArrowheads="1"/>
          </p:cNvSpPr>
          <p:nvPr>
            <p:ph idx="1"/>
          </p:nvPr>
        </p:nvSpPr>
        <p:spPr/>
        <p:txBody>
          <a:bodyPr/>
          <a:lstStyle/>
          <a:p>
            <a:r>
              <a:rPr lang="en-US" dirty="0"/>
              <a:t>Concatenating the two names of a person to obtain his full name:</a:t>
            </a:r>
          </a:p>
          <a:p>
            <a:endParaRPr lang="en-US" dirty="0"/>
          </a:p>
          <a:p>
            <a:endParaRPr lang="en-US" dirty="0"/>
          </a:p>
          <a:p>
            <a:endParaRPr lang="en-US" dirty="0"/>
          </a:p>
          <a:p>
            <a:endParaRPr lang="en-US" dirty="0"/>
          </a:p>
          <a:p>
            <a:endParaRPr lang="en-US" dirty="0"/>
          </a:p>
          <a:p>
            <a:pPr lvl="1"/>
            <a:r>
              <a:rPr lang="en-US" dirty="0"/>
              <a:t>NOTE: a space is missing between the two names! We have to add it manually</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30</a:t>
            </a:fld>
            <a:endParaRPr lang="en-US" dirty="0"/>
          </a:p>
        </p:txBody>
      </p:sp>
      <p:sp>
        <p:nvSpPr>
          <p:cNvPr id="518148" name="Rectangle 4"/>
          <p:cNvSpPr>
            <a:spLocks noChangeArrowheads="1"/>
          </p:cNvSpPr>
          <p:nvPr/>
        </p:nvSpPr>
        <p:spPr bwMode="auto">
          <a:xfrm>
            <a:off x="827088" y="2406200"/>
            <a:ext cx="7489825"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firstName = "Ivan";</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lastName = "Ivanov";</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Console.WriteLine("Hello, {0}!\n", firstName);</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fullName = firstName + " " + lastName;</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Console.WriteLine("Your full name is {0}.",</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fullName);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524000"/>
            <a:ext cx="4572000" cy="685800"/>
          </a:xfrm>
        </p:spPr>
        <p:txBody>
          <a:bodyPr/>
          <a:lstStyle/>
          <a:p>
            <a:r>
              <a:rPr lang="en-US" dirty="0"/>
              <a:t>String Type</a:t>
            </a:r>
          </a:p>
        </p:txBody>
      </p:sp>
      <p:sp>
        <p:nvSpPr>
          <p:cNvPr id="3" name="Subtitle 2"/>
          <p:cNvSpPr>
            <a:spLocks noGrp="1"/>
          </p:cNvSpPr>
          <p:nvPr>
            <p:ph type="subTitle" idx="1"/>
          </p:nvPr>
        </p:nvSpPr>
        <p:spPr>
          <a:xfrm>
            <a:off x="1143000" y="2250279"/>
            <a:ext cx="4572000" cy="569120"/>
          </a:xfrm>
        </p:spPr>
        <p:txBody>
          <a:bodyPr/>
          <a:lstStyle/>
          <a:p>
            <a:r>
              <a:rPr lang="en-US" dirty="0"/>
              <a:t>Live Demo</a:t>
            </a:r>
          </a:p>
        </p:txBody>
      </p:sp>
      <p:pic>
        <p:nvPicPr>
          <p:cNvPr id="6146" name="Picture 2" descr="http://rds.yahoo.com/_ylt=A0WTefWqgwpLa3UA4zejzbkF/SIG=12da60fkg/EXP=1259066666/**http%3A/www.sxc.hu/pic/m/f/fr/freedee/132971_newspaper.jpg"/>
          <p:cNvPicPr>
            <a:picLocks noChangeAspect="1" noChangeArrowheads="1"/>
          </p:cNvPicPr>
          <p:nvPr/>
        </p:nvPicPr>
        <p:blipFill>
          <a:blip r:embed="rId2" cstate="screen"/>
          <a:srcRect/>
          <a:stretch>
            <a:fillRect/>
          </a:stretch>
        </p:blipFill>
        <p:spPr bwMode="auto">
          <a:xfrm>
            <a:off x="3276600" y="3486150"/>
            <a:ext cx="5524500" cy="3000375"/>
          </a:xfrm>
          <a:prstGeom prst="rect">
            <a:avLst/>
          </a:prstGeom>
          <a:ln>
            <a:noFill/>
          </a:ln>
          <a:effectLst>
            <a:softEdge rad="112500"/>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1" descr="C:\Trash\applces.jpg"/>
          <p:cNvPicPr>
            <a:picLocks noChangeAspect="1" noChangeArrowheads="1"/>
          </p:cNvPicPr>
          <p:nvPr/>
        </p:nvPicPr>
        <p:blipFill>
          <a:blip r:embed="rId3" cstate="screen"/>
          <a:srcRect/>
          <a:stretch>
            <a:fillRect/>
          </a:stretch>
        </p:blipFill>
        <p:spPr bwMode="auto">
          <a:xfrm>
            <a:off x="1905000" y="1404850"/>
            <a:ext cx="5181600" cy="3046154"/>
          </a:xfrm>
          <a:prstGeom prst="roundRect">
            <a:avLst>
              <a:gd name="adj" fmla="val 12346"/>
            </a:avLst>
          </a:prstGeom>
          <a:solidFill>
            <a:srgbClr val="FFFFFF">
              <a:shade val="85000"/>
            </a:srgbClr>
          </a:solidFill>
          <a:ln>
            <a:noFill/>
          </a:ln>
          <a:effectLst>
            <a:reflection blurRad="12700" stA="38000" endPos="28000" dist="5000" dir="5400000" sy="-100000" algn="bl" rotWithShape="0"/>
          </a:effectLst>
        </p:spPr>
      </p:pic>
      <p:sp>
        <p:nvSpPr>
          <p:cNvPr id="453634" name="Rectangle 2"/>
          <p:cNvSpPr>
            <a:spLocks noGrp="1" noChangeArrowheads="1"/>
          </p:cNvSpPr>
          <p:nvPr>
            <p:ph type="ctrTitle"/>
          </p:nvPr>
        </p:nvSpPr>
        <p:spPr>
          <a:xfrm>
            <a:off x="1258888" y="4978400"/>
            <a:ext cx="6480175" cy="736600"/>
          </a:xfrm>
        </p:spPr>
        <p:txBody>
          <a:bodyPr/>
          <a:lstStyle/>
          <a:p>
            <a:pPr>
              <a:lnSpc>
                <a:spcPct val="110000"/>
              </a:lnSpc>
            </a:pPr>
            <a:r>
              <a:rPr lang="en-US" dirty="0"/>
              <a:t>Object Type</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rPr lang="en-US" dirty="0"/>
              <a:t>The Object Type</a:t>
            </a:r>
            <a:endParaRPr lang="bg-BG" dirty="0"/>
          </a:p>
        </p:txBody>
      </p:sp>
      <p:sp>
        <p:nvSpPr>
          <p:cNvPr id="455683" name="Rectangle 3"/>
          <p:cNvSpPr>
            <a:spLocks noGrp="1" noChangeArrowheads="1"/>
          </p:cNvSpPr>
          <p:nvPr>
            <p:ph idx="1"/>
          </p:nvPr>
        </p:nvSpPr>
        <p:spPr/>
        <p:txBody>
          <a:bodyPr/>
          <a:lstStyle/>
          <a:p>
            <a:r>
              <a:rPr lang="en-US" dirty="0"/>
              <a:t>The object type:</a:t>
            </a:r>
          </a:p>
          <a:p>
            <a:pPr lvl="1"/>
            <a:r>
              <a:rPr lang="en-US" dirty="0"/>
              <a:t>Is declared by the </a:t>
            </a:r>
            <a:r>
              <a:rPr lang="en-US" dirty="0">
                <a:solidFill>
                  <a:schemeClr val="accent5">
                    <a:lumMod val="20000"/>
                    <a:lumOff val="80000"/>
                  </a:schemeClr>
                </a:solidFill>
                <a:latin typeface="Consolas" pitchFamily="49" charset="0"/>
                <a:cs typeface="Consolas" pitchFamily="49" charset="0"/>
              </a:rPr>
              <a:t>object</a:t>
            </a:r>
            <a:r>
              <a:rPr lang="en-US" dirty="0"/>
              <a:t> keyword</a:t>
            </a:r>
          </a:p>
          <a:p>
            <a:pPr lvl="1"/>
            <a:r>
              <a:rPr lang="en-US" dirty="0"/>
              <a:t>Is the base type of all other types</a:t>
            </a:r>
          </a:p>
          <a:p>
            <a:pPr lvl="1"/>
            <a:r>
              <a:rPr lang="en-US" dirty="0"/>
              <a:t>Can hold values of any type</a:t>
            </a:r>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33</a:t>
            </a:fld>
            <a:endParaRPr lang="en-US" dirty="0"/>
          </a:p>
        </p:txBody>
      </p:sp>
      <p:pic>
        <p:nvPicPr>
          <p:cNvPr id="46082" name="Picture 2" descr="View Image">
            <a:hlinkClick r:id="rId2"/>
          </p:cNvPr>
          <p:cNvPicPr>
            <a:picLocks noChangeAspect="1" noChangeArrowheads="1"/>
          </p:cNvPicPr>
          <p:nvPr/>
        </p:nvPicPr>
        <p:blipFill>
          <a:blip r:embed="rId3" cstate="screen"/>
          <a:srcRect/>
          <a:stretch>
            <a:fillRect/>
          </a:stretch>
        </p:blipFill>
        <p:spPr bwMode="auto">
          <a:xfrm>
            <a:off x="5994670" y="4495800"/>
            <a:ext cx="2482580" cy="1866901"/>
          </a:xfrm>
          <a:prstGeom prst="roundRect">
            <a:avLst>
              <a:gd name="adj" fmla="val 29433"/>
            </a:avLst>
          </a:prstGeom>
          <a:ln>
            <a:noFill/>
          </a:ln>
          <a:effectLst>
            <a:softEdge rad="112500"/>
          </a:effectLst>
        </p:spPr>
      </p:pic>
      <p:pic>
        <p:nvPicPr>
          <p:cNvPr id="5" name="Picture 6" descr="View Image">
            <a:hlinkClick r:id="rId4"/>
          </p:cNvPr>
          <p:cNvPicPr>
            <a:picLocks noChangeAspect="1" noChangeArrowheads="1"/>
          </p:cNvPicPr>
          <p:nvPr/>
        </p:nvPicPr>
        <p:blipFill>
          <a:blip r:embed="rId5" cstate="screen">
            <a:clrChange>
              <a:clrFrom>
                <a:srgbClr val="FFFFFF"/>
              </a:clrFrom>
              <a:clrTo>
                <a:srgbClr val="FFFFFF">
                  <a:alpha val="0"/>
                </a:srgbClr>
              </a:clrTo>
            </a:clrChange>
          </a:blip>
          <a:srcRect/>
          <a:stretch>
            <a:fillRect/>
          </a:stretch>
        </p:blipFill>
        <p:spPr bwMode="auto">
          <a:xfrm>
            <a:off x="2286000" y="4419600"/>
            <a:ext cx="2971800" cy="1985162"/>
          </a:xfrm>
          <a:prstGeom prst="rect">
            <a:avLst/>
          </a:prstGeom>
          <a:ln>
            <a:noFill/>
          </a:ln>
          <a:effectLst>
            <a:softEdge rad="63500"/>
          </a:effectLst>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Using Objects</a:t>
            </a:r>
            <a:endParaRPr lang="bg-BG" dirty="0"/>
          </a:p>
        </p:txBody>
      </p:sp>
      <p:sp>
        <p:nvSpPr>
          <p:cNvPr id="520195" name="Rectangle 3"/>
          <p:cNvSpPr>
            <a:spLocks noGrp="1" noChangeArrowheads="1"/>
          </p:cNvSpPr>
          <p:nvPr>
            <p:ph idx="1"/>
          </p:nvPr>
        </p:nvSpPr>
        <p:spPr/>
        <p:txBody>
          <a:bodyPr/>
          <a:lstStyle/>
          <a:p>
            <a:r>
              <a:rPr lang="en-US" dirty="0"/>
              <a:t>Example of an object variable taking different types of data:</a:t>
            </a:r>
          </a:p>
          <a:p>
            <a:endParaRPr lang="en-US" dirty="0"/>
          </a:p>
          <a:p>
            <a:endParaRPr lang="en-US" dirty="0"/>
          </a:p>
          <a:p>
            <a:endParaRPr lang="en-US" dirty="0"/>
          </a:p>
          <a:p>
            <a:endParaRPr lang="bg-BG" dirty="0"/>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34</a:t>
            </a:fld>
            <a:endParaRPr lang="en-US" dirty="0"/>
          </a:p>
        </p:txBody>
      </p:sp>
      <p:sp>
        <p:nvSpPr>
          <p:cNvPr id="520196" name="Rectangle 4"/>
          <p:cNvSpPr>
            <a:spLocks noChangeArrowheads="1"/>
          </p:cNvSpPr>
          <p:nvPr/>
        </p:nvSpPr>
        <p:spPr bwMode="auto">
          <a:xfrm>
            <a:off x="612775" y="2253800"/>
            <a:ext cx="7920038" cy="269920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object dataContainer = 5;</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is: ");</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a:p>
            <a:pPr eaLnBrk="0" hangingPunct="0">
              <a:lnSpc>
                <a:spcPct val="110000"/>
              </a:lnSpc>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dataContainer = "Five";</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Console.Write("The value of dataContainer is: ");</a:t>
            </a:r>
          </a:p>
          <a:p>
            <a:pPr eaLnBrk="0" hangingPunct="0">
              <a:lnSpc>
                <a:spcPct val="110000"/>
              </a:lnSpc>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Console.WriteLine(dataContainer);</a:t>
            </a:r>
          </a:p>
        </p:txBody>
      </p:sp>
      <p:pic>
        <p:nvPicPr>
          <p:cNvPr id="1026" name="Picture 2"/>
          <p:cNvPicPr>
            <a:picLocks noChangeAspect="1" noChangeArrowheads="1"/>
          </p:cNvPicPr>
          <p:nvPr/>
        </p:nvPicPr>
        <p:blipFill>
          <a:blip r:embed="rId2" cstate="screen"/>
          <a:srcRect/>
          <a:stretch>
            <a:fillRect/>
          </a:stretch>
        </p:blipFill>
        <p:spPr bwMode="auto">
          <a:xfrm>
            <a:off x="2581275" y="5181600"/>
            <a:ext cx="3971925" cy="1247775"/>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590801"/>
            <a:ext cx="3810000" cy="685800"/>
          </a:xfrm>
        </p:spPr>
        <p:txBody>
          <a:bodyPr/>
          <a:lstStyle/>
          <a:p>
            <a:r>
              <a:rPr lang="en-US" dirty="0"/>
              <a:t>Objects</a:t>
            </a:r>
          </a:p>
        </p:txBody>
      </p:sp>
      <p:sp>
        <p:nvSpPr>
          <p:cNvPr id="3" name="Subtitle 2"/>
          <p:cNvSpPr>
            <a:spLocks noGrp="1"/>
          </p:cNvSpPr>
          <p:nvPr>
            <p:ph type="subTitle" idx="1"/>
          </p:nvPr>
        </p:nvSpPr>
        <p:spPr>
          <a:xfrm>
            <a:off x="304800" y="3317080"/>
            <a:ext cx="3810000" cy="569120"/>
          </a:xfrm>
        </p:spPr>
        <p:txBody>
          <a:bodyPr/>
          <a:lstStyle/>
          <a:p>
            <a:r>
              <a:rPr lang="en-US" dirty="0"/>
              <a:t>Live Demo</a:t>
            </a:r>
          </a:p>
        </p:txBody>
      </p:sp>
      <p:pic>
        <p:nvPicPr>
          <p:cNvPr id="5122" name="Picture 2" descr="http://images.iop.org/objects/physicsweb/world/22/6/35/image2.jpg"/>
          <p:cNvPicPr>
            <a:picLocks noChangeAspect="1" noChangeArrowheads="1"/>
          </p:cNvPicPr>
          <p:nvPr/>
        </p:nvPicPr>
        <p:blipFill>
          <a:blip r:embed="rId2" cstate="screen"/>
          <a:srcRect/>
          <a:stretch>
            <a:fillRect/>
          </a:stretch>
        </p:blipFill>
        <p:spPr bwMode="auto">
          <a:xfrm>
            <a:off x="4114800" y="819150"/>
            <a:ext cx="4762500" cy="5276850"/>
          </a:xfrm>
          <a:prstGeom prst="rect">
            <a:avLst/>
          </a:prstGeom>
          <a:ln>
            <a:noFill/>
          </a:ln>
          <a:effectLst>
            <a:softEdge rad="112500"/>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ctrTitle"/>
          </p:nvPr>
        </p:nvSpPr>
        <p:spPr>
          <a:xfrm>
            <a:off x="1447800" y="2362200"/>
            <a:ext cx="6130925" cy="1422400"/>
          </a:xfrm>
        </p:spPr>
        <p:txBody>
          <a:bodyPr/>
          <a:lstStyle/>
          <a:p>
            <a:pPr>
              <a:lnSpc>
                <a:spcPct val="110000"/>
              </a:lnSpc>
            </a:pPr>
            <a:r>
              <a:rPr lang="en-US" dirty="0"/>
              <a:t>Introducing Variables</a:t>
            </a:r>
            <a:endParaRPr lang="bg-BG" dirty="0"/>
          </a:p>
        </p:txBody>
      </p:sp>
      <p:pic>
        <p:nvPicPr>
          <p:cNvPr id="45064" name="Picture 8" descr="View Image">
            <a:hlinkClick r:id="rId3"/>
          </p:cNvPr>
          <p:cNvPicPr>
            <a:picLocks noChangeAspect="1" noChangeArrowheads="1"/>
          </p:cNvPicPr>
          <p:nvPr/>
        </p:nvPicPr>
        <p:blipFill>
          <a:blip r:embed="rId4" cstate="screen">
            <a:clrChange>
              <a:clrFrom>
                <a:srgbClr val="000000"/>
              </a:clrFrom>
              <a:clrTo>
                <a:srgbClr val="000000">
                  <a:alpha val="0"/>
                </a:srgbClr>
              </a:clrTo>
            </a:clrChange>
          </a:blip>
          <a:srcRect/>
          <a:stretch>
            <a:fillRect/>
          </a:stretch>
        </p:blipFill>
        <p:spPr bwMode="auto">
          <a:xfrm>
            <a:off x="3048000" y="3733800"/>
            <a:ext cx="3352800" cy="2306726"/>
          </a:xfrm>
          <a:prstGeom prst="rect">
            <a:avLst/>
          </a:prstGeom>
          <a:noFill/>
        </p:spPr>
      </p:pic>
      <p:grpSp>
        <p:nvGrpSpPr>
          <p:cNvPr id="9" name="Group 8"/>
          <p:cNvGrpSpPr/>
          <p:nvPr/>
        </p:nvGrpSpPr>
        <p:grpSpPr>
          <a:xfrm>
            <a:off x="6629400" y="609600"/>
            <a:ext cx="1938883" cy="1635125"/>
            <a:chOff x="6629400" y="609600"/>
            <a:chExt cx="1938883" cy="1635125"/>
          </a:xfrm>
        </p:grpSpPr>
        <p:pic>
          <p:nvPicPr>
            <p:cNvPr id="40962" name="Picture 2" descr="http://www.clker.com/cliparts/e/4/3/7/1194985850869704712package_frederic_moser_01.svg.hi.png"/>
            <p:cNvPicPr>
              <a:picLocks noChangeAspect="1" noChangeArrowheads="1"/>
            </p:cNvPicPr>
            <p:nvPr/>
          </p:nvPicPr>
          <p:blipFill>
            <a:blip r:embed="rId5" cstate="screen">
              <a:lum bright="20000" contrast="20000"/>
            </a:blip>
            <a:srcRect/>
            <a:stretch>
              <a:fillRect/>
            </a:stretch>
          </p:blipFill>
          <p:spPr bwMode="auto">
            <a:xfrm>
              <a:off x="6629400" y="609600"/>
              <a:ext cx="1938883" cy="1635125"/>
            </a:xfrm>
            <a:prstGeom prst="rect">
              <a:avLst/>
            </a:prstGeom>
            <a:noFill/>
          </p:spPr>
        </p:pic>
        <p:sp>
          <p:nvSpPr>
            <p:cNvPr id="5" name="TextBox 4"/>
            <p:cNvSpPr txBox="1"/>
            <p:nvPr/>
          </p:nvSpPr>
          <p:spPr>
            <a:xfrm rot="20324634">
              <a:off x="7256785" y="1050530"/>
              <a:ext cx="360996" cy="477054"/>
            </a:xfrm>
            <a:prstGeom prst="rect">
              <a:avLst/>
            </a:prstGeom>
            <a:noFill/>
          </p:spPr>
          <p:txBody>
            <a:bodyPr wrap="none" rtlCol="0">
              <a:spAutoFit/>
            </a:bodyPr>
            <a:lstStyle/>
            <a:p>
              <a:r>
                <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p</a:t>
              </a:r>
            </a:p>
          </p:txBody>
        </p:sp>
        <p:sp>
          <p:nvSpPr>
            <p:cNvPr id="7" name="TextBox 6"/>
            <p:cNvSpPr txBox="1"/>
            <p:nvPr/>
          </p:nvSpPr>
          <p:spPr>
            <a:xfrm rot="1768578">
              <a:off x="7675907" y="1010442"/>
              <a:ext cx="360996" cy="477054"/>
            </a:xfrm>
            <a:prstGeom prst="rect">
              <a:avLst/>
            </a:prstGeom>
            <a:noFill/>
          </p:spPr>
          <p:txBody>
            <a:bodyPr wrap="none" rtlCol="0">
              <a:spAutoFit/>
            </a:bodyPr>
            <a:lstStyle/>
            <a:p>
              <a:r>
                <a:rPr lang="en-US"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q</a:t>
              </a:r>
            </a:p>
          </p:txBody>
        </p:sp>
        <p:sp>
          <p:nvSpPr>
            <p:cNvPr id="8" name="TextBox 7"/>
            <p:cNvSpPr txBox="1"/>
            <p:nvPr/>
          </p:nvSpPr>
          <p:spPr>
            <a:xfrm rot="19981374">
              <a:off x="7441170" y="1441380"/>
              <a:ext cx="296876" cy="338554"/>
            </a:xfrm>
            <a:prstGeom prst="rect">
              <a:avLst/>
            </a:prstGeom>
            <a:noFill/>
          </p:spPr>
          <p:txBody>
            <a:bodyPr wrap="none" rtlCol="0">
              <a:spAutoFit/>
            </a:bodyPr>
            <a:lstStyle/>
            <a:p>
              <a:r>
                <a:rPr lang="en-US" sz="1600" b="1" dirty="0">
                  <a:solidFill>
                    <a:schemeClr val="accent4">
                      <a:lumMod val="60000"/>
                      <a:lumOff val="40000"/>
                    </a:schemeClr>
                  </a:solidFill>
                  <a:effectLst>
                    <a:outerShdw blurRad="38100" dist="38100" dir="2700000" algn="tl">
                      <a:srgbClr val="000000">
                        <a:alpha val="43137"/>
                      </a:srgbClr>
                    </a:outerShdw>
                  </a:effectLst>
                  <a:latin typeface="Consolas" pitchFamily="49" charset="0"/>
                  <a:cs typeface="Consolas" pitchFamily="49" charset="0"/>
                </a:rPr>
                <a:t>i</a:t>
              </a:r>
            </a:p>
          </p:txBody>
        </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t>What Is a Variable?</a:t>
            </a:r>
            <a:endParaRPr lang="bg-BG"/>
          </a:p>
        </p:txBody>
      </p:sp>
      <p:sp>
        <p:nvSpPr>
          <p:cNvPr id="558083" name="Rectangle 3"/>
          <p:cNvSpPr>
            <a:spLocks noGrp="1" noChangeArrowheads="1"/>
          </p:cNvSpPr>
          <p:nvPr>
            <p:ph idx="1"/>
          </p:nvPr>
        </p:nvSpPr>
        <p:spPr/>
        <p:txBody>
          <a:bodyPr/>
          <a:lstStyle/>
          <a:p>
            <a:r>
              <a:rPr lang="en-US" dirty="0"/>
              <a:t>A variable is a:</a:t>
            </a:r>
          </a:p>
          <a:p>
            <a:pPr lvl="1"/>
            <a:r>
              <a:rPr lang="en-US" dirty="0"/>
              <a:t>Placeholder of information that can usually be changed at run-time</a:t>
            </a:r>
          </a:p>
          <a:p>
            <a:r>
              <a:rPr lang="en-US" dirty="0"/>
              <a:t>Variables allow you to:</a:t>
            </a:r>
          </a:p>
          <a:p>
            <a:pPr lvl="1"/>
            <a:r>
              <a:rPr lang="en-US" dirty="0"/>
              <a:t>Store information</a:t>
            </a:r>
          </a:p>
          <a:p>
            <a:pPr lvl="1"/>
            <a:r>
              <a:rPr lang="en-US" dirty="0"/>
              <a:t>Retrieve the stored information</a:t>
            </a:r>
          </a:p>
          <a:p>
            <a:pPr lvl="1"/>
            <a:r>
              <a:rPr lang="en-US" dirty="0"/>
              <a:t>Manipulate the stored information</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37</a:t>
            </a:fld>
            <a:endParaRPr lang="en-US" dirty="0"/>
          </a:p>
        </p:txBody>
      </p:sp>
      <p:pic>
        <p:nvPicPr>
          <p:cNvPr id="43010" name="Picture 2" descr="View Image">
            <a:hlinkClick r:id="rId2"/>
          </p:cNvPr>
          <p:cNvPicPr>
            <a:picLocks noChangeAspect="1" noChangeArrowheads="1"/>
          </p:cNvPicPr>
          <p:nvPr/>
        </p:nvPicPr>
        <p:blipFill>
          <a:blip r:embed="rId3" cstate="screen">
            <a:clrChange>
              <a:clrFrom>
                <a:srgbClr val="FFFFFF"/>
              </a:clrFrom>
              <a:clrTo>
                <a:srgbClr val="FFFFFF">
                  <a:alpha val="0"/>
                </a:srgbClr>
              </a:clrTo>
            </a:clrChange>
          </a:blip>
          <a:srcRect/>
          <a:stretch>
            <a:fillRect/>
          </a:stretch>
        </p:blipFill>
        <p:spPr bwMode="auto">
          <a:xfrm>
            <a:off x="5943600" y="2514600"/>
            <a:ext cx="2810654" cy="2057400"/>
          </a:xfrm>
          <a:prstGeom prst="rect">
            <a:avLst/>
          </a:prstGeom>
          <a:ln>
            <a:noFill/>
          </a:ln>
          <a:effectLst>
            <a:softEdge rad="112500"/>
          </a:effec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Variable Characteristics</a:t>
            </a:r>
          </a:p>
        </p:txBody>
      </p:sp>
      <p:sp>
        <p:nvSpPr>
          <p:cNvPr id="559107" name="Rectangle 3"/>
          <p:cNvSpPr>
            <a:spLocks noGrp="1" noChangeArrowheads="1"/>
          </p:cNvSpPr>
          <p:nvPr>
            <p:ph idx="1"/>
          </p:nvPr>
        </p:nvSpPr>
        <p:spPr/>
        <p:txBody>
          <a:bodyPr/>
          <a:lstStyle/>
          <a:p>
            <a:pPr>
              <a:spcBef>
                <a:spcPts val="300"/>
              </a:spcBef>
            </a:pPr>
            <a:r>
              <a:rPr lang="en-US" dirty="0"/>
              <a:t>A variable has:</a:t>
            </a:r>
          </a:p>
          <a:p>
            <a:pPr lvl="1">
              <a:spcBef>
                <a:spcPts val="300"/>
              </a:spcBef>
            </a:pPr>
            <a:r>
              <a:rPr lang="en-US" dirty="0"/>
              <a:t>Name</a:t>
            </a:r>
          </a:p>
          <a:p>
            <a:pPr lvl="1">
              <a:spcBef>
                <a:spcPts val="300"/>
              </a:spcBef>
            </a:pPr>
            <a:r>
              <a:rPr lang="en-US" dirty="0"/>
              <a:t>Type (of stored data)</a:t>
            </a:r>
          </a:p>
          <a:p>
            <a:pPr lvl="1">
              <a:spcBef>
                <a:spcPts val="300"/>
              </a:spcBef>
            </a:pPr>
            <a:r>
              <a:rPr lang="en-US" dirty="0"/>
              <a:t>Value</a:t>
            </a:r>
          </a:p>
          <a:p>
            <a:pPr>
              <a:spcBef>
                <a:spcPts val="300"/>
              </a:spcBef>
            </a:pPr>
            <a:r>
              <a:rPr lang="en-US" dirty="0"/>
              <a:t>Example:</a:t>
            </a:r>
          </a:p>
          <a:p>
            <a:pPr lvl="1">
              <a:spcBef>
                <a:spcPts val="300"/>
              </a:spcBef>
            </a:pPr>
            <a:endParaRPr lang="en-US" dirty="0"/>
          </a:p>
          <a:p>
            <a:pPr lvl="1">
              <a:spcBef>
                <a:spcPts val="300"/>
              </a:spcBef>
            </a:pPr>
            <a:r>
              <a:rPr lang="en-US" dirty="0"/>
              <a:t>Name: </a:t>
            </a:r>
            <a:r>
              <a:rPr lang="en-US" noProof="1">
                <a:solidFill>
                  <a:schemeClr val="accent5">
                    <a:lumMod val="20000"/>
                    <a:lumOff val="80000"/>
                  </a:schemeClr>
                </a:solidFill>
                <a:latin typeface="Consolas" pitchFamily="49" charset="0"/>
                <a:cs typeface="Consolas" pitchFamily="49" charset="0"/>
              </a:rPr>
              <a:t>counter</a:t>
            </a:r>
          </a:p>
          <a:p>
            <a:pPr lvl="1">
              <a:spcBef>
                <a:spcPts val="300"/>
              </a:spcBef>
            </a:pPr>
            <a:r>
              <a:rPr lang="en-US" dirty="0"/>
              <a:t>Type: </a:t>
            </a:r>
            <a:r>
              <a:rPr lang="en-US" noProof="1">
                <a:solidFill>
                  <a:schemeClr val="accent5">
                    <a:lumMod val="20000"/>
                    <a:lumOff val="80000"/>
                  </a:schemeClr>
                </a:solidFill>
                <a:latin typeface="Consolas" pitchFamily="49" charset="0"/>
                <a:cs typeface="Consolas" pitchFamily="49" charset="0"/>
              </a:rPr>
              <a:t>int</a:t>
            </a:r>
          </a:p>
          <a:p>
            <a:pPr lvl="1">
              <a:spcBef>
                <a:spcPts val="300"/>
              </a:spcBef>
            </a:pPr>
            <a:r>
              <a:rPr lang="en-US" dirty="0"/>
              <a:t>Value: </a:t>
            </a:r>
            <a:r>
              <a:rPr lang="en-US" noProof="1">
                <a:solidFill>
                  <a:schemeClr val="accent5">
                    <a:lumMod val="20000"/>
                    <a:lumOff val="80000"/>
                  </a:schemeClr>
                </a:solidFill>
                <a:latin typeface="Consolas" pitchFamily="49" charset="0"/>
                <a:cs typeface="Consolas" pitchFamily="49" charset="0"/>
              </a:rPr>
              <a:t>5</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38</a:t>
            </a:fld>
            <a:endParaRPr lang="en-US" dirty="0"/>
          </a:p>
        </p:txBody>
      </p:sp>
      <p:sp>
        <p:nvSpPr>
          <p:cNvPr id="4" name="Rectangle 4"/>
          <p:cNvSpPr>
            <a:spLocks noChangeArrowheads="1"/>
          </p:cNvSpPr>
          <p:nvPr/>
        </p:nvSpPr>
        <p:spPr bwMode="auto">
          <a:xfrm>
            <a:off x="990600" y="4114800"/>
            <a:ext cx="7162800" cy="44416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counter = 5;</a:t>
            </a:r>
          </a:p>
        </p:txBody>
      </p:sp>
      <p:pic>
        <p:nvPicPr>
          <p:cNvPr id="37890" name="Picture 2" descr="http://www.jerrysartarama.com/IMAGES/LUKAS/Lukas-Studio-Oil-Colors.jpg"/>
          <p:cNvPicPr>
            <a:picLocks noChangeAspect="1" noChangeArrowheads="1"/>
          </p:cNvPicPr>
          <p:nvPr/>
        </p:nvPicPr>
        <p:blipFill>
          <a:blip r:embed="rId2" cstate="screen"/>
          <a:srcRect/>
          <a:stretch>
            <a:fillRect/>
          </a:stretch>
        </p:blipFill>
        <p:spPr bwMode="auto">
          <a:xfrm>
            <a:off x="5486400" y="1219201"/>
            <a:ext cx="3057053" cy="2315718"/>
          </a:xfrm>
          <a:prstGeom prst="rect">
            <a:avLst/>
          </a:prstGeom>
          <a:noFill/>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ctrTitle"/>
          </p:nvPr>
        </p:nvSpPr>
        <p:spPr>
          <a:xfrm>
            <a:off x="1143000" y="1955800"/>
            <a:ext cx="6480175" cy="1473200"/>
          </a:xfrm>
        </p:spPr>
        <p:txBody>
          <a:bodyPr/>
          <a:lstStyle/>
          <a:p>
            <a:pPr algn="l">
              <a:lnSpc>
                <a:spcPct val="110000"/>
              </a:lnSpc>
            </a:pPr>
            <a:r>
              <a:rPr lang="en-US" dirty="0"/>
              <a:t>Declaring And Using Variables</a:t>
            </a:r>
            <a:endParaRPr lang="bg-BG" dirty="0"/>
          </a:p>
        </p:txBody>
      </p:sp>
      <p:pic>
        <p:nvPicPr>
          <p:cNvPr id="40961" name="Picture 1" descr="C:\Temp\math.png"/>
          <p:cNvPicPr>
            <a:picLocks noChangeAspect="1" noChangeArrowheads="1"/>
          </p:cNvPicPr>
          <p:nvPr/>
        </p:nvPicPr>
        <p:blipFill>
          <a:blip r:embed="rId3" cstate="screen"/>
          <a:srcRect/>
          <a:stretch>
            <a:fillRect/>
          </a:stretch>
        </p:blipFill>
        <p:spPr bwMode="auto">
          <a:xfrm>
            <a:off x="4114800" y="3276600"/>
            <a:ext cx="4771875" cy="3320321"/>
          </a:xfrm>
          <a:prstGeom prst="roundRect">
            <a:avLst>
              <a:gd name="adj" fmla="val 37321"/>
            </a:avLst>
          </a:prstGeom>
          <a:ln>
            <a:noFill/>
          </a:ln>
          <a:effectLst>
            <a:softEdge rad="112500"/>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How Computing Works?</a:t>
            </a:r>
            <a:endParaRPr lang="bg-BG"/>
          </a:p>
        </p:txBody>
      </p:sp>
      <p:sp>
        <p:nvSpPr>
          <p:cNvPr id="560131" name="Rectangle 3"/>
          <p:cNvSpPr>
            <a:spLocks noGrp="1" noChangeArrowheads="1"/>
          </p:cNvSpPr>
          <p:nvPr>
            <p:ph idx="1"/>
          </p:nvPr>
        </p:nvSpPr>
        <p:spPr>
          <a:xfrm>
            <a:off x="323850" y="1268413"/>
            <a:ext cx="8351838" cy="5329237"/>
          </a:xfrm>
        </p:spPr>
        <p:txBody>
          <a:bodyPr/>
          <a:lstStyle/>
          <a:p>
            <a:r>
              <a:rPr lang="en-US" sz="3000" dirty="0"/>
              <a:t>Computers are machines that process data</a:t>
            </a:r>
          </a:p>
          <a:p>
            <a:pPr lvl="1"/>
            <a:r>
              <a:rPr lang="en-US" sz="2800" dirty="0"/>
              <a:t>Data is stored in the computer memory in </a:t>
            </a:r>
            <a:r>
              <a:rPr lang="en-US" sz="2800" dirty="0">
                <a:solidFill>
                  <a:schemeClr val="accent5">
                    <a:lumMod val="20000"/>
                    <a:lumOff val="80000"/>
                  </a:schemeClr>
                </a:solidFill>
              </a:rPr>
              <a:t>variables</a:t>
            </a:r>
          </a:p>
          <a:p>
            <a:pPr lvl="1"/>
            <a:r>
              <a:rPr lang="en-US" sz="2800" dirty="0"/>
              <a:t>Variables have </a:t>
            </a:r>
            <a:r>
              <a:rPr lang="en-US" sz="2800" dirty="0">
                <a:solidFill>
                  <a:schemeClr val="accent5">
                    <a:lumMod val="20000"/>
                    <a:lumOff val="80000"/>
                  </a:schemeClr>
                </a:solidFill>
              </a:rPr>
              <a:t>name</a:t>
            </a:r>
            <a:r>
              <a:rPr lang="en-US" sz="2800" dirty="0"/>
              <a:t>, </a:t>
            </a:r>
            <a:r>
              <a:rPr lang="en-US" sz="2800" dirty="0">
                <a:solidFill>
                  <a:schemeClr val="accent5">
                    <a:lumMod val="20000"/>
                    <a:lumOff val="80000"/>
                  </a:schemeClr>
                </a:solidFill>
              </a:rPr>
              <a:t>data type </a:t>
            </a:r>
            <a:r>
              <a:rPr lang="en-US" sz="2800" dirty="0"/>
              <a:t>and </a:t>
            </a:r>
            <a:r>
              <a:rPr lang="en-US" sz="2800" dirty="0">
                <a:solidFill>
                  <a:schemeClr val="accent5">
                    <a:lumMod val="20000"/>
                    <a:lumOff val="80000"/>
                  </a:schemeClr>
                </a:solidFill>
              </a:rPr>
              <a:t>value</a:t>
            </a:r>
          </a:p>
          <a:p>
            <a:r>
              <a:rPr lang="en-US" sz="3000" dirty="0"/>
              <a:t>Example of variable definition and assignment in C#</a:t>
            </a:r>
            <a:endParaRPr lang="bg-BG" sz="3000" dirty="0"/>
          </a:p>
        </p:txBody>
      </p:sp>
      <p:sp>
        <p:nvSpPr>
          <p:cNvPr id="8" name="Slide Number Placeholder 3"/>
          <p:cNvSpPr>
            <a:spLocks noGrp="1"/>
          </p:cNvSpPr>
          <p:nvPr>
            <p:ph type="sldNum" sz="quarter" idx="10"/>
          </p:nvPr>
        </p:nvSpPr>
        <p:spPr/>
        <p:txBody>
          <a:bodyPr/>
          <a:lstStyle/>
          <a:p>
            <a:pPr>
              <a:defRPr/>
            </a:pPr>
            <a:fld id="{58452FF4-89E3-4D1B-9927-2DBDC00E58D7}" type="slidenum">
              <a:rPr lang="en-US" smtClean="0"/>
              <a:pPr>
                <a:defRPr/>
              </a:pPr>
              <a:t>4</a:t>
            </a:fld>
            <a:endParaRPr lang="en-US" dirty="0"/>
          </a:p>
        </p:txBody>
      </p:sp>
      <p:sp>
        <p:nvSpPr>
          <p:cNvPr id="560132" name="Rectangle 4"/>
          <p:cNvSpPr>
            <a:spLocks noChangeArrowheads="1"/>
          </p:cNvSpPr>
          <p:nvPr/>
        </p:nvSpPr>
        <p:spPr bwMode="auto">
          <a:xfrm>
            <a:off x="2743200" y="5257800"/>
            <a:ext cx="3675062"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count = 5;</a:t>
            </a:r>
          </a:p>
        </p:txBody>
      </p:sp>
      <p:sp>
        <p:nvSpPr>
          <p:cNvPr id="560133" name="AutoShape 5"/>
          <p:cNvSpPr>
            <a:spLocks noChangeArrowheads="1"/>
          </p:cNvSpPr>
          <p:nvPr/>
        </p:nvSpPr>
        <p:spPr bwMode="auto">
          <a:xfrm>
            <a:off x="478466" y="5029200"/>
            <a:ext cx="1904999" cy="527804"/>
          </a:xfrm>
          <a:prstGeom prst="wedgeRoundRectCallout">
            <a:avLst>
              <a:gd name="adj1" fmla="val 72797"/>
              <a:gd name="adj2" fmla="val 3116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Data type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4" name="AutoShape 6"/>
          <p:cNvSpPr>
            <a:spLocks noChangeArrowheads="1"/>
          </p:cNvSpPr>
          <p:nvPr/>
        </p:nvSpPr>
        <p:spPr bwMode="auto">
          <a:xfrm>
            <a:off x="3429000" y="4419600"/>
            <a:ext cx="3352800" cy="527804"/>
          </a:xfrm>
          <a:prstGeom prst="wedgeRoundRectCallout">
            <a:avLst>
              <a:gd name="adj1" fmla="val -41311"/>
              <a:gd name="adj2" fmla="val 126029"/>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Variable name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
        <p:nvSpPr>
          <p:cNvPr id="560135" name="AutoShape 7"/>
          <p:cNvSpPr>
            <a:spLocks noChangeArrowheads="1"/>
          </p:cNvSpPr>
          <p:nvPr/>
        </p:nvSpPr>
        <p:spPr bwMode="auto">
          <a:xfrm>
            <a:off x="2895600" y="5949196"/>
            <a:ext cx="3048000" cy="527804"/>
          </a:xfrm>
          <a:prstGeom prst="wedgeRoundRectCallout">
            <a:avLst>
              <a:gd name="adj1" fmla="val -2299"/>
              <a:gd name="adj2" fmla="val -124285"/>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800" b="1" dirty="0">
                <a:solidFill>
                  <a:srgbClr val="F7FFE7"/>
                </a:solidFill>
                <a:effectLst>
                  <a:outerShdw blurRad="38100" dist="38100" dir="2700000" algn="tl">
                    <a:srgbClr val="000000">
                      <a:alpha val="43137"/>
                    </a:srgbClr>
                  </a:outerShdw>
                </a:effectLst>
                <a:latin typeface="+mn-lt"/>
                <a:cs typeface="Consolas" pitchFamily="49" charset="0"/>
              </a:rPr>
              <a:t>Variable value</a:t>
            </a:r>
            <a:endParaRPr lang="bg-BG" sz="2800" b="1" dirty="0">
              <a:solidFill>
                <a:srgbClr val="F7FFE7"/>
              </a:solidFill>
              <a:effectLst>
                <a:outerShdw blurRad="38100" dist="38100" dir="2700000" algn="tl">
                  <a:srgbClr val="000000">
                    <a:alpha val="43137"/>
                  </a:srgbClr>
                </a:outerShdw>
              </a:effectLst>
              <a:latin typeface="+mn-lt"/>
              <a:cs typeface="Consolas"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01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01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0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34" grpId="0" animBg="1"/>
      <p:bldP spid="5601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en-US"/>
              <a:t>Declaring Variables</a:t>
            </a:r>
            <a:endParaRPr lang="bg-BG"/>
          </a:p>
        </p:txBody>
      </p:sp>
      <p:sp>
        <p:nvSpPr>
          <p:cNvPr id="460803" name="Rectangle 3"/>
          <p:cNvSpPr>
            <a:spLocks noGrp="1" noChangeArrowheads="1"/>
          </p:cNvSpPr>
          <p:nvPr>
            <p:ph idx="1"/>
          </p:nvPr>
        </p:nvSpPr>
        <p:spPr/>
        <p:txBody>
          <a:bodyPr/>
          <a:lstStyle/>
          <a:p>
            <a:pPr>
              <a:spcBef>
                <a:spcPts val="1200"/>
              </a:spcBef>
            </a:pPr>
            <a:r>
              <a:rPr lang="en-US" dirty="0"/>
              <a:t>When declaring a variable we:</a:t>
            </a:r>
          </a:p>
          <a:p>
            <a:pPr lvl="1">
              <a:spcBef>
                <a:spcPts val="1200"/>
              </a:spcBef>
            </a:pPr>
            <a:r>
              <a:rPr lang="en-US" dirty="0"/>
              <a:t>Specify its type</a:t>
            </a:r>
          </a:p>
          <a:p>
            <a:pPr lvl="1">
              <a:spcBef>
                <a:spcPts val="1200"/>
              </a:spcBef>
            </a:pPr>
            <a:r>
              <a:rPr lang="en-US" dirty="0"/>
              <a:t>Specify its name (called identifier)</a:t>
            </a:r>
          </a:p>
          <a:p>
            <a:pPr lvl="1">
              <a:spcBef>
                <a:spcPts val="1200"/>
              </a:spcBef>
            </a:pPr>
            <a:r>
              <a:rPr lang="en-US" dirty="0"/>
              <a:t>May give it an initial value</a:t>
            </a:r>
          </a:p>
          <a:p>
            <a:pPr>
              <a:spcBef>
                <a:spcPts val="1200"/>
              </a:spcBef>
            </a:pPr>
            <a:r>
              <a:rPr lang="en-US" dirty="0"/>
              <a:t>The syntax is the following:</a:t>
            </a:r>
          </a:p>
          <a:p>
            <a:pPr>
              <a:spcBef>
                <a:spcPts val="0"/>
              </a:spcBef>
            </a:pPr>
            <a:endParaRPr lang="en-US" dirty="0"/>
          </a:p>
          <a:p>
            <a:pPr>
              <a:spcBef>
                <a:spcPts val="1200"/>
              </a:spcBef>
            </a:pPr>
            <a:r>
              <a:rPr lang="en-US" dirty="0"/>
              <a:t>Example: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40</a:t>
            </a:fld>
            <a:endParaRPr lang="en-US" dirty="0"/>
          </a:p>
        </p:txBody>
      </p:sp>
      <p:sp>
        <p:nvSpPr>
          <p:cNvPr id="460804" name="Rectangle 4"/>
          <p:cNvSpPr>
            <a:spLocks noChangeArrowheads="1"/>
          </p:cNvSpPr>
          <p:nvPr/>
        </p:nvSpPr>
        <p:spPr bwMode="auto">
          <a:xfrm>
            <a:off x="685800" y="4648200"/>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&lt;data_type&gt; &lt;identifier&gt; [= &lt;initialization&gt;];</a:t>
            </a:r>
          </a:p>
        </p:txBody>
      </p:sp>
      <p:sp>
        <p:nvSpPr>
          <p:cNvPr id="460805" name="Rectangle 5"/>
          <p:cNvSpPr>
            <a:spLocks noChangeArrowheads="1"/>
          </p:cNvSpPr>
          <p:nvPr/>
        </p:nvSpPr>
        <p:spPr bwMode="auto">
          <a:xfrm>
            <a:off x="685800" y="5927568"/>
            <a:ext cx="7772400" cy="3970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height = 200;</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r>
              <a:rPr lang="en-US"/>
              <a:t>Identifiers</a:t>
            </a:r>
            <a:endParaRPr lang="bg-BG"/>
          </a:p>
        </p:txBody>
      </p:sp>
      <p:sp>
        <p:nvSpPr>
          <p:cNvPr id="486403" name="Rectangle 3"/>
          <p:cNvSpPr>
            <a:spLocks noGrp="1" noChangeArrowheads="1"/>
          </p:cNvSpPr>
          <p:nvPr>
            <p:ph idx="1"/>
          </p:nvPr>
        </p:nvSpPr>
        <p:spPr/>
        <p:txBody>
          <a:bodyPr/>
          <a:lstStyle/>
          <a:p>
            <a:r>
              <a:rPr lang="en-US" dirty="0"/>
              <a:t>Identifiers may consist of:</a:t>
            </a:r>
          </a:p>
          <a:p>
            <a:pPr lvl="1"/>
            <a:r>
              <a:rPr lang="en-US" dirty="0"/>
              <a:t>Letters (Unicode) </a:t>
            </a:r>
          </a:p>
          <a:p>
            <a:pPr lvl="1"/>
            <a:r>
              <a:rPr lang="en-US" dirty="0"/>
              <a:t>Digits [0-9]</a:t>
            </a:r>
          </a:p>
          <a:p>
            <a:pPr lvl="1"/>
            <a:r>
              <a:rPr lang="en-US" dirty="0"/>
              <a:t>Underscore "_"</a:t>
            </a:r>
          </a:p>
          <a:p>
            <a:r>
              <a:rPr lang="en-US" dirty="0"/>
              <a:t>Identifiers</a:t>
            </a:r>
          </a:p>
          <a:p>
            <a:pPr lvl="1"/>
            <a:r>
              <a:rPr lang="en-US" dirty="0"/>
              <a:t>Can begin only with a letter or an underscore</a:t>
            </a:r>
          </a:p>
          <a:p>
            <a:pPr lvl="1"/>
            <a:r>
              <a:rPr lang="en-US" dirty="0"/>
              <a:t>Cannot be a C# keyword</a:t>
            </a:r>
            <a:endParaRPr lang="bg-BG"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41</a:t>
            </a:fld>
            <a:endParaRPr lang="en-US" dirty="0"/>
          </a:p>
        </p:txBody>
      </p:sp>
      <p:pic>
        <p:nvPicPr>
          <p:cNvPr id="36868" name="Picture 4" descr="Old Fashioned Ampersand by Mykl Roventine."/>
          <p:cNvPicPr>
            <a:picLocks noChangeAspect="1" noChangeArrowheads="1"/>
          </p:cNvPicPr>
          <p:nvPr/>
        </p:nvPicPr>
        <p:blipFill>
          <a:blip r:embed="rId2" cstate="screen"/>
          <a:srcRect/>
          <a:stretch>
            <a:fillRect/>
          </a:stretch>
        </p:blipFill>
        <p:spPr bwMode="auto">
          <a:xfrm>
            <a:off x="5486400" y="1676400"/>
            <a:ext cx="3124200" cy="2286915"/>
          </a:xfrm>
          <a:prstGeom prst="rect">
            <a:avLst/>
          </a:prstGeom>
          <a:ln>
            <a:noFill/>
          </a:ln>
          <a:effectLst>
            <a:softEdge rad="112500"/>
          </a:effectLst>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a:t>Identifiers (2)</a:t>
            </a:r>
            <a:endParaRPr lang="bg-BG" dirty="0"/>
          </a:p>
        </p:txBody>
      </p:sp>
      <p:sp>
        <p:nvSpPr>
          <p:cNvPr id="487427" name="Rectangle 3"/>
          <p:cNvSpPr>
            <a:spLocks noGrp="1" noChangeArrowheads="1"/>
          </p:cNvSpPr>
          <p:nvPr>
            <p:ph idx="1"/>
          </p:nvPr>
        </p:nvSpPr>
        <p:spPr/>
        <p:txBody>
          <a:bodyPr/>
          <a:lstStyle/>
          <a:p>
            <a:r>
              <a:rPr lang="en-US" dirty="0"/>
              <a:t>Identifiers</a:t>
            </a:r>
          </a:p>
          <a:p>
            <a:pPr lvl="1"/>
            <a:r>
              <a:rPr lang="en-US" dirty="0"/>
              <a:t>Should have a descriptive name</a:t>
            </a:r>
          </a:p>
          <a:p>
            <a:pPr lvl="1"/>
            <a:r>
              <a:rPr lang="en-US" dirty="0"/>
              <a:t>It is recommended to use only Latin letters</a:t>
            </a:r>
          </a:p>
          <a:p>
            <a:pPr lvl="1"/>
            <a:r>
              <a:rPr lang="en-US" dirty="0"/>
              <a:t>Should be neither too long nor too short</a:t>
            </a:r>
          </a:p>
          <a:p>
            <a:r>
              <a:rPr lang="en-US" dirty="0"/>
              <a:t>Note:</a:t>
            </a:r>
          </a:p>
          <a:p>
            <a:pPr lvl="1"/>
            <a:r>
              <a:rPr lang="en-US" dirty="0"/>
              <a:t>In C# small letters are considered different than the capital letters (case sensitivity)</a:t>
            </a:r>
            <a:endParaRPr lang="bg-BG"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42</a:t>
            </a:fld>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t>Identifiers – Examples</a:t>
            </a:r>
          </a:p>
        </p:txBody>
      </p:sp>
      <p:sp>
        <p:nvSpPr>
          <p:cNvPr id="521219" name="Rectangle 3"/>
          <p:cNvSpPr>
            <a:spLocks noGrp="1" noChangeArrowheads="1"/>
          </p:cNvSpPr>
          <p:nvPr>
            <p:ph idx="1"/>
          </p:nvPr>
        </p:nvSpPr>
        <p:spPr>
          <a:xfrm>
            <a:off x="323850" y="990600"/>
            <a:ext cx="8496300" cy="5486400"/>
          </a:xfrm>
        </p:spPr>
        <p:txBody>
          <a:bodyPr/>
          <a:lstStyle/>
          <a:p>
            <a:r>
              <a:rPr lang="en-US" sz="3000" dirty="0"/>
              <a:t>Examples of correct identifiers:</a:t>
            </a:r>
          </a:p>
          <a:p>
            <a:endParaRPr lang="en-US" sz="3000" dirty="0"/>
          </a:p>
          <a:p>
            <a:endParaRPr lang="en-US" sz="3000" dirty="0"/>
          </a:p>
          <a:p>
            <a:endParaRPr lang="en-US" sz="3000" dirty="0"/>
          </a:p>
          <a:p>
            <a:endParaRPr lang="en-US" sz="3000" dirty="0"/>
          </a:p>
          <a:p>
            <a:endParaRPr lang="en-US" sz="3000" dirty="0"/>
          </a:p>
          <a:p>
            <a:pPr>
              <a:spcBef>
                <a:spcPts val="2400"/>
              </a:spcBef>
            </a:pPr>
            <a:r>
              <a:rPr lang="en-US" sz="3000" dirty="0"/>
              <a:t>Examples of incorrect identifiers: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43</a:t>
            </a:fld>
            <a:endParaRPr lang="en-US" dirty="0"/>
          </a:p>
        </p:txBody>
      </p:sp>
      <p:sp>
        <p:nvSpPr>
          <p:cNvPr id="521220" name="Rectangle 4"/>
          <p:cNvSpPr>
            <a:spLocks noChangeArrowheads="1"/>
          </p:cNvSpPr>
          <p:nvPr/>
        </p:nvSpPr>
        <p:spPr bwMode="auto">
          <a:xfrm>
            <a:off x="684213" y="5694307"/>
            <a:ext cx="7775575" cy="701731"/>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new is a keyword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2Pac;	// Cannot begin with a digit</a:t>
            </a:r>
          </a:p>
        </p:txBody>
      </p:sp>
      <p:sp>
        <p:nvSpPr>
          <p:cNvPr id="521221" name="Rectangle 5"/>
          <p:cNvSpPr>
            <a:spLocks noChangeArrowheads="1"/>
          </p:cNvSpPr>
          <p:nvPr/>
        </p:nvSpPr>
        <p:spPr bwMode="auto">
          <a:xfrm>
            <a:off x="684213" y="1595438"/>
            <a:ext cx="7775575" cy="32962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New = 2; // Here N is capital</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_2Pac; // This identifiers begins with _</a:t>
            </a:r>
          </a:p>
          <a:p>
            <a:pPr eaLnBrk="0" hangingPunct="0">
              <a:lnSpc>
                <a:spcPct val="110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a:t>
            </a:r>
            <a:r>
              <a:rPr lang="bg-BG"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поздрав</a:t>
            </a: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 "Hello"; // Unicode symbols used</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is more appropriate: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a:t>
            </a:r>
          </a:p>
          <a:p>
            <a:pPr eaLnBrk="0" hangingPunct="0">
              <a:lnSpc>
                <a:spcPct val="110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 = 100; // Undescriptive</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numberOfClients = 100; // Descriptive</a:t>
            </a:r>
          </a:p>
          <a:p>
            <a:pPr eaLnBrk="0" hangingPunct="0">
              <a:lnSpc>
                <a:spcPct val="110000"/>
              </a:lnSpc>
              <a:spcBef>
                <a:spcPts val="120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Overdescriptive identifier:</a:t>
            </a:r>
          </a:p>
          <a:p>
            <a:pPr eaLnBrk="0" hangingPunct="0">
              <a:lnSpc>
                <a:spcPct val="110000"/>
              </a:lnSpc>
              <a:spcBef>
                <a:spcPts val="0"/>
              </a:spcBef>
              <a:buClr>
                <a:schemeClr val="accent5">
                  <a:lumMod val="40000"/>
                  <a:lumOff val="60000"/>
                </a:schemeClr>
              </a:buClr>
              <a:buSzPct val="70000"/>
            </a:pPr>
            <a:r>
              <a:rPr lang="en-US" sz="18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numberOfPrivateClientOfTheFirm = 100;</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ctrTitle"/>
          </p:nvPr>
        </p:nvSpPr>
        <p:spPr>
          <a:xfrm>
            <a:off x="2051050" y="2336800"/>
            <a:ext cx="4968875" cy="1473200"/>
          </a:xfrm>
        </p:spPr>
        <p:txBody>
          <a:bodyPr/>
          <a:lstStyle/>
          <a:p>
            <a:pPr>
              <a:lnSpc>
                <a:spcPct val="110000"/>
              </a:lnSpc>
            </a:pPr>
            <a:r>
              <a:rPr lang="en-US" dirty="0"/>
              <a:t>Assigning Values To Variables</a:t>
            </a:r>
            <a:endParaRPr lang="bg-BG" dirty="0"/>
          </a:p>
        </p:txBody>
      </p:sp>
      <p:pic>
        <p:nvPicPr>
          <p:cNvPr id="33794" name="Picture 2" descr="View Image">
            <a:hlinkClick r:id="rId3"/>
          </p:cNvPr>
          <p:cNvPicPr>
            <a:picLocks noChangeAspect="1" noChangeArrowheads="1"/>
          </p:cNvPicPr>
          <p:nvPr/>
        </p:nvPicPr>
        <p:blipFill>
          <a:blip r:embed="rId4" cstate="screen"/>
          <a:srcRect/>
          <a:stretch>
            <a:fillRect/>
          </a:stretch>
        </p:blipFill>
        <p:spPr bwMode="auto">
          <a:xfrm>
            <a:off x="609600" y="4457699"/>
            <a:ext cx="7924800" cy="1790701"/>
          </a:xfrm>
          <a:prstGeom prst="rect">
            <a:avLst/>
          </a:prstGeom>
          <a:ln>
            <a:noFill/>
          </a:ln>
          <a:effectLst>
            <a:softEdge rad="112500"/>
          </a:effectLst>
        </p:spPr>
      </p:pic>
      <p:pic>
        <p:nvPicPr>
          <p:cNvPr id="29698" name="Picture 2" descr="http://soundproofing.org/images/ggSoundproofing/greenGlueInstallation.jpg"/>
          <p:cNvPicPr>
            <a:picLocks noChangeAspect="1" noChangeArrowheads="1"/>
          </p:cNvPicPr>
          <p:nvPr/>
        </p:nvPicPr>
        <p:blipFill>
          <a:blip r:embed="rId5" cstate="screen"/>
          <a:srcRect/>
          <a:stretch>
            <a:fillRect/>
          </a:stretch>
        </p:blipFill>
        <p:spPr bwMode="auto">
          <a:xfrm rot="5400000">
            <a:off x="6571103" y="-170303"/>
            <a:ext cx="1373894" cy="2628900"/>
          </a:xfrm>
          <a:prstGeom prst="roundRect">
            <a:avLst>
              <a:gd name="adj" fmla="val 10427"/>
            </a:avLst>
          </a:prstGeom>
          <a:noFill/>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t>Assigning Values</a:t>
            </a:r>
          </a:p>
        </p:txBody>
      </p:sp>
      <p:sp>
        <p:nvSpPr>
          <p:cNvPr id="548867" name="Rectangle 3"/>
          <p:cNvSpPr>
            <a:spLocks noGrp="1" noChangeArrowheads="1"/>
          </p:cNvSpPr>
          <p:nvPr>
            <p:ph idx="1"/>
          </p:nvPr>
        </p:nvSpPr>
        <p:spPr/>
        <p:txBody>
          <a:bodyPr/>
          <a:lstStyle/>
          <a:p>
            <a:r>
              <a:rPr lang="en-US" dirty="0"/>
              <a:t>Assigning of values to variables</a:t>
            </a:r>
          </a:p>
          <a:p>
            <a:pPr lvl="1"/>
            <a:r>
              <a:rPr lang="en-US" dirty="0"/>
              <a:t>Is achieved by the </a:t>
            </a:r>
            <a:r>
              <a:rPr lang="en-US" dirty="0">
                <a:solidFill>
                  <a:schemeClr val="accent5">
                    <a:lumMod val="20000"/>
                    <a:lumOff val="80000"/>
                  </a:schemeClr>
                </a:solidFill>
                <a:latin typeface="Consolas" pitchFamily="49" charset="0"/>
                <a:cs typeface="Consolas" pitchFamily="49" charset="0"/>
              </a:rPr>
              <a:t>=</a:t>
            </a:r>
            <a:r>
              <a:rPr lang="en-US" dirty="0"/>
              <a:t> operator</a:t>
            </a:r>
          </a:p>
          <a:p>
            <a:r>
              <a:rPr lang="en-US" dirty="0"/>
              <a:t>The </a:t>
            </a:r>
            <a:r>
              <a:rPr lang="en-US" sz="3000" dirty="0">
                <a:solidFill>
                  <a:schemeClr val="accent5">
                    <a:lumMod val="20000"/>
                    <a:lumOff val="80000"/>
                  </a:schemeClr>
                </a:solidFill>
                <a:latin typeface="Consolas" pitchFamily="49" charset="0"/>
                <a:cs typeface="Consolas" pitchFamily="49" charset="0"/>
              </a:rPr>
              <a:t>=</a:t>
            </a:r>
            <a:r>
              <a:rPr lang="en-US" dirty="0"/>
              <a:t> operator has</a:t>
            </a:r>
          </a:p>
          <a:p>
            <a:pPr lvl="1"/>
            <a:r>
              <a:rPr lang="en-US" dirty="0"/>
              <a:t>Variable identifier on the left</a:t>
            </a:r>
          </a:p>
          <a:p>
            <a:pPr lvl="1"/>
            <a:r>
              <a:rPr lang="en-US" dirty="0"/>
              <a:t>Value of the corresponding data type on the right</a:t>
            </a:r>
          </a:p>
          <a:p>
            <a:pPr lvl="1"/>
            <a:r>
              <a:rPr lang="en-US" dirty="0"/>
              <a:t>Could be used in a cascade calling, where assigning is done from right to left</a:t>
            </a:r>
          </a:p>
          <a:p>
            <a:pPr lvl="1"/>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45</a:t>
            </a:fld>
            <a:endParaRPr lang="en-US" dirty="0"/>
          </a:p>
        </p:txBody>
      </p:sp>
      <p:pic>
        <p:nvPicPr>
          <p:cNvPr id="27650" name="Picture 2" descr="http://www.gluetape.com/body_img/1120809176.jpg"/>
          <p:cNvPicPr>
            <a:picLocks noChangeAspect="1" noChangeArrowheads="1"/>
          </p:cNvPicPr>
          <p:nvPr/>
        </p:nvPicPr>
        <p:blipFill>
          <a:blip r:embed="rId2" cstate="screen">
            <a:lum contrast="20000"/>
          </a:blip>
          <a:srcRect/>
          <a:stretch>
            <a:fillRect/>
          </a:stretch>
        </p:blipFill>
        <p:spPr bwMode="auto">
          <a:xfrm>
            <a:off x="6781800" y="1219200"/>
            <a:ext cx="1828800" cy="1828800"/>
          </a:xfrm>
          <a:prstGeom prst="roundRect">
            <a:avLst>
              <a:gd name="adj" fmla="val 10417"/>
            </a:avLst>
          </a:prstGeom>
          <a:noFill/>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dirty="0"/>
              <a:t>Assigning Values – Examples</a:t>
            </a:r>
          </a:p>
        </p:txBody>
      </p:sp>
      <p:sp>
        <p:nvSpPr>
          <p:cNvPr id="549891" name="Rectangle 3"/>
          <p:cNvSpPr>
            <a:spLocks noGrp="1" noChangeArrowheads="1"/>
          </p:cNvSpPr>
          <p:nvPr>
            <p:ph idx="1"/>
          </p:nvPr>
        </p:nvSpPr>
        <p:spPr>
          <a:xfrm>
            <a:off x="323850" y="1066800"/>
            <a:ext cx="8496300" cy="5329238"/>
          </a:xfrm>
        </p:spPr>
        <p:txBody>
          <a:bodyPr/>
          <a:lstStyle/>
          <a:p>
            <a:r>
              <a:rPr lang="en-US" dirty="0"/>
              <a:t>Assigning values example:</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46</a:t>
            </a:fld>
            <a:endParaRPr lang="en-US" dirty="0"/>
          </a:p>
        </p:txBody>
      </p:sp>
      <p:sp>
        <p:nvSpPr>
          <p:cNvPr id="549892" name="Rectangle 4"/>
          <p:cNvSpPr>
            <a:spLocks noChangeArrowheads="1"/>
          </p:cNvSpPr>
          <p:nvPr/>
        </p:nvSpPr>
        <p:spPr bwMode="auto">
          <a:xfrm>
            <a:off x="755650" y="1828800"/>
            <a:ext cx="7561263" cy="447487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firstValue = 5;</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secondValue;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thirdValue;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Using an already declared variable: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secondValue = firstValue;</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cascade calling assigns</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3 to firstValue and then firstValue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to thirdValue, so both variables have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value 3 as a result:</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thirdValue = firstValue = 3; // Avoid this!</a:t>
            </a:r>
          </a:p>
        </p:txBody>
      </p:sp>
      <p:pic>
        <p:nvPicPr>
          <p:cNvPr id="26625" name="Picture 1" descr="C:\Trash\mouse-hammer.png"/>
          <p:cNvPicPr>
            <a:picLocks noChangeAspect="1" noChangeArrowheads="1"/>
          </p:cNvPicPr>
          <p:nvPr/>
        </p:nvPicPr>
        <p:blipFill>
          <a:blip r:embed="rId2" cstate="screen"/>
          <a:srcRect/>
          <a:stretch>
            <a:fillRect/>
          </a:stretch>
        </p:blipFill>
        <p:spPr bwMode="auto">
          <a:xfrm>
            <a:off x="6858000" y="1634240"/>
            <a:ext cx="1638300" cy="1947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t>Initializing Variables</a:t>
            </a:r>
          </a:p>
        </p:txBody>
      </p:sp>
      <p:sp>
        <p:nvSpPr>
          <p:cNvPr id="522243" name="Rectangle 3"/>
          <p:cNvSpPr>
            <a:spLocks noGrp="1" noChangeArrowheads="1"/>
          </p:cNvSpPr>
          <p:nvPr>
            <p:ph idx="1"/>
          </p:nvPr>
        </p:nvSpPr>
        <p:spPr/>
        <p:txBody>
          <a:bodyPr/>
          <a:lstStyle/>
          <a:p>
            <a:pPr>
              <a:spcBef>
                <a:spcPts val="1200"/>
              </a:spcBef>
            </a:pPr>
            <a:r>
              <a:rPr lang="en-US" dirty="0"/>
              <a:t>Initializing</a:t>
            </a:r>
          </a:p>
          <a:p>
            <a:pPr lvl="1">
              <a:spcBef>
                <a:spcPts val="1200"/>
              </a:spcBef>
            </a:pPr>
            <a:r>
              <a:rPr lang="en-US" dirty="0"/>
              <a:t>Is assigning of initial value</a:t>
            </a:r>
          </a:p>
          <a:p>
            <a:pPr lvl="1">
              <a:spcBef>
                <a:spcPts val="1200"/>
              </a:spcBef>
            </a:pPr>
            <a:r>
              <a:rPr lang="en-US" dirty="0"/>
              <a:t>Must be done before the variable is used!</a:t>
            </a:r>
          </a:p>
          <a:p>
            <a:pPr>
              <a:spcBef>
                <a:spcPts val="1200"/>
              </a:spcBef>
            </a:pPr>
            <a:r>
              <a:rPr lang="en-US" dirty="0"/>
              <a:t>Several ways of initializing:</a:t>
            </a:r>
          </a:p>
          <a:p>
            <a:pPr lvl="1">
              <a:spcBef>
                <a:spcPts val="1200"/>
              </a:spcBef>
            </a:pPr>
            <a:r>
              <a:rPr lang="en-US" dirty="0"/>
              <a:t>By using the </a:t>
            </a:r>
            <a:r>
              <a:rPr lang="en-US" dirty="0">
                <a:solidFill>
                  <a:schemeClr val="accent5">
                    <a:lumMod val="20000"/>
                    <a:lumOff val="80000"/>
                  </a:schemeClr>
                </a:solidFill>
                <a:latin typeface="Consolas" pitchFamily="49" charset="0"/>
                <a:cs typeface="Consolas" pitchFamily="49" charset="0"/>
              </a:rPr>
              <a:t>new</a:t>
            </a:r>
            <a:r>
              <a:rPr lang="en-US" dirty="0"/>
              <a:t> keyword</a:t>
            </a:r>
          </a:p>
          <a:p>
            <a:pPr lvl="1">
              <a:spcBef>
                <a:spcPts val="1200"/>
              </a:spcBef>
            </a:pPr>
            <a:r>
              <a:rPr lang="en-US" dirty="0"/>
              <a:t>By using a literal expression</a:t>
            </a:r>
          </a:p>
          <a:p>
            <a:pPr lvl="1">
              <a:spcBef>
                <a:spcPts val="1200"/>
              </a:spcBef>
            </a:pPr>
            <a:r>
              <a:rPr lang="en-US" dirty="0"/>
              <a:t>By referring to an already initialized variable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47</a:t>
            </a:fld>
            <a:endParaRPr lang="en-US" dirty="0"/>
          </a:p>
        </p:txBody>
      </p:sp>
      <p:pic>
        <p:nvPicPr>
          <p:cNvPr id="29698" name="Picture 2" descr="pi-poster by gomartin."/>
          <p:cNvPicPr>
            <a:picLocks noChangeAspect="1" noChangeArrowheads="1"/>
          </p:cNvPicPr>
          <p:nvPr/>
        </p:nvPicPr>
        <p:blipFill>
          <a:blip r:embed="rId2" cstate="screen">
            <a:lum contrast="20000"/>
          </a:blip>
          <a:srcRect/>
          <a:stretch>
            <a:fillRect/>
          </a:stretch>
        </p:blipFill>
        <p:spPr bwMode="auto">
          <a:xfrm>
            <a:off x="7292340" y="3352800"/>
            <a:ext cx="1173480" cy="1676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r>
              <a:rPr lang="en-US"/>
              <a:t>Initialization – Examples</a:t>
            </a:r>
          </a:p>
        </p:txBody>
      </p:sp>
      <p:sp>
        <p:nvSpPr>
          <p:cNvPr id="527363" name="Rectangle 3"/>
          <p:cNvSpPr>
            <a:spLocks noGrp="1" noChangeArrowheads="1"/>
          </p:cNvSpPr>
          <p:nvPr>
            <p:ph idx="1"/>
          </p:nvPr>
        </p:nvSpPr>
        <p:spPr/>
        <p:txBody>
          <a:bodyPr/>
          <a:lstStyle/>
          <a:p>
            <a:r>
              <a:rPr lang="en-US" dirty="0"/>
              <a:t>Example of some initializations: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48</a:t>
            </a:fld>
            <a:endParaRPr lang="en-US" dirty="0"/>
          </a:p>
        </p:txBody>
      </p:sp>
      <p:sp>
        <p:nvSpPr>
          <p:cNvPr id="527364" name="Rectangle 4"/>
          <p:cNvSpPr>
            <a:spLocks noChangeArrowheads="1"/>
          </p:cNvSpPr>
          <p:nvPr/>
        </p:nvSpPr>
        <p:spPr bwMode="auto">
          <a:xfrm>
            <a:off x="827088" y="2071553"/>
            <a:ext cx="7488237" cy="379584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would assign the default</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value of the int type to num:</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 = new int(); // num = 0</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 is how we use a literal expression:</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heightInMeters = 1.74f;</a:t>
            </a:r>
          </a:p>
          <a:p>
            <a:pPr eaLnBrk="0" hangingPunct="0">
              <a:lnSpc>
                <a:spcPct val="110000"/>
              </a:lnSpc>
              <a:spcBef>
                <a:spcPts val="0"/>
              </a:spcBef>
              <a:buClr>
                <a:schemeClr val="accent5">
                  <a:lumMod val="40000"/>
                  <a:lumOff val="60000"/>
                </a:schemeClr>
              </a:buClr>
              <a:buSzPct val="70000"/>
            </a:pPr>
            <a:endPar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Here we use an already initialized variable:</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greeting = "Hello World!";</a:t>
            </a:r>
          </a:p>
          <a:p>
            <a:pPr eaLnBrk="0" hangingPunct="0">
              <a:lnSpc>
                <a:spcPct val="110000"/>
              </a:lnSpc>
              <a:spcBef>
                <a:spcPts val="0"/>
              </a:spcBef>
              <a:buClr>
                <a:schemeClr val="accent5">
                  <a:lumMod val="40000"/>
                  <a:lumOff val="60000"/>
                </a:schemeClr>
              </a:buClr>
              <a:buSzPct val="70000"/>
            </a:pPr>
            <a:r>
              <a:rPr lang="en-US" sz="22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message = greeting;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600200"/>
            <a:ext cx="6553200" cy="1295401"/>
          </a:xfrm>
        </p:spPr>
        <p:txBody>
          <a:bodyPr/>
          <a:lstStyle/>
          <a:p>
            <a:r>
              <a:rPr lang="en-US" dirty="0"/>
              <a:t>Assigning and Initializing Variables</a:t>
            </a:r>
          </a:p>
        </p:txBody>
      </p:sp>
      <p:sp>
        <p:nvSpPr>
          <p:cNvPr id="3" name="Subtitle 2"/>
          <p:cNvSpPr>
            <a:spLocks noGrp="1"/>
          </p:cNvSpPr>
          <p:nvPr>
            <p:ph type="subTitle" idx="1"/>
          </p:nvPr>
        </p:nvSpPr>
        <p:spPr>
          <a:xfrm>
            <a:off x="3200400" y="3317080"/>
            <a:ext cx="2743200" cy="569120"/>
          </a:xfrm>
        </p:spPr>
        <p:txBody>
          <a:bodyPr/>
          <a:lstStyle/>
          <a:p>
            <a:r>
              <a:rPr lang="en-US" dirty="0"/>
              <a:t>Live Demo</a:t>
            </a:r>
          </a:p>
        </p:txBody>
      </p:sp>
      <p:pic>
        <p:nvPicPr>
          <p:cNvPr id="4099" name="Picture 3"/>
          <p:cNvPicPr>
            <a:picLocks noChangeAspect="1" noChangeArrowheads="1"/>
          </p:cNvPicPr>
          <p:nvPr/>
        </p:nvPicPr>
        <p:blipFill>
          <a:blip r:embed="rId2" cstate="screen"/>
          <a:srcRect/>
          <a:stretch>
            <a:fillRect/>
          </a:stretch>
        </p:blipFill>
        <p:spPr bwMode="auto">
          <a:xfrm>
            <a:off x="754758" y="3505200"/>
            <a:ext cx="2217042"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3554" name="Picture 2" descr="http://flitting.files.wordpress.com/2008/08/hammer1.jpg"/>
          <p:cNvPicPr>
            <a:picLocks noChangeAspect="1" noChangeArrowheads="1"/>
          </p:cNvPicPr>
          <p:nvPr/>
        </p:nvPicPr>
        <p:blipFill>
          <a:blip r:embed="rId3" cstate="screen"/>
          <a:srcRect/>
          <a:stretch>
            <a:fillRect/>
          </a:stretch>
        </p:blipFill>
        <p:spPr bwMode="auto">
          <a:xfrm>
            <a:off x="6248400" y="3505200"/>
            <a:ext cx="2057400" cy="2292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dirty="0"/>
              <a:t>What Is a Data Type?</a:t>
            </a:r>
          </a:p>
        </p:txBody>
      </p:sp>
      <p:sp>
        <p:nvSpPr>
          <p:cNvPr id="507907" name="Rectangle 3"/>
          <p:cNvSpPr>
            <a:spLocks noGrp="1" noChangeArrowheads="1"/>
          </p:cNvSpPr>
          <p:nvPr>
            <p:ph idx="1"/>
          </p:nvPr>
        </p:nvSpPr>
        <p:spPr/>
        <p:txBody>
          <a:bodyPr/>
          <a:lstStyle/>
          <a:p>
            <a:pPr>
              <a:spcBef>
                <a:spcPts val="1200"/>
              </a:spcBef>
            </a:pPr>
            <a:r>
              <a:rPr lang="en-US" dirty="0"/>
              <a:t>A </a:t>
            </a:r>
            <a:r>
              <a:rPr lang="en-US" dirty="0">
                <a:solidFill>
                  <a:schemeClr val="accent5">
                    <a:lumMod val="20000"/>
                    <a:lumOff val="80000"/>
                  </a:schemeClr>
                </a:solidFill>
              </a:rPr>
              <a:t>data type</a:t>
            </a:r>
            <a:r>
              <a:rPr lang="en-US" dirty="0"/>
              <a:t>:</a:t>
            </a:r>
          </a:p>
          <a:p>
            <a:pPr lvl="1">
              <a:spcBef>
                <a:spcPts val="1200"/>
              </a:spcBef>
            </a:pPr>
            <a:r>
              <a:rPr lang="en-US" dirty="0"/>
              <a:t>Is a domain of values of similar characteristics</a:t>
            </a:r>
          </a:p>
          <a:p>
            <a:pPr lvl="1">
              <a:spcBef>
                <a:spcPts val="1200"/>
              </a:spcBef>
            </a:pPr>
            <a:r>
              <a:rPr lang="en-US" dirty="0"/>
              <a:t>Defines the type of information stored in the computer memory (in a variable)</a:t>
            </a:r>
          </a:p>
          <a:p>
            <a:pPr>
              <a:spcBef>
                <a:spcPts val="1200"/>
              </a:spcBef>
            </a:pPr>
            <a:r>
              <a:rPr lang="en-US" dirty="0"/>
              <a:t>Examples:</a:t>
            </a:r>
          </a:p>
          <a:p>
            <a:pPr lvl="1">
              <a:spcBef>
                <a:spcPts val="1200"/>
              </a:spcBef>
            </a:pPr>
            <a:r>
              <a:rPr lang="en-US" dirty="0"/>
              <a:t>Positive integers: </a:t>
            </a:r>
            <a:r>
              <a:rPr lang="en-US" dirty="0">
                <a:solidFill>
                  <a:schemeClr val="accent5">
                    <a:lumMod val="20000"/>
                    <a:lumOff val="80000"/>
                  </a:schemeClr>
                </a:solidFill>
                <a:latin typeface="Consolas" pitchFamily="49" charset="0"/>
                <a:cs typeface="Consolas" pitchFamily="49" charset="0"/>
              </a:rPr>
              <a:t>1</a:t>
            </a:r>
            <a:r>
              <a:rPr lang="en-US" dirty="0"/>
              <a:t>, </a:t>
            </a:r>
            <a:r>
              <a:rPr lang="en-US" dirty="0">
                <a:solidFill>
                  <a:schemeClr val="accent5">
                    <a:lumMod val="20000"/>
                    <a:lumOff val="80000"/>
                  </a:schemeClr>
                </a:solidFill>
                <a:latin typeface="Consolas" pitchFamily="49" charset="0"/>
                <a:cs typeface="Consolas" pitchFamily="49" charset="0"/>
              </a:rPr>
              <a:t>2</a:t>
            </a:r>
            <a:r>
              <a:rPr lang="en-US" dirty="0"/>
              <a:t>, </a:t>
            </a:r>
            <a:r>
              <a:rPr lang="en-US" dirty="0">
                <a:solidFill>
                  <a:schemeClr val="accent5">
                    <a:lumMod val="20000"/>
                    <a:lumOff val="80000"/>
                  </a:schemeClr>
                </a:solidFill>
                <a:latin typeface="Consolas" pitchFamily="49" charset="0"/>
                <a:cs typeface="Consolas" pitchFamily="49" charset="0"/>
              </a:rPr>
              <a:t>3</a:t>
            </a:r>
            <a:r>
              <a:rPr lang="en-US" dirty="0"/>
              <a:t>, </a:t>
            </a:r>
            <a:r>
              <a:rPr lang="en-US" dirty="0">
                <a:solidFill>
                  <a:schemeClr val="accent5">
                    <a:lumMod val="20000"/>
                    <a:lumOff val="80000"/>
                  </a:schemeClr>
                </a:solidFill>
                <a:latin typeface="Consolas" pitchFamily="49" charset="0"/>
                <a:cs typeface="Consolas" pitchFamily="49" charset="0"/>
              </a:rPr>
              <a:t>…</a:t>
            </a:r>
          </a:p>
          <a:p>
            <a:pPr lvl="1">
              <a:spcBef>
                <a:spcPts val="1200"/>
              </a:spcBef>
            </a:pPr>
            <a:r>
              <a:rPr lang="en-US" dirty="0"/>
              <a:t>Alphabetical characters: </a:t>
            </a:r>
            <a:r>
              <a:rPr lang="en-US" dirty="0">
                <a:solidFill>
                  <a:schemeClr val="accent5">
                    <a:lumMod val="20000"/>
                    <a:lumOff val="80000"/>
                  </a:schemeClr>
                </a:solidFill>
                <a:latin typeface="Consolas" pitchFamily="49" charset="0"/>
                <a:cs typeface="Consolas" pitchFamily="49" charset="0"/>
              </a:rPr>
              <a:t>a</a:t>
            </a:r>
            <a:r>
              <a:rPr lang="en-US" dirty="0"/>
              <a:t>, </a:t>
            </a:r>
            <a:r>
              <a:rPr lang="en-US" dirty="0">
                <a:solidFill>
                  <a:schemeClr val="accent5">
                    <a:lumMod val="20000"/>
                    <a:lumOff val="80000"/>
                  </a:schemeClr>
                </a:solidFill>
                <a:latin typeface="Consolas" pitchFamily="49" charset="0"/>
                <a:cs typeface="Consolas" pitchFamily="49" charset="0"/>
              </a:rPr>
              <a:t>b</a:t>
            </a:r>
            <a:r>
              <a:rPr lang="en-US" dirty="0"/>
              <a:t>, </a:t>
            </a:r>
            <a:r>
              <a:rPr lang="en-US" dirty="0">
                <a:solidFill>
                  <a:schemeClr val="accent5">
                    <a:lumMod val="20000"/>
                    <a:lumOff val="80000"/>
                  </a:schemeClr>
                </a:solidFill>
                <a:latin typeface="Consolas" pitchFamily="49" charset="0"/>
                <a:cs typeface="Consolas" pitchFamily="49" charset="0"/>
              </a:rPr>
              <a:t>c</a:t>
            </a:r>
            <a:r>
              <a:rPr lang="en-US" dirty="0"/>
              <a:t>, </a:t>
            </a:r>
            <a:r>
              <a:rPr lang="en-US" dirty="0">
                <a:solidFill>
                  <a:schemeClr val="accent5">
                    <a:lumMod val="20000"/>
                    <a:lumOff val="80000"/>
                  </a:schemeClr>
                </a:solidFill>
                <a:latin typeface="Consolas" pitchFamily="49" charset="0"/>
                <a:cs typeface="Consolas" pitchFamily="49" charset="0"/>
              </a:rPr>
              <a:t>…</a:t>
            </a:r>
          </a:p>
          <a:p>
            <a:pPr lvl="1">
              <a:spcBef>
                <a:spcPts val="1200"/>
              </a:spcBef>
            </a:pPr>
            <a:r>
              <a:rPr lang="en-US" dirty="0"/>
              <a:t>Days of week: </a:t>
            </a:r>
            <a:r>
              <a:rPr lang="en-US" dirty="0">
                <a:solidFill>
                  <a:schemeClr val="accent5">
                    <a:lumMod val="20000"/>
                    <a:lumOff val="80000"/>
                  </a:schemeClr>
                </a:solidFill>
                <a:latin typeface="Consolas" pitchFamily="49" charset="0"/>
                <a:cs typeface="Consolas" pitchFamily="49" charset="0"/>
              </a:rPr>
              <a:t>Monday</a:t>
            </a:r>
            <a:r>
              <a:rPr lang="en-US" dirty="0"/>
              <a:t>, </a:t>
            </a:r>
            <a:r>
              <a:rPr lang="en-US" dirty="0">
                <a:solidFill>
                  <a:schemeClr val="accent5">
                    <a:lumMod val="20000"/>
                    <a:lumOff val="80000"/>
                  </a:schemeClr>
                </a:solidFill>
                <a:latin typeface="Consolas" pitchFamily="49" charset="0"/>
                <a:cs typeface="Consolas" pitchFamily="49" charset="0"/>
              </a:rPr>
              <a:t>Tuesday</a:t>
            </a:r>
            <a:r>
              <a:rPr lang="en-US" dirty="0"/>
              <a:t>, </a:t>
            </a:r>
            <a:r>
              <a:rPr lang="en-US" dirty="0">
                <a:solidFill>
                  <a:schemeClr val="accent5">
                    <a:lumMod val="20000"/>
                    <a:lumOff val="80000"/>
                  </a:schemeClr>
                </a:solidFill>
                <a:latin typeface="Consolas" pitchFamily="49" charset="0"/>
                <a:cs typeface="Consolas" pitchFamily="49" charset="0"/>
              </a:rPr>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a:t>
            </a:fld>
            <a:endParaRPr lang="en-US" dirty="0"/>
          </a:p>
        </p:txBody>
      </p:sp>
      <p:pic>
        <p:nvPicPr>
          <p:cNvPr id="77826" name="Picture 2" descr="View Image">
            <a:hlinkClick r:id="rId2"/>
          </p:cNvPr>
          <p:cNvPicPr>
            <a:picLocks noChangeAspect="1" noChangeArrowheads="1"/>
          </p:cNvPicPr>
          <p:nvPr/>
        </p:nvPicPr>
        <p:blipFill>
          <a:blip r:embed="rId3" cstate="screen"/>
          <a:srcRect/>
          <a:stretch>
            <a:fillRect/>
          </a:stretch>
        </p:blipFill>
        <p:spPr bwMode="auto">
          <a:xfrm>
            <a:off x="7010400" y="4196674"/>
            <a:ext cx="1600200" cy="2127926"/>
          </a:xfrm>
          <a:prstGeom prst="rect">
            <a:avLst/>
          </a:prstGeom>
          <a:ln>
            <a:noFill/>
          </a:ln>
          <a:effectLst>
            <a:softEdge rad="112500"/>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ctrTitle"/>
          </p:nvPr>
        </p:nvSpPr>
        <p:spPr>
          <a:xfrm>
            <a:off x="1258888" y="1828800"/>
            <a:ext cx="6480175" cy="736600"/>
          </a:xfrm>
        </p:spPr>
        <p:txBody>
          <a:bodyPr/>
          <a:lstStyle/>
          <a:p>
            <a:pPr>
              <a:lnSpc>
                <a:spcPct val="110000"/>
              </a:lnSpc>
            </a:pPr>
            <a:r>
              <a:rPr lang="en-US" dirty="0"/>
              <a:t>Literals</a:t>
            </a:r>
            <a:endParaRPr lang="bg-BG" dirty="0"/>
          </a:p>
        </p:txBody>
      </p:sp>
      <p:pic>
        <p:nvPicPr>
          <p:cNvPr id="27651" name="Picture 3"/>
          <p:cNvPicPr>
            <a:picLocks noChangeAspect="1" noChangeArrowheads="1"/>
          </p:cNvPicPr>
          <p:nvPr/>
        </p:nvPicPr>
        <p:blipFill>
          <a:blip r:embed="rId3" cstate="screen">
            <a:lum contrast="30000"/>
          </a:blip>
          <a:srcRect/>
          <a:stretch>
            <a:fillRect/>
          </a:stretch>
        </p:blipFill>
        <p:spPr bwMode="auto">
          <a:xfrm>
            <a:off x="2105025" y="2971800"/>
            <a:ext cx="4752975" cy="3152775"/>
          </a:xfrm>
          <a:prstGeom prst="rect">
            <a:avLst/>
          </a:prstGeom>
          <a:ln>
            <a:noFill/>
          </a:ln>
          <a:effectLst>
            <a:softEdge rad="112500"/>
          </a:effec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dirty="0"/>
              <a:t>What are Literals?</a:t>
            </a:r>
          </a:p>
        </p:txBody>
      </p:sp>
      <p:sp>
        <p:nvSpPr>
          <p:cNvPr id="530435" name="Rectangle 3"/>
          <p:cNvSpPr>
            <a:spLocks noGrp="1" noChangeArrowheads="1"/>
          </p:cNvSpPr>
          <p:nvPr>
            <p:ph idx="1"/>
          </p:nvPr>
        </p:nvSpPr>
        <p:spPr/>
        <p:txBody>
          <a:bodyPr/>
          <a:lstStyle/>
          <a:p>
            <a:pPr>
              <a:lnSpc>
                <a:spcPct val="100000"/>
              </a:lnSpc>
            </a:pPr>
            <a:r>
              <a:rPr lang="en-US" dirty="0"/>
              <a:t>Literals are:</a:t>
            </a:r>
          </a:p>
          <a:p>
            <a:pPr lvl="1">
              <a:lnSpc>
                <a:spcPct val="100000"/>
              </a:lnSpc>
            </a:pPr>
            <a:r>
              <a:rPr lang="en-US" dirty="0"/>
              <a:t>Representations of values in the source code</a:t>
            </a:r>
          </a:p>
          <a:p>
            <a:pPr>
              <a:lnSpc>
                <a:spcPct val="100000"/>
              </a:lnSpc>
            </a:pPr>
            <a:r>
              <a:rPr lang="en-US" dirty="0"/>
              <a:t>There are six types of literals</a:t>
            </a:r>
          </a:p>
          <a:p>
            <a:pPr lvl="1">
              <a:lnSpc>
                <a:spcPct val="100000"/>
              </a:lnSpc>
            </a:pPr>
            <a:r>
              <a:rPr lang="en-US" dirty="0"/>
              <a:t>Boolean</a:t>
            </a:r>
          </a:p>
          <a:p>
            <a:pPr lvl="1">
              <a:lnSpc>
                <a:spcPct val="100000"/>
              </a:lnSpc>
            </a:pPr>
            <a:r>
              <a:rPr lang="en-US" dirty="0"/>
              <a:t>Integer</a:t>
            </a:r>
          </a:p>
          <a:p>
            <a:pPr lvl="1">
              <a:lnSpc>
                <a:spcPct val="100000"/>
              </a:lnSpc>
            </a:pPr>
            <a:r>
              <a:rPr lang="en-US" dirty="0"/>
              <a:t>Real</a:t>
            </a:r>
          </a:p>
          <a:p>
            <a:pPr lvl="1">
              <a:lnSpc>
                <a:spcPct val="100000"/>
              </a:lnSpc>
            </a:pPr>
            <a:r>
              <a:rPr lang="en-US" dirty="0"/>
              <a:t>Character</a:t>
            </a:r>
          </a:p>
          <a:p>
            <a:pPr lvl="1">
              <a:lnSpc>
                <a:spcPct val="100000"/>
              </a:lnSpc>
            </a:pPr>
            <a:r>
              <a:rPr lang="en-US" dirty="0"/>
              <a:t>String</a:t>
            </a:r>
          </a:p>
          <a:p>
            <a:pPr lvl="1">
              <a:lnSpc>
                <a:spcPct val="100000"/>
              </a:lnSpc>
            </a:pPr>
            <a:r>
              <a:rPr lang="en-US" dirty="0"/>
              <a:t>The </a:t>
            </a:r>
            <a:r>
              <a:rPr lang="en-US"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null</a:t>
            </a:r>
            <a:r>
              <a:rPr lang="en-US" dirty="0"/>
              <a:t> literal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51</a:t>
            </a:fld>
            <a:endParaRPr lang="en-US" dirty="0"/>
          </a:p>
        </p:txBody>
      </p:sp>
      <p:pic>
        <p:nvPicPr>
          <p:cNvPr id="25603" name="Picture 3"/>
          <p:cNvPicPr>
            <a:picLocks noChangeAspect="1" noChangeArrowheads="1"/>
          </p:cNvPicPr>
          <p:nvPr/>
        </p:nvPicPr>
        <p:blipFill>
          <a:blip r:embed="rId2" cstate="screen"/>
          <a:srcRect/>
          <a:stretch>
            <a:fillRect/>
          </a:stretch>
        </p:blipFill>
        <p:spPr bwMode="auto">
          <a:xfrm>
            <a:off x="4495800" y="3429000"/>
            <a:ext cx="3787140" cy="2514600"/>
          </a:xfrm>
          <a:prstGeom prst="rect">
            <a:avLst/>
          </a:prstGeom>
          <a:ln>
            <a:noFill/>
          </a:ln>
          <a:effectLst>
            <a:softEdge rad="112500"/>
          </a:effectLst>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sz="3600"/>
              <a:t>Boolean and Integer Literals</a:t>
            </a:r>
          </a:p>
        </p:txBody>
      </p:sp>
      <p:sp>
        <p:nvSpPr>
          <p:cNvPr id="531459" name="Rectangle 3"/>
          <p:cNvSpPr>
            <a:spLocks noGrp="1" noChangeArrowheads="1"/>
          </p:cNvSpPr>
          <p:nvPr>
            <p:ph idx="1"/>
          </p:nvPr>
        </p:nvSpPr>
        <p:spPr/>
        <p:txBody>
          <a:bodyPr/>
          <a:lstStyle/>
          <a:p>
            <a:pPr>
              <a:lnSpc>
                <a:spcPct val="100000"/>
              </a:lnSpc>
            </a:pPr>
            <a:r>
              <a:rPr lang="en-US" dirty="0"/>
              <a:t>The boolean literals are:</a:t>
            </a:r>
          </a:p>
          <a:p>
            <a:pPr lvl="1">
              <a:lnSpc>
                <a:spcPct val="100000"/>
              </a:lnSpc>
            </a:pPr>
            <a:r>
              <a:rPr lang="en-US" dirty="0">
                <a:solidFill>
                  <a:schemeClr val="accent5">
                    <a:lumMod val="20000"/>
                    <a:lumOff val="80000"/>
                  </a:schemeClr>
                </a:solidFill>
                <a:latin typeface="Consolas" pitchFamily="49" charset="0"/>
                <a:cs typeface="Consolas" pitchFamily="49" charset="0"/>
              </a:rPr>
              <a:t>true</a:t>
            </a:r>
          </a:p>
          <a:p>
            <a:pPr lvl="1">
              <a:lnSpc>
                <a:spcPct val="100000"/>
              </a:lnSpc>
            </a:pPr>
            <a:r>
              <a:rPr lang="en-US" dirty="0">
                <a:solidFill>
                  <a:schemeClr val="accent5">
                    <a:lumMod val="20000"/>
                    <a:lumOff val="80000"/>
                  </a:schemeClr>
                </a:solidFill>
                <a:latin typeface="Consolas" pitchFamily="49" charset="0"/>
                <a:cs typeface="Consolas" pitchFamily="49" charset="0"/>
              </a:rPr>
              <a:t>false</a:t>
            </a:r>
          </a:p>
          <a:p>
            <a:pPr>
              <a:lnSpc>
                <a:spcPct val="100000"/>
              </a:lnSpc>
            </a:pPr>
            <a:r>
              <a:rPr lang="en-US" dirty="0"/>
              <a:t>The integer literals:</a:t>
            </a:r>
          </a:p>
          <a:p>
            <a:pPr lvl="1">
              <a:lnSpc>
                <a:spcPct val="100000"/>
              </a:lnSpc>
            </a:pPr>
            <a:r>
              <a:rPr lang="en-US" dirty="0"/>
              <a:t>Are used for variables of type </a:t>
            </a:r>
            <a:r>
              <a:rPr lang="en-US" noProof="1">
                <a:solidFill>
                  <a:schemeClr val="accent5">
                    <a:lumMod val="20000"/>
                    <a:lumOff val="80000"/>
                  </a:schemeClr>
                </a:solidFill>
                <a:latin typeface="Consolas" pitchFamily="49" charset="0"/>
                <a:cs typeface="Consolas" pitchFamily="49" charset="0"/>
              </a:rPr>
              <a:t>int</a:t>
            </a:r>
            <a:r>
              <a:rPr lang="en-US" noProof="1"/>
              <a:t>, </a:t>
            </a:r>
            <a:r>
              <a:rPr lang="en-US" noProof="1">
                <a:solidFill>
                  <a:schemeClr val="accent5">
                    <a:lumMod val="20000"/>
                    <a:lumOff val="80000"/>
                  </a:schemeClr>
                </a:solidFill>
                <a:latin typeface="Consolas" pitchFamily="49" charset="0"/>
                <a:cs typeface="Consolas" pitchFamily="49" charset="0"/>
              </a:rPr>
              <a:t>uint</a:t>
            </a:r>
            <a:r>
              <a:rPr lang="en-US" noProof="1"/>
              <a:t>, </a:t>
            </a:r>
            <a:r>
              <a:rPr lang="en-US" noProof="1">
                <a:solidFill>
                  <a:schemeClr val="accent5">
                    <a:lumMod val="20000"/>
                    <a:lumOff val="80000"/>
                  </a:schemeClr>
                </a:solidFill>
                <a:latin typeface="Consolas" pitchFamily="49" charset="0"/>
                <a:cs typeface="Consolas" pitchFamily="49" charset="0"/>
              </a:rPr>
              <a:t>long</a:t>
            </a:r>
            <a:r>
              <a:rPr lang="en-US" noProof="1"/>
              <a:t>, and </a:t>
            </a:r>
            <a:r>
              <a:rPr lang="en-US" noProof="1">
                <a:solidFill>
                  <a:schemeClr val="accent5">
                    <a:lumMod val="20000"/>
                    <a:lumOff val="80000"/>
                  </a:schemeClr>
                </a:solidFill>
                <a:latin typeface="Consolas" pitchFamily="49" charset="0"/>
                <a:cs typeface="Consolas" pitchFamily="49" charset="0"/>
              </a:rPr>
              <a:t>ulong</a:t>
            </a:r>
          </a:p>
          <a:p>
            <a:pPr lvl="1">
              <a:lnSpc>
                <a:spcPct val="100000"/>
              </a:lnSpc>
            </a:pPr>
            <a:r>
              <a:rPr lang="en-US" dirty="0"/>
              <a:t>Consist of digits</a:t>
            </a:r>
          </a:p>
          <a:p>
            <a:pPr lvl="1">
              <a:lnSpc>
                <a:spcPct val="100000"/>
              </a:lnSpc>
            </a:pPr>
            <a:r>
              <a:rPr lang="en-US" dirty="0"/>
              <a:t>May have a sign (</a:t>
            </a:r>
            <a:r>
              <a:rPr lang="en-US" dirty="0">
                <a:solidFill>
                  <a:schemeClr val="accent5">
                    <a:lumMod val="20000"/>
                    <a:lumOff val="80000"/>
                  </a:schemeClr>
                </a:solidFill>
                <a:latin typeface="Consolas" pitchFamily="49" charset="0"/>
                <a:cs typeface="Consolas" pitchFamily="49" charset="0"/>
              </a:rPr>
              <a:t>+</a:t>
            </a:r>
            <a:r>
              <a:rPr lang="en-US" dirty="0"/>
              <a:t>,</a:t>
            </a:r>
            <a:r>
              <a:rPr lang="en-US" dirty="0">
                <a:solidFill>
                  <a:schemeClr val="accent5">
                    <a:lumMod val="20000"/>
                    <a:lumOff val="80000"/>
                  </a:schemeClr>
                </a:solidFill>
                <a:latin typeface="Consolas" pitchFamily="49" charset="0"/>
                <a:cs typeface="Consolas" pitchFamily="49" charset="0"/>
              </a:rPr>
              <a:t>-</a:t>
            </a:r>
            <a:r>
              <a:rPr lang="en-US" dirty="0"/>
              <a:t>)</a:t>
            </a:r>
          </a:p>
          <a:p>
            <a:pPr lvl="1">
              <a:lnSpc>
                <a:spcPct val="100000"/>
              </a:lnSpc>
            </a:pPr>
            <a:r>
              <a:rPr lang="en-US" dirty="0"/>
              <a:t>May be in a hexadecimal format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52</a:t>
            </a:fld>
            <a:endParaRPr lang="en-US" dirty="0"/>
          </a:p>
        </p:txBody>
      </p:sp>
      <p:pic>
        <p:nvPicPr>
          <p:cNvPr id="24577" name="Picture 1"/>
          <p:cNvPicPr>
            <a:picLocks noChangeAspect="1" noChangeArrowheads="1"/>
          </p:cNvPicPr>
          <p:nvPr/>
        </p:nvPicPr>
        <p:blipFill>
          <a:blip r:embed="rId2" cstate="screen"/>
          <a:srcRect/>
          <a:stretch>
            <a:fillRect/>
          </a:stretch>
        </p:blipFill>
        <p:spPr bwMode="auto">
          <a:xfrm>
            <a:off x="6570057" y="914400"/>
            <a:ext cx="1867906" cy="24384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Integer Literals</a:t>
            </a:r>
          </a:p>
        </p:txBody>
      </p:sp>
      <p:sp>
        <p:nvSpPr>
          <p:cNvPr id="532483" name="Rectangle 3"/>
          <p:cNvSpPr>
            <a:spLocks noGrp="1" noChangeArrowheads="1"/>
          </p:cNvSpPr>
          <p:nvPr>
            <p:ph idx="1"/>
          </p:nvPr>
        </p:nvSpPr>
        <p:spPr/>
        <p:txBody>
          <a:bodyPr/>
          <a:lstStyle/>
          <a:p>
            <a:r>
              <a:rPr lang="en-US" dirty="0"/>
              <a:t>Examples of integer literals</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a:solidFill>
                  <a:schemeClr val="accent5">
                    <a:lumMod val="20000"/>
                    <a:lumOff val="80000"/>
                  </a:schemeClr>
                </a:solidFill>
                <a:latin typeface="Consolas" pitchFamily="49" charset="0"/>
                <a:cs typeface="Consolas" pitchFamily="49" charset="0"/>
              </a:rPr>
              <a:t>'</a:t>
            </a:r>
            <a:r>
              <a:rPr lang="en-US" dirty="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0X</a:t>
            </a:r>
            <a:r>
              <a:rPr lang="en-US" dirty="0">
                <a:solidFill>
                  <a:schemeClr val="accent5">
                    <a:lumMod val="20000"/>
                    <a:lumOff val="80000"/>
                  </a:schemeClr>
                </a:solidFill>
                <a:latin typeface="Consolas" pitchFamily="49" charset="0"/>
                <a:cs typeface="Consolas" pitchFamily="49" charset="0"/>
              </a:rPr>
              <a:t>'</a:t>
            </a:r>
            <a:r>
              <a:rPr lang="en-US" dirty="0"/>
              <a:t> prefixes mean a hexadecimal value, e.g. </a:t>
            </a:r>
            <a:r>
              <a:rPr lang="en-US" dirty="0">
                <a:solidFill>
                  <a:schemeClr val="accent5">
                    <a:lumMod val="20000"/>
                    <a:lumOff val="80000"/>
                  </a:schemeClr>
                </a:solidFill>
                <a:latin typeface="Consolas" pitchFamily="49" charset="0"/>
                <a:cs typeface="Consolas" pitchFamily="49" charset="0"/>
              </a:rPr>
              <a:t>0xA8F1</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a:solidFill>
                  <a:schemeClr val="accent5">
                    <a:lumMod val="20000"/>
                    <a:lumOff val="80000"/>
                  </a:schemeClr>
                </a:solidFill>
                <a:latin typeface="Consolas" pitchFamily="49" charset="0"/>
                <a:cs typeface="Consolas" pitchFamily="49" charset="0"/>
              </a:rPr>
              <a:t>'</a:t>
            </a:r>
            <a:r>
              <a:rPr lang="en-US" dirty="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U</a:t>
            </a:r>
            <a:r>
              <a:rPr lang="en-US" dirty="0">
                <a:solidFill>
                  <a:schemeClr val="accent5">
                    <a:lumMod val="20000"/>
                    <a:lumOff val="80000"/>
                  </a:schemeClr>
                </a:solidFill>
                <a:latin typeface="Consolas" pitchFamily="49" charset="0"/>
                <a:cs typeface="Consolas" pitchFamily="49" charset="0"/>
              </a:rPr>
              <a:t>'</a:t>
            </a:r>
            <a:r>
              <a:rPr lang="en-US" dirty="0"/>
              <a:t> suffixes mean a </a:t>
            </a:r>
            <a:r>
              <a:rPr lang="en-US" sz="2800" noProof="1">
                <a:solidFill>
                  <a:schemeClr val="accent5">
                    <a:lumMod val="20000"/>
                    <a:lumOff val="80000"/>
                  </a:schemeClr>
                </a:solidFill>
                <a:latin typeface="Consolas" pitchFamily="49" charset="0"/>
                <a:cs typeface="Consolas" pitchFamily="49" charset="0"/>
              </a:rPr>
              <a:t>ulong</a:t>
            </a:r>
            <a:r>
              <a:rPr lang="en-US" dirty="0"/>
              <a:t> or </a:t>
            </a:r>
            <a:r>
              <a:rPr lang="en-US" sz="2800" noProof="1">
                <a:solidFill>
                  <a:schemeClr val="accent5">
                    <a:lumMod val="20000"/>
                    <a:lumOff val="80000"/>
                  </a:schemeClr>
                </a:solidFill>
                <a:latin typeface="Consolas" pitchFamily="49" charset="0"/>
                <a:cs typeface="Consolas" pitchFamily="49" charset="0"/>
              </a:rPr>
              <a:t>uint</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12345678U</a:t>
            </a:r>
          </a:p>
          <a:p>
            <a:pPr lvl="1"/>
            <a:r>
              <a:rPr lang="en-US" dirty="0"/>
              <a:t>The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a:solidFill>
                  <a:schemeClr val="accent5">
                    <a:lumMod val="20000"/>
                    <a:lumOff val="80000"/>
                  </a:schemeClr>
                </a:solidFill>
                <a:latin typeface="Consolas" pitchFamily="49" charset="0"/>
                <a:cs typeface="Consolas" pitchFamily="49" charset="0"/>
              </a:rPr>
              <a:t>'</a:t>
            </a:r>
            <a:r>
              <a:rPr lang="en-US" dirty="0"/>
              <a:t> and </a:t>
            </a:r>
            <a:r>
              <a:rPr lang="en-US" dirty="0">
                <a:solidFill>
                  <a:schemeClr val="accent5">
                    <a:lumMod val="20000"/>
                    <a:lumOff val="80000"/>
                  </a:schemeClr>
                </a:solidFill>
                <a:latin typeface="Consolas" pitchFamily="49" charset="0"/>
                <a:cs typeface="Consolas" pitchFamily="49" charset="0"/>
              </a:rPr>
              <a:t>'</a:t>
            </a:r>
            <a:r>
              <a:rPr lang="en-US" sz="2800" dirty="0">
                <a:solidFill>
                  <a:schemeClr val="accent5">
                    <a:lumMod val="20000"/>
                    <a:lumOff val="80000"/>
                  </a:schemeClr>
                </a:solidFill>
                <a:latin typeface="Consolas" pitchFamily="49" charset="0"/>
                <a:cs typeface="Consolas" pitchFamily="49" charset="0"/>
              </a:rPr>
              <a:t>L</a:t>
            </a:r>
            <a:r>
              <a:rPr lang="en-US" dirty="0">
                <a:solidFill>
                  <a:schemeClr val="accent5">
                    <a:lumMod val="20000"/>
                    <a:lumOff val="80000"/>
                  </a:schemeClr>
                </a:solidFill>
                <a:latin typeface="Consolas" pitchFamily="49" charset="0"/>
                <a:cs typeface="Consolas" pitchFamily="49" charset="0"/>
              </a:rPr>
              <a:t>'</a:t>
            </a:r>
            <a:r>
              <a:rPr lang="en-US" dirty="0"/>
              <a:t> suffixes mean a </a:t>
            </a:r>
            <a:r>
              <a:rPr lang="en-US" sz="2800" dirty="0">
                <a:solidFill>
                  <a:schemeClr val="accent5">
                    <a:lumMod val="20000"/>
                    <a:lumOff val="80000"/>
                  </a:schemeClr>
                </a:solidFill>
                <a:latin typeface="Consolas" pitchFamily="49" charset="0"/>
                <a:cs typeface="Consolas" pitchFamily="49" charset="0"/>
              </a:rPr>
              <a:t>long</a:t>
            </a:r>
            <a:r>
              <a:rPr lang="en-US" dirty="0"/>
              <a:t> or </a:t>
            </a:r>
            <a:r>
              <a:rPr lang="en-US" sz="2800" noProof="1">
                <a:solidFill>
                  <a:schemeClr val="accent5">
                    <a:lumMod val="20000"/>
                    <a:lumOff val="80000"/>
                  </a:schemeClr>
                </a:solidFill>
                <a:latin typeface="Consolas" pitchFamily="49" charset="0"/>
                <a:cs typeface="Consolas" pitchFamily="49" charset="0"/>
              </a:rPr>
              <a:t>ulong</a:t>
            </a:r>
            <a:r>
              <a:rPr lang="en-US" dirty="0">
                <a:solidFill>
                  <a:schemeClr val="accent5">
                    <a:lumMod val="20000"/>
                    <a:lumOff val="80000"/>
                  </a:schemeClr>
                </a:solidFill>
                <a:latin typeface="Consolas" pitchFamily="49" charset="0"/>
                <a:cs typeface="Consolas" pitchFamily="49" charset="0"/>
              </a:rPr>
              <a:t> </a:t>
            </a:r>
            <a:r>
              <a:rPr lang="en-US" dirty="0"/>
              <a:t>type, e.g. </a:t>
            </a:r>
            <a:r>
              <a:rPr lang="en-US" dirty="0">
                <a:solidFill>
                  <a:schemeClr val="accent5">
                    <a:lumMod val="20000"/>
                    <a:lumOff val="80000"/>
                  </a:schemeClr>
                </a:solidFill>
                <a:latin typeface="Consolas" pitchFamily="49" charset="0"/>
                <a:cs typeface="Consolas" pitchFamily="49" charset="0"/>
              </a:rPr>
              <a:t>9876543L</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53</a:t>
            </a:fld>
            <a:endParaRPr lang="en-US" dirty="0"/>
          </a:p>
        </p:txBody>
      </p:sp>
      <p:pic>
        <p:nvPicPr>
          <p:cNvPr id="23554" name="Picture 2" descr="Go to fullsize image">
            <a:hlinkClick r:id="rId2"/>
          </p:cNvPr>
          <p:cNvPicPr>
            <a:picLocks noChangeAspect="1" noChangeArrowheads="1"/>
          </p:cNvPicPr>
          <p:nvPr/>
        </p:nvPicPr>
        <p:blipFill>
          <a:blip r:embed="rId3" cstate="screen">
            <a:clrChange>
              <a:clrFrom>
                <a:srgbClr val="010101"/>
              </a:clrFrom>
              <a:clrTo>
                <a:srgbClr val="010101">
                  <a:alpha val="0"/>
                </a:srgbClr>
              </a:clrTo>
            </a:clrChange>
          </a:blip>
          <a:srcRect/>
          <a:stretch>
            <a:fillRect/>
          </a:stretch>
        </p:blipFill>
        <p:spPr bwMode="auto">
          <a:xfrm>
            <a:off x="6019800" y="4697871"/>
            <a:ext cx="2590800" cy="17463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r>
              <a:rPr lang="en-US"/>
              <a:t>Integer Literals – Example</a:t>
            </a:r>
          </a:p>
        </p:txBody>
      </p:sp>
      <p:sp>
        <p:nvSpPr>
          <p:cNvPr id="533507" name="Rectangle 3"/>
          <p:cNvSpPr>
            <a:spLocks noGrp="1" noChangeArrowheads="1"/>
          </p:cNvSpPr>
          <p:nvPr>
            <p:ph idx="1"/>
          </p:nvPr>
        </p:nvSpPr>
        <p:spPr>
          <a:xfrm>
            <a:off x="323850" y="5373688"/>
            <a:ext cx="8496300" cy="1223962"/>
          </a:xfrm>
        </p:spPr>
        <p:txBody>
          <a:bodyPr/>
          <a:lstStyle/>
          <a:p>
            <a:r>
              <a:rPr lang="en-US" dirty="0"/>
              <a:t>Note: the letter ‘</a:t>
            </a:r>
            <a:r>
              <a:rPr lang="en-US" dirty="0">
                <a:solidFill>
                  <a:schemeClr val="accent5">
                    <a:lumMod val="20000"/>
                    <a:lumOff val="80000"/>
                  </a:schemeClr>
                </a:solidFill>
                <a:latin typeface="Consolas" pitchFamily="49" charset="0"/>
                <a:cs typeface="Consolas" pitchFamily="49" charset="0"/>
              </a:rPr>
              <a:t>l</a:t>
            </a:r>
            <a:r>
              <a:rPr lang="en-US" dirty="0"/>
              <a:t>’ is easily confused with the digit ‘</a:t>
            </a:r>
            <a:r>
              <a:rPr lang="en-US" dirty="0">
                <a:solidFill>
                  <a:schemeClr val="accent5">
                    <a:lumMod val="20000"/>
                    <a:lumOff val="80000"/>
                  </a:schemeClr>
                </a:solidFill>
                <a:latin typeface="Consolas" pitchFamily="49" charset="0"/>
                <a:cs typeface="Consolas" pitchFamily="49" charset="0"/>
              </a:rPr>
              <a:t>1</a:t>
            </a:r>
            <a:r>
              <a:rPr lang="en-US" dirty="0"/>
              <a:t>’ so it’s better to use ‘</a:t>
            </a:r>
            <a:r>
              <a:rPr lang="en-US" dirty="0">
                <a:solidFill>
                  <a:schemeClr val="accent5">
                    <a:lumMod val="20000"/>
                    <a:lumOff val="80000"/>
                  </a:schemeClr>
                </a:solidFill>
                <a:latin typeface="Consolas" pitchFamily="49" charset="0"/>
                <a:cs typeface="Consolas" pitchFamily="49" charset="0"/>
              </a:rPr>
              <a:t>L</a:t>
            </a:r>
            <a:r>
              <a:rPr lang="en-US"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54</a:t>
            </a:fld>
            <a:endParaRPr lang="en-US" dirty="0"/>
          </a:p>
        </p:txBody>
      </p:sp>
      <p:sp>
        <p:nvSpPr>
          <p:cNvPr id="533508" name="Rectangle 4"/>
          <p:cNvSpPr>
            <a:spLocks noChangeArrowheads="1"/>
          </p:cNvSpPr>
          <p:nvPr/>
        </p:nvSpPr>
        <p:spPr bwMode="auto">
          <a:xfrm>
            <a:off x="749300" y="1066800"/>
            <a:ext cx="7632700" cy="413632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variables are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initialized with the same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numberInHex = -0x10;</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numberInDec = -16;</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234u is of type uint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unsignedInt = 234u;</a:t>
            </a:r>
          </a:p>
          <a:p>
            <a:pPr eaLnBrk="0" hangingPunct="0">
              <a:lnSpc>
                <a:spcPct val="110000"/>
              </a:lnSpc>
              <a:spcBef>
                <a:spcPts val="0"/>
              </a:spcBef>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because 234L is of type long</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int longInt = 234L;</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lstStyle/>
          <a:p>
            <a:r>
              <a:rPr lang="en-US"/>
              <a:t>Real Literals</a:t>
            </a:r>
          </a:p>
        </p:txBody>
      </p:sp>
      <p:sp>
        <p:nvSpPr>
          <p:cNvPr id="534531" name="Rectangle 3"/>
          <p:cNvSpPr>
            <a:spLocks noGrp="1" noChangeArrowheads="1"/>
          </p:cNvSpPr>
          <p:nvPr>
            <p:ph idx="1"/>
          </p:nvPr>
        </p:nvSpPr>
        <p:spPr>
          <a:xfrm>
            <a:off x="228600" y="990600"/>
            <a:ext cx="8686800" cy="5715000"/>
          </a:xfrm>
        </p:spPr>
        <p:txBody>
          <a:bodyPr/>
          <a:lstStyle/>
          <a:p>
            <a:r>
              <a:rPr lang="en-US" dirty="0"/>
              <a:t>The real literals:</a:t>
            </a:r>
          </a:p>
          <a:p>
            <a:pPr lvl="1"/>
            <a:r>
              <a:rPr lang="en-US" dirty="0"/>
              <a:t>Are used for values of type </a:t>
            </a:r>
            <a:r>
              <a:rPr lang="en-US" sz="2800" dirty="0">
                <a:solidFill>
                  <a:schemeClr val="accent5">
                    <a:lumMod val="20000"/>
                    <a:lumOff val="80000"/>
                  </a:schemeClr>
                </a:solidFill>
                <a:latin typeface="Consolas" pitchFamily="49" charset="0"/>
                <a:cs typeface="Consolas" pitchFamily="49" charset="0"/>
              </a:rPr>
              <a:t>float</a:t>
            </a:r>
            <a:r>
              <a:rPr lang="en-US" dirty="0"/>
              <a:t>, </a:t>
            </a:r>
            <a:r>
              <a:rPr lang="en-US" sz="2800" dirty="0">
                <a:solidFill>
                  <a:schemeClr val="accent5">
                    <a:lumMod val="20000"/>
                    <a:lumOff val="80000"/>
                  </a:schemeClr>
                </a:solidFill>
                <a:latin typeface="Consolas" pitchFamily="49" charset="0"/>
                <a:cs typeface="Consolas" pitchFamily="49" charset="0"/>
              </a:rPr>
              <a:t>double</a:t>
            </a:r>
            <a:r>
              <a:rPr lang="en-US" sz="2800" dirty="0"/>
              <a:t> and </a:t>
            </a:r>
            <a:r>
              <a:rPr lang="en-US" sz="2800" dirty="0">
                <a:solidFill>
                  <a:schemeClr val="accent5">
                    <a:lumMod val="20000"/>
                    <a:lumOff val="80000"/>
                  </a:schemeClr>
                </a:solidFill>
                <a:latin typeface="Consolas" pitchFamily="49" charset="0"/>
                <a:cs typeface="Consolas" pitchFamily="49" charset="0"/>
              </a:rPr>
              <a:t>decimal</a:t>
            </a:r>
          </a:p>
          <a:p>
            <a:pPr lvl="1"/>
            <a:r>
              <a:rPr lang="en-US" dirty="0"/>
              <a:t>May consist of digits, a sign and “</a:t>
            </a:r>
            <a:r>
              <a:rPr lang="en-US" dirty="0">
                <a:solidFill>
                  <a:schemeClr val="accent5">
                    <a:lumMod val="20000"/>
                    <a:lumOff val="80000"/>
                  </a:schemeClr>
                </a:solidFill>
                <a:latin typeface="Consolas" pitchFamily="49" charset="0"/>
                <a:cs typeface="Consolas" pitchFamily="49" charset="0"/>
              </a:rPr>
              <a:t>.</a:t>
            </a:r>
            <a:r>
              <a:rPr lang="en-US" dirty="0"/>
              <a:t>”</a:t>
            </a:r>
          </a:p>
          <a:p>
            <a:pPr lvl="1"/>
            <a:r>
              <a:rPr lang="en-US" dirty="0"/>
              <a:t>May be in exponential notation: </a:t>
            </a:r>
            <a:r>
              <a:rPr lang="en-US" dirty="0">
                <a:solidFill>
                  <a:schemeClr val="accent5">
                    <a:lumMod val="20000"/>
                    <a:lumOff val="80000"/>
                  </a:schemeClr>
                </a:solidFill>
                <a:latin typeface="Consolas" pitchFamily="49" charset="0"/>
                <a:cs typeface="Consolas" pitchFamily="49" charset="0"/>
              </a:rPr>
              <a:t>6.02e+23</a:t>
            </a:r>
          </a:p>
          <a:p>
            <a:r>
              <a:rPr lang="en-US" dirty="0"/>
              <a:t>The “</a:t>
            </a:r>
            <a:r>
              <a:rPr lang="en-US" sz="3000" dirty="0">
                <a:solidFill>
                  <a:schemeClr val="accent5">
                    <a:lumMod val="20000"/>
                    <a:lumOff val="80000"/>
                  </a:schemeClr>
                </a:solidFill>
                <a:latin typeface="Consolas" pitchFamily="49" charset="0"/>
                <a:cs typeface="Consolas" pitchFamily="49" charset="0"/>
              </a:rPr>
              <a:t>f</a:t>
            </a:r>
            <a:r>
              <a:rPr lang="en-US" dirty="0"/>
              <a:t>” and “</a:t>
            </a:r>
            <a:r>
              <a:rPr lang="en-US" sz="3000" dirty="0">
                <a:solidFill>
                  <a:schemeClr val="accent5">
                    <a:lumMod val="20000"/>
                    <a:lumOff val="80000"/>
                  </a:schemeClr>
                </a:solidFill>
                <a:latin typeface="Consolas" pitchFamily="49" charset="0"/>
                <a:cs typeface="Consolas" pitchFamily="49" charset="0"/>
              </a:rPr>
              <a:t>F</a:t>
            </a:r>
            <a:r>
              <a:rPr lang="en-US" dirty="0"/>
              <a:t>” suffixes mean </a:t>
            </a:r>
            <a:r>
              <a:rPr lang="en-US" sz="3000" dirty="0">
                <a:solidFill>
                  <a:schemeClr val="accent5">
                    <a:lumMod val="20000"/>
                    <a:lumOff val="80000"/>
                  </a:schemeClr>
                </a:solidFill>
                <a:latin typeface="Consolas" pitchFamily="49" charset="0"/>
                <a:cs typeface="Consolas" pitchFamily="49" charset="0"/>
              </a:rPr>
              <a:t>float</a:t>
            </a:r>
          </a:p>
          <a:p>
            <a:r>
              <a:rPr lang="en-US" dirty="0"/>
              <a:t>The “</a:t>
            </a:r>
            <a:r>
              <a:rPr lang="en-US" sz="3000" dirty="0">
                <a:solidFill>
                  <a:schemeClr val="accent5">
                    <a:lumMod val="20000"/>
                    <a:lumOff val="80000"/>
                  </a:schemeClr>
                </a:solidFill>
                <a:latin typeface="Consolas" pitchFamily="49" charset="0"/>
                <a:cs typeface="Consolas" pitchFamily="49" charset="0"/>
              </a:rPr>
              <a:t>d</a:t>
            </a:r>
            <a:r>
              <a:rPr lang="en-US" dirty="0"/>
              <a:t>” and “</a:t>
            </a:r>
            <a:r>
              <a:rPr lang="en-US" sz="3000" dirty="0">
                <a:solidFill>
                  <a:schemeClr val="accent5">
                    <a:lumMod val="20000"/>
                    <a:lumOff val="80000"/>
                  </a:schemeClr>
                </a:solidFill>
                <a:latin typeface="Consolas" pitchFamily="49" charset="0"/>
                <a:cs typeface="Consolas" pitchFamily="49" charset="0"/>
              </a:rPr>
              <a:t>D</a:t>
            </a:r>
            <a:r>
              <a:rPr lang="en-US" dirty="0"/>
              <a:t>” suffixes mean </a:t>
            </a:r>
            <a:r>
              <a:rPr lang="en-US" sz="3000" dirty="0">
                <a:solidFill>
                  <a:schemeClr val="accent5">
                    <a:lumMod val="20000"/>
                    <a:lumOff val="80000"/>
                  </a:schemeClr>
                </a:solidFill>
                <a:latin typeface="Consolas" pitchFamily="49" charset="0"/>
                <a:cs typeface="Consolas" pitchFamily="49" charset="0"/>
              </a:rPr>
              <a:t>double</a:t>
            </a:r>
          </a:p>
          <a:p>
            <a:r>
              <a:rPr lang="en-US" dirty="0"/>
              <a:t>The “</a:t>
            </a:r>
            <a:r>
              <a:rPr lang="en-US" sz="3000" dirty="0">
                <a:solidFill>
                  <a:schemeClr val="accent5">
                    <a:lumMod val="20000"/>
                    <a:lumOff val="80000"/>
                  </a:schemeClr>
                </a:solidFill>
                <a:latin typeface="Consolas" pitchFamily="49" charset="0"/>
                <a:cs typeface="Consolas" pitchFamily="49" charset="0"/>
              </a:rPr>
              <a:t>m</a:t>
            </a:r>
            <a:r>
              <a:rPr lang="en-US" dirty="0"/>
              <a:t>” and “</a:t>
            </a:r>
            <a:r>
              <a:rPr lang="en-US" sz="3000" dirty="0">
                <a:solidFill>
                  <a:schemeClr val="accent5">
                    <a:lumMod val="20000"/>
                    <a:lumOff val="80000"/>
                  </a:schemeClr>
                </a:solidFill>
                <a:latin typeface="Consolas" pitchFamily="49" charset="0"/>
                <a:cs typeface="Consolas" pitchFamily="49" charset="0"/>
              </a:rPr>
              <a:t>M</a:t>
            </a:r>
            <a:r>
              <a:rPr lang="en-US" dirty="0"/>
              <a:t>” suffixes mean </a:t>
            </a:r>
            <a:r>
              <a:rPr lang="en-US" sz="3000" dirty="0">
                <a:solidFill>
                  <a:schemeClr val="accent5">
                    <a:lumMod val="20000"/>
                    <a:lumOff val="80000"/>
                  </a:schemeClr>
                </a:solidFill>
                <a:latin typeface="Consolas" pitchFamily="49" charset="0"/>
                <a:cs typeface="Consolas" pitchFamily="49" charset="0"/>
              </a:rPr>
              <a:t>decimal</a:t>
            </a:r>
          </a:p>
          <a:p>
            <a:r>
              <a:rPr lang="en-US" dirty="0"/>
              <a:t>The default interpretation is </a:t>
            </a:r>
            <a:r>
              <a:rPr lang="en-US" sz="3000" dirty="0">
                <a:solidFill>
                  <a:schemeClr val="accent5">
                    <a:lumMod val="20000"/>
                    <a:lumOff val="80000"/>
                  </a:schemeClr>
                </a:solidFill>
                <a:latin typeface="Consolas" pitchFamily="49" charset="0"/>
                <a:cs typeface="Consolas" pitchFamily="49" charset="0"/>
              </a:rPr>
              <a:t>double</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55</a:t>
            </a:fld>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Literals – Example</a:t>
            </a:r>
          </a:p>
        </p:txBody>
      </p:sp>
      <p:sp>
        <p:nvSpPr>
          <p:cNvPr id="3" name="Content Placeholder 2"/>
          <p:cNvSpPr>
            <a:spLocks noGrp="1"/>
          </p:cNvSpPr>
          <p:nvPr>
            <p:ph idx="1"/>
          </p:nvPr>
        </p:nvSpPr>
        <p:spPr/>
        <p:txBody>
          <a:bodyPr/>
          <a:lstStyle/>
          <a:p>
            <a:r>
              <a:rPr lang="en-US" dirty="0"/>
              <a:t>Example of incorrect </a:t>
            </a:r>
            <a:r>
              <a:rPr lang="en-US" dirty="0">
                <a:solidFill>
                  <a:schemeClr val="accent5">
                    <a:lumMod val="20000"/>
                    <a:lumOff val="80000"/>
                  </a:schemeClr>
                </a:solidFill>
                <a:latin typeface="Consolas" pitchFamily="49" charset="0"/>
                <a:cs typeface="Consolas" pitchFamily="49" charset="0"/>
              </a:rPr>
              <a:t>float</a:t>
            </a:r>
            <a:r>
              <a:rPr lang="en-US" dirty="0"/>
              <a:t> literal:</a:t>
            </a:r>
          </a:p>
          <a:p>
            <a:endParaRPr lang="en-US" dirty="0"/>
          </a:p>
          <a:p>
            <a:endParaRPr lang="en-US" dirty="0"/>
          </a:p>
          <a:p>
            <a:r>
              <a:rPr lang="en-US" dirty="0"/>
              <a:t>A correct way to assign floating-point value (using also the exponential format):</a:t>
            </a:r>
          </a:p>
          <a:p>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56</a:t>
            </a:fld>
            <a:endParaRPr lang="en-US" dirty="0"/>
          </a:p>
        </p:txBody>
      </p:sp>
      <p:sp>
        <p:nvSpPr>
          <p:cNvPr id="5" name="Rectangle 6"/>
          <p:cNvSpPr>
            <a:spLocks noChangeArrowheads="1"/>
          </p:cNvSpPr>
          <p:nvPr/>
        </p:nvSpPr>
        <p:spPr bwMode="auto">
          <a:xfrm>
            <a:off x="728663" y="1752600"/>
            <a:ext cx="7631112" cy="110799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causes an error</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because 12.5 is double by default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a:t>
            </a:r>
          </a:p>
        </p:txBody>
      </p:sp>
      <p:sp>
        <p:nvSpPr>
          <p:cNvPr id="6" name="Rectangle 10"/>
          <p:cNvSpPr>
            <a:spLocks noChangeArrowheads="1"/>
          </p:cNvSpPr>
          <p:nvPr/>
        </p:nvSpPr>
        <p:spPr bwMode="auto">
          <a:xfrm>
            <a:off x="728663" y="4267200"/>
            <a:ext cx="7631112" cy="193899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The following is the correct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way of assigning the value:</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float realNumber = 12.5f;</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This is the same value in exponential format:</a:t>
            </a:r>
          </a:p>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realNumber = 1.25e+7f;</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dirty="0"/>
              <a:t>Character Literals</a:t>
            </a:r>
          </a:p>
        </p:txBody>
      </p:sp>
      <p:sp>
        <p:nvSpPr>
          <p:cNvPr id="536579" name="Rectangle 3"/>
          <p:cNvSpPr>
            <a:spLocks noGrp="1" noChangeArrowheads="1"/>
          </p:cNvSpPr>
          <p:nvPr>
            <p:ph idx="1"/>
          </p:nvPr>
        </p:nvSpPr>
        <p:spPr/>
        <p:txBody>
          <a:bodyPr/>
          <a:lstStyle/>
          <a:p>
            <a:r>
              <a:rPr lang="en-US" dirty="0"/>
              <a:t>The character literals:</a:t>
            </a:r>
          </a:p>
          <a:p>
            <a:pPr lvl="1"/>
            <a:r>
              <a:rPr lang="en-US" dirty="0"/>
              <a:t>Are used for values of the </a:t>
            </a:r>
            <a:r>
              <a:rPr lang="en-US" sz="2800" dirty="0">
                <a:solidFill>
                  <a:schemeClr val="accent5">
                    <a:lumMod val="20000"/>
                    <a:lumOff val="80000"/>
                  </a:schemeClr>
                </a:solidFill>
                <a:latin typeface="Consolas" pitchFamily="49" charset="0"/>
                <a:cs typeface="Consolas" pitchFamily="49" charset="0"/>
              </a:rPr>
              <a:t>char</a:t>
            </a:r>
            <a:r>
              <a:rPr lang="en-US" dirty="0">
                <a:solidFill>
                  <a:schemeClr val="accent5">
                    <a:lumMod val="20000"/>
                    <a:lumOff val="80000"/>
                  </a:schemeClr>
                </a:solidFill>
                <a:cs typeface="Consolas" pitchFamily="49" charset="0"/>
              </a:rPr>
              <a:t> </a:t>
            </a:r>
            <a:r>
              <a:rPr lang="en-US" dirty="0"/>
              <a:t>type</a:t>
            </a:r>
          </a:p>
          <a:p>
            <a:pPr lvl="1"/>
            <a:r>
              <a:rPr lang="en-US" dirty="0"/>
              <a:t>Consist of two single quotes surrounding the character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r>
              <a:rPr lang="en-US" dirty="0"/>
              <a:t>The value may be:</a:t>
            </a:r>
          </a:p>
          <a:p>
            <a:pPr lvl="1"/>
            <a:r>
              <a:rPr lang="en-US" dirty="0"/>
              <a:t>Symbol</a:t>
            </a:r>
          </a:p>
          <a:p>
            <a:pPr lvl="1"/>
            <a:r>
              <a:rPr lang="en-US" dirty="0"/>
              <a:t>The code of the symbol</a:t>
            </a:r>
          </a:p>
          <a:p>
            <a:pPr lvl="1"/>
            <a:r>
              <a:rPr lang="en-US" dirty="0"/>
              <a:t>Escaping sequence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57</a:t>
            </a:fld>
            <a:endParaRPr lang="en-US" dirty="0"/>
          </a:p>
        </p:txBody>
      </p:sp>
      <p:pic>
        <p:nvPicPr>
          <p:cNvPr id="20482" name="Picture 2" descr="View Image">
            <a:hlinkClick r:id="rId2"/>
          </p:cNvPr>
          <p:cNvPicPr>
            <a:picLocks noChangeAspect="1" noChangeArrowheads="1"/>
          </p:cNvPicPr>
          <p:nvPr/>
        </p:nvPicPr>
        <p:blipFill>
          <a:blip r:embed="rId3" cstate="screen"/>
          <a:srcRect/>
          <a:stretch>
            <a:fillRect/>
          </a:stretch>
        </p:blipFill>
        <p:spPr bwMode="auto">
          <a:xfrm>
            <a:off x="5292659" y="3848405"/>
            <a:ext cx="3394141" cy="2552395"/>
          </a:xfrm>
          <a:prstGeom prst="rect">
            <a:avLst/>
          </a:prstGeom>
          <a:ln>
            <a:noFill/>
          </a:ln>
          <a:effectLst>
            <a:softEdge rad="112500"/>
          </a:effectLst>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dirty="0"/>
              <a:t>Escaping Sequences</a:t>
            </a:r>
          </a:p>
        </p:txBody>
      </p:sp>
      <p:sp>
        <p:nvSpPr>
          <p:cNvPr id="538627" name="Rectangle 3"/>
          <p:cNvSpPr>
            <a:spLocks noGrp="1" noChangeArrowheads="1"/>
          </p:cNvSpPr>
          <p:nvPr>
            <p:ph idx="1"/>
          </p:nvPr>
        </p:nvSpPr>
        <p:spPr>
          <a:xfrm>
            <a:off x="323850" y="1066800"/>
            <a:ext cx="8496300" cy="5459413"/>
          </a:xfrm>
        </p:spPr>
        <p:txBody>
          <a:bodyPr/>
          <a:lstStyle/>
          <a:p>
            <a:r>
              <a:rPr lang="en-US" dirty="0"/>
              <a:t>Escaping sequences are:</a:t>
            </a:r>
          </a:p>
          <a:p>
            <a:pPr lvl="1"/>
            <a:r>
              <a:rPr lang="en-US" dirty="0"/>
              <a:t>Means of presenting a symbol that is usually interpreted otherwise (like </a:t>
            </a:r>
            <a:r>
              <a:rPr lang="en-US" sz="2800" dirty="0">
                <a:solidFill>
                  <a:schemeClr val="accent5">
                    <a:lumMod val="20000"/>
                    <a:lumOff val="80000"/>
                  </a:schemeClr>
                </a:solidFill>
                <a:latin typeface="Consolas" pitchFamily="49" charset="0"/>
                <a:cs typeface="Consolas" pitchFamily="49" charset="0"/>
              </a:rPr>
              <a:t>'</a:t>
            </a:r>
            <a:r>
              <a:rPr lang="en-US" dirty="0"/>
              <a:t>)</a:t>
            </a:r>
          </a:p>
          <a:p>
            <a:pPr lvl="1"/>
            <a:r>
              <a:rPr lang="en-US" dirty="0"/>
              <a:t>Means of presenting system symbols (like the new line symbol)</a:t>
            </a:r>
          </a:p>
          <a:p>
            <a:r>
              <a:rPr lang="en-US" dirty="0"/>
              <a:t>Common escaping sequences are:</a:t>
            </a:r>
          </a:p>
          <a:p>
            <a:pPr lvl="1"/>
            <a:r>
              <a:rPr lang="en-US" sz="2800" dirty="0">
                <a:solidFill>
                  <a:schemeClr val="accent5">
                    <a:lumMod val="20000"/>
                    <a:lumOff val="80000"/>
                  </a:schemeClr>
                </a:solidFill>
                <a:latin typeface="Consolas" pitchFamily="49" charset="0"/>
                <a:cs typeface="Consolas" pitchFamily="49" charset="0"/>
              </a:rPr>
              <a:t>\'</a:t>
            </a:r>
            <a:r>
              <a:rPr lang="en-US" dirty="0"/>
              <a:t> for single quote	</a:t>
            </a:r>
            <a:r>
              <a:rPr lang="en-US" sz="2800" dirty="0">
                <a:solidFill>
                  <a:schemeClr val="accent5">
                    <a:lumMod val="20000"/>
                    <a:lumOff val="80000"/>
                  </a:schemeClr>
                </a:solidFill>
                <a:latin typeface="Consolas" pitchFamily="49" charset="0"/>
                <a:cs typeface="Consolas" pitchFamily="49" charset="0"/>
              </a:rPr>
              <a:t>\"</a:t>
            </a:r>
            <a:r>
              <a:rPr lang="en-US" dirty="0"/>
              <a:t> for double quote</a:t>
            </a:r>
          </a:p>
          <a:p>
            <a:pPr lvl="1"/>
            <a:r>
              <a:rPr lang="en-US" sz="2800" dirty="0">
                <a:solidFill>
                  <a:schemeClr val="accent5">
                    <a:lumMod val="20000"/>
                    <a:lumOff val="80000"/>
                  </a:schemeClr>
                </a:solidFill>
                <a:latin typeface="Consolas" pitchFamily="49" charset="0"/>
                <a:cs typeface="Consolas" pitchFamily="49" charset="0"/>
              </a:rPr>
              <a:t>\\</a:t>
            </a:r>
            <a:r>
              <a:rPr lang="en-US" dirty="0"/>
              <a:t> for backslash		</a:t>
            </a:r>
            <a:r>
              <a:rPr lang="en-US" sz="2800" dirty="0">
                <a:solidFill>
                  <a:schemeClr val="accent5">
                    <a:lumMod val="20000"/>
                    <a:lumOff val="80000"/>
                  </a:schemeClr>
                </a:solidFill>
                <a:latin typeface="Consolas" pitchFamily="49" charset="0"/>
                <a:cs typeface="Consolas" pitchFamily="49" charset="0"/>
              </a:rPr>
              <a:t>\n</a:t>
            </a:r>
            <a:r>
              <a:rPr lang="en-US" dirty="0">
                <a:solidFill>
                  <a:schemeClr val="accent5">
                    <a:lumMod val="20000"/>
                    <a:lumOff val="80000"/>
                  </a:schemeClr>
                </a:solidFill>
                <a:latin typeface="Consolas" pitchFamily="49" charset="0"/>
                <a:cs typeface="Consolas" pitchFamily="49" charset="0"/>
              </a:rPr>
              <a:t> </a:t>
            </a:r>
            <a:r>
              <a:rPr lang="en-US" dirty="0"/>
              <a:t>for new line</a:t>
            </a:r>
          </a:p>
          <a:p>
            <a:pPr lvl="1"/>
            <a:r>
              <a:rPr lang="en-US" sz="2800" noProof="1">
                <a:solidFill>
                  <a:schemeClr val="accent5">
                    <a:lumMod val="20000"/>
                    <a:lumOff val="80000"/>
                  </a:schemeClr>
                </a:solidFill>
                <a:latin typeface="Consolas" pitchFamily="49" charset="0"/>
                <a:cs typeface="Consolas" pitchFamily="49" charset="0"/>
              </a:rPr>
              <a:t>\uXXXX</a:t>
            </a:r>
            <a:r>
              <a:rPr lang="en-US" sz="2800" noProof="1">
                <a:solidFill>
                  <a:schemeClr val="accent5">
                    <a:lumMod val="20000"/>
                    <a:lumOff val="80000"/>
                  </a:schemeClr>
                </a:solidFill>
                <a:cs typeface="Consolas" pitchFamily="49" charset="0"/>
              </a:rPr>
              <a:t> </a:t>
            </a:r>
            <a:r>
              <a:rPr lang="en-US" noProof="1"/>
              <a:t>for denoting any other Unicode symbol</a:t>
            </a:r>
            <a:endParaRPr lang="en-US"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58</a:t>
            </a:fld>
            <a:endParaRPr lang="en-US" dirty="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rPr lang="en-US" dirty="0"/>
              <a:t>Character Literals – Example</a:t>
            </a:r>
          </a:p>
        </p:txBody>
      </p:sp>
      <p:sp>
        <p:nvSpPr>
          <p:cNvPr id="537603" name="Rectangle 3"/>
          <p:cNvSpPr>
            <a:spLocks noGrp="1" noChangeArrowheads="1"/>
          </p:cNvSpPr>
          <p:nvPr>
            <p:ph idx="1"/>
          </p:nvPr>
        </p:nvSpPr>
        <p:spPr/>
        <p:txBody>
          <a:bodyPr/>
          <a:lstStyle/>
          <a:p>
            <a:r>
              <a:rPr lang="en-US" dirty="0"/>
              <a:t>Examples of different character literals: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59</a:t>
            </a:fld>
            <a:endParaRPr lang="en-US" dirty="0"/>
          </a:p>
        </p:txBody>
      </p:sp>
      <p:sp>
        <p:nvSpPr>
          <p:cNvPr id="537604" name="Rectangle 4"/>
          <p:cNvSpPr>
            <a:spLocks noChangeArrowheads="1"/>
          </p:cNvSpPr>
          <p:nvPr/>
        </p:nvSpPr>
        <p:spPr bwMode="auto">
          <a:xfrm>
            <a:off x="638506" y="1905000"/>
            <a:ext cx="7853362" cy="421653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spcBef>
                <a:spcPts val="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char symbol = 'a'; // An ordinary symbol</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'\u006F'; // Unicode symbol code in a			      // hexadecimal format (letter 'o')</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'\u8449'; // </a:t>
            </a:r>
            <a:r>
              <a:rPr lang="ja-JP" alt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葉 </a:t>
            </a:r>
            <a:r>
              <a:rPr lang="en-US" altLang="ja-JP"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a:t>
            </a: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Leaf in Traditional Chinese)</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single quote symbol</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 // Assigning the backslash symbol</a:t>
            </a: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'\n'; // Assigning new line symbol</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'\t'; // Assigning TAB symbol</a:t>
            </a:r>
            <a:endParaRPr lang="bg-BG"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spcBef>
                <a:spcPts val="1200"/>
              </a:spcBef>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symbol = "a"; // Incorrect: use single quotes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dirty="0"/>
              <a:t>Data Type Characteristics</a:t>
            </a:r>
          </a:p>
        </p:txBody>
      </p:sp>
      <p:sp>
        <p:nvSpPr>
          <p:cNvPr id="506883" name="Rectangle 3"/>
          <p:cNvSpPr>
            <a:spLocks noGrp="1" noChangeArrowheads="1"/>
          </p:cNvSpPr>
          <p:nvPr>
            <p:ph idx="1"/>
          </p:nvPr>
        </p:nvSpPr>
        <p:spPr/>
        <p:txBody>
          <a:bodyPr/>
          <a:lstStyle/>
          <a:p>
            <a:pPr>
              <a:spcBef>
                <a:spcPts val="300"/>
              </a:spcBef>
            </a:pPr>
            <a:r>
              <a:rPr lang="en-US" dirty="0"/>
              <a:t>A data type has:</a:t>
            </a:r>
          </a:p>
          <a:p>
            <a:pPr lvl="1">
              <a:spcBef>
                <a:spcPts val="300"/>
              </a:spcBef>
            </a:pPr>
            <a:r>
              <a:rPr lang="en-US" dirty="0"/>
              <a:t>Name (C# keyword or .NET type)</a:t>
            </a:r>
          </a:p>
          <a:p>
            <a:pPr lvl="1">
              <a:spcBef>
                <a:spcPts val="300"/>
              </a:spcBef>
            </a:pPr>
            <a:r>
              <a:rPr lang="en-US" dirty="0"/>
              <a:t>Size (how much memory is used)</a:t>
            </a:r>
          </a:p>
          <a:p>
            <a:pPr lvl="1">
              <a:spcBef>
                <a:spcPts val="300"/>
              </a:spcBef>
            </a:pPr>
            <a:r>
              <a:rPr lang="en-US" dirty="0"/>
              <a:t>Default value</a:t>
            </a:r>
          </a:p>
          <a:p>
            <a:pPr>
              <a:spcBef>
                <a:spcPts val="300"/>
              </a:spcBef>
            </a:pPr>
            <a:r>
              <a:rPr lang="en-US" dirty="0"/>
              <a:t>Example:</a:t>
            </a:r>
          </a:p>
          <a:p>
            <a:pPr lvl="1">
              <a:spcBef>
                <a:spcPts val="300"/>
              </a:spcBef>
            </a:pPr>
            <a:r>
              <a:rPr lang="en-US" dirty="0"/>
              <a:t>Integer numbers in C#</a:t>
            </a:r>
          </a:p>
          <a:p>
            <a:pPr lvl="1">
              <a:spcBef>
                <a:spcPts val="300"/>
              </a:spcBef>
            </a:pPr>
            <a:r>
              <a:rPr lang="en-US" dirty="0"/>
              <a:t>Name: </a:t>
            </a:r>
            <a:r>
              <a:rPr lang="en-US" noProof="1">
                <a:solidFill>
                  <a:schemeClr val="accent5">
                    <a:lumMod val="20000"/>
                    <a:lumOff val="80000"/>
                  </a:schemeClr>
                </a:solidFill>
                <a:latin typeface="Consolas" pitchFamily="49" charset="0"/>
                <a:cs typeface="Consolas" pitchFamily="49" charset="0"/>
              </a:rPr>
              <a:t>int</a:t>
            </a:r>
          </a:p>
          <a:p>
            <a:pPr lvl="1">
              <a:spcBef>
                <a:spcPts val="300"/>
              </a:spcBef>
            </a:pPr>
            <a:r>
              <a:rPr lang="en-US" dirty="0"/>
              <a:t>Size: 32 bits (4 bytes)</a:t>
            </a:r>
          </a:p>
          <a:p>
            <a:pPr lvl="1">
              <a:spcBef>
                <a:spcPts val="300"/>
              </a:spcBef>
            </a:pPr>
            <a:r>
              <a:rPr lang="en-US" dirty="0"/>
              <a:t>Default value</a:t>
            </a:r>
            <a:r>
              <a:rPr lang="en-US"/>
              <a:t>: 0</a:t>
            </a:r>
            <a:endParaRPr lang="en-US" dirty="0"/>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a:t>
            </a:fld>
            <a:endParaRPr lang="en-US" dirty="0"/>
          </a:p>
        </p:txBody>
      </p:sp>
      <p:pic>
        <p:nvPicPr>
          <p:cNvPr id="76802" name="Picture 2" descr="View Image">
            <a:hlinkClick r:id="rId2"/>
          </p:cNvPr>
          <p:cNvPicPr>
            <a:picLocks noChangeAspect="1" noChangeArrowheads="1"/>
          </p:cNvPicPr>
          <p:nvPr/>
        </p:nvPicPr>
        <p:blipFill>
          <a:blip r:embed="rId3" cstate="screen"/>
          <a:srcRect/>
          <a:stretch>
            <a:fillRect/>
          </a:stretch>
        </p:blipFill>
        <p:spPr bwMode="auto">
          <a:xfrm>
            <a:off x="7391400" y="3543300"/>
            <a:ext cx="1219200" cy="2801471"/>
          </a:xfrm>
          <a:prstGeom prst="rect">
            <a:avLst/>
          </a:prstGeom>
          <a:ln>
            <a:noFill/>
          </a:ln>
          <a:effectLst>
            <a:softEdge rad="112500"/>
          </a:effec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rPr lang="en-US"/>
              <a:t>String Literals</a:t>
            </a:r>
          </a:p>
        </p:txBody>
      </p:sp>
      <p:sp>
        <p:nvSpPr>
          <p:cNvPr id="539651" name="Rectangle 3"/>
          <p:cNvSpPr>
            <a:spLocks noGrp="1" noChangeArrowheads="1"/>
          </p:cNvSpPr>
          <p:nvPr>
            <p:ph idx="1"/>
          </p:nvPr>
        </p:nvSpPr>
        <p:spPr/>
        <p:txBody>
          <a:bodyPr/>
          <a:lstStyle/>
          <a:p>
            <a:r>
              <a:rPr lang="en-US" dirty="0"/>
              <a:t>String literals:</a:t>
            </a:r>
          </a:p>
          <a:p>
            <a:pPr lvl="1"/>
            <a:r>
              <a:rPr lang="en-US" dirty="0"/>
              <a:t>Are used for values of the string type</a:t>
            </a:r>
          </a:p>
          <a:p>
            <a:pPr lvl="1"/>
            <a:r>
              <a:rPr lang="en-US" dirty="0"/>
              <a:t>Consist of two double quotes surrounding the value: </a:t>
            </a:r>
            <a:r>
              <a:rPr lang="en-US" sz="2800" dirty="0">
                <a:solidFill>
                  <a:schemeClr val="accent5">
                    <a:lumMod val="20000"/>
                    <a:lumOff val="80000"/>
                  </a:schemeClr>
                </a:solidFill>
                <a:latin typeface="Consolas" pitchFamily="49" charset="0"/>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r>
              <a:rPr lang="en-US" sz="2800" dirty="0">
                <a:solidFill>
                  <a:schemeClr val="accent5">
                    <a:lumMod val="20000"/>
                    <a:lumOff val="80000"/>
                  </a:schemeClr>
                </a:solidFill>
                <a:latin typeface="Consolas" pitchFamily="49" charset="0"/>
                <a:cs typeface="Consolas" pitchFamily="49" charset="0"/>
              </a:rPr>
              <a:t>"</a:t>
            </a:r>
          </a:p>
          <a:p>
            <a:pPr lvl="1"/>
            <a:r>
              <a:rPr lang="en-US" dirty="0"/>
              <a:t>May have a </a:t>
            </a:r>
            <a:r>
              <a:rPr lang="en-US" sz="2800" dirty="0">
                <a:solidFill>
                  <a:schemeClr val="accent5">
                    <a:lumMod val="20000"/>
                    <a:lumOff val="80000"/>
                  </a:schemeClr>
                </a:solidFill>
                <a:cs typeface="Consolas" pitchFamily="49" charset="0"/>
              </a:rPr>
              <a:t>@</a:t>
            </a:r>
            <a:r>
              <a:rPr lang="en-US" dirty="0"/>
              <a:t> prefix which ignores the used escaping sequences: </a:t>
            </a:r>
            <a:r>
              <a:rPr lang="en-US" dirty="0">
                <a:solidFill>
                  <a:schemeClr val="accent5">
                    <a:lumMod val="20000"/>
                    <a:lumOff val="80000"/>
                  </a:schemeClr>
                </a:solidFill>
                <a:cs typeface="Consolas" pitchFamily="49" charset="0"/>
              </a:rPr>
              <a:t>@</a:t>
            </a:r>
            <a:r>
              <a:rPr lang="en-US" dirty="0">
                <a:solidFill>
                  <a:schemeClr val="accent5">
                    <a:lumMod val="20000"/>
                    <a:lumOff val="80000"/>
                  </a:schemeClr>
                </a:solidFill>
                <a:latin typeface="Consolas" pitchFamily="49" charset="0"/>
                <a:cs typeface="Consolas" pitchFamily="49" charset="0"/>
              </a:rPr>
              <a:t>"&lt;value&gt;"</a:t>
            </a:r>
          </a:p>
          <a:p>
            <a:r>
              <a:rPr lang="en-US" dirty="0"/>
              <a:t>The value is a sequence of character literals</a:t>
            </a:r>
          </a:p>
        </p:txBody>
      </p:sp>
      <p:sp>
        <p:nvSpPr>
          <p:cNvPr id="6" name="Slide Number Placeholder 3"/>
          <p:cNvSpPr>
            <a:spLocks noGrp="1"/>
          </p:cNvSpPr>
          <p:nvPr>
            <p:ph type="sldNum" sz="quarter" idx="10"/>
          </p:nvPr>
        </p:nvSpPr>
        <p:spPr/>
        <p:txBody>
          <a:bodyPr/>
          <a:lstStyle/>
          <a:p>
            <a:pPr>
              <a:defRPr/>
            </a:pPr>
            <a:fld id="{58452FF4-89E3-4D1B-9927-2DBDC00E58D7}" type="slidenum">
              <a:rPr lang="en-US" smtClean="0"/>
              <a:pPr>
                <a:defRPr/>
              </a:pPr>
              <a:t>60</a:t>
            </a:fld>
            <a:endParaRPr lang="en-US" dirty="0"/>
          </a:p>
        </p:txBody>
      </p:sp>
      <p:sp>
        <p:nvSpPr>
          <p:cNvPr id="5" name="Rectangle 4"/>
          <p:cNvSpPr>
            <a:spLocks noChangeArrowheads="1"/>
          </p:cNvSpPr>
          <p:nvPr/>
        </p:nvSpPr>
        <p:spPr bwMode="auto">
          <a:xfrm>
            <a:off x="681038" y="5378971"/>
            <a:ext cx="7777162"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 = "I am a sting literal";</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rPr lang="en-US"/>
              <a:t>String Literals – Example</a:t>
            </a:r>
          </a:p>
        </p:txBody>
      </p:sp>
      <p:sp>
        <p:nvSpPr>
          <p:cNvPr id="540675" name="Rectangle 3"/>
          <p:cNvSpPr>
            <a:spLocks noGrp="1" noChangeArrowheads="1"/>
          </p:cNvSpPr>
          <p:nvPr>
            <p:ph idx="1"/>
          </p:nvPr>
        </p:nvSpPr>
        <p:spPr/>
        <p:txBody>
          <a:bodyPr/>
          <a:lstStyle/>
          <a:p>
            <a:r>
              <a:rPr lang="en-US" dirty="0"/>
              <a:t>Benefits of quoted strings (the </a:t>
            </a:r>
            <a:r>
              <a:rPr lang="en-US" dirty="0">
                <a:solidFill>
                  <a:schemeClr val="accent5">
                    <a:lumMod val="20000"/>
                    <a:lumOff val="80000"/>
                  </a:schemeClr>
                </a:solidFill>
              </a:rPr>
              <a:t>@</a:t>
            </a:r>
            <a:r>
              <a:rPr lang="en-US" dirty="0"/>
              <a:t> prefix):</a:t>
            </a:r>
          </a:p>
          <a:p>
            <a:endParaRPr lang="en-US" dirty="0"/>
          </a:p>
          <a:p>
            <a:endParaRPr lang="en-US" dirty="0"/>
          </a:p>
          <a:p>
            <a:endParaRPr lang="en-US" dirty="0"/>
          </a:p>
          <a:p>
            <a:endParaRPr lang="en-US" dirty="0"/>
          </a:p>
          <a:p>
            <a:endParaRPr lang="en-US" dirty="0"/>
          </a:p>
          <a:p>
            <a:endParaRPr lang="en-US" dirty="0"/>
          </a:p>
          <a:p>
            <a:r>
              <a:rPr lang="en-US" dirty="0"/>
              <a:t>In quoted strings </a:t>
            </a:r>
            <a:r>
              <a:rPr lang="en-US" dirty="0">
                <a:solidFill>
                  <a:schemeClr val="accent5">
                    <a:lumMod val="20000"/>
                    <a:lumOff val="80000"/>
                  </a:schemeClr>
                </a:solidFill>
                <a:latin typeface="Consolas" pitchFamily="49" charset="0"/>
                <a:cs typeface="Consolas" pitchFamily="49" charset="0"/>
              </a:rPr>
              <a:t>\"</a:t>
            </a:r>
            <a:r>
              <a:rPr lang="en-US" dirty="0"/>
              <a:t> is used instead of </a:t>
            </a:r>
            <a:r>
              <a:rPr lang="en-US" u="sng" dirty="0">
                <a:solidFill>
                  <a:schemeClr val="accent5">
                    <a:lumMod val="20000"/>
                    <a:lumOff val="80000"/>
                  </a:schemeClr>
                </a:solidFill>
                <a:latin typeface="Consolas" pitchFamily="49" charset="0"/>
                <a:cs typeface="Consolas" pitchFamily="49" charset="0"/>
              </a:rPr>
              <a:t>"</a:t>
            </a:r>
            <a:r>
              <a:rPr lang="en-US" u="sng" dirty="0"/>
              <a:t>!</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61</a:t>
            </a:fld>
            <a:endParaRPr lang="en-US" dirty="0"/>
          </a:p>
        </p:txBody>
      </p:sp>
      <p:sp>
        <p:nvSpPr>
          <p:cNvPr id="540676" name="Rectangle 4"/>
          <p:cNvSpPr>
            <a:spLocks noChangeArrowheads="1"/>
          </p:cNvSpPr>
          <p:nvPr/>
        </p:nvSpPr>
        <p:spPr bwMode="auto">
          <a:xfrm>
            <a:off x="612775" y="1828800"/>
            <a:ext cx="7920038" cy="347787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Here is a string literal using escape sequences</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quotation = "\"Hello, Jude\", he said.";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path = "C:\\WINNT\\Darts\\Darts.exe";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Here is an example of the usage of @</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quotation = @"""Hello, Jimmy!"", she answered.";</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path = @"C:\WINNT\Darts\Darts.exe";</a:t>
            </a:r>
          </a:p>
          <a:p>
            <a:pPr eaLnBrk="0" hangingPunct="0">
              <a:lnSpc>
                <a:spcPct val="110000"/>
              </a:lnSpc>
              <a:buClr>
                <a:schemeClr val="accent5">
                  <a:lumMod val="40000"/>
                  <a:lumOff val="60000"/>
                </a:schemeClr>
              </a:buClr>
              <a:buSzPct val="70000"/>
            </a:pPr>
            <a:endPar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string str = @"some</a:t>
            </a:r>
          </a:p>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		text";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133600"/>
            <a:ext cx="8229600" cy="685800"/>
          </a:xfrm>
        </p:spPr>
        <p:txBody>
          <a:bodyPr/>
          <a:lstStyle/>
          <a:p>
            <a:r>
              <a:rPr lang="en-US" dirty="0"/>
              <a:t>String Literals</a:t>
            </a:r>
          </a:p>
        </p:txBody>
      </p:sp>
      <p:sp>
        <p:nvSpPr>
          <p:cNvPr id="3" name="Subtitle 2"/>
          <p:cNvSpPr>
            <a:spLocks noGrp="1"/>
          </p:cNvSpPr>
          <p:nvPr>
            <p:ph type="subTitle" idx="1"/>
          </p:nvPr>
        </p:nvSpPr>
        <p:spPr>
          <a:xfrm>
            <a:off x="457200" y="2859879"/>
            <a:ext cx="8229600" cy="569120"/>
          </a:xfrm>
        </p:spPr>
        <p:txBody>
          <a:bodyPr/>
          <a:lstStyle/>
          <a:p>
            <a:r>
              <a:rPr lang="en-US" dirty="0"/>
              <a:t>Live Demo</a:t>
            </a:r>
          </a:p>
        </p:txBody>
      </p:sp>
      <p:pic>
        <p:nvPicPr>
          <p:cNvPr id="4" name="Picture 2" descr="Symbols by fantasyghostpsn."/>
          <p:cNvPicPr>
            <a:picLocks noChangeAspect="1" noChangeArrowheads="1"/>
          </p:cNvPicPr>
          <p:nvPr/>
        </p:nvPicPr>
        <p:blipFill>
          <a:blip r:embed="rId2" cstate="screen">
            <a:lum contrast="-20000"/>
          </a:blip>
          <a:srcRect/>
          <a:stretch>
            <a:fillRect/>
          </a:stretch>
        </p:blipFill>
        <p:spPr bwMode="auto">
          <a:xfrm rot="16026875">
            <a:off x="3756915" y="1527060"/>
            <a:ext cx="1590675" cy="6594391"/>
          </a:xfrm>
          <a:prstGeom prst="rect">
            <a:avLst/>
          </a:prstGeom>
          <a:ln>
            <a:noFill/>
          </a:ln>
          <a:effectLst>
            <a:softEdge rad="112500"/>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362200"/>
            <a:ext cx="8229600" cy="685800"/>
          </a:xfrm>
        </p:spPr>
        <p:txBody>
          <a:bodyPr/>
          <a:lstStyle/>
          <a:p>
            <a:r>
              <a:rPr lang="en-US" dirty="0"/>
              <a:t>Nullable Types</a:t>
            </a:r>
          </a:p>
        </p:txBody>
      </p:sp>
      <p:sp>
        <p:nvSpPr>
          <p:cNvPr id="4" name="Slide Number Placeholder 3"/>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63</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659748">
            <a:off x="457200" y="3867066"/>
            <a:ext cx="4867275" cy="1543134"/>
          </a:xfrm>
          <a:prstGeom prst="rect">
            <a:avLst/>
          </a:prstGeom>
          <a:noFill/>
          <a:ln>
            <a:noFill/>
          </a:ln>
          <a:effectLst>
            <a:glow rad="101600">
              <a:srgbClr val="FFFFFF">
                <a:alpha val="40000"/>
              </a:srgbClr>
            </a:glow>
            <a:outerShdw blurRad="76200" dir="18900000" sy="23000" kx="-1200000" algn="bl" rotWithShape="0">
              <a:prstClr val="black">
                <a:alpha val="20000"/>
              </a:prstClr>
            </a:outerShdw>
          </a:effectLst>
          <a:scene3d>
            <a:camera prst="isometricOffAxis1Top">
              <a:rot lat="18448658" lon="19229748" rev="2465574"/>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71519">
            <a:off x="5716980" y="3505708"/>
            <a:ext cx="2409589" cy="2517775"/>
          </a:xfrm>
          <a:prstGeom prst="rect">
            <a:avLst/>
          </a:prstGeom>
          <a:noFill/>
          <a:ln>
            <a:noFill/>
          </a:ln>
          <a:effectLst>
            <a:glow rad="139700">
              <a:srgbClr val="FFFFFF">
                <a:alpha val="40000"/>
              </a:srgb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11460"/>
            <a:ext cx="1690687" cy="2226940"/>
          </a:xfrm>
          <a:prstGeom prst="roundRect">
            <a:avLst>
              <a:gd name="adj" fmla="val 13155"/>
            </a:avLst>
          </a:prstGeom>
          <a:noFill/>
          <a:ln>
            <a:noFill/>
          </a:ln>
          <a:effectLst>
            <a:glow rad="127000">
              <a:srgbClr val="FFFFFF"/>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2424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Nullable Types</a:t>
            </a:r>
          </a:p>
        </p:txBody>
      </p:sp>
      <p:sp>
        <p:nvSpPr>
          <p:cNvPr id="5" name="Content Placeholder 4"/>
          <p:cNvSpPr>
            <a:spLocks noGrp="1"/>
          </p:cNvSpPr>
          <p:nvPr>
            <p:ph idx="1"/>
          </p:nvPr>
        </p:nvSpPr>
        <p:spPr/>
        <p:txBody>
          <a:bodyPr/>
          <a:lstStyle/>
          <a:p>
            <a:pPr>
              <a:lnSpc>
                <a:spcPct val="100000"/>
              </a:lnSpc>
            </a:pPr>
            <a:r>
              <a:rPr lang="en-US" dirty="0">
                <a:solidFill>
                  <a:schemeClr val="accent5">
                    <a:lumMod val="20000"/>
                    <a:lumOff val="80000"/>
                  </a:schemeClr>
                </a:solidFill>
                <a:latin typeface="Consolas" pitchFamily="49" charset="0"/>
                <a:cs typeface="Consolas" pitchFamily="49" charset="0"/>
              </a:rPr>
              <a:t>Nullable</a:t>
            </a:r>
            <a:r>
              <a:rPr lang="en-US" dirty="0">
                <a:solidFill>
                  <a:schemeClr val="accent5">
                    <a:lumMod val="20000"/>
                    <a:lumOff val="80000"/>
                  </a:schemeClr>
                </a:solidFill>
              </a:rPr>
              <a:t> </a:t>
            </a:r>
            <a:r>
              <a:rPr lang="en-US" dirty="0"/>
              <a:t>types are instances of the </a:t>
            </a:r>
            <a:r>
              <a:rPr lang="en-US" dirty="0">
                <a:solidFill>
                  <a:schemeClr val="accent5">
                    <a:lumMod val="20000"/>
                    <a:lumOff val="80000"/>
                  </a:schemeClr>
                </a:solidFill>
                <a:latin typeface="Consolas" pitchFamily="49" charset="0"/>
                <a:cs typeface="Consolas" pitchFamily="49" charset="0"/>
              </a:rPr>
              <a:t>System.Nullable</a:t>
            </a:r>
            <a:r>
              <a:rPr lang="en-US" dirty="0">
                <a:solidFill>
                  <a:schemeClr val="accent5">
                    <a:lumMod val="20000"/>
                    <a:lumOff val="80000"/>
                  </a:schemeClr>
                </a:solidFill>
              </a:rPr>
              <a:t> </a:t>
            </a:r>
            <a:r>
              <a:rPr lang="en-US" dirty="0"/>
              <a:t>struct</a:t>
            </a:r>
          </a:p>
          <a:p>
            <a:pPr lvl="1">
              <a:lnSpc>
                <a:spcPct val="100000"/>
              </a:lnSpc>
            </a:pPr>
            <a:r>
              <a:rPr lang="en-US" dirty="0"/>
              <a:t>Wrapper over the </a:t>
            </a:r>
            <a:r>
              <a:rPr lang="en-US" dirty="0">
                <a:solidFill>
                  <a:schemeClr val="accent5">
                    <a:lumMod val="20000"/>
                    <a:lumOff val="80000"/>
                  </a:schemeClr>
                </a:solidFill>
              </a:rPr>
              <a:t>primitive</a:t>
            </a:r>
            <a:r>
              <a:rPr lang="en-US" dirty="0"/>
              <a:t> </a:t>
            </a:r>
            <a:r>
              <a:rPr lang="en-US" dirty="0">
                <a:solidFill>
                  <a:schemeClr val="accent5">
                    <a:lumMod val="20000"/>
                    <a:lumOff val="80000"/>
                  </a:schemeClr>
                </a:solidFill>
              </a:rPr>
              <a:t>types</a:t>
            </a:r>
          </a:p>
          <a:p>
            <a:pPr lvl="1">
              <a:lnSpc>
                <a:spcPct val="100000"/>
              </a:lnSpc>
            </a:pPr>
            <a:r>
              <a:rPr lang="en-US" dirty="0"/>
              <a:t>E.g. </a:t>
            </a:r>
            <a:r>
              <a:rPr lang="en-US" dirty="0">
                <a:solidFill>
                  <a:schemeClr val="accent5">
                    <a:lumMod val="20000"/>
                    <a:lumOff val="80000"/>
                  </a:schemeClr>
                </a:solidFill>
                <a:latin typeface="Consolas" pitchFamily="49" charset="0"/>
                <a:cs typeface="Consolas" pitchFamily="49" charset="0"/>
              </a:rPr>
              <a:t>int?</a:t>
            </a:r>
            <a:r>
              <a:rPr lang="en-US" dirty="0"/>
              <a:t>, </a:t>
            </a:r>
            <a:r>
              <a:rPr lang="en-US" dirty="0">
                <a:solidFill>
                  <a:schemeClr val="accent5">
                    <a:lumMod val="20000"/>
                    <a:lumOff val="80000"/>
                  </a:schemeClr>
                </a:solidFill>
                <a:latin typeface="Consolas" pitchFamily="49" charset="0"/>
                <a:cs typeface="Consolas" pitchFamily="49" charset="0"/>
              </a:rPr>
              <a:t>double?</a:t>
            </a:r>
            <a:r>
              <a:rPr lang="en-US" sz="3200" dirty="0">
                <a:solidFill>
                  <a:srgbClr val="EBFFD2"/>
                </a:solidFill>
              </a:rPr>
              <a:t>, etc.</a:t>
            </a:r>
          </a:p>
          <a:p>
            <a:pPr>
              <a:lnSpc>
                <a:spcPct val="100000"/>
              </a:lnSpc>
            </a:pPr>
            <a:r>
              <a:rPr lang="en-US" dirty="0">
                <a:solidFill>
                  <a:schemeClr val="accent5">
                    <a:lumMod val="20000"/>
                    <a:lumOff val="80000"/>
                  </a:schemeClr>
                </a:solidFill>
                <a:latin typeface="Consolas" pitchFamily="49" charset="0"/>
                <a:cs typeface="Consolas" pitchFamily="49" charset="0"/>
              </a:rPr>
              <a:t>Nullabe</a:t>
            </a:r>
            <a:r>
              <a:rPr lang="en-US" dirty="0">
                <a:solidFill>
                  <a:schemeClr val="accent5">
                    <a:lumMod val="20000"/>
                    <a:lumOff val="80000"/>
                  </a:schemeClr>
                </a:solidFill>
              </a:rPr>
              <a:t> </a:t>
            </a:r>
            <a:r>
              <a:rPr lang="en-US" dirty="0"/>
              <a:t>type can represent the normal range of values for its underlying value type, plus an additional </a:t>
            </a:r>
            <a:r>
              <a:rPr lang="en-US" dirty="0">
                <a:solidFill>
                  <a:schemeClr val="accent5">
                    <a:lumMod val="20000"/>
                    <a:lumOff val="80000"/>
                  </a:schemeClr>
                </a:solidFill>
                <a:latin typeface="Consolas" pitchFamily="49" charset="0"/>
                <a:cs typeface="Consolas" pitchFamily="49" charset="0"/>
              </a:rPr>
              <a:t>null</a:t>
            </a:r>
            <a:r>
              <a:rPr lang="en-US" dirty="0"/>
              <a:t> value</a:t>
            </a:r>
          </a:p>
          <a:p>
            <a:pPr>
              <a:lnSpc>
                <a:spcPct val="100000"/>
              </a:lnSpc>
            </a:pPr>
            <a:r>
              <a:rPr lang="en-US" dirty="0"/>
              <a:t>Useful when dealing with </a:t>
            </a:r>
            <a:r>
              <a:rPr lang="en-US" dirty="0">
                <a:solidFill>
                  <a:schemeClr val="accent5">
                    <a:lumMod val="20000"/>
                    <a:lumOff val="80000"/>
                  </a:schemeClr>
                </a:solidFill>
                <a:latin typeface="Consolas" pitchFamily="49" charset="0"/>
                <a:cs typeface="Consolas" pitchFamily="49" charset="0"/>
              </a:rPr>
              <a:t>Databases</a:t>
            </a:r>
            <a:r>
              <a:rPr lang="en-US" dirty="0"/>
              <a:t> or other structures that have default value </a:t>
            </a:r>
            <a:r>
              <a:rPr lang="en-US" dirty="0">
                <a:solidFill>
                  <a:schemeClr val="accent5">
                    <a:lumMod val="20000"/>
                    <a:lumOff val="80000"/>
                  </a:schemeClr>
                </a:solidFill>
                <a:latin typeface="Consolas" pitchFamily="49" charset="0"/>
                <a:cs typeface="Consolas" pitchFamily="49" charset="0"/>
              </a:rPr>
              <a:t>null</a:t>
            </a:r>
          </a:p>
        </p:txBody>
      </p:sp>
    </p:spTree>
    <p:extLst>
      <p:ext uri="{BB962C8B-B14F-4D97-AF65-F5344CB8AC3E}">
        <p14:creationId xmlns:p14="http://schemas.microsoft.com/office/powerpoint/2010/main" val="32114004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7086600" cy="914400"/>
          </a:xfrm>
        </p:spPr>
        <p:txBody>
          <a:bodyPr/>
          <a:lstStyle/>
          <a:p>
            <a:r>
              <a:rPr lang="en-US" dirty="0"/>
              <a:t>Nullable Types – Example</a:t>
            </a:r>
          </a:p>
        </p:txBody>
      </p:sp>
      <p:sp>
        <p:nvSpPr>
          <p:cNvPr id="2" name="Content Placeholder 1"/>
          <p:cNvSpPr>
            <a:spLocks noGrp="1"/>
          </p:cNvSpPr>
          <p:nvPr>
            <p:ph idx="1"/>
          </p:nvPr>
        </p:nvSpPr>
        <p:spPr>
          <a:xfrm>
            <a:off x="228600" y="838200"/>
            <a:ext cx="8686800" cy="579646"/>
          </a:xfrm>
        </p:spPr>
        <p:txBody>
          <a:bodyPr/>
          <a:lstStyle/>
          <a:p>
            <a:r>
              <a:rPr lang="en-US" sz="2800" dirty="0"/>
              <a:t>Example with </a:t>
            </a:r>
            <a:r>
              <a:rPr lang="en-US" sz="2800" dirty="0">
                <a:solidFill>
                  <a:schemeClr val="accent5">
                    <a:lumMod val="20000"/>
                    <a:lumOff val="80000"/>
                  </a:schemeClr>
                </a:solidFill>
                <a:latin typeface="Consolas" pitchFamily="49" charset="0"/>
                <a:cs typeface="Consolas" pitchFamily="49" charset="0"/>
              </a:rPr>
              <a:t>Integer</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
        <p:nvSpPr>
          <p:cNvPr id="6" name="Text Placeholder 5"/>
          <p:cNvSpPr>
            <a:spLocks noGrp="1"/>
          </p:cNvSpPr>
          <p:nvPr>
            <p:ph type="body" sz="quarter" idx="10"/>
          </p:nvPr>
        </p:nvSpPr>
        <p:spPr>
          <a:xfrm>
            <a:off x="320040" y="1371600"/>
            <a:ext cx="8458200" cy="1938992"/>
          </a:xfrm>
        </p:spPr>
        <p:txBody>
          <a:bodyPr/>
          <a:lstStyle/>
          <a:p>
            <a:r>
              <a:rPr lang="en-US" sz="2000" dirty="0"/>
              <a:t>int? someInteger = null;</a:t>
            </a:r>
          </a:p>
          <a:p>
            <a:r>
              <a:rPr lang="en-US" sz="2000" noProof="1"/>
              <a:t>Console.WriteLine(</a:t>
            </a:r>
          </a:p>
          <a:p>
            <a:r>
              <a:rPr lang="en-US" sz="2000" noProof="1"/>
              <a:t>  "This is the integer with Null value -&gt; " + someInteger);</a:t>
            </a:r>
          </a:p>
          <a:p>
            <a:r>
              <a:rPr lang="en-US" sz="2000" noProof="1"/>
              <a:t>someInteger = 5;</a:t>
            </a:r>
            <a:endParaRPr lang="en-US" sz="2000" dirty="0"/>
          </a:p>
          <a:p>
            <a:r>
              <a:rPr lang="en-US" sz="2000" noProof="1"/>
              <a:t>Console.WriteLine(</a:t>
            </a:r>
          </a:p>
          <a:p>
            <a:r>
              <a:rPr lang="en-US" sz="2000" noProof="1"/>
              <a:t>  "This is the integer with value 5 -&gt; " +  someInteger);</a:t>
            </a:r>
          </a:p>
        </p:txBody>
      </p:sp>
      <p:sp>
        <p:nvSpPr>
          <p:cNvPr id="7" name="Text Placeholder 5"/>
          <p:cNvSpPr txBox="1">
            <a:spLocks/>
          </p:cNvSpPr>
          <p:nvPr/>
        </p:nvSpPr>
        <p:spPr>
          <a:xfrm>
            <a:off x="320040" y="4004608"/>
            <a:ext cx="8458200" cy="255454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lvl1pPr marL="0" indent="0" algn="l" rtl="0" eaLnBrk="0" fontAlgn="base" hangingPunct="0">
              <a:spcBef>
                <a:spcPts val="0"/>
              </a:spcBef>
              <a:spcAft>
                <a:spcPct val="0"/>
              </a:spcAft>
              <a:buClr>
                <a:schemeClr val="accent5">
                  <a:lumMod val="40000"/>
                  <a:lumOff val="60000"/>
                </a:schemeClr>
              </a:buClr>
              <a:buSzPct val="70000"/>
              <a:buFont typeface="Wingdings 2" pitchFamily="18" charset="2"/>
              <a:buNone/>
              <a:defRPr lang="en-US" sz="1800" b="1" kern="1200" smtClean="0">
                <a:solidFill>
                  <a:srgbClr val="8CF4F2"/>
                </a:solidFill>
                <a:effectLst>
                  <a:outerShdw blurRad="38100" dist="38100" dir="2700000" algn="tl">
                    <a:srgbClr val="000000">
                      <a:alpha val="43137"/>
                    </a:srgbClr>
                  </a:outerShdw>
                </a:effectLst>
                <a:latin typeface="Consolas" pitchFamily="49" charset="0"/>
                <a:ea typeface="+mn-ea"/>
                <a:cs typeface="Consolas" pitchFamily="49" charset="0"/>
              </a:defRPr>
            </a:lvl1pPr>
            <a:lvl2pPr marL="630238" indent="-273050" algn="l" rtl="0" eaLnBrk="0" fontAlgn="base" hangingPunct="0">
              <a:spcBef>
                <a:spcPct val="20000"/>
              </a:spcBef>
              <a:spcAft>
                <a:spcPct val="0"/>
              </a:spcAft>
              <a:buClr>
                <a:schemeClr val="accent2">
                  <a:lumMod val="60000"/>
                  <a:lumOff val="40000"/>
                </a:schemeClr>
              </a:buClr>
              <a:buFont typeface="Wingdings 2" pitchFamily="18" charset="2"/>
              <a:buChar char=""/>
              <a:defRPr sz="30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spcBef>
                <a:spcPct val="20000"/>
              </a:spcBef>
              <a:spcAft>
                <a:spcPct val="0"/>
              </a:spcAft>
              <a:buClr>
                <a:schemeClr val="tx1">
                  <a:lumMod val="50000"/>
                </a:schemeClr>
              </a:buClr>
              <a:buFont typeface="Wingdings 2" pitchFamily="18" charset="2"/>
              <a:buChar char=""/>
              <a:defRPr sz="28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spcBef>
                <a:spcPct val="20000"/>
              </a:spcBef>
              <a:spcAft>
                <a:spcPct val="0"/>
              </a:spcAft>
              <a:buClr>
                <a:srgbClr val="F8BD52"/>
              </a:buClr>
              <a:buFont typeface="Wingdings 2" pitchFamily="18" charset="2"/>
              <a:buChar char=""/>
              <a:defRPr sz="26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spcBef>
                <a:spcPct val="20000"/>
              </a:spcBef>
              <a:spcAft>
                <a:spcPct val="0"/>
              </a:spcAft>
              <a:buClr>
                <a:srgbClr val="46A6BD"/>
              </a:buClr>
              <a:buFont typeface="Wingdings 2" pitchFamily="18" charset="2"/>
              <a:buChar char=""/>
              <a:defRPr sz="2400" b="1" kern="1200">
                <a:solidFill>
                  <a:schemeClr val="tx1">
                    <a:lumMod val="20000"/>
                    <a:lumOff val="8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000" noProof="1"/>
              <a:t>double? someDouble = null;</a:t>
            </a:r>
          </a:p>
          <a:p>
            <a:r>
              <a:rPr lang="en-US" sz="2000" noProof="1"/>
              <a:t>Console.WriteLine(</a:t>
            </a:r>
          </a:p>
          <a:p>
            <a:r>
              <a:rPr lang="en-US" sz="2000" noProof="1"/>
              <a:t>  "This is the real number with Null value -&gt; " </a:t>
            </a:r>
          </a:p>
          <a:p>
            <a:r>
              <a:rPr lang="en-US" sz="2000" noProof="1"/>
              <a:t>  + someDouble);</a:t>
            </a:r>
          </a:p>
          <a:p>
            <a:r>
              <a:rPr lang="en-US" sz="2000" noProof="1"/>
              <a:t>someDouble = 2.5;</a:t>
            </a:r>
          </a:p>
          <a:p>
            <a:r>
              <a:rPr lang="en-US" sz="2000" noProof="1"/>
              <a:t>Console.WriteLine(</a:t>
            </a:r>
          </a:p>
          <a:p>
            <a:r>
              <a:rPr lang="en-US" sz="2000" noProof="1"/>
              <a:t>  "This is the real number with value 5 -&gt; " + </a:t>
            </a:r>
          </a:p>
          <a:p>
            <a:r>
              <a:rPr lang="en-US" sz="2000" noProof="1"/>
              <a:t>  someDouble);</a:t>
            </a:r>
          </a:p>
        </p:txBody>
      </p:sp>
      <p:sp>
        <p:nvSpPr>
          <p:cNvPr id="9" name="Content Placeholder 1"/>
          <p:cNvSpPr txBox="1">
            <a:spLocks/>
          </p:cNvSpPr>
          <p:nvPr/>
        </p:nvSpPr>
        <p:spPr>
          <a:xfrm>
            <a:off x="228600" y="3429000"/>
            <a:ext cx="8686800" cy="579646"/>
          </a:xfrm>
          <a:prstGeom prst="rect">
            <a:avLst/>
          </a:prstGeom>
        </p:spPr>
        <p:txBody>
          <a:bodyPr wrap="square">
            <a:spAutoFit/>
          </a:bodyPr>
          <a:lstStyle>
            <a:lvl1pPr marL="282575" indent="-282575" algn="l" rtl="0" eaLnBrk="0" fontAlgn="base" hangingPunct="0">
              <a:lnSpc>
                <a:spcPts val="3800"/>
              </a:lnSpc>
              <a:spcBef>
                <a:spcPts val="600"/>
              </a:spcBef>
              <a:spcAft>
                <a:spcPts val="600"/>
              </a:spcAft>
              <a:buClr>
                <a:schemeClr val="accent5">
                  <a:lumMod val="40000"/>
                  <a:lumOff val="60000"/>
                </a:schemeClr>
              </a:buClr>
              <a:buSzPct val="70000"/>
              <a:buFont typeface="Wingdings 2" pitchFamily="18" charset="2"/>
              <a:buNone/>
              <a:tabLst>
                <a:tab pos="282575" algn="l"/>
              </a:tabLst>
              <a:defRPr sz="3000" b="1" kern="1200" baseline="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1pPr>
            <a:lvl2pPr marL="630238" indent="-273050" algn="l" rtl="0" eaLnBrk="0" fontAlgn="base" hangingPunct="0">
              <a:lnSpc>
                <a:spcPts val="3800"/>
              </a:lnSpc>
              <a:spcBef>
                <a:spcPts val="600"/>
              </a:spcBef>
              <a:spcAft>
                <a:spcPts val="600"/>
              </a:spcAft>
              <a:buClr>
                <a:srgbClr val="8FD600"/>
              </a:buClr>
              <a:buFont typeface="Wingdings 2" pitchFamily="18" charset="2"/>
              <a:buChar char=""/>
              <a:defRPr sz="30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2pPr>
            <a:lvl3pPr marL="922338" indent="-273050" algn="l" rtl="0" eaLnBrk="0" fontAlgn="base" hangingPunct="0">
              <a:lnSpc>
                <a:spcPts val="3800"/>
              </a:lnSpc>
              <a:spcBef>
                <a:spcPts val="600"/>
              </a:spcBef>
              <a:spcAft>
                <a:spcPts val="600"/>
              </a:spcAft>
              <a:buClr>
                <a:srgbClr val="FFAD9F"/>
              </a:buClr>
              <a:buFont typeface="Wingdings 2" pitchFamily="18" charset="2"/>
              <a:buChar char=""/>
              <a:defRPr sz="28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3pPr>
            <a:lvl4pPr marL="1187450" indent="-228600" algn="l" rtl="0" eaLnBrk="0" fontAlgn="base" hangingPunct="0">
              <a:lnSpc>
                <a:spcPts val="3800"/>
              </a:lnSpc>
              <a:spcBef>
                <a:spcPts val="600"/>
              </a:spcBef>
              <a:spcAft>
                <a:spcPts val="600"/>
              </a:spcAft>
              <a:buClr>
                <a:srgbClr val="FACF82"/>
              </a:buClr>
              <a:buFont typeface="Wingdings 2" pitchFamily="18" charset="2"/>
              <a:buChar char=""/>
              <a:defRPr sz="26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4pPr>
            <a:lvl5pPr marL="1425575" indent="-228600" algn="l" rtl="0" eaLnBrk="0" fontAlgn="base" hangingPunct="0">
              <a:lnSpc>
                <a:spcPts val="3800"/>
              </a:lnSpc>
              <a:spcBef>
                <a:spcPts val="600"/>
              </a:spcBef>
              <a:spcAft>
                <a:spcPts val="600"/>
              </a:spcAft>
              <a:buClr>
                <a:srgbClr val="46A6BD"/>
              </a:buClr>
              <a:buFont typeface="Wingdings 2" pitchFamily="18" charset="2"/>
              <a:buChar char=""/>
              <a:defRPr sz="2400" b="1" kern="1200">
                <a:solidFill>
                  <a:schemeClr val="tx1">
                    <a:lumMod val="40000"/>
                    <a:lumOff val="60000"/>
                  </a:schemeClr>
                </a:solidFill>
                <a:effectLst>
                  <a:outerShdw blurRad="38100" dist="38100" dir="2700000" algn="tl">
                    <a:srgbClr val="000000">
                      <a:alpha val="43137"/>
                    </a:srgbClr>
                  </a:outerShdw>
                </a:effectLst>
                <a:latin typeface="+mn-lt"/>
                <a:ea typeface="+mn-ea"/>
                <a:cs typeface="+mn-cs"/>
              </a:defRPr>
            </a:lvl5pPr>
            <a:lvl6pPr marL="1673352" indent="-228600" algn="l" rtl="0" eaLnBrk="1" latinLnBrk="0" hangingPunct="1">
              <a:spcBef>
                <a:spcPct val="20000"/>
              </a:spcBef>
              <a:buClr>
                <a:schemeClr val="accent6"/>
              </a:buClr>
              <a:buFont typeface="Wingdings 2"/>
              <a:buChar char=""/>
              <a:defRPr sz="1800" kern="1200">
                <a:solidFill>
                  <a:schemeClr val="tx1"/>
                </a:solidFill>
                <a:latin typeface="+mn-lt"/>
                <a:ea typeface="+mn-ea"/>
                <a:cs typeface="+mn-cs"/>
              </a:defRPr>
            </a:lvl6pPr>
            <a:lvl7pPr marL="1911096" indent="-228600" algn="l" rtl="0" eaLnBrk="1" latinLnBrk="0" hangingPunct="1">
              <a:spcBef>
                <a:spcPct val="20000"/>
              </a:spcBef>
              <a:buClr>
                <a:schemeClr val="tx2"/>
              </a:buClr>
              <a:buFont typeface="Wingdings 2"/>
              <a:buChar char=""/>
              <a:defRPr sz="1600" kern="1200">
                <a:solidFill>
                  <a:schemeClr val="tx1"/>
                </a:solidFill>
                <a:latin typeface="+mn-lt"/>
                <a:ea typeface="+mn-ea"/>
                <a:cs typeface="+mn-cs"/>
              </a:defRPr>
            </a:lvl7pPr>
            <a:lvl8pPr marL="2121408"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8pPr>
            <a:lvl9pPr marL="2322576" indent="-182880" algn="l" rtl="0" eaLnBrk="1" latinLnBrk="0" hangingPunct="1">
              <a:spcBef>
                <a:spcPct val="20000"/>
              </a:spcBef>
              <a:buClr>
                <a:schemeClr val="tx2"/>
              </a:buClr>
              <a:buFont typeface="Wingdings 2"/>
              <a:buChar char=""/>
              <a:defRPr sz="1400" kern="1200">
                <a:solidFill>
                  <a:schemeClr val="tx1"/>
                </a:solidFill>
                <a:latin typeface="+mn-lt"/>
                <a:ea typeface="+mn-ea"/>
                <a:cs typeface="+mn-cs"/>
              </a:defRPr>
            </a:lvl9pPr>
          </a:lstStyle>
          <a:p>
            <a:r>
              <a:rPr lang="en-US" sz="2800" dirty="0"/>
              <a:t>Example with </a:t>
            </a:r>
            <a:r>
              <a:rPr lang="en-US" sz="2800" dirty="0">
                <a:solidFill>
                  <a:schemeClr val="accent5">
                    <a:lumMod val="20000"/>
                    <a:lumOff val="80000"/>
                  </a:schemeClr>
                </a:solidFill>
                <a:latin typeface="Consolas" pitchFamily="49" charset="0"/>
                <a:cs typeface="Consolas" pitchFamily="49" charset="0"/>
              </a:rPr>
              <a:t>Double</a:t>
            </a:r>
            <a:r>
              <a:rPr lang="en-US" sz="2800" dirty="0"/>
              <a:t>:</a:t>
            </a:r>
            <a:endParaRPr lang="en-US" sz="2800" dirty="0">
              <a:solidFill>
                <a:schemeClr val="accent5">
                  <a:lumMod val="20000"/>
                  <a:lumOff val="80000"/>
                </a:schemeClr>
              </a:solidFill>
              <a:latin typeface="Consolas" pitchFamily="49" charset="0"/>
              <a:cs typeface="Consolas" pitchFamily="49" charset="0"/>
            </a:endParaRPr>
          </a:p>
        </p:txBody>
      </p:sp>
    </p:spTree>
    <p:extLst>
      <p:ext uri="{BB962C8B-B14F-4D97-AF65-F5344CB8AC3E}">
        <p14:creationId xmlns:p14="http://schemas.microsoft.com/office/powerpoint/2010/main" val="17530209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Nullable Types</a:t>
            </a:r>
          </a:p>
        </p:txBody>
      </p:sp>
      <p:sp>
        <p:nvSpPr>
          <p:cNvPr id="7" name="Subtitle 6"/>
          <p:cNvSpPr>
            <a:spLocks noGrp="1"/>
          </p:cNvSpPr>
          <p:nvPr>
            <p:ph type="subTitle" idx="1"/>
          </p:nvPr>
        </p:nvSpPr>
        <p:spPr/>
        <p:txBody>
          <a:bodyPr/>
          <a:lstStyle/>
          <a:p>
            <a:r>
              <a:rPr lang="en-US" dirty="0"/>
              <a:t>Live Demo</a:t>
            </a:r>
          </a:p>
        </p:txBody>
      </p:sp>
      <p:sp>
        <p:nvSpPr>
          <p:cNvPr id="5" name="Slide Number Placeholder 4"/>
          <p:cNvSpPr>
            <a:spLocks noGrp="1"/>
          </p:cNvSpPr>
          <p:nvPr>
            <p:ph type="sldNum" sz="quarter" idx="4294967295"/>
          </p:nvPr>
        </p:nvSpPr>
        <p:spPr>
          <a:xfrm>
            <a:off x="8686800" y="6553200"/>
            <a:ext cx="457200" cy="228600"/>
          </a:xfrm>
        </p:spPr>
        <p:txBody>
          <a:bodyPr/>
          <a:lstStyle/>
          <a:p>
            <a:pPr>
              <a:defRPr/>
            </a:pPr>
            <a:fld id="{58452FF4-89E3-4D1B-9927-2DBDC00E58D7}" type="slidenum">
              <a:rPr lang="en-US" smtClean="0"/>
              <a:pPr>
                <a:defRPr/>
              </a:pPr>
              <a:t>66</a:t>
            </a:fld>
            <a:endParaRPr lang="en-US" dirty="0"/>
          </a:p>
        </p:txBody>
      </p:sp>
      <p:pic>
        <p:nvPicPr>
          <p:cNvPr id="2050" name="Picture 2"/>
          <p:cNvPicPr>
            <a:picLocks noChangeAspect="1" noChangeArrowheads="1"/>
          </p:cNvPicPr>
          <p:nvPr/>
        </p:nvPicPr>
        <p:blipFill rotWithShape="1">
          <a:blip r:embed="rId2">
            <a:duotone>
              <a:schemeClr val="accent6">
                <a:shade val="45000"/>
                <a:satMod val="135000"/>
              </a:schemeClr>
              <a:prstClr val="white"/>
            </a:duotone>
            <a:extLst>
              <a:ext uri="{28A0092B-C50C-407E-A947-70E740481C1C}">
                <a14:useLocalDpi xmlns:a14="http://schemas.microsoft.com/office/drawing/2010/main" val="0"/>
              </a:ext>
            </a:extLst>
          </a:blip>
          <a:srcRect l="21167" t="9951" r="15472" b="28635"/>
          <a:stretch/>
        </p:blipFill>
        <p:spPr bwMode="auto">
          <a:xfrm rot="1396920">
            <a:off x="697131" y="3962400"/>
            <a:ext cx="3209851" cy="1298369"/>
          </a:xfrm>
          <a:prstGeom prst="rect">
            <a:avLst/>
          </a:prstGeom>
          <a:noFill/>
          <a:ln>
            <a:noFill/>
          </a:ln>
          <a:effectLst>
            <a:glow rad="139700">
              <a:schemeClr val="accent5">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3548" t="21462" r="5388" b="24712"/>
          <a:stretch/>
        </p:blipFill>
        <p:spPr bwMode="auto">
          <a:xfrm rot="19211750">
            <a:off x="5004661" y="4250842"/>
            <a:ext cx="2922947" cy="981547"/>
          </a:xfrm>
          <a:prstGeom prst="rect">
            <a:avLst/>
          </a:prstGeom>
          <a:noFill/>
          <a:ln>
            <a:noFill/>
          </a:ln>
          <a:effectLst>
            <a:glow rad="139700">
              <a:schemeClr val="accent4">
                <a:satMod val="175000"/>
                <a:alpha val="40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4917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267200" y="304800"/>
            <a:ext cx="4572000" cy="914400"/>
          </a:xfrm>
        </p:spPr>
        <p:txBody>
          <a:bodyPr/>
          <a:lstStyle/>
          <a:p>
            <a:r>
              <a:rPr lang="en-US" dirty="0"/>
              <a:t>Primitive Data Types and Variables</a:t>
            </a:r>
          </a:p>
        </p:txBody>
      </p:sp>
      <p:pic>
        <p:nvPicPr>
          <p:cNvPr id="15362"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blip>
          <a:srcRect/>
          <a:stretch>
            <a:fillRect/>
          </a:stretch>
        </p:blipFill>
        <p:spPr bwMode="auto">
          <a:xfrm rot="528605">
            <a:off x="152400" y="4114800"/>
            <a:ext cx="2590800" cy="2590800"/>
          </a:xfrm>
          <a:prstGeom prst="rect">
            <a:avLst/>
          </a:prstGeom>
          <a:ln>
            <a:noFill/>
          </a:ln>
          <a:effectLst>
            <a:softEdge rad="112500"/>
          </a:effectLst>
        </p:spPr>
      </p:pic>
      <p:pic>
        <p:nvPicPr>
          <p:cNvPr id="4"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tx2">
                <a:tint val="45000"/>
                <a:satMod val="400000"/>
              </a:schemeClr>
            </a:duotone>
          </a:blip>
          <a:srcRect/>
          <a:stretch>
            <a:fillRect/>
          </a:stretch>
        </p:blipFill>
        <p:spPr bwMode="auto">
          <a:xfrm rot="21191950">
            <a:off x="6324600" y="3994475"/>
            <a:ext cx="2590800" cy="2590800"/>
          </a:xfrm>
          <a:prstGeom prst="rect">
            <a:avLst/>
          </a:prstGeom>
          <a:ln>
            <a:noFill/>
          </a:ln>
          <a:effectLst>
            <a:softEdge rad="112500"/>
          </a:effectLst>
        </p:spPr>
      </p:pic>
      <p:pic>
        <p:nvPicPr>
          <p:cNvPr id="6"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2">
                <a:lumMod val="40000"/>
                <a:lumOff val="60000"/>
                <a:tint val="45000"/>
                <a:satMod val="400000"/>
              </a:schemeClr>
            </a:duotone>
          </a:blip>
          <a:srcRect/>
          <a:stretch>
            <a:fillRect/>
          </a:stretch>
        </p:blipFill>
        <p:spPr bwMode="auto">
          <a:xfrm rot="8571043">
            <a:off x="3034002" y="3900198"/>
            <a:ext cx="2590800" cy="2590800"/>
          </a:xfrm>
          <a:prstGeom prst="rect">
            <a:avLst/>
          </a:prstGeom>
          <a:ln>
            <a:noFill/>
          </a:ln>
          <a:effectLst>
            <a:softEdge rad="112500"/>
          </a:effectLst>
        </p:spPr>
      </p:pic>
      <p:pic>
        <p:nvPicPr>
          <p:cNvPr id="7" name="Picture 2" descr="http://rds.yahoo.com/_ylt=A0WTefPqjgpLKD4Bo3ujzbkF/SIG=12lfsu6mi/EXP=1259069546/**http%3A/www.freemobilefun.net/wallp/128_128/other/questionmark.jpg"/>
          <p:cNvPicPr>
            <a:picLocks noChangeAspect="1" noChangeArrowheads="1"/>
          </p:cNvPicPr>
          <p:nvPr/>
        </p:nvPicPr>
        <p:blipFill>
          <a:blip r:embed="rId2" cstate="screen">
            <a:clrChange>
              <a:clrFrom>
                <a:srgbClr val="000000"/>
              </a:clrFrom>
              <a:clrTo>
                <a:srgbClr val="000000">
                  <a:alpha val="0"/>
                </a:srgbClr>
              </a:clrTo>
            </a:clrChange>
            <a:duotone>
              <a:prstClr val="black"/>
              <a:schemeClr val="accent4">
                <a:tint val="45000"/>
                <a:satMod val="400000"/>
              </a:schemeClr>
            </a:duotone>
          </a:blip>
          <a:srcRect/>
          <a:stretch>
            <a:fillRect/>
          </a:stretch>
        </p:blipFill>
        <p:spPr bwMode="auto">
          <a:xfrm rot="13941481" flipV="1">
            <a:off x="1087412" y="706412"/>
            <a:ext cx="2373817" cy="2373817"/>
          </a:xfrm>
          <a:prstGeom prst="rect">
            <a:avLst/>
          </a:prstGeom>
          <a:ln>
            <a:noFill/>
          </a:ln>
          <a:effectLst>
            <a:softEdge rad="112500"/>
          </a:effectLst>
        </p:spPr>
      </p:pic>
      <p:sp>
        <p:nvSpPr>
          <p:cNvPr id="8" name="TextBox 5"/>
          <p:cNvSpPr txBox="1"/>
          <p:nvPr/>
        </p:nvSpPr>
        <p:spPr>
          <a:xfrm>
            <a:off x="6158093" y="6400800"/>
            <a:ext cx="2909707" cy="369332"/>
          </a:xfrm>
          <a:prstGeom prst="rect">
            <a:avLst/>
          </a:prstGeom>
          <a:noFill/>
        </p:spPr>
        <p:txBody>
          <a:bodyPr wrap="non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r"/>
            <a:r>
              <a:rPr lang="en-US" sz="1800" b="1" dirty="0">
                <a:hlinkClick r:id="rId3"/>
              </a:rPr>
              <a:t>http://academy.telerik.com</a:t>
            </a:r>
            <a:endParaRPr lang="en-US" sz="18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a:t>Exercises</a:t>
            </a:r>
            <a:endParaRPr lang="bg-BG"/>
          </a:p>
        </p:txBody>
      </p:sp>
      <p:sp>
        <p:nvSpPr>
          <p:cNvPr id="425987" name="Rectangle 3"/>
          <p:cNvSpPr>
            <a:spLocks noGrp="1" noChangeArrowheads="1"/>
          </p:cNvSpPr>
          <p:nvPr>
            <p:ph idx="1"/>
          </p:nvPr>
        </p:nvSpPr>
        <p:spPr>
          <a:xfrm>
            <a:off x="228600" y="914400"/>
            <a:ext cx="8686800" cy="5638800"/>
          </a:xfrm>
        </p:spPr>
        <p:txBody>
          <a:bodyPr/>
          <a:lstStyle/>
          <a:p>
            <a:pPr marL="361950" indent="-361950">
              <a:buFontTx/>
              <a:buAutoNum type="arabicPeriod"/>
            </a:pPr>
            <a:r>
              <a:rPr lang="en-US" sz="2800" dirty="0"/>
              <a:t>Declare five variables choosing for each of them the most appropriate of the types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sbyte</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ushort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uint</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long</a:t>
            </a:r>
            <a:r>
              <a:rPr lang="en-US" sz="2800" noProof="1"/>
              <a:t>, </a:t>
            </a:r>
            <a:r>
              <a:rPr lang="en-US" sz="2800" noProof="1">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ulong</a:t>
            </a:r>
            <a:r>
              <a:rPr lang="en-US" sz="2800" dirty="0"/>
              <a:t> to represent the following values: 52130, -115, 4825932, 97, -10000.</a:t>
            </a:r>
          </a:p>
          <a:p>
            <a:pPr marL="361950" indent="-361950">
              <a:buFontTx/>
              <a:buAutoNum type="arabicPeriod"/>
            </a:pPr>
            <a:r>
              <a:rPr lang="en-US" sz="2800" dirty="0"/>
              <a:t>Which of the following values can be assigned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float</a:t>
            </a:r>
            <a:r>
              <a:rPr lang="en-US" sz="2800" dirty="0"/>
              <a:t> and which to a variable of type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double</a:t>
            </a:r>
            <a:r>
              <a:rPr lang="en-US" sz="2800" dirty="0"/>
              <a:t>: 34.567839023, 12.345, 8923.1234857, 3456.091?</a:t>
            </a:r>
          </a:p>
          <a:p>
            <a:pPr marL="361950" indent="-361950">
              <a:buFontTx/>
              <a:buAutoNum type="arabicPeriod"/>
            </a:pPr>
            <a:r>
              <a:rPr lang="en-US" sz="2800" dirty="0"/>
              <a:t>Write a program that safely compares floating-point numbers with precision of </a:t>
            </a:r>
            <a:r>
              <a:rPr lang="en-US" sz="2800" dirty="0">
                <a:solidFill>
                  <a:schemeClr val="accent5">
                    <a:lumMod val="20000"/>
                    <a:lumOff val="80000"/>
                  </a:schemeClr>
                </a:solidFill>
                <a:latin typeface="Consolas" pitchFamily="49" charset="0"/>
                <a:cs typeface="Consolas" pitchFamily="49" charset="0"/>
              </a:rPr>
              <a:t>0.000001</a:t>
            </a:r>
            <a:r>
              <a:rPr lang="en-US" sz="2800" dirty="0"/>
              <a:t>. Examples:</a:t>
            </a:r>
            <a:br>
              <a:rPr lang="en-US" sz="2800" dirty="0"/>
            </a:br>
            <a:r>
              <a:rPr lang="en-US" sz="2800" dirty="0"/>
              <a:t>(5.3 ; 6.01) </a:t>
            </a:r>
            <a:r>
              <a:rPr lang="en-US" sz="2800" dirty="0">
                <a:sym typeface="Wingdings" pitchFamily="2" charset="2"/>
              </a:rPr>
              <a:t> false;  (5.00000001 ; 5.00000003)  true</a:t>
            </a:r>
            <a:endParaRPr lang="en-US"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68</a:t>
            </a:fld>
            <a:endParaRPr 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t>Exercises (2)</a:t>
            </a:r>
          </a:p>
        </p:txBody>
      </p:sp>
      <p:sp>
        <p:nvSpPr>
          <p:cNvPr id="550916" name="Rectangle 4"/>
          <p:cNvSpPr>
            <a:spLocks noGrp="1" noChangeArrowheads="1"/>
          </p:cNvSpPr>
          <p:nvPr>
            <p:ph idx="1"/>
          </p:nvPr>
        </p:nvSpPr>
        <p:spPr>
          <a:noFill/>
          <a:ln/>
        </p:spPr>
        <p:txBody>
          <a:bodyPr/>
          <a:lstStyle/>
          <a:p>
            <a:pPr marL="361950" indent="-361950">
              <a:buFontTx/>
              <a:buAutoNum type="arabicPeriod" startAt="4"/>
            </a:pPr>
            <a:r>
              <a:rPr lang="en-US" sz="2800" dirty="0"/>
              <a:t>Declare an integer variable and assign it with the value 254 in hexadecimal format. Use Windows Calculator to find its hexadecimal representation.</a:t>
            </a:r>
          </a:p>
          <a:p>
            <a:pPr marL="361950" indent="-361950">
              <a:buFontTx/>
              <a:buAutoNum type="arabicPeriod" startAt="4"/>
            </a:pPr>
            <a:r>
              <a:rPr lang="en-US" sz="2800" dirty="0"/>
              <a:t>Declare a character variable and assign it with the symbol that has Unicode code 72. Hint: first use the Windows Calculator to find the hexadecimal representation of 72.</a:t>
            </a:r>
          </a:p>
          <a:p>
            <a:pPr marL="361950" indent="-361950">
              <a:buFontTx/>
              <a:buAutoNum type="arabicPeriod" startAt="4"/>
            </a:pPr>
            <a:r>
              <a:rPr lang="en-US" sz="2800" dirty="0"/>
              <a:t>Declare a boolean variable called </a:t>
            </a:r>
            <a:r>
              <a:rPr lang="en-US" sz="2800" noProof="1">
                <a:solidFill>
                  <a:schemeClr val="accent5">
                    <a:lumMod val="20000"/>
                    <a:lumOff val="80000"/>
                  </a:schemeClr>
                </a:solidFill>
                <a:latin typeface="Consolas" pitchFamily="49" charset="0"/>
                <a:cs typeface="Consolas" pitchFamily="49" charset="0"/>
              </a:rPr>
              <a:t>isFemale</a:t>
            </a:r>
            <a:r>
              <a:rPr lang="en-US" sz="2800" dirty="0"/>
              <a:t> and assign an appropriate value corresponding to your gender.</a:t>
            </a:r>
            <a:endParaRPr lang="en-US" sz="24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69</a:t>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ctrTitle"/>
          </p:nvPr>
        </p:nvSpPr>
        <p:spPr>
          <a:xfrm>
            <a:off x="1260475" y="1676400"/>
            <a:ext cx="6480175" cy="736600"/>
          </a:xfrm>
        </p:spPr>
        <p:txBody>
          <a:bodyPr/>
          <a:lstStyle/>
          <a:p>
            <a:pPr>
              <a:lnSpc>
                <a:spcPct val="110000"/>
              </a:lnSpc>
            </a:pPr>
            <a:r>
              <a:rPr lang="en-US" dirty="0"/>
              <a:t>Integer Types</a:t>
            </a:r>
            <a:endParaRPr lang="bg-BG" dirty="0"/>
          </a:p>
        </p:txBody>
      </p:sp>
      <p:pic>
        <p:nvPicPr>
          <p:cNvPr id="75777" name="Picture 1" descr="C:\Temp\digits-small.jpg"/>
          <p:cNvPicPr>
            <a:picLocks noChangeAspect="1" noChangeArrowheads="1"/>
          </p:cNvPicPr>
          <p:nvPr/>
        </p:nvPicPr>
        <p:blipFill>
          <a:blip r:embed="rId3" cstate="screen"/>
          <a:srcRect/>
          <a:stretch>
            <a:fillRect/>
          </a:stretch>
        </p:blipFill>
        <p:spPr bwMode="auto">
          <a:xfrm>
            <a:off x="2183653" y="3023235"/>
            <a:ext cx="4700494" cy="2996566"/>
          </a:xfrm>
          <a:prstGeom prst="rect">
            <a:avLst/>
          </a:prstGeom>
          <a:ln>
            <a:noFill/>
          </a:ln>
          <a:effectLst>
            <a:softEdge rad="112500"/>
          </a:effectLst>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Exercises (3)</a:t>
            </a:r>
          </a:p>
        </p:txBody>
      </p:sp>
      <p:sp>
        <p:nvSpPr>
          <p:cNvPr id="553987" name="Rectangle 3"/>
          <p:cNvSpPr>
            <a:spLocks noGrp="1" noChangeArrowheads="1"/>
          </p:cNvSpPr>
          <p:nvPr>
            <p:ph idx="1"/>
          </p:nvPr>
        </p:nvSpPr>
        <p:spPr>
          <a:xfrm>
            <a:off x="228600" y="990600"/>
            <a:ext cx="8686800" cy="5715000"/>
          </a:xfrm>
        </p:spPr>
        <p:txBody>
          <a:bodyPr/>
          <a:lstStyle/>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“Hello” and “World”. Declare an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object</a:t>
            </a:r>
            <a:r>
              <a:rPr lang="en-US" sz="2800" dirty="0"/>
              <a:t> variable and assign it with the concatenation of the first two variables (mind adding an interval). Declare a third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 and initialize it with the value of the object variable (you should perform type casting).</a:t>
            </a:r>
          </a:p>
          <a:p>
            <a:pPr marL="361950" indent="-361950">
              <a:lnSpc>
                <a:spcPts val="3600"/>
              </a:lnSpc>
              <a:buFontTx/>
              <a:buAutoNum type="arabicPeriod" startAt="7"/>
            </a:pPr>
            <a:r>
              <a:rPr lang="en-US" sz="2800" dirty="0"/>
              <a:t>Declare two </a:t>
            </a:r>
            <a:r>
              <a:rPr lang="en-US" sz="2800" dirty="0">
                <a:solidFill>
                  <a:schemeClr val="accent5">
                    <a:lumMod val="20000"/>
                    <a:lumOff val="80000"/>
                  </a:schemeClr>
                </a:solidFill>
                <a:effectLst>
                  <a:outerShdw blurRad="38100" dist="38100" dir="2700000" algn="tl">
                    <a:srgbClr val="000000"/>
                  </a:outerShdw>
                </a:effectLst>
                <a:latin typeface="Consolas" pitchFamily="49" charset="0"/>
                <a:cs typeface="Consolas" pitchFamily="49" charset="0"/>
              </a:rPr>
              <a:t>string</a:t>
            </a:r>
            <a:r>
              <a:rPr lang="en-US" sz="2800" dirty="0"/>
              <a:t> variables and assign them with following value:</a:t>
            </a:r>
          </a:p>
          <a:p>
            <a:pPr marL="450850" indent="-450850">
              <a:lnSpc>
                <a:spcPts val="3600"/>
              </a:lnSpc>
              <a:buFontTx/>
              <a:buNone/>
            </a:pPr>
            <a:endParaRPr lang="en-US" sz="2800" dirty="0"/>
          </a:p>
          <a:p>
            <a:pPr marL="361950" indent="-361950">
              <a:lnSpc>
                <a:spcPts val="3600"/>
              </a:lnSpc>
              <a:buFontTx/>
              <a:buNone/>
              <a:tabLst/>
            </a:pPr>
            <a:r>
              <a:rPr lang="en-US" sz="2800" dirty="0"/>
              <a:t>	Do the above in two different ways: with and without using quoted strings.</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70</a:t>
            </a:fld>
            <a:endParaRPr lang="en-US" dirty="0"/>
          </a:p>
        </p:txBody>
      </p:sp>
      <p:sp>
        <p:nvSpPr>
          <p:cNvPr id="553988" name="Rectangle 4"/>
          <p:cNvSpPr>
            <a:spLocks noChangeArrowheads="1"/>
          </p:cNvSpPr>
          <p:nvPr/>
        </p:nvSpPr>
        <p:spPr bwMode="auto">
          <a:xfrm>
            <a:off x="669626" y="5029200"/>
            <a:ext cx="7788574" cy="43088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10000"/>
              </a:lnSpc>
              <a:buClr>
                <a:schemeClr val="accent5">
                  <a:lumMod val="40000"/>
                  <a:lumOff val="60000"/>
                </a:schemeClr>
              </a:buClr>
              <a:buSzPct val="70000"/>
            </a:pPr>
            <a:r>
              <a:rPr lang="en-US" sz="2000" b="1" noProof="1">
                <a:solidFill>
                  <a:srgbClr val="8CF4F2"/>
                </a:solidFill>
                <a:effectLst>
                  <a:outerShdw blurRad="38100" dist="38100" dir="2700000" algn="tl">
                    <a:srgbClr val="000000">
                      <a:alpha val="43137"/>
                    </a:srgbClr>
                  </a:outerShdw>
                </a:effectLst>
                <a:latin typeface="Consolas" pitchFamily="49" charset="0"/>
                <a:cs typeface="Consolas" pitchFamily="49" charset="0"/>
              </a:rPr>
              <a:t>The "use" of quotations causes difficulties.</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(4)</a:t>
            </a:r>
          </a:p>
        </p:txBody>
      </p:sp>
      <p:sp>
        <p:nvSpPr>
          <p:cNvPr id="573443" name="Rectangle 3"/>
          <p:cNvSpPr>
            <a:spLocks noGrp="1" noChangeArrowheads="1"/>
          </p:cNvSpPr>
          <p:nvPr>
            <p:ph idx="1"/>
          </p:nvPr>
        </p:nvSpPr>
        <p:spPr>
          <a:xfrm>
            <a:off x="228600" y="838200"/>
            <a:ext cx="8686800" cy="5867400"/>
          </a:xfrm>
        </p:spPr>
        <p:txBody>
          <a:bodyPr/>
          <a:lstStyle/>
          <a:p>
            <a:pPr marL="542925" indent="-542925">
              <a:lnSpc>
                <a:spcPts val="3100"/>
              </a:lnSpc>
              <a:spcBef>
                <a:spcPts val="300"/>
              </a:spcBef>
              <a:buFontTx/>
              <a:buAutoNum type="arabicPeriod" startAt="9"/>
            </a:pPr>
            <a:r>
              <a:rPr lang="en-US" sz="2800" dirty="0"/>
              <a:t>Write a program that</a:t>
            </a:r>
            <a:r>
              <a:rPr lang="en-US" sz="2800" noProof="1"/>
              <a:t> </a:t>
            </a:r>
            <a:r>
              <a:rPr lang="en-US" sz="2800" dirty="0"/>
              <a:t>prints an isosceles triangle of 9 copyright symbols </a:t>
            </a:r>
            <a:r>
              <a:rPr lang="en-US" sz="2800" dirty="0">
                <a:solidFill>
                  <a:schemeClr val="accent5">
                    <a:lumMod val="20000"/>
                    <a:lumOff val="80000"/>
                  </a:schemeClr>
                </a:solidFill>
              </a:rPr>
              <a:t>©</a:t>
            </a:r>
            <a:r>
              <a:rPr lang="en-US" sz="2800" dirty="0"/>
              <a:t>. Use Windows Character Map to find the Unicode code of the </a:t>
            </a:r>
            <a:r>
              <a:rPr lang="en-US" sz="2800" dirty="0">
                <a:solidFill>
                  <a:schemeClr val="accent5">
                    <a:lumMod val="20000"/>
                    <a:lumOff val="80000"/>
                  </a:schemeClr>
                </a:solidFill>
              </a:rPr>
              <a:t>©</a:t>
            </a:r>
            <a:r>
              <a:rPr lang="en-US" sz="2800" dirty="0"/>
              <a:t> symbol. Note: the </a:t>
            </a:r>
            <a:r>
              <a:rPr lang="en-US" sz="2800" dirty="0">
                <a:solidFill>
                  <a:schemeClr val="accent5">
                    <a:lumMod val="20000"/>
                    <a:lumOff val="80000"/>
                  </a:schemeClr>
                </a:solidFill>
              </a:rPr>
              <a:t>©</a:t>
            </a:r>
            <a:r>
              <a:rPr lang="en-US" sz="2800" dirty="0"/>
              <a:t> symbol may be displayed incorrectly.</a:t>
            </a:r>
          </a:p>
          <a:p>
            <a:pPr marL="542925" indent="-542925">
              <a:lnSpc>
                <a:spcPts val="3100"/>
              </a:lnSpc>
              <a:spcBef>
                <a:spcPts val="300"/>
              </a:spcBef>
              <a:buFontTx/>
              <a:buAutoNum type="arabicPeriod" startAt="9"/>
            </a:pPr>
            <a:r>
              <a:rPr lang="en-US" sz="2800" dirty="0"/>
              <a:t>A marketing firm wants to keep record of its employees. Each record would have the following characteristics – first name, family name,</a:t>
            </a:r>
            <a:r>
              <a:rPr lang="en-US" sz="2800" noProof="1"/>
              <a:t> </a:t>
            </a:r>
            <a:r>
              <a:rPr lang="en-US" sz="2800" dirty="0"/>
              <a:t>age,</a:t>
            </a:r>
            <a:r>
              <a:rPr lang="en-US" sz="2800" noProof="1"/>
              <a:t> </a:t>
            </a:r>
            <a:r>
              <a:rPr lang="en-US" sz="2800" dirty="0"/>
              <a:t>gender (m or f), ID number,</a:t>
            </a:r>
            <a:r>
              <a:rPr lang="en-US" sz="2800" noProof="1"/>
              <a:t> </a:t>
            </a:r>
            <a:r>
              <a:rPr lang="en-US" sz="2800" dirty="0"/>
              <a:t>unique employee number (27560000 to 27569999). Declare the variables needed to keep the information for a single employee using appropriate data types</a:t>
            </a:r>
            <a:r>
              <a:rPr lang="en-US" sz="2800" noProof="1"/>
              <a:t> </a:t>
            </a:r>
            <a:r>
              <a:rPr lang="en-US" sz="2800" dirty="0"/>
              <a:t>and</a:t>
            </a:r>
            <a:r>
              <a:rPr lang="en-US" sz="2800" noProof="1"/>
              <a:t> </a:t>
            </a:r>
            <a:r>
              <a:rPr lang="en-US" sz="2800" dirty="0"/>
              <a:t>descriptive names.</a:t>
            </a:r>
          </a:p>
          <a:p>
            <a:pPr marL="542925" indent="-542925">
              <a:lnSpc>
                <a:spcPts val="3100"/>
              </a:lnSpc>
              <a:spcBef>
                <a:spcPts val="300"/>
              </a:spcBef>
              <a:buFontTx/>
              <a:buAutoNum type="arabicPeriod" startAt="9"/>
            </a:pPr>
            <a:r>
              <a:rPr lang="en-US" sz="2800" dirty="0"/>
              <a:t>Declare  two integer variables and assign them with 5 and 10 and after that exchange their values.</a:t>
            </a:r>
            <a:endParaRPr lang="bg-BG" sz="2800" dirty="0"/>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71</a:t>
            </a:fld>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dirty="0"/>
              <a:t>Exercises (5)</a:t>
            </a:r>
          </a:p>
        </p:txBody>
      </p:sp>
      <p:sp>
        <p:nvSpPr>
          <p:cNvPr id="573443" name="Rectangle 3"/>
          <p:cNvSpPr>
            <a:spLocks noGrp="1" noChangeArrowheads="1"/>
          </p:cNvSpPr>
          <p:nvPr>
            <p:ph idx="1"/>
          </p:nvPr>
        </p:nvSpPr>
        <p:spPr>
          <a:xfrm>
            <a:off x="228600" y="838200"/>
            <a:ext cx="8686800" cy="5715000"/>
          </a:xfrm>
        </p:spPr>
        <p:txBody>
          <a:bodyPr/>
          <a:lstStyle/>
          <a:p>
            <a:pPr marL="542925" indent="-542925">
              <a:lnSpc>
                <a:spcPts val="2800"/>
              </a:lnSpc>
              <a:buFont typeface="+mj-lt"/>
              <a:buAutoNum type="arabicPeriod" startAt="12"/>
            </a:pPr>
            <a:r>
              <a:rPr lang="en-US" sz="2800" dirty="0"/>
              <a:t>Find online more information about ASCII (American Standard Code for Information Interchange) and write a program that prints the entire ASCII table of characters on the console.</a:t>
            </a:r>
          </a:p>
          <a:p>
            <a:pPr marL="542925" indent="-542925">
              <a:lnSpc>
                <a:spcPts val="2800"/>
              </a:lnSpc>
              <a:buFont typeface="+mj-lt"/>
              <a:buAutoNum type="arabicPeriod" startAt="12"/>
            </a:pPr>
            <a:r>
              <a:rPr lang="en-US" sz="2800" dirty="0"/>
              <a:t>Create a program that assigns null values to an integer and to double variables. Try to print them on the console, try to add some values or the null literal to them and see the result.</a:t>
            </a:r>
          </a:p>
          <a:p>
            <a:pPr marL="542925" indent="-542925">
              <a:lnSpc>
                <a:spcPts val="2800"/>
              </a:lnSpc>
              <a:buFont typeface="+mj-lt"/>
              <a:buAutoNum type="arabicPeriod" startAt="12"/>
            </a:pPr>
            <a:r>
              <a:rPr lang="en-US" sz="2800" dirty="0"/>
              <a:t>A bank account has a holder name (first name, middle name and last name), available amount of money (balance), bank name, IBAN, BIC code and 3 credit card numbers associated with the account. Declare the variables needed to keep the information for a single bank account using the appropriate data types and descriptive names.</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72</a:t>
            </a:fld>
            <a:endParaRPr lang="en-US" dirty="0"/>
          </a:p>
        </p:txBody>
      </p:sp>
    </p:spTree>
    <p:extLst>
      <p:ext uri="{BB962C8B-B14F-4D97-AF65-F5344CB8AC3E}">
        <p14:creationId xmlns:p14="http://schemas.microsoft.com/office/powerpoint/2010/main" val="194888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en-US"/>
              <a:t>What are Integer Types?</a:t>
            </a:r>
            <a:endParaRPr lang="bg-BG"/>
          </a:p>
        </p:txBody>
      </p:sp>
      <p:sp>
        <p:nvSpPr>
          <p:cNvPr id="428035" name="Rectangle 3"/>
          <p:cNvSpPr>
            <a:spLocks noGrp="1" noChangeArrowheads="1"/>
          </p:cNvSpPr>
          <p:nvPr>
            <p:ph idx="1"/>
          </p:nvPr>
        </p:nvSpPr>
        <p:spPr/>
        <p:txBody>
          <a:bodyPr/>
          <a:lstStyle/>
          <a:p>
            <a:r>
              <a:rPr lang="en-US" dirty="0"/>
              <a:t>Integer types:</a:t>
            </a:r>
          </a:p>
          <a:p>
            <a:pPr lvl="1"/>
            <a:r>
              <a:rPr lang="en-US" dirty="0"/>
              <a:t>Represent whole numbers</a:t>
            </a:r>
          </a:p>
          <a:p>
            <a:pPr lvl="1"/>
            <a:r>
              <a:rPr lang="en-US" dirty="0"/>
              <a:t>May be signed or unsigned</a:t>
            </a:r>
          </a:p>
          <a:p>
            <a:pPr lvl="1"/>
            <a:r>
              <a:rPr lang="en-US" dirty="0"/>
              <a:t>Have range of values, depending on the size of memory used</a:t>
            </a:r>
          </a:p>
          <a:p>
            <a:r>
              <a:rPr lang="en-US" dirty="0"/>
              <a:t>The default value of integer types is:</a:t>
            </a:r>
          </a:p>
          <a:p>
            <a:pPr lvl="1"/>
            <a:r>
              <a:rPr lang="en-US" dirty="0">
                <a:solidFill>
                  <a:schemeClr val="accent5">
                    <a:lumMod val="20000"/>
                    <a:lumOff val="80000"/>
                  </a:schemeClr>
                </a:solidFill>
                <a:latin typeface="Consolas" pitchFamily="49" charset="0"/>
                <a:cs typeface="Consolas" pitchFamily="49" charset="0"/>
              </a:rPr>
              <a:t>0</a:t>
            </a:r>
            <a:r>
              <a:rPr lang="en-US" dirty="0"/>
              <a:t> – for integer types, except</a:t>
            </a:r>
            <a:endParaRPr lang="bg-BG" dirty="0"/>
          </a:p>
          <a:p>
            <a:pPr lvl="1"/>
            <a:r>
              <a:rPr lang="en-US" dirty="0">
                <a:solidFill>
                  <a:schemeClr val="accent5">
                    <a:lumMod val="20000"/>
                    <a:lumOff val="80000"/>
                  </a:schemeClr>
                </a:solidFill>
                <a:latin typeface="Consolas" pitchFamily="49" charset="0"/>
                <a:cs typeface="Consolas" pitchFamily="49" charset="0"/>
              </a:rPr>
              <a:t>0L</a:t>
            </a:r>
            <a:r>
              <a:rPr lang="en-US" dirty="0"/>
              <a:t> – for the </a:t>
            </a:r>
            <a:r>
              <a:rPr lang="en-US" dirty="0">
                <a:solidFill>
                  <a:schemeClr val="accent5">
                    <a:lumMod val="20000"/>
                    <a:lumOff val="80000"/>
                  </a:schemeClr>
                </a:solidFill>
              </a:rPr>
              <a:t>long</a:t>
            </a:r>
            <a:r>
              <a:rPr lang="en-US" dirty="0"/>
              <a:t> type</a:t>
            </a:r>
          </a:p>
        </p:txBody>
      </p:sp>
      <p:sp>
        <p:nvSpPr>
          <p:cNvPr id="5" name="Slide Number Placeholder 3"/>
          <p:cNvSpPr>
            <a:spLocks noGrp="1"/>
          </p:cNvSpPr>
          <p:nvPr>
            <p:ph type="sldNum" sz="quarter" idx="10"/>
          </p:nvPr>
        </p:nvSpPr>
        <p:spPr/>
        <p:txBody>
          <a:bodyPr/>
          <a:lstStyle/>
          <a:p>
            <a:pPr>
              <a:defRPr/>
            </a:pPr>
            <a:fld id="{58452FF4-89E3-4D1B-9927-2DBDC00E58D7}" type="slidenum">
              <a:rPr lang="en-US" smtClean="0"/>
              <a:pPr>
                <a:defRPr/>
              </a:pPr>
              <a:t>8</a:t>
            </a:fld>
            <a:endParaRPr lang="en-US" dirty="0"/>
          </a:p>
        </p:txBody>
      </p:sp>
      <p:pic>
        <p:nvPicPr>
          <p:cNvPr id="73730" name="Picture 2" descr="closeup of digits by mkbgeorgi."/>
          <p:cNvPicPr>
            <a:picLocks noChangeAspect="1" noChangeArrowheads="1"/>
          </p:cNvPicPr>
          <p:nvPr/>
        </p:nvPicPr>
        <p:blipFill>
          <a:blip r:embed="rId2" cstate="screen"/>
          <a:srcRect/>
          <a:stretch>
            <a:fillRect/>
          </a:stretch>
        </p:blipFill>
        <p:spPr bwMode="auto">
          <a:xfrm>
            <a:off x="6324600" y="4876800"/>
            <a:ext cx="2438400" cy="1623976"/>
          </a:xfrm>
          <a:prstGeom prst="rect">
            <a:avLst/>
          </a:prstGeom>
          <a:ln>
            <a:noFill/>
          </a:ln>
          <a:effectLst>
            <a:softEdge rad="112500"/>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Integer Types</a:t>
            </a:r>
            <a:endParaRPr lang="bg-BG"/>
          </a:p>
        </p:txBody>
      </p:sp>
      <p:sp>
        <p:nvSpPr>
          <p:cNvPr id="562179" name="Rectangle 3"/>
          <p:cNvSpPr>
            <a:spLocks noGrp="1" noChangeArrowheads="1"/>
          </p:cNvSpPr>
          <p:nvPr>
            <p:ph idx="1"/>
          </p:nvPr>
        </p:nvSpPr>
        <p:spPr/>
        <p:txBody>
          <a:bodyPr/>
          <a:lstStyle/>
          <a:p>
            <a:r>
              <a:rPr lang="en-US" dirty="0"/>
              <a:t>Integer types are:</a:t>
            </a:r>
          </a:p>
          <a:p>
            <a:pPr lvl="1"/>
            <a:r>
              <a:rPr lang="en-US" noProof="1">
                <a:solidFill>
                  <a:schemeClr val="accent5">
                    <a:lumMod val="20000"/>
                    <a:lumOff val="80000"/>
                  </a:schemeClr>
                </a:solidFill>
                <a:latin typeface="Consolas" pitchFamily="49" charset="0"/>
                <a:cs typeface="Consolas" pitchFamily="49" charset="0"/>
              </a:rPr>
              <a:t>sbyte</a:t>
            </a:r>
            <a:r>
              <a:rPr lang="en-US" dirty="0"/>
              <a:t> (-128 to 127): signed 8-bit</a:t>
            </a:r>
          </a:p>
          <a:p>
            <a:pPr lvl="1"/>
            <a:r>
              <a:rPr lang="en-US" dirty="0">
                <a:solidFill>
                  <a:schemeClr val="accent5">
                    <a:lumMod val="20000"/>
                    <a:lumOff val="80000"/>
                  </a:schemeClr>
                </a:solidFill>
                <a:latin typeface="Consolas" pitchFamily="49" charset="0"/>
                <a:cs typeface="Consolas" pitchFamily="49" charset="0"/>
              </a:rPr>
              <a:t>byte</a:t>
            </a:r>
            <a:r>
              <a:rPr lang="en-US" dirty="0"/>
              <a:t> (0 to 255): unsigned 8-bit</a:t>
            </a:r>
          </a:p>
          <a:p>
            <a:pPr lvl="1"/>
            <a:r>
              <a:rPr lang="en-US" dirty="0">
                <a:solidFill>
                  <a:schemeClr val="accent5">
                    <a:lumMod val="20000"/>
                    <a:lumOff val="80000"/>
                  </a:schemeClr>
                </a:solidFill>
                <a:latin typeface="Consolas" pitchFamily="49" charset="0"/>
                <a:cs typeface="Consolas" pitchFamily="49" charset="0"/>
              </a:rPr>
              <a:t>short</a:t>
            </a:r>
            <a:r>
              <a:rPr lang="en-US" dirty="0"/>
              <a:t> (-32,768 to 32,767): signed 16-bit</a:t>
            </a:r>
          </a:p>
          <a:p>
            <a:pPr lvl="1"/>
            <a:r>
              <a:rPr lang="en-US" noProof="1">
                <a:solidFill>
                  <a:schemeClr val="accent5">
                    <a:lumMod val="20000"/>
                    <a:lumOff val="80000"/>
                  </a:schemeClr>
                </a:solidFill>
                <a:latin typeface="Consolas" pitchFamily="49" charset="0"/>
                <a:cs typeface="Consolas" pitchFamily="49" charset="0"/>
              </a:rPr>
              <a:t>ushort</a:t>
            </a:r>
            <a:r>
              <a:rPr lang="en-US" dirty="0"/>
              <a:t> (0 to 65,535): unsigned 16-bit</a:t>
            </a:r>
          </a:p>
          <a:p>
            <a:pPr lvl="1"/>
            <a:r>
              <a:rPr lang="en-US" noProof="1">
                <a:solidFill>
                  <a:schemeClr val="accent5">
                    <a:lumMod val="20000"/>
                    <a:lumOff val="80000"/>
                  </a:schemeClr>
                </a:solidFill>
                <a:latin typeface="Consolas" pitchFamily="49" charset="0"/>
                <a:cs typeface="Consolas" pitchFamily="49" charset="0"/>
              </a:rPr>
              <a:t>int</a:t>
            </a:r>
            <a:r>
              <a:rPr lang="en-US" dirty="0"/>
              <a:t> (-2,147,483,648 to 2,147,483,647): signed 32-bit</a:t>
            </a:r>
          </a:p>
          <a:p>
            <a:pPr lvl="1"/>
            <a:r>
              <a:rPr lang="en-US" noProof="1">
                <a:solidFill>
                  <a:schemeClr val="accent5">
                    <a:lumMod val="20000"/>
                    <a:lumOff val="80000"/>
                  </a:schemeClr>
                </a:solidFill>
                <a:latin typeface="Consolas" pitchFamily="49" charset="0"/>
                <a:cs typeface="Consolas" pitchFamily="49" charset="0"/>
              </a:rPr>
              <a:t>uint</a:t>
            </a:r>
            <a:r>
              <a:rPr lang="en-US" dirty="0"/>
              <a:t> (0 to 4,294,967,295): unsigned 32-bit</a:t>
            </a:r>
          </a:p>
        </p:txBody>
      </p:sp>
      <p:sp>
        <p:nvSpPr>
          <p:cNvPr id="4" name="Slide Number Placeholder 3"/>
          <p:cNvSpPr>
            <a:spLocks noGrp="1"/>
          </p:cNvSpPr>
          <p:nvPr>
            <p:ph type="sldNum" sz="quarter" idx="10"/>
          </p:nvPr>
        </p:nvSpPr>
        <p:spPr/>
        <p:txBody>
          <a:bodyPr/>
          <a:lstStyle/>
          <a:p>
            <a:pPr>
              <a:defRPr/>
            </a:pPr>
            <a:fld id="{58452FF4-89E3-4D1B-9927-2DBDC00E58D7}" type="slidenum">
              <a:rPr lang="en-US" smtClean="0"/>
              <a:pPr>
                <a:defRPr/>
              </a:pPr>
              <a:t>9</a:t>
            </a:fld>
            <a:endParaRPr lang="en-US" dirty="0"/>
          </a:p>
        </p:txBody>
      </p:sp>
    </p:spTree>
  </p:cSld>
  <p:clrMapOvr>
    <a:masterClrMapping/>
  </p:clrMapOvr>
  <p:transition/>
</p:sld>
</file>

<file path=ppt/theme/theme1.xml><?xml version="1.0" encoding="utf-8"?>
<a:theme xmlns:a="http://schemas.openxmlformats.org/drawingml/2006/main" name="Telerik-PowerPoint-Theme">
  <a:themeElements>
    <a:clrScheme name="Telerik Colors Theme">
      <a:dk1>
        <a:sysClr val="windowText" lastClr="000000"/>
      </a:dk1>
      <a:lt1>
        <a:srgbClr val="CCFF66"/>
      </a:lt1>
      <a:dk2>
        <a:srgbClr val="30356E"/>
      </a:dk2>
      <a:lt2>
        <a:srgbClr val="CCFF33"/>
      </a:lt2>
      <a:accent1>
        <a:srgbClr val="CC4757"/>
      </a:accent1>
      <a:accent2>
        <a:srgbClr val="FF6F61"/>
      </a:accent2>
      <a:accent3>
        <a:srgbClr val="FF953E"/>
      </a:accent3>
      <a:accent4>
        <a:srgbClr val="F8BD52"/>
      </a:accent4>
      <a:accent5>
        <a:srgbClr val="46A6BD"/>
      </a:accent5>
      <a:accent6>
        <a:srgbClr val="5488BC"/>
      </a:accent6>
      <a:hlink>
        <a:srgbClr val="76B200"/>
      </a:hlink>
      <a:folHlink>
        <a:srgbClr val="FFCF3E"/>
      </a:folHlink>
    </a:clrScheme>
    <a:fontScheme name="Deluxe">
      <a:maj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新魏"/>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Deluxe">
      <a:fillStyleLst>
        <a:solidFill>
          <a:schemeClr val="phClr"/>
        </a:solidFill>
        <a:gradFill rotWithShape="1">
          <a:gsLst>
            <a:gs pos="0">
              <a:schemeClr val="phClr">
                <a:tint val="20000"/>
                <a:satMod val="280000"/>
              </a:schemeClr>
            </a:gs>
            <a:gs pos="14000">
              <a:schemeClr val="phClr">
                <a:tint val="37000"/>
                <a:satMod val="250000"/>
              </a:schemeClr>
            </a:gs>
            <a:gs pos="45000">
              <a:schemeClr val="phClr">
                <a:tint val="53000"/>
                <a:satMod val="220000"/>
              </a:schemeClr>
            </a:gs>
            <a:gs pos="65000">
              <a:schemeClr val="phClr">
                <a:tint val="53000"/>
                <a:satMod val="220000"/>
              </a:schemeClr>
            </a:gs>
            <a:gs pos="86000">
              <a:schemeClr val="phClr">
                <a:tint val="42000"/>
                <a:satMod val="240000"/>
              </a:schemeClr>
            </a:gs>
            <a:gs pos="100000">
              <a:schemeClr val="phClr">
                <a:tint val="20000"/>
                <a:satMod val="230000"/>
              </a:schemeClr>
            </a:gs>
          </a:gsLst>
          <a:lin ang="16200000" scaled="1"/>
        </a:gradFill>
        <a:gradFill rotWithShape="1">
          <a:gsLst>
            <a:gs pos="0">
              <a:schemeClr val="phClr">
                <a:shade val="75000"/>
                <a:satMod val="160000"/>
              </a:schemeClr>
            </a:gs>
            <a:gs pos="60000">
              <a:schemeClr val="phClr">
                <a:satMod val="150000"/>
              </a:schemeClr>
            </a:gs>
            <a:gs pos="100000">
              <a:schemeClr val="phClr">
                <a:tint val="75000"/>
                <a:satMod val="200000"/>
              </a:schemeClr>
            </a:gs>
          </a:gsLst>
          <a:lin ang="16200000" scaled="1"/>
        </a:gradFill>
      </a:fillStyleLst>
      <a:lnStyleLst>
        <a:ln w="9525" cap="flat" cmpd="sng" algn="ctr">
          <a:solidFill>
            <a:schemeClr val="phClr">
              <a:satMod val="140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outerShdw blurRad="50800" dist="25400" dir="5400000" rotWithShape="0">
              <a:srgbClr val="000000">
                <a:alpha val="43137"/>
              </a:srgbClr>
            </a:outerShdw>
          </a:effectLst>
        </a:effectStyle>
        <a:effectStyle>
          <a:effectLst>
            <a:outerShdw blurRad="50800" dist="25400" dir="5400000" rotWithShape="0">
              <a:srgbClr val="000000">
                <a:alpha val="43137"/>
              </a:srgbClr>
            </a:outerShdw>
          </a:effectLst>
          <a:scene3d>
            <a:camera prst="orthographicFront" fov="0">
              <a:rot lat="0" lon="0" rev="0"/>
            </a:camera>
            <a:lightRig rig="contrasting" dir="t">
              <a:rot lat="0" lon="0" rev="16500000"/>
            </a:lightRig>
          </a:scene3d>
          <a:sp3d prstMaterial="powder">
            <a:bevelT w="152400"/>
            <a:contourClr>
              <a:schemeClr val="phClr"/>
            </a:contourClr>
          </a:sp3d>
        </a:effectStyle>
        <a:effectStyle>
          <a:effectLst>
            <a:reflection blurRad="12700" stA="26000" endPos="28000" dist="38100" dir="5400000" sy="-100000"/>
          </a:effectLst>
          <a:scene3d>
            <a:camera prst="orthographicFront" fov="0">
              <a:rot lat="0" lon="0" rev="0"/>
            </a:camera>
            <a:lightRig rig="contrasting" dir="t">
              <a:rot lat="0" lon="0" rev="16500000"/>
            </a:lightRig>
          </a:scene3d>
          <a:sp3d prstMaterial="powder">
            <a:bevelT w="190500" h="101600"/>
            <a:contourClr>
              <a:schemeClr val="phClr"/>
            </a:contourClr>
          </a:sp3d>
        </a:effectStyle>
      </a:effectStyleLst>
      <a:bgFillStyleLst>
        <a:solidFill>
          <a:schemeClr val="phClr"/>
        </a:solidFill>
        <a:gradFill rotWithShape="1">
          <a:gsLst>
            <a:gs pos="0">
              <a:schemeClr val="phClr">
                <a:tint val="43000"/>
                <a:satMod val="1550000"/>
              </a:schemeClr>
            </a:gs>
            <a:gs pos="1000">
              <a:schemeClr val="phClr">
                <a:tint val="48000"/>
                <a:satMod val="1550000"/>
              </a:schemeClr>
            </a:gs>
            <a:gs pos="90000">
              <a:schemeClr val="phClr">
                <a:shade val="18000"/>
                <a:satMod val="275000"/>
              </a:schemeClr>
            </a:gs>
          </a:gsLst>
          <a:path path="circle">
            <a:fillToRect r="210000" b="300000"/>
          </a:path>
        </a:gradFill>
        <a:gradFill rotWithShape="1">
          <a:gsLst>
            <a:gs pos="5000">
              <a:schemeClr val="phClr">
                <a:tint val="38000"/>
                <a:satMod val="1800000"/>
              </a:schemeClr>
            </a:gs>
            <a:gs pos="5000">
              <a:schemeClr val="phClr">
                <a:tint val="40000"/>
                <a:satMod val="1800000"/>
              </a:schemeClr>
            </a:gs>
            <a:gs pos="90000">
              <a:schemeClr val="phClr">
                <a:shade val="18000"/>
                <a:satMod val="275000"/>
              </a:schemeClr>
            </a:gs>
          </a:gsLst>
          <a:path path="circle">
            <a:fillToRect l="20000" t="30000" r="135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Telerik-PowerPoint-Theme</Template>
  <TotalTime>2360</TotalTime>
  <Words>3753</Words>
  <Application>Microsoft Office PowerPoint</Application>
  <PresentationFormat>Presentación en pantalla (4:3)</PresentationFormat>
  <Paragraphs>575</Paragraphs>
  <Slides>72</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72</vt:i4>
      </vt:variant>
    </vt:vector>
  </HeadingPairs>
  <TitlesOfParts>
    <vt:vector size="77" baseType="lpstr">
      <vt:lpstr>Calibri</vt:lpstr>
      <vt:lpstr>Consolas</vt:lpstr>
      <vt:lpstr>Corbel</vt:lpstr>
      <vt:lpstr>Wingdings 2</vt:lpstr>
      <vt:lpstr>Telerik-PowerPoint-Theme</vt:lpstr>
      <vt:lpstr>Primitive Data Types and Variables</vt:lpstr>
      <vt:lpstr>Table of Contents</vt:lpstr>
      <vt:lpstr>Primitive Data Types</vt:lpstr>
      <vt:lpstr>How Computing Works?</vt:lpstr>
      <vt:lpstr>What Is a Data Type?</vt:lpstr>
      <vt:lpstr>Data Type Characteristics</vt:lpstr>
      <vt:lpstr>Integer Types</vt:lpstr>
      <vt:lpstr>What are Integer Types?</vt:lpstr>
      <vt:lpstr>Integer Types</vt:lpstr>
      <vt:lpstr>Integer Types (2)</vt:lpstr>
      <vt:lpstr>Measuring Time – Example</vt:lpstr>
      <vt:lpstr>Integer Types</vt:lpstr>
      <vt:lpstr>Floating-Point and Decimal Floating-Point Types</vt:lpstr>
      <vt:lpstr>What are Floating-Point Types?</vt:lpstr>
      <vt:lpstr>Floating-Point Types</vt:lpstr>
      <vt:lpstr>PI Precision – Example</vt:lpstr>
      <vt:lpstr>Abnormalities in the Floating-Point Calculations</vt:lpstr>
      <vt:lpstr>Decimal Floating-Point Types</vt:lpstr>
      <vt:lpstr>Floating-Point and Decimal Floating-Point Types</vt:lpstr>
      <vt:lpstr>Boolean Type</vt:lpstr>
      <vt:lpstr>The Boolean Data Type</vt:lpstr>
      <vt:lpstr>Boolean Values – Example</vt:lpstr>
      <vt:lpstr>Boolean Type</vt:lpstr>
      <vt:lpstr>Character Type</vt:lpstr>
      <vt:lpstr>The Character Data Type</vt:lpstr>
      <vt:lpstr>Characters and Codes</vt:lpstr>
      <vt:lpstr>Character Type</vt:lpstr>
      <vt:lpstr>String Type</vt:lpstr>
      <vt:lpstr>The String Data Type</vt:lpstr>
      <vt:lpstr>Saying Hello – Example</vt:lpstr>
      <vt:lpstr>String Type</vt:lpstr>
      <vt:lpstr>Object Type</vt:lpstr>
      <vt:lpstr>The Object Type</vt:lpstr>
      <vt:lpstr>Using Objects</vt:lpstr>
      <vt:lpstr>Objects</vt:lpstr>
      <vt:lpstr>Introducing Variables</vt:lpstr>
      <vt:lpstr>What Is a Variable?</vt:lpstr>
      <vt:lpstr>Variable Characteristics</vt:lpstr>
      <vt:lpstr>Declaring And Using Variables</vt:lpstr>
      <vt:lpstr>Declaring Variables</vt:lpstr>
      <vt:lpstr>Identifiers</vt:lpstr>
      <vt:lpstr>Identifiers (2)</vt:lpstr>
      <vt:lpstr>Identifiers – Examples</vt:lpstr>
      <vt:lpstr>Assigning Values To Variables</vt:lpstr>
      <vt:lpstr>Assigning Values</vt:lpstr>
      <vt:lpstr>Assigning Values – Examples</vt:lpstr>
      <vt:lpstr>Initializing Variables</vt:lpstr>
      <vt:lpstr>Initialization – Examples</vt:lpstr>
      <vt:lpstr>Assigning and Initializing Variables</vt:lpstr>
      <vt:lpstr>Literals</vt:lpstr>
      <vt:lpstr>What are Literals?</vt:lpstr>
      <vt:lpstr>Boolean and Integer Literals</vt:lpstr>
      <vt:lpstr>Integer Literals</vt:lpstr>
      <vt:lpstr>Integer Literals – Example</vt:lpstr>
      <vt:lpstr>Real Literals</vt:lpstr>
      <vt:lpstr>Real Literals – Example</vt:lpstr>
      <vt:lpstr>Character Literals</vt:lpstr>
      <vt:lpstr>Escaping Sequences</vt:lpstr>
      <vt:lpstr>Character Literals – Example</vt:lpstr>
      <vt:lpstr>String Literals</vt:lpstr>
      <vt:lpstr>String Literals – Example</vt:lpstr>
      <vt:lpstr>String Literals</vt:lpstr>
      <vt:lpstr>Nullable Types</vt:lpstr>
      <vt:lpstr>Nullable Types</vt:lpstr>
      <vt:lpstr>Nullable Types – Example</vt:lpstr>
      <vt:lpstr>Nullable Types</vt:lpstr>
      <vt:lpstr>Primitive Data Types and Variables</vt:lpstr>
      <vt:lpstr>Exercises</vt:lpstr>
      <vt:lpstr>Exercises (2)</vt:lpstr>
      <vt:lpstr>Exercises (3)</vt:lpstr>
      <vt:lpstr>Exercises (4)</vt:lpstr>
      <vt:lpstr>Exercises (5)</vt:lpstr>
    </vt:vector>
  </TitlesOfParts>
  <Company>Telerik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Primitive Data Types and Variables</dc:title>
  <dc:subject>C# Fundamentals Course</dc:subject>
  <dc:creator>Svetlin Nakov</dc:creator>
  <dc:description>C# Programming Fundamentals Course @ Telerik Academy
http://academy.telerik.com</dc:description>
  <cp:lastModifiedBy>Miguel Ángel Campos Méndez</cp:lastModifiedBy>
  <cp:revision>535</cp:revision>
  <dcterms:created xsi:type="dcterms:W3CDTF">2007-12-08T16:03:35Z</dcterms:created>
  <dcterms:modified xsi:type="dcterms:W3CDTF">2021-04-26T09:35:17Z</dcterms:modified>
</cp:coreProperties>
</file>