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54"/>
  </p:notesMasterIdLst>
  <p:handoutMasterIdLst>
    <p:handoutMasterId r:id="rId55"/>
  </p:handoutMasterIdLst>
  <p:sldIdLst>
    <p:sldId id="320" r:id="rId2"/>
    <p:sldId id="321" r:id="rId3"/>
    <p:sldId id="323" r:id="rId4"/>
    <p:sldId id="324" r:id="rId5"/>
    <p:sldId id="325" r:id="rId6"/>
    <p:sldId id="365" r:id="rId7"/>
    <p:sldId id="327" r:id="rId8"/>
    <p:sldId id="366" r:id="rId9"/>
    <p:sldId id="367" r:id="rId10"/>
    <p:sldId id="330" r:id="rId11"/>
    <p:sldId id="331" r:id="rId12"/>
    <p:sldId id="332" r:id="rId13"/>
    <p:sldId id="373" r:id="rId14"/>
    <p:sldId id="374" r:id="rId15"/>
    <p:sldId id="333" r:id="rId16"/>
    <p:sldId id="334" r:id="rId17"/>
    <p:sldId id="335" r:id="rId18"/>
    <p:sldId id="336" r:id="rId19"/>
    <p:sldId id="337" r:id="rId20"/>
    <p:sldId id="338" r:id="rId21"/>
    <p:sldId id="368" r:id="rId22"/>
    <p:sldId id="340" r:id="rId23"/>
    <p:sldId id="376" r:id="rId24"/>
    <p:sldId id="377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71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  <p:sldId id="361" r:id="rId47"/>
    <p:sldId id="378" r:id="rId48"/>
    <p:sldId id="369" r:id="rId49"/>
    <p:sldId id="362" r:id="rId50"/>
    <p:sldId id="363" r:id="rId51"/>
    <p:sldId id="364" r:id="rId52"/>
    <p:sldId id="370" r:id="rId5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FC8"/>
    <a:srgbClr val="FAF7C8"/>
    <a:srgbClr val="FAF8C8"/>
    <a:srgbClr val="F5FFC2"/>
    <a:srgbClr val="EBFFD2"/>
    <a:srgbClr val="EBFFDC"/>
    <a:srgbClr val="FAF8BE"/>
    <a:srgbClr val="FAF8D2"/>
    <a:srgbClr val="8CF4F2"/>
    <a:srgbClr val="A4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660" autoAdjust="0"/>
  </p:normalViewPr>
  <p:slideViewPr>
    <p:cSldViewPr>
      <p:cViewPr varScale="1">
        <p:scale>
          <a:sx n="94" d="100"/>
          <a:sy n="94" d="100"/>
        </p:scale>
        <p:origin x="78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1980" y="-90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Ángel Campos Méndez" userId="402d5bdf62ce6c12" providerId="LiveId" clId="{38F7BC2C-C124-411A-BD0D-4978153C3F4C}"/>
    <pc:docChg chg="custSel modSld">
      <pc:chgData name="Miguel Ángel Campos Méndez" userId="402d5bdf62ce6c12" providerId="LiveId" clId="{38F7BC2C-C124-411A-BD0D-4978153C3F4C}" dt="2020-03-12T15:09:20.744" v="0" actId="478"/>
      <pc:docMkLst>
        <pc:docMk/>
      </pc:docMkLst>
      <pc:sldChg chg="addSp delSp modSp">
        <pc:chgData name="Miguel Ángel Campos Méndez" userId="402d5bdf62ce6c12" providerId="LiveId" clId="{38F7BC2C-C124-411A-BD0D-4978153C3F4C}" dt="2020-03-12T15:09:20.744" v="0" actId="478"/>
        <pc:sldMkLst>
          <pc:docMk/>
          <pc:sldMk cId="0" sldId="320"/>
        </pc:sldMkLst>
        <pc:spChg chg="del">
          <ac:chgData name="Miguel Ángel Campos Méndez" userId="402d5bdf62ce6c12" providerId="LiveId" clId="{38F7BC2C-C124-411A-BD0D-4978153C3F4C}" dt="2020-03-12T15:09:20.744" v="0" actId="478"/>
          <ac:spMkLst>
            <pc:docMk/>
            <pc:sldMk cId="0" sldId="320"/>
            <ac:spMk id="4" creationId="{00000000-0000-0000-0000-000000000000}"/>
          </ac:spMkLst>
        </pc:spChg>
        <pc:spChg chg="add mod">
          <ac:chgData name="Miguel Ángel Campos Méndez" userId="402d5bdf62ce6c12" providerId="LiveId" clId="{38F7BC2C-C124-411A-BD0D-4978153C3F4C}" dt="2020-03-12T15:09:20.744" v="0" actId="478"/>
          <ac:spMkLst>
            <pc:docMk/>
            <pc:sldMk cId="0" sldId="320"/>
            <ac:spMk id="8" creationId="{FA369CBB-884F-44C0-B56E-72D38C3942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98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3/12/2020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138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C34DF7-DAD5-44B4-85AF-9A1B2230B035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0F0806-3EF2-4279-B5A8-631CEFD3D5C5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11C71-0AAF-4BF4-B6A0-00A4B683F4D3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FA89-B248-4ACC-A50B-07E4A56EAD8D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620A49-90CA-4C85-A40A-B1001C1C191B}" type="slidenum">
              <a:rPr lang="en-US"/>
              <a:pPr/>
              <a:t>36</a:t>
            </a:fld>
            <a:r>
              <a:rPr lang="en-US" dirty="0"/>
              <a:t>##</a:t>
            </a:r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5804-C1D9-4B7F-A9E6-9C3D75D40117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1E388-2289-42FE-9487-863858157005}" type="slidenum">
              <a:rPr lang="en-US"/>
              <a:pPr/>
              <a:t>41</a:t>
            </a:fld>
            <a:r>
              <a:rPr lang="en-US" dirty="0"/>
              <a:t>##</a:t>
            </a:r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2EED1-5F86-4130-8A9C-0D6D387AF9E3}" type="slidenum">
              <a:rPr lang="en-US"/>
              <a:pPr/>
              <a:t>42</a:t>
            </a:fld>
            <a:r>
              <a:rPr lang="en-US" dirty="0"/>
              <a:t>##</a:t>
            </a:r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BCC61-D1AC-4158-A106-0942ED52D7A6}" type="slidenum">
              <a:rPr lang="en-US"/>
              <a:pPr/>
              <a:t>45</a:t>
            </a:fld>
            <a:r>
              <a:rPr lang="en-US" dirty="0"/>
              <a:t>##</a:t>
            </a:r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6D652B-CA53-4802-8036-02EED8628227}" type="slidenum">
              <a:rPr lang="en-US"/>
              <a:pPr/>
              <a:t>46</a:t>
            </a:fld>
            <a:r>
              <a:rPr lang="en-US" dirty="0"/>
              <a:t>##</a:t>
            </a:r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3CC30-A55E-471C-B98D-FA85AAD08374}" type="slidenum">
              <a:rPr lang="en-US"/>
              <a:pPr/>
              <a:t>49</a:t>
            </a:fld>
            <a:r>
              <a:rPr lang="en-US" dirty="0"/>
              <a:t>##</a:t>
            </a: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11C16A-B00C-4225-BA7A-E8543F10694E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AB6DBD-0CE5-4267-98A4-43BE5633B191}" type="slidenum">
              <a:rPr lang="en-US"/>
              <a:pPr/>
              <a:t>50</a:t>
            </a:fld>
            <a:r>
              <a:rPr lang="en-US" dirty="0"/>
              <a:t>##</a:t>
            </a:r>
          </a:p>
        </p:txBody>
      </p:sp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51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08457-B088-4930-A12D-CFCD88AF6D7D}" type="slidenum">
              <a:rPr lang="en-US"/>
              <a:pPr/>
              <a:t>52</a:t>
            </a:fld>
            <a:r>
              <a:rPr lang="en-US" dirty="0"/>
              <a:t>##</a:t>
            </a:r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7C4E50-FA18-4A23-A2A7-0521EF11B2CC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7D882-6DD4-4275-9E6A-2CDC9EC7A57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9C710-25CF-4D01-B3F6-BF356FF42CE6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889158-F542-402D-B218-5A1D39F86163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8CB8E-D42A-4DF2-8EB2-A44204E9D1B1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7AAC3B-0ECF-4FE1-AFCF-7D4CBE9D498E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 All rights reserved. Unauthorized copying or re-distribution is strictly prohibited.*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3756D-CE3A-4EE5-8017-8F81DDF9430B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lerik.com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6388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0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4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224046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757446"/>
            <a:ext cx="209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Telerik Corporation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062246"/>
            <a:ext cx="1707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www.telerik.com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282575" indent="-282575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None/>
              <a:tabLst>
                <a:tab pos="282575" algn="l"/>
              </a:tabLst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Example description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1828800"/>
            <a:ext cx="8382000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8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Source code box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2438400"/>
            <a:ext cx="6400800" cy="2097345"/>
          </a:xfrm>
          <a:prstGeom prst="rect">
            <a:avLst/>
          </a:prstGeom>
        </p:spPr>
        <p:txBody>
          <a:bodyPr anchor="ctr" anchorCtr="0"/>
          <a:lstStyle/>
          <a:p>
            <a:pPr marL="319088" marR="0" lvl="0" indent="-319088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lang="en-US" sz="8000" b="1" kern="1200" dirty="0">
                <a:solidFill>
                  <a:srgbClr val="E8FF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Questions?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65000"/>
                <a:lumOff val="35000"/>
              </a:schemeClr>
            </a:gs>
            <a:gs pos="83000">
              <a:schemeClr val="bg1"/>
            </a:gs>
          </a:gsLst>
          <a:path path="circle">
            <a:fillToRect l="20000" t="30000" r="135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Picture 10" descr="telerik_logo_new-(white).png"/>
          <p:cNvPicPr>
            <a:picLocks noChangeAspect="1"/>
          </p:cNvPicPr>
          <p:nvPr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lowchart: Document 6"/>
          <p:cNvSpPr/>
          <p:nvPr userDrawn="1"/>
        </p:nvSpPr>
        <p:spPr>
          <a:xfrm rot="10800000">
            <a:off x="1" y="411366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85000"/>
                  <a:lumOff val="1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Document 7"/>
          <p:cNvSpPr/>
          <p:nvPr userDrawn="1"/>
        </p:nvSpPr>
        <p:spPr>
          <a:xfrm rot="10800000">
            <a:off x="1" y="609600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1">
                  <a:lumMod val="65000"/>
                  <a:lumOff val="3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10" descr="telerik_logo_new-(white).png"/>
          <p:cNvPicPr>
            <a:picLocks noChangeAspect="1"/>
          </p:cNvPicPr>
          <p:nvPr userDrawn="1"/>
        </p:nvPicPr>
        <p:blipFill>
          <a:blip r:embed="rId11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1600200" cy="389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01" r:id="rId7"/>
    <p:sldLayoutId id="2147483703" r:id="rId8"/>
    <p:sldLayoutId id="2147483702" r:id="rId9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sk_(computing)" TargetMode="External"/><Relationship Id="rId2" Type="http://schemas.openxmlformats.org/officeDocument/2006/relationships/hyperlink" Target="http://en.wikipedia.org/wiki/Boolean_algebra_(logic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raphics.stanford.edu/~seander/bithacks.html" TargetMode="External"/><Relationship Id="rId4" Type="http://schemas.openxmlformats.org/officeDocument/2006/relationships/hyperlink" Target="http://en.wikipedia.org/wiki/Bitwise_operation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Operators and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Performing Simple Calculations with C#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5757446"/>
            <a:ext cx="2090957" cy="646331"/>
          </a:xfrm>
        </p:spPr>
        <p:txBody>
          <a:bodyPr/>
          <a:lstStyle/>
          <a:p>
            <a:r>
              <a:rPr lang="en-US" dirty="0"/>
              <a:t>Telerik Corporation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www.telerik.com</a:t>
            </a:r>
            <a:endParaRPr lang="en-US" dirty="0"/>
          </a:p>
        </p:txBody>
      </p:sp>
      <p:pic>
        <p:nvPicPr>
          <p:cNvPr id="67586" name="Picture 2" descr="http://www.sckcen.be/fusionweb/images/fusion1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191000" y="4343400"/>
            <a:ext cx="4419600" cy="2209800"/>
          </a:xfrm>
          <a:prstGeom prst="roundRect">
            <a:avLst>
              <a:gd name="adj" fmla="val 22441"/>
            </a:avLst>
          </a:prstGeom>
          <a:ln>
            <a:noFill/>
          </a:ln>
          <a:effectLst>
            <a:softEdge rad="112500"/>
          </a:effectLst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A369CBB-884F-44C0-B56E-72D38C394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Arithmetic Operators</a:t>
            </a:r>
            <a:endParaRPr lang="bg-BG" dirty="0"/>
          </a:p>
        </p:txBody>
      </p:sp>
      <p:pic>
        <p:nvPicPr>
          <p:cNvPr id="55307" name="Picture 11" descr="C:\Trash\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21927" y="3048000"/>
            <a:ext cx="5795346" cy="273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/>
              <a:t>Arithmetic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are the same as in math </a:t>
            </a:r>
          </a:p>
          <a:p>
            <a:r>
              <a:rPr lang="en-US" dirty="0"/>
              <a:t>Division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/>
              <a:t> if used on integers returns integer (without rounding) or exception</a:t>
            </a:r>
          </a:p>
          <a:p>
            <a:r>
              <a:rPr lang="en-US" dirty="0"/>
              <a:t>Division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dirty="0"/>
              <a:t> if used on real numbers returns real number 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Infinity</a:t>
            </a:r>
            <a:r>
              <a:rPr lang="en-US" dirty="0"/>
              <a:t> or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NaN</a:t>
            </a:r>
          </a:p>
          <a:p>
            <a:r>
              <a:rPr lang="en-US" dirty="0"/>
              <a:t>Remainder operator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 returns the remainder from division of integers</a:t>
            </a:r>
          </a:p>
          <a:p>
            <a:r>
              <a:rPr lang="en-US" dirty="0"/>
              <a:t>The special addition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dirty="0"/>
              <a:t> increments a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Arithmetic Operators – Example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143000"/>
            <a:ext cx="7416800" cy="524759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squarePerimeter = 17;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squareSide = squarePerimeter / 4.0;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squareArea = squareSide * squareSide;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Console.WriteLine(squareSide); // 4.25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Console.WriteLine(squareArea); // 18.0625</a:t>
            </a:r>
          </a:p>
          <a:p>
            <a:pPr eaLnBrk="0" hangingPunct="0">
              <a:lnSpc>
                <a:spcPts val="26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b++ ); // 9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10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(++b)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+ b ); // 11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Console.WriteLine(12 / 3); // 4</a:t>
            </a:r>
          </a:p>
          <a:p>
            <a:pPr eaLnBrk="0" hangingPunct="0">
              <a:lnSpc>
                <a:spcPts val="26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3); // 3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–</a:t>
            </a:r>
            <a:br>
              <a:rPr lang="en-US" sz="3800" dirty="0"/>
            </a:br>
            <a:r>
              <a:rPr lang="en-US" sz="3800" dirty="0"/>
              <a:t>Example (2)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542395"/>
            <a:ext cx="741680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Console.WriteLine(11.0 / 3);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/ 3.0); // 3.666666667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3); 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Console.WriteLine(11 % -3);  // 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Console.WriteLine(-11 % 3);  // -2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Console.WriteLine(1.5 / 0.0);  // 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Console.WriteLine(-1.5 / 0.0); // -Infinity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Console.WriteLine(0.0 / 0.0);  // NaN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Console.WriteLine(5 / x); // DivideByZeroException</a:t>
            </a:r>
          </a:p>
        </p:txBody>
      </p:sp>
    </p:spTree>
    <p:extLst>
      <p:ext uri="{BB962C8B-B14F-4D97-AF65-F5344CB8AC3E}">
        <p14:creationId xmlns:p14="http://schemas.microsoft.com/office/powerpoint/2010/main" val="330459810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sz="3800" dirty="0"/>
              <a:t>Arithmetic Operators –</a:t>
            </a:r>
            <a:br>
              <a:rPr lang="en-US" sz="3800" dirty="0"/>
            </a:br>
            <a:r>
              <a:rPr lang="en-US" sz="3800"/>
              <a:t>Overflow Examples</a:t>
            </a:r>
            <a:endParaRPr lang="bg-BG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838200" y="1466195"/>
            <a:ext cx="7416800" cy="473648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bigNum = 2000000000;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bigSum = 2 * bigNum; // Integer overflow!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Console.WriteLine(bigSum); // -294967296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Int32.MaxValue;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bigNum = bigNum + 1;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Console.WriteLine(bigNum); // -2147483648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it-IT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checked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// This will cause OverflowException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bigSum = bigNum * 2;</a:t>
            </a:r>
          </a:p>
          <a:p>
            <a:pPr eaLnBrk="0" hangingPunct="0">
              <a:lnSpc>
                <a:spcPts val="28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20748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828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000" stA="25000" endPos="49000" dist="5000" dir="5400000" sy="-100000" algn="bl" rotWithShape="0"/>
                </a:effectLst>
              </a:rPr>
              <a:t>Arithmetic Operators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000" stA="25000" endPos="49000" dist="5000" dir="5400000" sy="-100000" algn="bl" rotWithShape="0"/>
              </a:effectLst>
            </a:endParaRPr>
          </a:p>
        </p:txBody>
      </p:sp>
      <p:sp>
        <p:nvSpPr>
          <p:cNvPr id="533507" name="Rectangle 3"/>
          <p:cNvSpPr>
            <a:spLocks noChangeArrowheads="1"/>
          </p:cNvSpPr>
          <p:nvPr/>
        </p:nvSpPr>
        <p:spPr bwMode="auto">
          <a:xfrm>
            <a:off x="1258888" y="2713637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02" name="Picture 2" descr="http://www.york.ac.uk/admin/hr/images/arithmetic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383580">
            <a:off x="2078115" y="3568141"/>
            <a:ext cx="4931948" cy="25276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17018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pic>
        <p:nvPicPr>
          <p:cNvPr id="49153" name="Picture 1" descr="C:\Trash\math+operator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151042" y="2971801"/>
            <a:ext cx="4577052" cy="3063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Logical operators take boolean operands and return boolean result</a:t>
            </a:r>
          </a:p>
          <a:p>
            <a:pPr>
              <a:spcBef>
                <a:spcPts val="300"/>
              </a:spcBef>
            </a:pPr>
            <a:r>
              <a:rPr lang="en-US" dirty="0"/>
              <a:t>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turns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>
                <a:solidFill>
                  <a:schemeClr val="hlink"/>
                </a:solidFill>
              </a:rPr>
              <a:t> </a:t>
            </a:r>
            <a:br>
              <a:rPr lang="en-US" dirty="0">
                <a:solidFill>
                  <a:schemeClr val="hlink"/>
                </a:solidFill>
              </a:rPr>
            </a:br>
            <a:r>
              <a:rPr lang="en-US" dirty="0"/>
              <a:t>to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 </a:t>
            </a:r>
          </a:p>
          <a:p>
            <a:pPr>
              <a:spcBef>
                <a:spcPts val="300"/>
              </a:spcBef>
            </a:pPr>
            <a:r>
              <a:rPr lang="en-US" dirty="0"/>
              <a:t>Behavior of the operators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 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 ==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dirty="0"/>
              <a:t>) 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7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428198"/>
              </p:ext>
            </p:extLst>
          </p:nvPr>
        </p:nvGraphicFramePr>
        <p:xfrm>
          <a:off x="573797" y="4541900"/>
          <a:ext cx="8036803" cy="1858900"/>
        </p:xfrm>
        <a:graphic>
          <a:graphicData uri="http://schemas.openxmlformats.org/drawingml/2006/table">
            <a:tbl>
              <a:tblPr/>
              <a:tblGrid>
                <a:gridCol w="1587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6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Example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the logical </a:t>
            </a:r>
            <a:r>
              <a:rPr lang="en-US" dirty="0"/>
              <a:t>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6912" y="1923395"/>
            <a:ext cx="7685087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a = true;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b = false;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b);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^ 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Console.WriteLine(!b);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 &amp;&amp; true);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||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&amp;&amp; true); // True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Console.WriteLine(!a); // False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Console.WriteLine((5&gt;7) ^ (a==b)); // False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 descr="C:\Trash\ches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172">
            <a:off x="5557270" y="2763788"/>
            <a:ext cx="2857500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35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3187" y="1524000"/>
            <a:ext cx="5713413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Logical Operators</a:t>
            </a:r>
            <a:endParaRPr lang="bg-BG" dirty="0"/>
          </a:p>
        </p:txBody>
      </p:sp>
      <p:sp>
        <p:nvSpPr>
          <p:cNvPr id="535555" name="Rectangle 3"/>
          <p:cNvSpPr>
            <a:spLocks noChangeArrowheads="1"/>
          </p:cNvSpPr>
          <p:nvPr/>
        </p:nvSpPr>
        <p:spPr bwMode="auto">
          <a:xfrm>
            <a:off x="1371600" y="2421624"/>
            <a:ext cx="5713413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081" name="Picture 1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351916">
            <a:off x="838416" y="3036350"/>
            <a:ext cx="3116764" cy="3146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</a:t>
            </a:r>
            <a:r>
              <a:rPr lang="en-US" dirty="0"/>
              <a:t>of Contents</a:t>
            </a:r>
            <a:endParaRPr lang="bg-BG" dirty="0"/>
          </a:p>
        </p:txBody>
      </p:sp>
      <p:sp>
        <p:nvSpPr>
          <p:cNvPr id="423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Operators in C# and Operator Precedence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Arithmetic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Logical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Bitwise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Comparison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Assignment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Other Operators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Implicit and Explicit Type Conversions</a:t>
            </a:r>
          </a:p>
          <a:p>
            <a:pPr marL="447675" indent="-447675">
              <a:lnSpc>
                <a:spcPts val="3600"/>
              </a:lnSpc>
              <a:buFontTx/>
              <a:buAutoNum type="arabicPeriod"/>
            </a:pPr>
            <a:r>
              <a:rPr lang="en-US" dirty="0"/>
              <a:t>Expressions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66562" name="Picture 2" descr="http://www.sandia.gov/materials/science/nmr_lab/images/book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019800" y="2095500"/>
            <a:ext cx="2579496" cy="23241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http://2.bp.blogspot.com/_bDlczh6zCMQ/SJkWPrfczpI/AAAAAAAAASI/Dje4XUyuM-c/s320/binary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" y="1311580"/>
            <a:ext cx="7543800" cy="3358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0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2225" y="5207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reflection blurRad="6350" stA="55000" endA="300" endPos="45500" dir="5400000" sy="-100000" algn="bl" rotWithShape="0"/>
                </a:effectLst>
              </a:rPr>
              <a:t>Bitwise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Bitwise operator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~</a:t>
            </a:r>
            <a:r>
              <a:rPr lang="en-US" sz="3000" dirty="0">
                <a:solidFill>
                  <a:schemeClr val="tx2"/>
                </a:solidFill>
              </a:rPr>
              <a:t> </a:t>
            </a:r>
            <a:r>
              <a:rPr lang="en-US" sz="3000" dirty="0"/>
              <a:t>turns all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3000" dirty="0"/>
              <a:t>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and all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dirty="0"/>
              <a:t> to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</a:p>
          <a:p>
            <a:pPr lvl="1">
              <a:lnSpc>
                <a:spcPts val="3600"/>
              </a:lnSpc>
              <a:spcBef>
                <a:spcPts val="300"/>
              </a:spcBef>
            </a:pPr>
            <a:r>
              <a:rPr lang="en-US" sz="2800" dirty="0"/>
              <a:t>Like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/>
              <a:t>for boolean expressions but bit by bit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operators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behave like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 for boolean expressions but bit by bit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The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3000" dirty="0"/>
              <a:t> move the bits (left or right)</a:t>
            </a:r>
          </a:p>
          <a:p>
            <a:pPr>
              <a:lnSpc>
                <a:spcPts val="3600"/>
              </a:lnSpc>
              <a:spcBef>
                <a:spcPts val="300"/>
              </a:spcBef>
            </a:pPr>
            <a:r>
              <a:rPr lang="en-US" sz="3000" dirty="0"/>
              <a:t>Behavior of the operators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3000" dirty="0"/>
              <a:t> and</a:t>
            </a:r>
            <a:r>
              <a:rPr lang="en-US" sz="3000" dirty="0">
                <a:solidFill>
                  <a:schemeClr val="hlink"/>
                </a:solidFill>
              </a:rPr>
              <a:t>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^</a:t>
            </a:r>
            <a:r>
              <a:rPr lang="en-US" sz="3000" dirty="0"/>
              <a:t>: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Group 1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501092"/>
              </p:ext>
            </p:extLst>
          </p:nvPr>
        </p:nvGraphicFramePr>
        <p:xfrm>
          <a:off x="649992" y="4495800"/>
          <a:ext cx="7732008" cy="1858900"/>
        </p:xfrm>
        <a:graphic>
          <a:graphicData uri="http://schemas.openxmlformats.org/drawingml/2006/table">
            <a:tbl>
              <a:tblPr/>
              <a:tblGrid>
                <a:gridCol w="189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67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Operand1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Operand2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endParaRPr kumimoji="0" lang="bg-BG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Operators (2)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Bitwise operators are used on integer numbers (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byte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sbyte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uint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en-US" dirty="0"/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ulong</a:t>
            </a:r>
            <a:r>
              <a:rPr lang="en-US" dirty="0"/>
              <a:t>)</a:t>
            </a:r>
          </a:p>
          <a:p>
            <a:r>
              <a:rPr lang="en-US" dirty="0"/>
              <a:t>Bitwise operators are applied bit by bit</a:t>
            </a:r>
          </a:p>
          <a:p>
            <a:r>
              <a:rPr lang="en-US" dirty="0"/>
              <a:t>Examples: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3581400"/>
            <a:ext cx="7559675" cy="274235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a = 3;          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ushort b = 5;                // 00000000 00000101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| b);   // 00000000 00000111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&amp; b); 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^ b); 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Console.WriteLine(~a &amp; b);   // 00000000 00000100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&lt;&lt; 1);  // 00000000 00000110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 a &gt;&gt; 1);  // 00000000 00000001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Bitwise Operators – Tips &amp; Tricks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How to get the bit at position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/>
              <a:t> in a number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dirty="0"/>
              <a:t>?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How to set the bit at position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/>
              <a:t>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08933" name="Rectangle 5"/>
          <p:cNvSpPr>
            <a:spLocks noChangeArrowheads="1"/>
          </p:cNvSpPr>
          <p:nvPr/>
        </p:nvSpPr>
        <p:spPr bwMode="auto">
          <a:xfrm>
            <a:off x="755650" y="1676400"/>
            <a:ext cx="755967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// 00000000 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nAndMask = n &amp; mask;  // 00000000 00100000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bit = nAndMask &gt;&gt; p;  // 00000000 00000001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Console.WriteLine(bit);   // 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4648200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~(1 &lt;&lt; p);       // 11111111 11011111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&amp; mask;      // 00000000 00000011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 // 3</a:t>
            </a:r>
          </a:p>
        </p:txBody>
      </p:sp>
      <p:pic>
        <p:nvPicPr>
          <p:cNvPr id="1026" name="Picture 2" descr="http://www.rt-embedded.com/blog/wp-content/uploads/2010/08/bitwise-150x15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1021550">
            <a:off x="7603242" y="3593218"/>
            <a:ext cx="1147940" cy="1147940"/>
          </a:xfrm>
          <a:prstGeom prst="roundRect">
            <a:avLst>
              <a:gd name="adj" fmla="val 9634"/>
            </a:avLst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92619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7086600" cy="914400"/>
          </a:xfrm>
        </p:spPr>
        <p:txBody>
          <a:bodyPr/>
          <a:lstStyle/>
          <a:p>
            <a:r>
              <a:rPr lang="en-US" dirty="0"/>
              <a:t>Bitwise Operators – </a:t>
            </a:r>
            <a:br>
              <a:rPr lang="en-US" dirty="0"/>
            </a:br>
            <a:r>
              <a:rPr lang="en-US" dirty="0"/>
              <a:t>Tips &amp; Tricks (2)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How to set the bit at position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/>
              <a:t> to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How to print a binary number to the console?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62000" y="2202944"/>
            <a:ext cx="7559675" cy="175945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p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35;                 // 00000000 00100011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mask = 1 &lt;&lt; p;          // 00000000 00010000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result = n | mask;      // 00000000 00110011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Console.WriteLine(result);  // 51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2000" y="4955421"/>
            <a:ext cx="7559675" cy="1092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Convert.ToString(result, 2).PadLeft(32, '0'));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00000000000000000000000000110011</a:t>
            </a:r>
          </a:p>
        </p:txBody>
      </p:sp>
      <p:pic>
        <p:nvPicPr>
          <p:cNvPr id="9" name="Picture 2" descr="http://static.howstuffworks.com/gif/bytes-c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2900" y="254875"/>
            <a:ext cx="1775699" cy="796003"/>
          </a:xfrm>
          <a:prstGeom prst="roundRect">
            <a:avLst>
              <a:gd name="adj" fmla="val 102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05736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Bitwise Operators</a:t>
            </a:r>
            <a:endParaRPr lang="bg-BG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58888" y="2676525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8914" name="Picture 2" descr="http://pt.dreamstime.com/bits-e-bytes-thumb608830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25691">
            <a:off x="3480768" y="3683627"/>
            <a:ext cx="4852092" cy="2062139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2" descr="http://www.dreamstime.com/bits-and-bytes-thumb7566346.jpg"/>
          <p:cNvPicPr>
            <a:picLocks noChangeAspect="1" noChangeArrowheads="1"/>
          </p:cNvPicPr>
          <p:nvPr/>
        </p:nvPicPr>
        <p:blipFill>
          <a:blip r:embed="rId4" cstate="screen">
            <a:lum contrast="-10000"/>
          </a:blip>
          <a:srcRect/>
          <a:stretch>
            <a:fillRect/>
          </a:stretch>
        </p:blipFill>
        <p:spPr bwMode="auto">
          <a:xfrm rot="21381788">
            <a:off x="782038" y="3276600"/>
            <a:ext cx="1828800" cy="1828800"/>
          </a:xfrm>
          <a:prstGeom prst="roundRect">
            <a:avLst>
              <a:gd name="adj" fmla="val 1194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4478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50843" y="3385456"/>
            <a:ext cx="4404850" cy="27867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638800"/>
          </a:xfrm>
        </p:spPr>
        <p:txBody>
          <a:bodyPr/>
          <a:lstStyle/>
          <a:p>
            <a:r>
              <a:rPr lang="en-US" dirty="0"/>
              <a:t>Comparison operators are used to compare variables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dirty="0"/>
              <a:t>,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!=</a:t>
            </a:r>
          </a:p>
          <a:p>
            <a:r>
              <a:rPr lang="en-US" dirty="0"/>
              <a:t>Comparison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757238" y="3641070"/>
            <a:ext cx="7559675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b);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== a); // True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!= ++b); // False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b); // False</a:t>
            </a:r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9400" y="3352800"/>
            <a:ext cx="1981200" cy="1862327"/>
          </a:xfrm>
          <a:prstGeom prst="roundRect">
            <a:avLst>
              <a:gd name="adj" fmla="val 7365"/>
            </a:avLst>
          </a:prstGeom>
          <a:noFill/>
          <a:ln w="9525">
            <a:noFill/>
            <a:miter lim="800000"/>
            <a:headEnd/>
            <a:tailEnd/>
          </a:ln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Operators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43000"/>
            <a:ext cx="8496300" cy="5411788"/>
          </a:xfrm>
        </p:spPr>
        <p:txBody>
          <a:bodyPr/>
          <a:lstStyle/>
          <a:p>
            <a:r>
              <a:rPr lang="en-US" dirty="0"/>
              <a:t>Assignment operators are used to assign a value to a variable ,</a:t>
            </a:r>
          </a:p>
          <a:p>
            <a:pPr lvl="1"/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-=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hlink"/>
                </a:solidFill>
              </a:rPr>
              <a:t> </a:t>
            </a:r>
            <a:r>
              <a:rPr lang="en-US" sz="32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|=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hlink"/>
                </a:solidFill>
              </a:rPr>
              <a:t> </a:t>
            </a:r>
            <a:r>
              <a:rPr lang="en-US" sz="3200" dirty="0"/>
              <a:t>...</a:t>
            </a:r>
          </a:p>
          <a:p>
            <a:r>
              <a:rPr lang="en-US" dirty="0"/>
              <a:t>Assignment operators 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755650" y="3641070"/>
            <a:ext cx="7561263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x = 6;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4;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Console.WriteLine(y *= 2); // 8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z = y = 3; // y=3 and z=3  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Console.WriteLine(z); // 3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|= 1); // 7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+= 3); // 10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Console.WriteLine(x /= 2); // 5</a:t>
            </a:r>
          </a:p>
        </p:txBody>
      </p:sp>
      <p:pic>
        <p:nvPicPr>
          <p:cNvPr id="8" name="Picture 2" descr="http://www.hypertherm.com/images/information_center/why_switch_to_plasma/lnd_greater_productivity_lrg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6358999" y="3429000"/>
            <a:ext cx="2136213" cy="1676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Comparison and Assignment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3280374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32770" name="Picture 2" descr="http://icfindy.com/images/puzz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57018">
            <a:off x="1731276" y="4106382"/>
            <a:ext cx="5475592" cy="22102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752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7200" y="2667000"/>
            <a:ext cx="8229600" cy="569120"/>
          </a:xfrm>
        </p:spPr>
        <p:txBody>
          <a:bodyPr/>
          <a:lstStyle/>
          <a:p>
            <a:r>
              <a:rPr lang="en-US" dirty="0"/>
              <a:t>Arithmetic, Logical, Comparison, Assignment, Etc.</a:t>
            </a:r>
          </a:p>
        </p:txBody>
      </p:sp>
      <p:pic>
        <p:nvPicPr>
          <p:cNvPr id="64514" name="Picture 2" descr="http://www.deimel.org/images/numbers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791200" y="3897850"/>
            <a:ext cx="2590800" cy="2350550"/>
          </a:xfrm>
          <a:prstGeom prst="rect">
            <a:avLst/>
          </a:prstGeom>
          <a:noFill/>
        </p:spPr>
      </p:pic>
      <p:pic>
        <p:nvPicPr>
          <p:cNvPr id="65538" name="Picture 2" descr="http://www.sebins.com/assets/images/contactOperators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914400" y="3962400"/>
            <a:ext cx="3419476" cy="2276968"/>
          </a:xfrm>
          <a:prstGeom prst="roundRect">
            <a:avLst>
              <a:gd name="adj" fmla="val 6017"/>
            </a:avLst>
          </a:prstGeom>
          <a:noFill/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7450" y="20574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pic>
        <p:nvPicPr>
          <p:cNvPr id="30722" name="Picture 2" descr="http://thor.info.uaic.ro/~busaco/paint/strange-sounds/TheUnfoldin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95400" y="3378200"/>
            <a:ext cx="6324600" cy="2676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concatenation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is used to concatenate strings </a:t>
            </a:r>
          </a:p>
          <a:p>
            <a:r>
              <a:rPr lang="en-US" dirty="0"/>
              <a:t>If the second operand is not a string, it is converted to string automatically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827088" y="3505200"/>
            <a:ext cx="7488237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first = "First";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second = "Second";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Console.WriteLine(first + second); </a:t>
            </a:r>
            <a:b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FirstSecond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output = "The number is : ";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Console.WriteLine(output + number);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The number is : 5</a:t>
            </a:r>
          </a:p>
        </p:txBody>
      </p:sp>
      <p:pic>
        <p:nvPicPr>
          <p:cNvPr id="29698" name="Picture 2" descr="http://www.clipartguide.com/_named_clipart_images/0511-0810-1902-2725_911_Operator_clipart_image.jpg"/>
          <p:cNvPicPr>
            <a:picLocks noChangeAspect="1" noChangeArrowheads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94843" y="3200400"/>
            <a:ext cx="2015757" cy="1981200"/>
          </a:xfrm>
          <a:prstGeom prst="rect">
            <a:avLst/>
          </a:prstGeom>
          <a:noFill/>
          <a:effectLst>
            <a:softEdge rad="63500"/>
          </a:effectLst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(2)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Member access operator 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dirty="0"/>
              <a:t>  is used to access object members</a:t>
            </a:r>
          </a:p>
          <a:p>
            <a:r>
              <a:rPr lang="en-US" dirty="0"/>
              <a:t>Square brackets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[]</a:t>
            </a:r>
            <a:r>
              <a:rPr lang="en-US" dirty="0"/>
              <a:t> are used with arrays indexers and attributes</a:t>
            </a:r>
          </a:p>
          <a:p>
            <a:r>
              <a:rPr lang="en-US" dirty="0"/>
              <a:t>Parentheses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dirty="0"/>
              <a:t> are used to override the default operator precedence</a:t>
            </a:r>
          </a:p>
          <a:p>
            <a:r>
              <a:rPr lang="en-US" dirty="0"/>
              <a:t>Class cast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is used to cast one compatible type to another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Operators (3)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Conditional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 has the form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dirty="0"/>
              <a:t>(if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dirty="0"/>
              <a:t> is true then 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/>
              <a:t> else the result is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dirty="0"/>
              <a:t>)</a:t>
            </a:r>
            <a:endParaRPr lang="en-US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dirty="0"/>
              <a:t> operator is used to create new objects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typeof</a:t>
            </a:r>
            <a:r>
              <a:rPr lang="en-US" dirty="0"/>
              <a:t> operator returns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System.Type</a:t>
            </a:r>
            <a:r>
              <a:rPr lang="en-US" dirty="0"/>
              <a:t> object (the reflection of a type)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dirty="0"/>
              <a:t> operator checks if an object is compatible with given type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7088" y="1781628"/>
            <a:ext cx="7478711" cy="515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 ? x : y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Null-coalescing operator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??</a:t>
            </a:r>
            <a:r>
              <a:rPr lang="en-US" dirty="0"/>
              <a:t> is used to define a default value for both nullable value types and reference types</a:t>
            </a:r>
          </a:p>
          <a:p>
            <a:pPr lvl="1"/>
            <a:r>
              <a:rPr lang="en-US" dirty="0"/>
              <a:t>It returns the left-hand operand if it is not null</a:t>
            </a:r>
          </a:p>
          <a:p>
            <a:pPr lvl="2"/>
            <a:r>
              <a:rPr lang="en-US" dirty="0"/>
              <a:t>Otherwise it returns the right operand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7087" y="4188222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null;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4344" y="5336818"/>
            <a:ext cx="7478711" cy="84860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08000" tIns="108000" rIns="108000" bIns="72000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int? x = 1;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y = x ?? -1;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419600" y="4038600"/>
            <a:ext cx="4038600" cy="527804"/>
          </a:xfrm>
          <a:prstGeom prst="wedgeRoundRectCallout">
            <a:avLst>
              <a:gd name="adj1" fmla="val -63527"/>
              <a:gd name="adj2" fmla="val 623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426858" y="5796796"/>
            <a:ext cx="4031342" cy="527804"/>
          </a:xfrm>
          <a:prstGeom prst="wedgeRoundRectCallout">
            <a:avLst>
              <a:gd name="adj1" fmla="val -65501"/>
              <a:gd name="adj2" fmla="val -2391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Here the value of y is 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91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Operators – Example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Using some other operators: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0372" name="Rectangle 4"/>
          <p:cNvSpPr>
            <a:spLocks noChangeArrowheads="1"/>
          </p:cNvSpPr>
          <p:nvPr/>
        </p:nvSpPr>
        <p:spPr bwMode="auto">
          <a:xfrm>
            <a:off x="611188" y="1763339"/>
            <a:ext cx="7848600" cy="447051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6;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4;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&gt; b ? "a&gt;b" : "b&gt;=a"); // a&gt;b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Console.WriteLine((long) a); // 6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c = b = 3; // b=3; followed by c=3;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Console.WriteLine(c); // 3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Console.WriteLine(a is int); // True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Console.WriteLine((a+b)/2); // 4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Console.WriteLine(typeof(int)); // System.Int32</a:t>
            </a:r>
          </a:p>
          <a:p>
            <a:pPr eaLnBrk="0" hangingPunct="0">
              <a:lnSpc>
                <a:spcPts val="2900"/>
              </a:lnSpc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 = new int();</a:t>
            </a:r>
          </a:p>
          <a:p>
            <a:pPr eaLnBrk="0" hangingPunct="0">
              <a:lnSpc>
                <a:spcPts val="29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Console.WriteLine(d); // 0 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6256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Other Operators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5723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4578" name="Picture 2" descr="http://moblog.net/media/h/e/l/helen/strange-plants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206560" y="3429000"/>
            <a:ext cx="6578480" cy="2409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58888" y="1676400"/>
            <a:ext cx="6480175" cy="1473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Implicit and Explicit Type Conversions</a:t>
            </a:r>
            <a:endParaRPr lang="bg-BG" dirty="0"/>
          </a:p>
        </p:txBody>
      </p:sp>
      <p:pic>
        <p:nvPicPr>
          <p:cNvPr id="22530" name="Picture 2" descr="http://coaxsat.com/images/f-adapter%20male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009900" y="3886200"/>
            <a:ext cx="2933700" cy="22930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Conversion</a:t>
            </a: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Implicit  type conversion</a:t>
            </a:r>
          </a:p>
          <a:p>
            <a:pPr lvl="1"/>
            <a:r>
              <a:rPr lang="en-US" dirty="0"/>
              <a:t>Automatic conversion of value of one data type to value of another data type</a:t>
            </a:r>
          </a:p>
          <a:p>
            <a:pPr lvl="1"/>
            <a:r>
              <a:rPr lang="en-US" dirty="0"/>
              <a:t>Allowed when no loss of data is possible</a:t>
            </a:r>
          </a:p>
          <a:p>
            <a:pPr lvl="2"/>
            <a:r>
              <a:rPr lang="en-US" dirty="0"/>
              <a:t>"Larger" types can implicitly take values of smaller "types"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990601" y="5336818"/>
            <a:ext cx="70866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i;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Type Conversion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Explicit type conversion</a:t>
            </a:r>
          </a:p>
          <a:p>
            <a:pPr lvl="1"/>
            <a:r>
              <a:rPr lang="en-US" dirty="0"/>
              <a:t>Manual conversion of a value of one data type to a value of another data type</a:t>
            </a:r>
          </a:p>
          <a:p>
            <a:pPr lvl="1"/>
            <a:r>
              <a:rPr lang="en-US" dirty="0"/>
              <a:t>Allowed only explicitly by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(type)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Required when there is a possibility of loss of data or precision</a:t>
            </a:r>
          </a:p>
          <a:p>
            <a:pPr lvl="1"/>
            <a:r>
              <a:rPr lang="en-US" dirty="0"/>
              <a:t>Example: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15076" name="Rectangle 4"/>
          <p:cNvSpPr>
            <a:spLocks noChangeArrowheads="1"/>
          </p:cNvSpPr>
          <p:nvPr/>
        </p:nvSpPr>
        <p:spPr bwMode="auto">
          <a:xfrm>
            <a:off x="990601" y="5336818"/>
            <a:ext cx="7162800" cy="75918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long l = 5;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i = (int) l;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Operator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268413"/>
            <a:ext cx="8640763" cy="532923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Operator</a:t>
            </a:r>
            <a:r>
              <a:rPr lang="en-US" dirty="0"/>
              <a:t> is an operation performed over data at runtime</a:t>
            </a:r>
            <a:endParaRPr lang="bg-BG" dirty="0"/>
          </a:p>
          <a:p>
            <a:pPr lvl="1"/>
            <a:r>
              <a:rPr lang="en-US" dirty="0"/>
              <a:t>Takes one or more arguments (operands)</a:t>
            </a:r>
          </a:p>
          <a:p>
            <a:pPr lvl="1"/>
            <a:r>
              <a:rPr lang="en-US" dirty="0"/>
              <a:t>Produces a new value</a:t>
            </a:r>
          </a:p>
          <a:p>
            <a:r>
              <a:rPr lang="en-US" dirty="0"/>
              <a:t>Operators have precedence</a:t>
            </a:r>
          </a:p>
          <a:p>
            <a:pPr lvl="1"/>
            <a:r>
              <a:rPr lang="en-US" dirty="0"/>
              <a:t>Precedence defines which will be evaluated first</a:t>
            </a:r>
          </a:p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 </a:t>
            </a:r>
            <a:r>
              <a:rPr lang="en-US" dirty="0"/>
              <a:t>are sequences of operators and operands that are evaluated to a single value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 – Example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/>
              <a:t>Example of implicit and explicit conversions:</a:t>
            </a:r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endParaRPr lang="en-US" dirty="0"/>
          </a:p>
          <a:p>
            <a:pPr>
              <a:spcBef>
                <a:spcPct val="45000"/>
              </a:spcBef>
            </a:pPr>
            <a:r>
              <a:rPr lang="en-US" dirty="0"/>
              <a:t>Note: Explicit conversion may be used even if not required by the compiler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612775" y="1888470"/>
            <a:ext cx="7920038" cy="275973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heightInMeters = 1.74f; // Explicit conversion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maxHeight = heightInMeters; // Implicit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minHeight = (double) heightInMeters;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actualHeight = (float) maxHeight; // Explicit</a:t>
            </a: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6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float maxHeightFloat = maxHeight; // Compilation error!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Type Conversions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2438400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7410" name="Picture 2" descr="http://www.highlandmapping.com/gis-consulting/images/data-funne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6441348">
            <a:off x="3143270" y="2091907"/>
            <a:ext cx="2822522" cy="5241828"/>
          </a:xfrm>
          <a:prstGeom prst="roundRect">
            <a:avLst>
              <a:gd name="adj" fmla="val 11651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15240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pic>
        <p:nvPicPr>
          <p:cNvPr id="15362" name="Picture 2" descr="http://www.bitrebels.com/wp-content/uploads/2009/10/mind-trainer-loo-roll_main-300x257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653421" y="2743201"/>
            <a:ext cx="5760958" cy="3190874"/>
          </a:xfrm>
          <a:prstGeom prst="roundRect">
            <a:avLst>
              <a:gd name="adj" fmla="val 13668"/>
            </a:avLst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Expressions are sequences of operators, literals and variables that are evaluated to some 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685801" y="3545919"/>
            <a:ext cx="7772400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 = (150-20) / 2 + 5; // r=70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area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surface = Math.PI * r * 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Expression for calculation of circle perimeter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double perimeter = 2 * Math.PI * r;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(2)</a:t>
            </a:r>
            <a:endParaRPr lang="bg-BG" dirty="0"/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Expressions</a:t>
            </a:r>
            <a:r>
              <a:rPr lang="en-US" dirty="0"/>
              <a:t> have: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Type (integer, real, boolean, ...)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Value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Examples: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762000" y="4114800"/>
            <a:ext cx="75596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2 + 3; // 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b = (a+3) * (a-4) + (2*a + 7) / 4;  // b = 12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greater = (a &gt; b) || ((a == 0) &amp;&amp; (b == 0));</a:t>
            </a:r>
          </a:p>
        </p:txBody>
      </p:sp>
      <p:sp>
        <p:nvSpPr>
          <p:cNvPr id="525317" name="AutoShape 5"/>
          <p:cNvSpPr>
            <a:spLocks noChangeArrowheads="1"/>
          </p:cNvSpPr>
          <p:nvPr/>
        </p:nvSpPr>
        <p:spPr bwMode="auto">
          <a:xfrm>
            <a:off x="2667000" y="2438400"/>
            <a:ext cx="3200400" cy="1379101"/>
          </a:xfrm>
          <a:prstGeom prst="wedgeRoundRectCallout">
            <a:avLst>
              <a:gd name="adj1" fmla="val -56656"/>
              <a:gd name="adj2" fmla="val 7886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compile 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8" name="AutoShape 6"/>
          <p:cNvSpPr>
            <a:spLocks noChangeArrowheads="1"/>
          </p:cNvSpPr>
          <p:nvPr/>
        </p:nvSpPr>
        <p:spPr bwMode="auto">
          <a:xfrm>
            <a:off x="6400800" y="1828800"/>
            <a:ext cx="2209800" cy="1804749"/>
          </a:xfrm>
          <a:prstGeom prst="wedgeRoundRectCallout">
            <a:avLst>
              <a:gd name="adj1" fmla="val -95304"/>
              <a:gd name="adj2" fmla="val 9674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</a:t>
            </a:r>
            <a:r>
              <a:rPr lang="en-US" sz="28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  <a:endParaRPr lang="en-US" sz="2800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525319" name="AutoShape 7"/>
          <p:cNvSpPr>
            <a:spLocks noChangeArrowheads="1"/>
          </p:cNvSpPr>
          <p:nvPr/>
        </p:nvSpPr>
        <p:spPr bwMode="auto">
          <a:xfrm>
            <a:off x="1309914" y="5519058"/>
            <a:ext cx="4114800" cy="953453"/>
          </a:xfrm>
          <a:prstGeom prst="wedgeRoundRectCallout">
            <a:avLst>
              <a:gd name="adj1" fmla="val -1761"/>
              <a:gd name="adj2" fmla="val -9619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Expression of type </a:t>
            </a:r>
            <a:r>
              <a:rPr lang="en-US" sz="28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. Calculated at runtime.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7" grpId="0" animBg="1"/>
      <p:bldP spid="525318" grpId="0" animBg="1"/>
      <p:bldP spid="5253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2545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Expressions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58888" y="5264749"/>
            <a:ext cx="6480175" cy="450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Live Demo</a:t>
            </a:r>
            <a:endParaRPr lang="bg-BG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1266" name="Picture 2" descr="http://www.marlow.k12.ok.us/elementary/5th/berryman/math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21406825">
            <a:off x="3877780" y="791405"/>
            <a:ext cx="4149106" cy="29043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bg-BG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discussed the operators in C#: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Arithmetic, logical, bitwise, comparison, assignment and others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Bitwise calculations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Operator precedence 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when to use implicit and explicit type conversions</a:t>
            </a:r>
          </a:p>
          <a:p>
            <a:pPr>
              <a:lnSpc>
                <a:spcPct val="100000"/>
              </a:lnSpc>
            </a:pPr>
            <a:r>
              <a:rPr lang="en-US" dirty="0"/>
              <a:t>We learned how to use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/>
          <a:lstStyle/>
          <a:p>
            <a:pPr>
              <a:lnSpc>
                <a:spcPts val="3500"/>
              </a:lnSpc>
            </a:pPr>
            <a:r>
              <a:rPr lang="en-US" dirty="0"/>
              <a:t>Boolean algebra (logic)</a:t>
            </a:r>
          </a:p>
          <a:p>
            <a:pPr lvl="1">
              <a:lnSpc>
                <a:spcPts val="3500"/>
              </a:lnSpc>
            </a:pPr>
            <a:r>
              <a:rPr lang="en-US" dirty="0">
                <a:hlinkClick r:id="rId2"/>
              </a:rPr>
              <a:t>http://en.wikipedia.org/wiki/Boolean_algebra_%28logic%29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/>
              <a:t>Bitwise mask</a:t>
            </a:r>
          </a:p>
          <a:p>
            <a:pPr lvl="1">
              <a:lnSpc>
                <a:spcPts val="3500"/>
              </a:lnSpc>
            </a:pPr>
            <a:r>
              <a:rPr lang="en-US" dirty="0">
                <a:hlinkClick r:id="rId3"/>
              </a:rPr>
              <a:t>http://en.wikipedia.org/wiki/Mask_%28computing%29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/>
              <a:t>Bitwise operation</a:t>
            </a:r>
          </a:p>
          <a:p>
            <a:pPr lvl="1">
              <a:lnSpc>
                <a:spcPts val="3500"/>
              </a:lnSpc>
            </a:pPr>
            <a:r>
              <a:rPr lang="en-US" dirty="0">
                <a:hlinkClick r:id="rId4"/>
              </a:rPr>
              <a:t>http://en.wikipedia.org/wiki/Bitwise_operation</a:t>
            </a:r>
            <a:endParaRPr lang="en-US" dirty="0"/>
          </a:p>
          <a:p>
            <a:pPr>
              <a:lnSpc>
                <a:spcPts val="3500"/>
              </a:lnSpc>
            </a:pPr>
            <a:r>
              <a:rPr lang="en-US" dirty="0"/>
              <a:t>Bit Twiddling Hacks </a:t>
            </a:r>
          </a:p>
          <a:p>
            <a:pPr lvl="1">
              <a:lnSpc>
                <a:spcPts val="3500"/>
              </a:lnSpc>
            </a:pPr>
            <a:r>
              <a:rPr lang="en-US" dirty="0">
                <a:hlinkClick r:id="rId5"/>
              </a:rPr>
              <a:t>graphics.stanford.edu/~seander/bithacks.html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137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Expressions</a:t>
            </a:r>
          </a:p>
        </p:txBody>
      </p:sp>
      <p:pic>
        <p:nvPicPr>
          <p:cNvPr id="76802" name="Picture 2" descr="http://greateracadianaregion.net/edu/Portals/0/images/cct/Questio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5614083">
            <a:off x="4779909" y="3803845"/>
            <a:ext cx="1872258" cy="2891008"/>
          </a:xfrm>
          <a:prstGeom prst="roundRect">
            <a:avLst>
              <a:gd name="adj" fmla="val 9879"/>
            </a:avLst>
          </a:prstGeom>
          <a:noFill/>
        </p:spPr>
      </p:pic>
      <p:sp>
        <p:nvSpPr>
          <p:cNvPr id="4" name="TextBox 5"/>
          <p:cNvSpPr txBox="1"/>
          <p:nvPr/>
        </p:nvSpPr>
        <p:spPr>
          <a:xfrm>
            <a:off x="6158093" y="6400800"/>
            <a:ext cx="2909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1" dirty="0">
                <a:hlinkClick r:id="rId3"/>
              </a:rPr>
              <a:t>http://academy.telerik.com</a:t>
            </a:r>
            <a:endParaRPr lang="en-US" sz="1800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integer is odd or even.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that checks for given integer if it can be divided (without remainder) by 7 and 5 in the same time.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calculates rectangle’s area by given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width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height</a:t>
            </a:r>
            <a:r>
              <a:rPr lang="en-US" sz="2800" dirty="0"/>
              <a:t>.</a:t>
            </a:r>
            <a:endParaRPr lang="en-US" sz="2800" dirty="0">
              <a:latin typeface="Courier New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for given integer if its third digit (right-to-left)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dirty="0"/>
              <a:t>. E. g.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1732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true</a:t>
            </a:r>
            <a:r>
              <a:rPr lang="en-US" sz="2800" dirty="0"/>
              <a:t>.</a:t>
            </a:r>
            <a:endParaRPr lang="en-US" sz="2800" dirty="0">
              <a:solidFill>
                <a:schemeClr val="tx1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 boolean expression for finding if the bit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 (counting from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) of a given integer is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or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.</a:t>
            </a:r>
          </a:p>
          <a:p>
            <a:pPr marL="446088" indent="-446088">
              <a:lnSpc>
                <a:spcPct val="90000"/>
              </a:lnSpc>
              <a:buFontTx/>
              <a:buAutoNum type="arabicPeriod"/>
              <a:tabLst/>
            </a:pPr>
            <a:r>
              <a:rPr lang="en-US" sz="2800" dirty="0"/>
              <a:t>Write an expression that checks if given point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US" sz="2800" dirty="0"/>
              <a:t>, 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y</a:t>
            </a:r>
            <a:r>
              <a:rPr lang="en-US" sz="2800" dirty="0"/>
              <a:t>) is within a circle K(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O</a:t>
            </a:r>
            <a:r>
              <a:rPr lang="en-US" sz="2800" dirty="0"/>
              <a:t>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C#</a:t>
            </a:r>
            <a:endParaRPr lang="bg-BG" dirty="0"/>
          </a:p>
        </p:txBody>
      </p:sp>
      <p:sp>
        <p:nvSpPr>
          <p:cNvPr id="429060" name="Rectangle 4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496300" cy="5256212"/>
          </a:xfrm>
          <a:noFill/>
          <a:ln/>
        </p:spPr>
        <p:txBody>
          <a:bodyPr/>
          <a:lstStyle/>
          <a:p>
            <a:r>
              <a:rPr lang="en-US" dirty="0"/>
              <a:t>Operators in C# :</a:t>
            </a:r>
          </a:p>
          <a:p>
            <a:pPr lvl="1"/>
            <a:r>
              <a:rPr lang="en-US" dirty="0"/>
              <a:t>Unary – take one operand</a:t>
            </a:r>
          </a:p>
          <a:p>
            <a:pPr lvl="1"/>
            <a:r>
              <a:rPr lang="en-US" dirty="0"/>
              <a:t>Binary – take two operands</a:t>
            </a:r>
          </a:p>
          <a:p>
            <a:pPr lvl="1"/>
            <a:r>
              <a:rPr lang="en-US" dirty="0"/>
              <a:t>Ternary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– takes three operands</a:t>
            </a:r>
          </a:p>
          <a:p>
            <a:r>
              <a:rPr lang="en-US" dirty="0"/>
              <a:t>Except for the assignment operators, all binary operators are left-associative</a:t>
            </a:r>
          </a:p>
          <a:p>
            <a:r>
              <a:rPr lang="en-US" dirty="0"/>
              <a:t>The assignment operators and the conditional operator (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?:</a:t>
            </a:r>
            <a:r>
              <a:rPr lang="en-US" dirty="0"/>
              <a:t>) are right-associative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1442" name="Picture 2" descr="http://www.crcs.k12.ny.us/ms/math/pencilwithoperationsigns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120051" y="1066800"/>
            <a:ext cx="165293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(2)</a:t>
            </a:r>
            <a:endParaRPr lang="bg-BG" dirty="0"/>
          </a:p>
        </p:txBody>
      </p:sp>
      <p:sp>
        <p:nvSpPr>
          <p:cNvPr id="46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sz="2800" dirty="0"/>
              <a:t>Write an expression that checks if given positive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dirty="0"/>
              <a:t> </a:t>
            </a:r>
            <a:r>
              <a:rPr lang="en-US" sz="2800" dirty="0">
                <a:cs typeface="Arial" charset="0"/>
              </a:rPr>
              <a:t>≤</a:t>
            </a:r>
            <a:r>
              <a:rPr lang="en-US" sz="2800" dirty="0"/>
              <a:t> 100) is prime. E.g.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37</a:t>
            </a:r>
            <a:r>
              <a:rPr lang="en-US" sz="2800" dirty="0"/>
              <a:t> is prime.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calculates trapezoid's area by given sides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dirty="0"/>
              <a:t> and height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dirty="0"/>
              <a:t>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an expression that checks for given point (x, y) if it is within the circle K( (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),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2800" dirty="0"/>
              <a:t>) and out of the rectangle R(top=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, left=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-1</a:t>
            </a:r>
            <a:r>
              <a:rPr lang="en-US" sz="2800" dirty="0"/>
              <a:t>, width=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6</a:t>
            </a:r>
            <a:r>
              <a:rPr lang="en-US" sz="2800" dirty="0"/>
              <a:t>, height=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dirty="0"/>
              <a:t>).</a:t>
            </a:r>
          </a:p>
          <a:p>
            <a:pPr marL="450850" indent="-450850">
              <a:buFontTx/>
              <a:buAutoNum type="arabicPeriod" startAt="7"/>
            </a:pPr>
            <a:r>
              <a:rPr lang="en-US" sz="2800" dirty="0"/>
              <a:t>Write a boolean expression that returns if the bit at position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 (counting from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0</a:t>
            </a:r>
            <a:r>
              <a:rPr lang="en-US" sz="2800" dirty="0"/>
              <a:t>) in a given integer number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/>
              <a:t> has value of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. Example: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2800" dirty="0"/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dirty="0"/>
              <a:t>;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US" sz="2800" dirty="0"/>
              <a:t>=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false.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(3)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1"/>
            </a:pPr>
            <a:r>
              <a:rPr lang="en-US" sz="2800" dirty="0"/>
              <a:t>Write an expression that extracts from a given integer </a:t>
            </a:r>
            <a:r>
              <a:rPr lang="en-US" sz="2800" dirty="0" err="1">
                <a:latin typeface="Courier New" pitchFamily="49" charset="0"/>
              </a:rPr>
              <a:t>i</a:t>
            </a:r>
            <a:r>
              <a:rPr lang="en-US" sz="2800" dirty="0"/>
              <a:t> the value of a given bit number </a:t>
            </a:r>
            <a:r>
              <a:rPr lang="en-US" sz="2800" dirty="0">
                <a:latin typeface="Courier New" pitchFamily="49" charset="0"/>
              </a:rPr>
              <a:t>b</a:t>
            </a:r>
            <a:r>
              <a:rPr lang="en-US" sz="2800" dirty="0"/>
              <a:t>. Example: </a:t>
            </a:r>
            <a:r>
              <a:rPr lang="en-US" sz="2800" dirty="0" err="1"/>
              <a:t>i</a:t>
            </a:r>
            <a:r>
              <a:rPr lang="en-US" sz="2800" dirty="0"/>
              <a:t>=5; b=2 </a:t>
            </a:r>
            <a:r>
              <a:rPr lang="en-US" sz="2800" dirty="0">
                <a:sym typeface="Wingdings" pitchFamily="2" charset="2"/>
              </a:rPr>
              <a:t> value=1.</a:t>
            </a:r>
            <a:endParaRPr lang="en-US" sz="2800" dirty="0"/>
          </a:p>
          <a:p>
            <a:pPr marL="450850" indent="-450850">
              <a:buFontTx/>
              <a:buAutoNum type="arabicPeriod" startAt="11"/>
            </a:pPr>
            <a:r>
              <a:rPr lang="en-US" sz="2800" dirty="0"/>
              <a:t>We are given integer number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,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(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=0 or 1) and a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. Write a sequence of operators that modifies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 to hold the value </a:t>
            </a:r>
            <a:r>
              <a:rPr lang="en-US" sz="2800" dirty="0">
                <a:latin typeface="Courier New" pitchFamily="49" charset="0"/>
              </a:rPr>
              <a:t>v</a:t>
            </a:r>
            <a:r>
              <a:rPr lang="en-US" sz="2800" dirty="0"/>
              <a:t> at the position </a:t>
            </a:r>
            <a:r>
              <a:rPr lang="en-US" sz="2800" dirty="0">
                <a:latin typeface="Courier New" pitchFamily="49" charset="0"/>
              </a:rPr>
              <a:t>p</a:t>
            </a:r>
            <a:r>
              <a:rPr lang="en-US" sz="2800" dirty="0"/>
              <a:t> from the binary representation of </a:t>
            </a:r>
            <a:r>
              <a:rPr lang="en-US" sz="2800" dirty="0">
                <a:latin typeface="Courier New" pitchFamily="49" charset="0"/>
              </a:rPr>
              <a:t>n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	Example: n = 5 (00000101), p=3, v=1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13 (00001101)</a:t>
            </a:r>
          </a:p>
          <a:p>
            <a:pPr marL="0" indent="0">
              <a:buNone/>
            </a:pPr>
            <a:r>
              <a:rPr lang="en-US" sz="2800" dirty="0"/>
              <a:t>	n = 5 (00000101), p=2, v=0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/>
              <a:t>1 (00000001)</a:t>
            </a:r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(4)</a:t>
            </a:r>
            <a:endParaRPr lang="bg-BG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3"/>
            </a:pPr>
            <a:r>
              <a:rPr lang="en-US" sz="2800" dirty="0"/>
              <a:t>Write a program that exchanges bits 3, 4 and 5 with bits 24, 25 and 26 of given 32-bit unsigned integer.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sz="2800" dirty="0"/>
              <a:t>* Write a program that exchanges bits {p, p+1, …, p+k-1) with bits {q, </a:t>
            </a:r>
            <a:r>
              <a:rPr lang="en-US" sz="2800"/>
              <a:t>q+1, …, </a:t>
            </a:r>
            <a:r>
              <a:rPr lang="en-US" sz="2800" dirty="0"/>
              <a:t>q+k-1} of given 32-bit unsigned integer.</a:t>
            </a:r>
            <a:endParaRPr lang="bg-BG" sz="2800" dirty="0"/>
          </a:p>
          <a:p>
            <a:pPr marL="514350" indent="-514350">
              <a:buFont typeface="+mj-lt"/>
              <a:buAutoNum type="arabicPeriod" startAt="13"/>
            </a:pP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790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Operators in C#</a:t>
            </a:r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549807"/>
              </p:ext>
            </p:extLst>
          </p:nvPr>
        </p:nvGraphicFramePr>
        <p:xfrm>
          <a:off x="511175" y="1219200"/>
          <a:ext cx="8135938" cy="5023104"/>
        </p:xfrm>
        <a:graphic>
          <a:graphicData uri="http://schemas.openxmlformats.org/drawingml/2006/table">
            <a:tbl>
              <a:tblPr/>
              <a:tblGrid>
                <a:gridCol w="3451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4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Arithmetic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++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--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Logical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&amp;&amp;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||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^ !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Binary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~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Assignment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-=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*=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/=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%=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&amp;=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|=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^=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&lt;&lt;=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 </a:t>
                      </a: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String concatenation</a:t>
                      </a:r>
                      <a:endParaRPr kumimoji="0" lang="bg-BG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+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Type conversion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is as typeof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6A6BD">
                              <a:lumMod val="20000"/>
                              <a:lumOff val="80000"/>
                            </a:srgb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. [] () ?: new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1981200"/>
            <a:ext cx="6480175" cy="736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Operators Precedence</a:t>
            </a:r>
            <a:endParaRPr lang="bg-BG" dirty="0"/>
          </a:p>
        </p:txBody>
      </p:sp>
      <p:pic>
        <p:nvPicPr>
          <p:cNvPr id="59394" name="Picture 2" descr="http://www.mathworks.de/matlabcentral/fx_files/24238/1/queue_line_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67000" y="3289300"/>
            <a:ext cx="38100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 Precedence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620571"/>
              </p:ext>
            </p:extLst>
          </p:nvPr>
        </p:nvGraphicFramePr>
        <p:xfrm>
          <a:off x="587375" y="1066800"/>
          <a:ext cx="7947025" cy="5367148"/>
        </p:xfrm>
        <a:graphic>
          <a:graphicData uri="http://schemas.openxmlformats.org/drawingml/2006/table">
            <a:tbl>
              <a:tblPr/>
              <a:tblGrid>
                <a:gridCol w="2286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(postfix)</a:t>
                      </a: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new typeof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++ --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(prefix)</a:t>
                      </a: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+ -</a:t>
                      </a: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(unary)</a:t>
                      </a: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 ! 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* /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+ 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&lt;&lt; 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&lt; &gt; &lt;= &gt;= is 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== !=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 Precedence (2)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06154"/>
              </p:ext>
            </p:extLst>
          </p:nvPr>
        </p:nvGraphicFramePr>
        <p:xfrm>
          <a:off x="587375" y="1066800"/>
          <a:ext cx="7947025" cy="3404236"/>
        </p:xfrm>
        <a:graphic>
          <a:graphicData uri="http://schemas.openxmlformats.org/drawingml/2006/table">
            <a:tbl>
              <a:tblPr/>
              <a:tblGrid>
                <a:gridCol w="2286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312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Precedence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u="none" kern="1200" dirty="0"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Operators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?: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Lowest</a:t>
                      </a:r>
                      <a:endParaRPr kumimoji="0" lang="bg-BG" sz="2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BFFD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  <a:cs typeface="Consolas" pitchFamily="49" charset="0"/>
                        </a:rPr>
                        <a:t>= *= /= %= += -= &lt;&lt;= &gt;&gt;= &amp;= ^=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648200"/>
            <a:ext cx="8686800" cy="2057400"/>
          </a:xfrm>
          <a:prstGeom prst="rect">
            <a:avLst/>
          </a:prstGeom>
        </p:spPr>
        <p:txBody>
          <a:bodyPr/>
          <a:lstStyle/>
          <a:p>
            <a:pPr marL="282575" lvl="0" indent="-282575" ea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Parenthesis operator always </a:t>
            </a:r>
            <a:r>
              <a:rPr lang="en-US" sz="3000" b="1" dirty="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has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highest precedence</a:t>
            </a:r>
          </a:p>
          <a:p>
            <a:pPr marL="282575" marR="0" lvl="0" indent="-282575" algn="l" defTabSz="914400" rtl="0" eaLnBrk="0" fontAlgn="base" latinLnBrk="0" hangingPunct="0">
              <a:lnSpc>
                <a:spcPts val="34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Note: prefer using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parentheses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even when it seems stupid to do 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lerik-PowerPoint-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Telerik-PowerPoint-Theme</Template>
  <TotalTime>5802</TotalTime>
  <Words>3552</Words>
  <Application>Microsoft Office PowerPoint</Application>
  <PresentationFormat>Presentación en pantalla (4:3)</PresentationFormat>
  <Paragraphs>600</Paragraphs>
  <Slides>52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Calibri</vt:lpstr>
      <vt:lpstr>Consolas</vt:lpstr>
      <vt:lpstr>Corbel</vt:lpstr>
      <vt:lpstr>Courier New</vt:lpstr>
      <vt:lpstr>Wingdings 2</vt:lpstr>
      <vt:lpstr>Telerik-PowerPoint-Theme</vt:lpstr>
      <vt:lpstr>Operators and Expressions</vt:lpstr>
      <vt:lpstr>Table of Contents</vt:lpstr>
      <vt:lpstr>Operators in C#</vt:lpstr>
      <vt:lpstr>What is an Operator?</vt:lpstr>
      <vt:lpstr>Operators in C#</vt:lpstr>
      <vt:lpstr>Categories of Operators in C#</vt:lpstr>
      <vt:lpstr>Operators Precedence</vt:lpstr>
      <vt:lpstr>Operators Precedence</vt:lpstr>
      <vt:lpstr>Operators Precedence (2)</vt:lpstr>
      <vt:lpstr>Arithmetic Operators</vt:lpstr>
      <vt:lpstr>Arithmetic Operators</vt:lpstr>
      <vt:lpstr>Arithmetic Operators – Example</vt:lpstr>
      <vt:lpstr>Arithmetic Operators – Example (2)</vt:lpstr>
      <vt:lpstr>Arithmetic Operators – Overflow Examples</vt:lpstr>
      <vt:lpstr>Arithmetic Operators</vt:lpstr>
      <vt:lpstr>Logical Operators</vt:lpstr>
      <vt:lpstr>Logical Operators</vt:lpstr>
      <vt:lpstr>Logical Operators – Example</vt:lpstr>
      <vt:lpstr>Logical Operators</vt:lpstr>
      <vt:lpstr>Bitwise Operators</vt:lpstr>
      <vt:lpstr>Bitwise Operators</vt:lpstr>
      <vt:lpstr>Bitwise Operators (2)</vt:lpstr>
      <vt:lpstr>Bitwise Operators – Tips &amp; Tricks</vt:lpstr>
      <vt:lpstr>Bitwise Operators –  Tips &amp; Tricks (2)</vt:lpstr>
      <vt:lpstr>Bitwise Operators</vt:lpstr>
      <vt:lpstr>Comparison and Assignment Operators</vt:lpstr>
      <vt:lpstr>Comparison Operators</vt:lpstr>
      <vt:lpstr>Assignment Operators</vt:lpstr>
      <vt:lpstr>Comparison and Assignment Operators</vt:lpstr>
      <vt:lpstr>Other Operators</vt:lpstr>
      <vt:lpstr>Other Operators</vt:lpstr>
      <vt:lpstr>Other Operators (2)</vt:lpstr>
      <vt:lpstr>Other Operators (3)</vt:lpstr>
      <vt:lpstr>Other Operators</vt:lpstr>
      <vt:lpstr>Other Operators – Example</vt:lpstr>
      <vt:lpstr>Other Operators</vt:lpstr>
      <vt:lpstr>Implicit and Explicit Type Conversions</vt:lpstr>
      <vt:lpstr>Implicit Type Conversion</vt:lpstr>
      <vt:lpstr>Explicit Type Conversion</vt:lpstr>
      <vt:lpstr>Type Conversions – Example</vt:lpstr>
      <vt:lpstr>Type Conversions</vt:lpstr>
      <vt:lpstr>Expressions</vt:lpstr>
      <vt:lpstr>Expressions</vt:lpstr>
      <vt:lpstr>Expressions (2)</vt:lpstr>
      <vt:lpstr>Expressions</vt:lpstr>
      <vt:lpstr>Summary</vt:lpstr>
      <vt:lpstr>Resources</vt:lpstr>
      <vt:lpstr>Operators and Expressions</vt:lpstr>
      <vt:lpstr>Exercises</vt:lpstr>
      <vt:lpstr>Exercises (2)</vt:lpstr>
      <vt:lpstr>Exercises (3)</vt:lpstr>
      <vt:lpstr>Exercises (4)</vt:lpstr>
    </vt:vector>
  </TitlesOfParts>
  <Company>Telerik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and Expressions</dc:title>
  <dc:subject>C# Fundamentals Course</dc:subject>
  <dc:creator>Svetlin Nakov</dc:creator>
  <dc:description>C# Programming Fundamentals Course @ Telerik Academy
http://academy.telerik.com</dc:description>
  <cp:lastModifiedBy>Miguel Angel Campos Méndez</cp:lastModifiedBy>
  <cp:revision>362</cp:revision>
  <dcterms:created xsi:type="dcterms:W3CDTF">2007-12-08T16:03:35Z</dcterms:created>
  <dcterms:modified xsi:type="dcterms:W3CDTF">2020-03-12T15:09:30Z</dcterms:modified>
</cp:coreProperties>
</file>