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45"/>
  </p:notesMasterIdLst>
  <p:handoutMasterIdLst>
    <p:handoutMasterId r:id="rId46"/>
  </p:handoutMasterIdLst>
  <p:sldIdLst>
    <p:sldId id="320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67" r:id="rId10"/>
    <p:sldId id="368" r:id="rId11"/>
    <p:sldId id="353" r:id="rId12"/>
    <p:sldId id="330" r:id="rId13"/>
    <p:sldId id="331" r:id="rId14"/>
    <p:sldId id="332" r:id="rId15"/>
    <p:sldId id="333" r:id="rId16"/>
    <p:sldId id="334" r:id="rId17"/>
    <p:sldId id="335" r:id="rId18"/>
    <p:sldId id="358" r:id="rId19"/>
    <p:sldId id="359" r:id="rId20"/>
    <p:sldId id="336" r:id="rId21"/>
    <p:sldId id="337" r:id="rId22"/>
    <p:sldId id="338" r:id="rId23"/>
    <p:sldId id="339" r:id="rId24"/>
    <p:sldId id="356" r:id="rId25"/>
    <p:sldId id="365" r:id="rId26"/>
    <p:sldId id="341" r:id="rId27"/>
    <p:sldId id="363" r:id="rId28"/>
    <p:sldId id="364" r:id="rId29"/>
    <p:sldId id="369" r:id="rId30"/>
    <p:sldId id="370" r:id="rId31"/>
    <p:sldId id="372" r:id="rId32"/>
    <p:sldId id="374" r:id="rId33"/>
    <p:sldId id="342" r:id="rId34"/>
    <p:sldId id="355" r:id="rId35"/>
    <p:sldId id="345" r:id="rId36"/>
    <p:sldId id="346" r:id="rId37"/>
    <p:sldId id="347" r:id="rId38"/>
    <p:sldId id="348" r:id="rId39"/>
    <p:sldId id="352" r:id="rId40"/>
    <p:sldId id="360" r:id="rId41"/>
    <p:sldId id="361" r:id="rId42"/>
    <p:sldId id="362" r:id="rId43"/>
    <p:sldId id="371" r:id="rId4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F91"/>
    <a:srgbClr val="5C8CAC"/>
    <a:srgbClr val="8BADC4"/>
    <a:srgbClr val="58ADC4"/>
    <a:srgbClr val="EBFFDC"/>
    <a:srgbClr val="D4DCE8"/>
    <a:srgbClr val="3FCDFF"/>
    <a:srgbClr val="FFFFFF"/>
    <a:srgbClr val="E8FFC8"/>
    <a:srgbClr val="FA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 varScale="1">
        <p:scale>
          <a:sx n="104" d="100"/>
          <a:sy n="104" d="100"/>
        </p:scale>
        <p:origin x="114" y="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Ángel Campos Méndez" userId="402d5bdf62ce6c12" providerId="LiveId" clId="{809E0AA3-472C-45C9-BDF6-69FB7C4677A3}"/>
    <pc:docChg chg="undo custSel modSld">
      <pc:chgData name="Miguel Ángel Campos Méndez" userId="402d5bdf62ce6c12" providerId="LiveId" clId="{809E0AA3-472C-45C9-BDF6-69FB7C4677A3}" dt="2021-04-27T06:52:37.651" v="14" actId="14100"/>
      <pc:docMkLst>
        <pc:docMk/>
      </pc:docMkLst>
      <pc:sldChg chg="modSp mod">
        <pc:chgData name="Miguel Ángel Campos Méndez" userId="402d5bdf62ce6c12" providerId="LiveId" clId="{809E0AA3-472C-45C9-BDF6-69FB7C4677A3}" dt="2021-04-27T06:52:37.651" v="14" actId="14100"/>
        <pc:sldMkLst>
          <pc:docMk/>
          <pc:sldMk cId="0" sldId="330"/>
        </pc:sldMkLst>
        <pc:spChg chg="mod">
          <ac:chgData name="Miguel Ángel Campos Méndez" userId="402d5bdf62ce6c12" providerId="LiveId" clId="{809E0AA3-472C-45C9-BDF6-69FB7C4677A3}" dt="2021-04-27T06:52:37.651" v="14" actId="14100"/>
          <ac:spMkLst>
            <pc:docMk/>
            <pc:sldMk cId="0" sldId="330"/>
            <ac:spMk id="43315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83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004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3E8D7-728C-41F0-8776-E77D0D1D700D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347B9C-EEDB-45E4-9601-BA9E3AE802EE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E16B8-E365-4708-A024-46DEA8F92D1C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85A15-D6FA-4347-AFFC-0C8335B2641A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973845-B755-428B-9590-9FA8AFCEEB34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1B1982-940A-412A-8381-A1397BE90301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BA875-BBF5-4CAD-9343-08DA286D998B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F9B3A-2CD2-4012-9A45-7D0654F74E58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7E639-488F-499B-B44D-0763445653AD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A7ACB-C458-4D50-9241-4C8B57F4E646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FDE96E-B2FE-4B8E-9D7B-EFBA249563DF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7F769-148E-46F0-832C-A847DF3244C3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D72F4-6B66-4997-95C9-935EB933252E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D72F4-6B66-4997-95C9-935EB933252E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25C807-C5CE-41D5-91FF-1359D03B8BD8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25C807-C5CE-41D5-91FF-1359D03B8BD8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Source code box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Example description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Source code box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Console Input / 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 and Writing to the Console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47107" name="Picture 3" descr="http://www.hbachicago.com/freedomweb/graphics/FUSIONTP/interactive/sidebar_inte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495800"/>
            <a:ext cx="3733800" cy="19812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76" y="1066800"/>
            <a:ext cx="1229038" cy="1215930"/>
          </a:xfrm>
          <a:prstGeom prst="roundRect">
            <a:avLst>
              <a:gd name="adj" fmla="val 12738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648200"/>
            <a:ext cx="1524000" cy="1511774"/>
          </a:xfrm>
          <a:prstGeom prst="roundRect">
            <a:avLst>
              <a:gd name="adj" fmla="val 12738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76" y="3124200"/>
            <a:ext cx="1809124" cy="17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12073">
            <a:off x="6028421" y="450952"/>
            <a:ext cx="2274978" cy="1974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4"/>
          <a:stretch/>
        </p:blipFill>
        <p:spPr bwMode="auto">
          <a:xfrm>
            <a:off x="2057399" y="1066800"/>
            <a:ext cx="3509383" cy="1063097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/>
              <a:t>index[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/>
              <a:t>alignment][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/>
              <a:t>formatString]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formatString</a:t>
            </a:r>
          </a:p>
          <a:p>
            <a:pPr lvl="1">
              <a:lnSpc>
                <a:spcPts val="3600"/>
              </a:lnSpc>
            </a:pPr>
            <a:r>
              <a:rPr lang="en-US" dirty="0"/>
              <a:t>Specifies the format of the corresponding argument's result string, e.g.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",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",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0.00</a:t>
            </a:r>
            <a:r>
              <a:rPr lang="en-US" dirty="0"/>
              <a:t>"</a:t>
            </a:r>
          </a:p>
          <a:p>
            <a:pPr>
              <a:lnSpc>
                <a:spcPts val="3600"/>
              </a:lnSpc>
            </a:pPr>
            <a:r>
              <a:rPr lang="en-US" dirty="0"/>
              <a:t>Example:</a:t>
            </a:r>
          </a:p>
          <a:p>
            <a:pPr lvl="2">
              <a:lnSpc>
                <a:spcPts val="3600"/>
              </a:lnSpc>
            </a:pPr>
            <a:endParaRPr lang="bg-BG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9600" y="4191000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pi = 1.234;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Console.WriteLine("{0:0.000000}", pi);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1.234000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7076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1243013"/>
            <a:ext cx="8077200" cy="50815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a=2, b=3;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+ {1} =", a,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 {0}", a+b);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2 + 3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Console.WriteLine("{0} * {1} =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a, b, a*b);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2 * 3 = 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float pi = 3.14159206;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Console.WriteLine("{0:F2}", pi); // 3,14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Console.WriteLine("Bye – Bye!");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 Menu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457200" y="1295400"/>
            <a:ext cx="8229599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colaPrice = 1.20;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cola = "Coca Cola";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fantaPrice = 1.20;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fanta = "Fanta Dizzy";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zagorkaPrice = 1.50;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zagorka = "Zagorka";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Console.WriteLine("Menu:");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Console.WriteLine("1. {0} – {1}", cola, colaPrice);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Console.WriteLine("2. {0} – {1}", fanta, fantaPrice);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Console.WriteLine("3. {0} – {1}", zagorka, zagorkaPrice);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Console.WriteLine("Have a nice day!");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09800"/>
            <a:ext cx="3997325" cy="13319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Printing to the 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92225" y="3862475"/>
            <a:ext cx="312420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026" name="Picture 2" descr="C:\Trash\printing-pre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76900" y="1524000"/>
            <a:ext cx="2857500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5663" y="18288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Reading from the Console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2802624"/>
            <a:ext cx="548481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Reading Strings and Numeral Types</a:t>
            </a:r>
          </a:p>
        </p:txBody>
      </p:sp>
      <p:pic>
        <p:nvPicPr>
          <p:cNvPr id="32770" name="Picture 2" descr="http://exophase.com/images/misc/Keyboar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50" y="3962400"/>
            <a:ext cx="5105400" cy="1933575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chemeClr val="accent5">
                <a:lumMod val="5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</a:t>
            </a:r>
            <a:endParaRPr lang="bg-BG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We use the console to read information from the command line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We can read: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Characters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Strings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Numeral types (after conversion)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To read from the console we use the methods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Console.Read()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0722" name="Picture 2" descr="http://www.geekologie.com/2007/05/keyboard-waffl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828800"/>
            <a:ext cx="2971800" cy="2318004"/>
          </a:xfrm>
          <a:prstGeom prst="flowChartMultidocument">
            <a:avLst/>
          </a:prstGeom>
          <a:noFill/>
          <a:effectLst>
            <a:softEdge rad="127000"/>
          </a:effec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Console.Read()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Gets a single character from the console (after [Enter] is pressed)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Returns a result of type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Returns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/>
              <a:t> if there aren’t more symbols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To get the actually read character we </a:t>
            </a:r>
            <a:br>
              <a:rPr lang="en-US" sz="3000" dirty="0"/>
            </a:br>
            <a:r>
              <a:rPr lang="en-US" sz="3000" dirty="0"/>
              <a:t>need to cast it to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609600" y="4572000"/>
            <a:ext cx="7843838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Console.Read();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(char) i;  // Cast the int to char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Gets the code of the entered symbol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 {1}.", ch, i);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6781800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Characters from</a:t>
            </a:r>
            <a:r>
              <a:rPr lang="bg-BG" dirty="0"/>
              <a:t> </a:t>
            </a:r>
            <a:r>
              <a:rPr lang="en-US" dirty="0"/>
              <a:t>the Console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92288" y="3196236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8674" name="Picture 2" descr="http://astoriedcareer.com/vintage_typewri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810000"/>
            <a:ext cx="2066925" cy="2400300"/>
          </a:xfrm>
          <a:prstGeom prst="round2DiagRect">
            <a:avLst/>
          </a:prstGeom>
          <a:noFill/>
        </p:spPr>
      </p:pic>
      <p:pic>
        <p:nvPicPr>
          <p:cNvPr id="28676" name="Picture 4" descr="http://www.greatwhatsit.com/wp-content/uploads/2007/03/typewriter.jp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352800" y="4419600"/>
            <a:ext cx="2418585" cy="1781175"/>
          </a:xfrm>
          <a:prstGeom prst="trapezoid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678" name="Picture 6" descr="http://www.northwestwoman.com/assets/typewriter.jp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flipH="1">
            <a:off x="533400" y="3733800"/>
            <a:ext cx="2139215" cy="2419350"/>
          </a:xfrm>
          <a:prstGeom prst="round2DiagRect">
            <a:avLst/>
          </a:prstGeom>
          <a:noFill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Console.ReadKey()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000" dirty="0"/>
              <a:t>Waits until a combination of keys is pressed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Reads a single character from console or a combination of keys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Returns a result of type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ConsoleKeyInfo</a:t>
            </a:r>
          </a:p>
          <a:p>
            <a:pPr lvl="1">
              <a:lnSpc>
                <a:spcPct val="11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KeyChar</a:t>
            </a:r>
            <a:r>
              <a:rPr lang="en-US" sz="2800" dirty="0"/>
              <a:t> – holds the entered character</a:t>
            </a:r>
          </a:p>
          <a:p>
            <a:pPr lvl="1">
              <a:lnSpc>
                <a:spcPct val="11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Modifiers</a:t>
            </a:r>
            <a:r>
              <a:rPr lang="en-US" sz="2800" dirty="0"/>
              <a:t> – holds the state of [Ctrl], [Alt], …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614362" y="4896709"/>
            <a:ext cx="7996238" cy="142789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ConsoleKeyInfo key = Console.ReadKey();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Console.WriteLine("Character entered: " + key.KeyChar);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Console.WriteLine("Special keys: " +  key.Modifiers);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3925" y="1295400"/>
            <a:ext cx="530066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Keys from the Console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38200" y="2960687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" name="Picture 2" descr="http://exophase.com/images/misc/Keyboard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217517">
            <a:off x="3162772" y="3808580"/>
            <a:ext cx="5105400" cy="2297247"/>
          </a:xfrm>
          <a:prstGeom prst="roundRect">
            <a:avLst>
              <a:gd name="adj" fmla="val 1922"/>
            </a:avLst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Printing to the Console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Printing Strings and Numbers </a:t>
            </a:r>
          </a:p>
          <a:p>
            <a:pPr>
              <a:lnSpc>
                <a:spcPct val="100000"/>
              </a:lnSpc>
            </a:pPr>
            <a:r>
              <a:rPr lang="en-US" dirty="0"/>
              <a:t>Reading from the Console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Reading Characters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Reading Strings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Parsing Strings to Numeral Types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Reading Numeral Types</a:t>
            </a:r>
          </a:p>
          <a:p>
            <a:pPr>
              <a:lnSpc>
                <a:spcPct val="100000"/>
              </a:lnSpc>
            </a:pPr>
            <a:r>
              <a:rPr lang="en-US" dirty="0"/>
              <a:t>Various Examples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6082" name="Picture 2" descr="http://ronblogs.com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1" y="1295400"/>
            <a:ext cx="1934986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Gets a line of characters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Returns a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/>
              <a:t> value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Returns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/>
              <a:t> if the end of the input is reached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4213" y="3352800"/>
            <a:ext cx="7704137" cy="26431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Console.Write("Please enter your first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Console.Write("Please enter your last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{0} {1}!",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firstName, lastName);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8013" y="1447800"/>
            <a:ext cx="530066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Strings from the Console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3113087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5604" name="Picture 4" descr="http://www.cosmogirl.com/cm/cosmogirl/images/typewriter-m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52527">
            <a:off x="2362200" y="3810000"/>
            <a:ext cx="4343400" cy="2508972"/>
          </a:xfrm>
          <a:prstGeom prst="roundRect">
            <a:avLst>
              <a:gd name="adj" fmla="val 5186"/>
            </a:avLst>
          </a:prstGeom>
          <a:noFill/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Numeral Types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3886200"/>
          </a:xfrm>
        </p:spPr>
        <p:txBody>
          <a:bodyPr/>
          <a:lstStyle/>
          <a:p>
            <a:pPr marL="273050" indent="-273050">
              <a:lnSpc>
                <a:spcPct val="100000"/>
              </a:lnSpc>
            </a:pPr>
            <a:r>
              <a:rPr lang="en-US" sz="2800" dirty="0"/>
              <a:t>Numeral types can not be read directly from the console</a:t>
            </a:r>
          </a:p>
          <a:p>
            <a:pPr marL="273050" indent="-273050">
              <a:lnSpc>
                <a:spcPct val="100000"/>
              </a:lnSpc>
            </a:pPr>
            <a:r>
              <a:rPr lang="en-US" sz="2800" dirty="0"/>
              <a:t>To read a numeral type do the following:</a:t>
            </a:r>
          </a:p>
          <a:p>
            <a:pPr marL="804863" lvl="1" indent="-352425">
              <a:lnSpc>
                <a:spcPct val="100000"/>
              </a:lnSpc>
              <a:buFontTx/>
              <a:buAutoNum type="arabicPeriod"/>
            </a:pPr>
            <a:r>
              <a:rPr lang="en-US" sz="2500" dirty="0"/>
              <a:t>R</a:t>
            </a:r>
            <a:r>
              <a:rPr lang="en-US" sz="2600" dirty="0"/>
              <a:t>ead a string value</a:t>
            </a:r>
          </a:p>
          <a:p>
            <a:pPr marL="804863" lvl="1" indent="-352425">
              <a:lnSpc>
                <a:spcPct val="100000"/>
              </a:lnSpc>
              <a:buFontTx/>
              <a:buAutoNum type="arabicPeriod"/>
            </a:pPr>
            <a:r>
              <a:rPr lang="en-US" sz="2600" dirty="0"/>
              <a:t>Convert (parse) it to the required numeral type</a:t>
            </a:r>
          </a:p>
          <a:p>
            <a:pPr marL="273050" indent="-273050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int.Parse(string)</a:t>
            </a:r>
          </a:p>
          <a:p>
            <a:pPr marL="620713" lvl="1">
              <a:lnSpc>
                <a:spcPct val="100000"/>
              </a:lnSpc>
            </a:pPr>
            <a:r>
              <a:rPr lang="en-US" sz="2600" dirty="0"/>
              <a:t>Parses (converts</a:t>
            </a:r>
            <a:r>
              <a:rPr lang="bg-BG" sz="2600" dirty="0"/>
              <a:t>)</a:t>
            </a:r>
            <a:r>
              <a:rPr lang="en-US" sz="2600" dirty="0"/>
              <a:t> a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dirty="0"/>
              <a:t> to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755650" y="5077361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Console.ReadLine()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int.Parse(str);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 entered: {0}", number);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Strings to Numbers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3505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Numeral types have a method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Parse(…)</a:t>
            </a:r>
            <a:r>
              <a:rPr lang="en-US" dirty="0"/>
              <a:t> for extracting the numeral value from a string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int.Parse(string)</a:t>
            </a:r>
            <a:r>
              <a:rPr lang="en-US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.Parse(string)</a:t>
            </a:r>
            <a:r>
              <a:rPr lang="en-US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long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.Parse(string)</a:t>
            </a:r>
            <a:r>
              <a:rPr lang="en-US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float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ym typeface="Wingdings" pitchFamily="2" charset="2"/>
              </a:rPr>
              <a:t>Causes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FormatException</a:t>
            </a:r>
            <a:r>
              <a:rPr lang="en-US" noProof="1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in case of</a:t>
            </a:r>
            <a:r>
              <a:rPr lang="en-US" noProof="1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error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82626" y="4615696"/>
            <a:ext cx="7775574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int.Parse(s); // i = 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long.Parse(s); // l = 123L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invalid = "xxx1845";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int.Parse(invalid); // FormatException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914400"/>
          </a:xfrm>
        </p:spPr>
        <p:txBody>
          <a:bodyPr/>
          <a:lstStyle/>
          <a:p>
            <a:r>
              <a:rPr lang="en-US" dirty="0"/>
              <a:t>Reading Numbers from</a:t>
            </a:r>
            <a:br>
              <a:rPr lang="en-US" dirty="0"/>
            </a:br>
            <a:r>
              <a:rPr lang="en-US" dirty="0"/>
              <a:t>the Console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1620838"/>
            <a:ext cx="7561263" cy="44719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+ {1} =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a, b, a+b);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* {1} =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a, b, a*b);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f = float.Parse(Console.ReadLine());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* {1} / {2} = {3}",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a, b, f, a*b/f);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Converting Strings</a:t>
            </a:r>
            <a:br>
              <a:rPr lang="en-US" dirty="0"/>
            </a:br>
            <a:r>
              <a:rPr lang="en-US" dirty="0"/>
              <a:t>to Numbers (2)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839200" cy="3352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3000" dirty="0"/>
              <a:t>Converting can also be done using the methods of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Convert</a:t>
            </a:r>
            <a:r>
              <a:rPr lang="en-US" sz="3000" dirty="0"/>
              <a:t> class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Convert.ToInt32(string)</a:t>
            </a:r>
            <a:r>
              <a:rPr lang="en-US" sz="2800" dirty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Convert.ToSingle(string)</a:t>
            </a:r>
            <a:r>
              <a:rPr lang="en-US" sz="2800" dirty="0"/>
              <a:t>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float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Convert.ToInt64(string)</a:t>
            </a:r>
            <a:r>
              <a:rPr lang="en-US" sz="2800" dirty="0"/>
              <a:t>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long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>
                <a:sym typeface="Wingdings" pitchFamily="2" charset="2"/>
              </a:rPr>
              <a:t>It uses the parse methods of the numeral types</a:t>
            </a:r>
            <a:endParaRPr lang="en-US" sz="2800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533400" y="4614208"/>
            <a:ext cx="80772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Convert.ToInt32(s); // i = 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Convert.ToInt64(s); // l = 123L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invalid = "xxx1845";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Convert.ToInt32(invalid); // FormatException</a:t>
            </a:r>
          </a:p>
        </p:txBody>
      </p:sp>
    </p:spTree>
    <p:extLst>
      <p:ext uri="{BB962C8B-B14F-4D97-AF65-F5344CB8AC3E}">
        <p14:creationId xmlns:p14="http://schemas.microsoft.com/office/powerpoint/2010/main" val="427725765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8013" y="1447800"/>
            <a:ext cx="530066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Numbers from the Console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3131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482" name="Picture 2" descr="http://4.bp.blogspot.com/_DMjj1grZOaU/R7CEuEg9X1I/AAAAAAAAAG0/aI_nCJHPw88/s400/numbe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6900" y="3733800"/>
            <a:ext cx="5334000" cy="2324100"/>
          </a:xfrm>
          <a:prstGeom prst="ellipseRibbon">
            <a:avLst>
              <a:gd name="adj1" fmla="val 7777"/>
              <a:gd name="adj2" fmla="val 75000"/>
              <a:gd name="adj3" fmla="val 12352"/>
            </a:avLst>
          </a:prstGeom>
          <a:noFill/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when Parsing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21335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Sometimes we want to handle the errors when parsing a number</a:t>
            </a:r>
          </a:p>
          <a:p>
            <a:pPr lvl="1">
              <a:lnSpc>
                <a:spcPct val="100000"/>
              </a:lnSpc>
            </a:pPr>
            <a:r>
              <a:rPr lang="en-US" sz="2800" noProof="1"/>
              <a:t>Two options: use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-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800" noProof="1"/>
              <a:t> block or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TryParse()</a:t>
            </a:r>
          </a:p>
          <a:p>
            <a:pPr>
              <a:lnSpc>
                <a:spcPct val="100000"/>
              </a:lnSpc>
            </a:pPr>
            <a:r>
              <a:rPr lang="en-US" sz="3000" noProof="1"/>
              <a:t>Parsing with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TryParse()</a:t>
            </a:r>
            <a:r>
              <a:rPr lang="en-US" sz="3000" noProof="1"/>
              <a:t>: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82626" y="3276600"/>
            <a:ext cx="7775574" cy="306750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Console.ReadLine();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(int.TryParse(str, out number))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Console.WriteLine("Valid number: {0}", number);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Console.WriteLine("Invalid number: {0}", str);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4495800"/>
            <a:ext cx="7554912" cy="10985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Parsing with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TryParse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62287" y="5638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50" name="Picture 2" descr="[LOGO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7318" y="1143000"/>
            <a:ext cx="4062082" cy="3249666"/>
          </a:xfrm>
          <a:prstGeom prst="roundRect">
            <a:avLst>
              <a:gd name="adj" fmla="val 5899"/>
            </a:avLst>
          </a:prstGeom>
          <a:noFill/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114800"/>
            <a:ext cx="7924800" cy="685800"/>
          </a:xfrm>
        </p:spPr>
        <p:txBody>
          <a:bodyPr/>
          <a:lstStyle/>
          <a:p>
            <a:r>
              <a:rPr lang="en-US" dirty="0"/>
              <a:t>Regional Settings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993480"/>
            <a:ext cx="7924800" cy="1026320"/>
          </a:xfrm>
        </p:spPr>
        <p:txBody>
          <a:bodyPr/>
          <a:lstStyle/>
          <a:p>
            <a:r>
              <a:rPr lang="en-US" dirty="0"/>
              <a:t>Printing and Reading Special Characters</a:t>
            </a:r>
          </a:p>
          <a:p>
            <a:r>
              <a:rPr lang="en-US" dirty="0"/>
              <a:t>Regional Settings and the Number Formatting</a:t>
            </a:r>
          </a:p>
        </p:txBody>
      </p:sp>
      <p:pic>
        <p:nvPicPr>
          <p:cNvPr id="1026" name="Picture 2" descr="http://icons.iconarchive.com/icons/tpdkdesign.net/refresh-cl/256/System-Regional-Setting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838201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imflight.com/wp-content/uploads/2011/08/configuration-settings-icon_thum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390" y="1676400"/>
            <a:ext cx="1917410" cy="191741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libwww.essex.ac.uk/Subject_Guides/Images/Languages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2222208" cy="22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26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343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Printing to the 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5308600"/>
            <a:ext cx="838200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Strings, Numeral Types and Expressions</a:t>
            </a:r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364822">
            <a:off x="1138614" y="1173705"/>
            <a:ext cx="7667625" cy="236349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How to Print Special</a:t>
            </a:r>
            <a:br>
              <a:rPr lang="en-US" dirty="0"/>
            </a:br>
            <a:r>
              <a:rPr lang="en-US" dirty="0"/>
              <a:t>Characters on the Console?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sz="3000" dirty="0"/>
              <a:t>Printing special characters on the console needs two steps:</a:t>
            </a:r>
          </a:p>
          <a:p>
            <a:pPr lvl="1"/>
            <a:r>
              <a:rPr lang="en-US" sz="2800" dirty="0"/>
              <a:t>Change the console properties</a:t>
            </a:r>
            <a:br>
              <a:rPr lang="en-US" sz="2800" dirty="0"/>
            </a:br>
            <a:r>
              <a:rPr lang="en-US" sz="2800" dirty="0"/>
              <a:t>to enable Unicode-friendly font</a:t>
            </a:r>
          </a:p>
          <a:p>
            <a:pPr lvl="1"/>
            <a:r>
              <a:rPr lang="en-US" sz="2800" dirty="0"/>
              <a:t>Enable Unicode for the Console</a:t>
            </a:r>
            <a:br>
              <a:rPr lang="en-US" sz="2800" dirty="0"/>
            </a:br>
            <a:r>
              <a:rPr lang="en-US" sz="2800" dirty="0"/>
              <a:t>by adjusting its output encoding</a:t>
            </a:r>
          </a:p>
          <a:p>
            <a:pPr lvl="2"/>
            <a:r>
              <a:rPr lang="en-US" sz="2600" dirty="0"/>
              <a:t>Prefer UTF8 (Unicode)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450" y="1941324"/>
            <a:ext cx="2514600" cy="3087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5257800"/>
            <a:ext cx="7315200" cy="120969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System.Text;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Console.OutputEncoding = Encoding.UTF8;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Това е кирилица: ☺");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902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Separator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/>
              <a:t>The currency format and number formats are different in different countries</a:t>
            </a:r>
          </a:p>
          <a:p>
            <a:pPr lvl="1"/>
            <a:r>
              <a:rPr lang="en-US" dirty="0"/>
              <a:t>E.g. the decimal separator could be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" or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/>
              <a:t>"</a:t>
            </a:r>
          </a:p>
          <a:p>
            <a:r>
              <a:rPr lang="en-US" dirty="0"/>
              <a:t>To ensure the decimal separator is "." use the following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3962400"/>
            <a:ext cx="73152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System.Threading;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System.Globalization;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Thread.CurrentThread.CurrentCulture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CultureInfo.InvariantCulture;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Console.WriteLine(3.54); // 3.54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value = decimal.Parse("1.33");</a:t>
            </a:r>
          </a:p>
        </p:txBody>
      </p:sp>
    </p:spTree>
    <p:extLst>
      <p:ext uri="{BB962C8B-B14F-4D97-AF65-F5344CB8AC3E}">
        <p14:creationId xmlns:p14="http://schemas.microsoft.com/office/powerpoint/2010/main" val="3206889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95800"/>
            <a:ext cx="7924800" cy="685800"/>
          </a:xfrm>
        </p:spPr>
        <p:txBody>
          <a:bodyPr/>
          <a:lstStyle/>
          <a:p>
            <a:r>
              <a:rPr lang="en-US" dirty="0"/>
              <a:t>Regional Settings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74480"/>
            <a:ext cx="7924800" cy="6453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3074" name="Picture 2" descr="http://images-3.findicons.com/files/icons/76/icandy_junior/128/regional_sett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90600"/>
            <a:ext cx="2895600" cy="2895600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37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blaberize.com/wp-content/uploads/2009/09/summer_cocktail_-3d-wallpaper-abstract.png"/>
          <p:cNvPicPr>
            <a:picLocks noChangeAspect="1" noChangeArrowheads="1"/>
          </p:cNvPicPr>
          <p:nvPr/>
        </p:nvPicPr>
        <p:blipFill>
          <a:blip r:embed="rId3" cstate="print">
            <a:lum bright="-20000" contrast="-10000"/>
          </a:blip>
          <a:srcRect/>
          <a:stretch>
            <a:fillRect/>
          </a:stretch>
        </p:blipFill>
        <p:spPr bwMode="auto">
          <a:xfrm>
            <a:off x="2935464" y="3886200"/>
            <a:ext cx="3263548" cy="2209800"/>
          </a:xfrm>
          <a:prstGeom prst="roundRect">
            <a:avLst>
              <a:gd name="adj" fmla="val 14083"/>
            </a:avLst>
          </a:prstGeom>
          <a:noFill/>
          <a:effectLst>
            <a:softEdge rad="127000"/>
          </a:effectLst>
        </p:spPr>
      </p:pic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295400"/>
            <a:ext cx="6262687" cy="15621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and Printing to the 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66887" y="32004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Various Examples</a:t>
            </a:r>
          </a:p>
        </p:txBody>
      </p:sp>
      <p:pic>
        <p:nvPicPr>
          <p:cNvPr id="18433" name="Picture 1" descr="C:\Trash\matricat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3733800"/>
            <a:ext cx="2743200" cy="2743200"/>
          </a:xfrm>
          <a:prstGeom prst="rect">
            <a:avLst/>
          </a:prstGeom>
          <a:noFill/>
          <a:effectLst>
            <a:softEdge rad="317500"/>
          </a:effectLst>
        </p:spPr>
      </p:pic>
      <p:pic>
        <p:nvPicPr>
          <p:cNvPr id="5" name="Picture 1" descr="C:\Trash\matricata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52400" y="3657600"/>
            <a:ext cx="2743200" cy="2743200"/>
          </a:xfrm>
          <a:prstGeom prst="rect">
            <a:avLst/>
          </a:prstGeom>
          <a:noFill/>
          <a:effectLst>
            <a:softEdge rad="317500"/>
          </a:effectLst>
        </p:spPr>
      </p:pic>
      <p:sp>
        <p:nvSpPr>
          <p:cNvPr id="6" name="TextBox 5"/>
          <p:cNvSpPr txBox="1"/>
          <p:nvPr/>
        </p:nvSpPr>
        <p:spPr>
          <a:xfrm rot="20999555">
            <a:off x="3246726" y="4716842"/>
            <a:ext cx="2610711" cy="761761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95000"/>
                <a:lumOff val="5000"/>
                <a:alpha val="40000"/>
              </a:schemeClr>
            </a:outerShdw>
          </a:effectLst>
        </p:spPr>
        <p:txBody>
          <a:bodyPr wrap="none" rtlCol="0">
            <a:prstTxWarp prst="textDoubleWave1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400" b="1" dirty="0">
                <a:ln w="1143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Examples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 Letter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188" y="1484313"/>
            <a:ext cx="7848600" cy="47767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person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person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company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company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 Dear {0},", person);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 are pleased to tell you " +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"that {1} has chosen you to take part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"in the \"Introduction To Programming\" " +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"course. {1} wishes you good luck!",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person, company);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 Yours,");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 {0}", company);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4238" y="38862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Printing a Letter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48583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5362" name="Picture 2" descr="http://www.odesk.com/blog/wp-content/uploads/2008/07/cover-letter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4876800" y="457200"/>
            <a:ext cx="3810000" cy="2857500"/>
          </a:xfrm>
          <a:prstGeom prst="pentagon">
            <a:avLst/>
          </a:prstGeom>
          <a:noFill/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Area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684213" y="1366838"/>
            <a:ext cx="7739062" cy="48197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Console.WriteLine("This program calculates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"the area of a rectangle or a triangle");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a and b (for rectangle)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or a and h (for triangle):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1 for a rectangle or 2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"for a triangle: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choice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area = (double) (a*b) / choice;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area of your figure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is {0}", area);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62013" y="17018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Area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2750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2290" name="Picture 2" descr="http://newsimg.bbc.co.uk/media/images/39119000/jpg/_39119360_calculator2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409938">
            <a:off x="2904998" y="3672117"/>
            <a:ext cx="3352800" cy="2510471"/>
          </a:xfrm>
          <a:prstGeom prst="roundRect">
            <a:avLst>
              <a:gd name="adj" fmla="val 8024"/>
            </a:avLst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have discussed the basic input and output methods of the class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212850" lvl="2">
              <a:lnSpc>
                <a:spcPct val="100000"/>
              </a:lnSpc>
            </a:pPr>
            <a:r>
              <a:rPr lang="en-US" dirty="0"/>
              <a:t>Used to write values to the console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Read(…)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212850" lvl="2">
              <a:lnSpc>
                <a:spcPct val="100000"/>
              </a:lnSpc>
            </a:pPr>
            <a:r>
              <a:rPr lang="en-US" dirty="0"/>
              <a:t>Used to read values from the console</a:t>
            </a:r>
          </a:p>
          <a:p>
            <a:pPr marL="573087">
              <a:lnSpc>
                <a:spcPct val="100000"/>
              </a:lnSpc>
            </a:pPr>
            <a:r>
              <a:rPr lang="en-US" dirty="0"/>
              <a:t>Parsing </a:t>
            </a:r>
            <a:r>
              <a:rPr lang="en-US"/>
              <a:t>strings to numbers</a:t>
            </a:r>
            <a:endParaRPr lang="en-US" dirty="0"/>
          </a:p>
          <a:p>
            <a:pPr marL="920750"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int.Parse(…)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double.Parse(…)</a:t>
            </a:r>
            <a:r>
              <a:rPr lang="en-US" dirty="0"/>
              <a:t>, 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Input / Output</a:t>
            </a:r>
          </a:p>
        </p:txBody>
      </p:sp>
      <p:pic>
        <p:nvPicPr>
          <p:cNvPr id="819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7309647">
            <a:off x="6336522" y="3798079"/>
            <a:ext cx="2362200" cy="2362200"/>
          </a:xfrm>
          <a:prstGeom prst="rect">
            <a:avLst/>
          </a:prstGeom>
          <a:noFill/>
        </p:spPr>
      </p:pic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21392603">
            <a:off x="221414" y="3653035"/>
            <a:ext cx="2450151" cy="2450151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2892727">
            <a:off x="3390008" y="4338089"/>
            <a:ext cx="2119950" cy="2119950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745993">
            <a:off x="1489589" y="798821"/>
            <a:ext cx="1673990" cy="1673990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8030450">
            <a:off x="6385842" y="1237353"/>
            <a:ext cx="1749405" cy="1749405"/>
          </a:xfrm>
          <a:prstGeom prst="rect">
            <a:avLst/>
          </a:prstGeom>
          <a:noFill/>
        </p:spPr>
      </p:pic>
      <p:pic>
        <p:nvPicPr>
          <p:cNvPr id="10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002677">
            <a:off x="4432904" y="1994504"/>
            <a:ext cx="881452" cy="881452"/>
          </a:xfrm>
          <a:prstGeom prst="rect">
            <a:avLst/>
          </a:prstGeom>
          <a:noFill/>
        </p:spPr>
      </p:pic>
      <p:sp>
        <p:nvSpPr>
          <p:cNvPr id="11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to the Console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Console is used to display information in a text window</a:t>
            </a:r>
          </a:p>
          <a:p>
            <a:pPr>
              <a:lnSpc>
                <a:spcPct val="100000"/>
              </a:lnSpc>
            </a:pPr>
            <a:r>
              <a:rPr lang="en-US" dirty="0"/>
              <a:t>Can display different values: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Numeral types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primitive</a:t>
            </a:r>
            <a:r>
              <a:rPr lang="bg-BG" dirty="0"/>
              <a:t> </a:t>
            </a:r>
            <a:r>
              <a:rPr lang="en-US" dirty="0"/>
              <a:t>data</a:t>
            </a:r>
            <a:r>
              <a:rPr lang="bg-BG" dirty="0"/>
              <a:t> </a:t>
            </a:r>
            <a:r>
              <a:rPr lang="en-US" dirty="0"/>
              <a:t>types</a:t>
            </a:r>
          </a:p>
          <a:p>
            <a:pPr>
              <a:lnSpc>
                <a:spcPct val="100000"/>
              </a:lnSpc>
            </a:pPr>
            <a:r>
              <a:rPr lang="en-US" dirty="0"/>
              <a:t>To print to the console use the 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dirty="0"/>
              <a:t>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System.Console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1986" name="Picture 2" descr="http://www.print.org.nz/images/colourprintingsw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8281" y="2790825"/>
            <a:ext cx="2326119" cy="15525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Write a program that reads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integer numbers from the console and prints their sum.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Write a program that reads the radius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2800" dirty="0"/>
              <a:t> of a circle and prints its perimeter and area.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A company has name, address, phone number, fax number, web site and manager. The manager has first name, last name, age and a phone number. Write a program that reads the information about a company and its manager and prints them on the console.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000" indent="-36000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/>
              <a:t>Write a program that reads two positive integer numbers and prints how many numbers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/>
              <a:t> exist between them such that the reminder of the division by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/>
              <a:t> is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 (inclusive). Example: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p(17,25)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/>
              <a:t>.</a:t>
            </a:r>
          </a:p>
          <a:p>
            <a:pPr marL="360000" indent="-360000">
              <a:lnSpc>
                <a:spcPct val="100000"/>
              </a:lnSpc>
              <a:buFontTx/>
              <a:buAutoNum type="arabicPeriod" startAt="4"/>
            </a:pPr>
            <a:r>
              <a:rPr lang="en-US" sz="2800" dirty="0"/>
              <a:t>Write a program that gets two numbers from the console and prints the greater of them. Don’t use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dirty="0"/>
              <a:t>statements.</a:t>
            </a:r>
            <a:endParaRPr lang="bg-BG" sz="2800" dirty="0"/>
          </a:p>
          <a:p>
            <a:pPr marL="360000" indent="-360000">
              <a:lnSpc>
                <a:spcPct val="100000"/>
              </a:lnSpc>
              <a:buFontTx/>
              <a:buAutoNum type="arabicPeriod" startAt="4"/>
            </a:pPr>
            <a:r>
              <a:rPr lang="en-US" sz="2800" dirty="0"/>
              <a:t>Write a program that reads the coefficients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/>
              <a:t> of a quadratic equation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+b</a:t>
            </a:r>
            <a:r>
              <a:rPr lang="en-US" sz="28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+c=0</a:t>
            </a:r>
            <a:r>
              <a:rPr lang="en-US" sz="2800" dirty="0"/>
              <a:t> and solves it (prints its real roots).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/>
              <a:t>Write a program that gets a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and after that gets more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numbers and calculates and prints their sum. 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7"/>
            </a:pPr>
            <a:r>
              <a:rPr lang="en-US" sz="2800" dirty="0"/>
              <a:t>Write a program that reads an integer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from the console and prints all the numbers in the interval [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..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], each on a single line.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7"/>
            </a:pPr>
            <a:r>
              <a:rPr lang="en-US" sz="2800" dirty="0"/>
              <a:t>Write a program to print the first 100 members of the sequence of Fibonacci</a:t>
            </a:r>
            <a:r>
              <a:rPr lang="en-US" sz="2800" noProof="1"/>
              <a:t>: 0, 1, 1, 2, 3, 5, 8, 13, 21, 34, 55, 89, 144, 233, 377, …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7"/>
            </a:pPr>
            <a:r>
              <a:rPr lang="en-US" sz="2800" dirty="0"/>
              <a:t>Write a program to calculate the sum (with accuracy of 0.001): 1 + 1/2 - 1/3 + 1/4 - 1/5 + ...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 typeface="+mj-lt"/>
              <a:buAutoNum type="arabicPeriod" startAt="11"/>
            </a:pPr>
            <a:r>
              <a:rPr lang="en-US" sz="2800" dirty="0"/>
              <a:t>* Implement the "Falling Rocks" game in the text console. A small dwarf stays at the bottom of the screen and can move left and right (by the arrows keys). A number of rocks of different sizes and forms constantly fall down and you need to avoid a crash.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726375" y="3288475"/>
            <a:ext cx="4050475" cy="2585323"/>
            <a:chOff x="988998" y="3581400"/>
            <a:chExt cx="4050475" cy="2585323"/>
          </a:xfrm>
        </p:grpSpPr>
        <p:sp>
          <p:nvSpPr>
            <p:cNvPr id="22" name="Rectangle 21"/>
            <p:cNvSpPr/>
            <p:nvPr/>
          </p:nvSpPr>
          <p:spPr>
            <a:xfrm>
              <a:off x="988998" y="3581400"/>
              <a:ext cx="3505200" cy="2585323"/>
            </a:xfrm>
            <a:prstGeom prst="rect">
              <a:avLst/>
            </a:prstGeom>
            <a:solidFill>
              <a:srgbClr val="5C8CAC">
                <a:alpha val="24706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800" b="1" dirty="0">
                  <a:solidFill>
                    <a:srgbClr val="3FCD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^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           </a:t>
              </a:r>
              <a:r>
                <a:rPr lang="en-US" sz="18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*        </a:t>
              </a:r>
              <a:r>
                <a:rPr lang="en-US" sz="1800" b="1" dirty="0">
                  <a:solidFill>
                    <a:srgbClr val="F1EF9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 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+      </a:t>
              </a:r>
              <a:r>
                <a:rPr lang="en-US" sz="1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%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+                     .   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8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+++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sz="18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#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en-US" sz="1800" b="1" dirty="0">
                  <a:solidFill>
                    <a:srgbClr val="D4DCE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!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+       ;         *  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  </a:t>
              </a:r>
              <a:r>
                <a:rPr lang="en-US" sz="18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++                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en-US" sz="1800" b="1" dirty="0"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 </a:t>
              </a:r>
              <a:r>
                <a:rPr lang="en-US" sz="1800" b="1" dirty="0">
                  <a:solidFill>
                    <a:schemeClr val="bg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en-US" sz="1800" b="1" dirty="0">
                  <a:solidFill>
                    <a:srgbClr val="EBFF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;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.        </a:t>
              </a:r>
              <a:r>
                <a:rPr lang="en-US" sz="1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(O)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</a:t>
              </a:r>
              <a:r>
                <a:rPr lang="en-US" sz="18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681035" y="3792577"/>
              <a:ext cx="0" cy="224031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ysDot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>
            <a:xfrm>
              <a:off x="3044352" y="5979225"/>
              <a:ext cx="432048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ysDot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>
            <a:xfrm flipH="1">
              <a:off x="2036240" y="5979225"/>
              <a:ext cx="432048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ysDot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4718551" y="4584665"/>
              <a:ext cx="3209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t</a:t>
              </a:r>
              <a:endPara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28" name="Content Placeholder 2"/>
          <p:cNvSpPr txBox="1">
            <a:spLocks/>
          </p:cNvSpPr>
          <p:nvPr/>
        </p:nvSpPr>
        <p:spPr>
          <a:xfrm>
            <a:off x="4876800" y="3100450"/>
            <a:ext cx="3886200" cy="28956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700" dirty="0"/>
              <a:t>Rocks are the symbols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2700" dirty="0"/>
              <a:t>,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700" dirty="0"/>
              <a:t>,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700" dirty="0"/>
              <a:t>,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700" dirty="0"/>
              <a:t>,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00" dirty="0"/>
              <a:t>,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700" dirty="0"/>
              <a:t>,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700" dirty="0"/>
              <a:t>,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700" dirty="0"/>
              <a:t>,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700" dirty="0"/>
              <a:t>,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700" dirty="0"/>
              <a:t>,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2700" dirty="0"/>
              <a:t>,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700" dirty="0"/>
              <a:t> distributed with appropriate density. The dwarf is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(O)</a:t>
            </a:r>
            <a:r>
              <a:rPr lang="en-US" sz="2700" dirty="0"/>
              <a:t>. Ensure a constant game speed by </a:t>
            </a:r>
            <a:r>
              <a:rPr lang="en-US" sz="27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Thread.Sleep(150)</a:t>
            </a:r>
            <a:r>
              <a:rPr lang="en-US" sz="2700" dirty="0"/>
              <a:t>.</a:t>
            </a:r>
            <a:endParaRPr lang="en-US" sz="27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9600" y="6096000"/>
            <a:ext cx="748313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00" b="1" dirty="0"/>
              <a:t>Implement collision detection and scoring system.</a:t>
            </a:r>
            <a:endParaRPr lang="en-US" sz="2600" b="1" dirty="0">
              <a:solidFill>
                <a:srgbClr val="46A6BD">
                  <a:lumMod val="20000"/>
                  <a:lumOff val="80000"/>
                </a:srgb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14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The Console Class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Provides methods for console input and output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Input</a:t>
            </a:r>
          </a:p>
          <a:p>
            <a:pPr marL="1162050" lvl="2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Read(…)</a:t>
            </a:r>
            <a:r>
              <a:rPr lang="en-US" dirty="0"/>
              <a:t> – reads a single character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162050" lvl="2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ReadKey(…)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– reads a combination of keys</a:t>
            </a:r>
          </a:p>
          <a:p>
            <a:pPr marL="1162050" lvl="2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ReadLine(…)</a:t>
            </a:r>
            <a:r>
              <a:rPr lang="en-US" dirty="0"/>
              <a:t> – reads a single line of characters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dirty="0"/>
              <a:t>Output</a:t>
            </a:r>
          </a:p>
          <a:p>
            <a:pPr marL="1162050" lvl="2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dirty="0"/>
              <a:t> – prints the specified </a:t>
            </a:r>
            <a:br>
              <a:rPr lang="en-US" dirty="0"/>
            </a:br>
            <a:r>
              <a:rPr lang="en-US" dirty="0"/>
              <a:t>argument on the console</a:t>
            </a:r>
          </a:p>
          <a:p>
            <a:pPr marL="1162050" lvl="2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WriteLine(…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prints specified data to the console and moves to the next line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Console.Write(…)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2789238"/>
            <a:ext cx="8496300" cy="1009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Printing more than one variable using a formatting string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38279" name="Rectangle 7"/>
          <p:cNvSpPr>
            <a:spLocks noChangeArrowheads="1"/>
          </p:cNvSpPr>
          <p:nvPr/>
        </p:nvSpPr>
        <p:spPr bwMode="auto">
          <a:xfrm>
            <a:off x="684213" y="1601788"/>
            <a:ext cx="77755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Console.Write(a); // 15</a:t>
            </a:r>
          </a:p>
        </p:txBody>
      </p:sp>
      <p:sp>
        <p:nvSpPr>
          <p:cNvPr id="438280" name="Rectangle 8"/>
          <p:cNvSpPr>
            <a:spLocks noChangeArrowheads="1"/>
          </p:cNvSpPr>
          <p:nvPr/>
        </p:nvSpPr>
        <p:spPr bwMode="auto">
          <a:xfrm>
            <a:off x="250825" y="990600"/>
            <a:ext cx="8496300" cy="503238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an integer variable</a:t>
            </a:r>
          </a:p>
        </p:txBody>
      </p:sp>
      <p:sp>
        <p:nvSpPr>
          <p:cNvPr id="438281" name="Rectangle 9"/>
          <p:cNvSpPr>
            <a:spLocks noChangeArrowheads="1"/>
          </p:cNvSpPr>
          <p:nvPr/>
        </p:nvSpPr>
        <p:spPr bwMode="auto">
          <a:xfrm>
            <a:off x="684213" y="3953609"/>
            <a:ext cx="777557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15.5;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14;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+ {1} = {2}", a, b, a +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15.5 + 14 = 29.5</a:t>
            </a:r>
          </a:p>
        </p:txBody>
      </p:sp>
      <p:sp>
        <p:nvSpPr>
          <p:cNvPr id="438282" name="Rectangle 10"/>
          <p:cNvSpPr>
            <a:spLocks noChangeArrowheads="1"/>
          </p:cNvSpPr>
          <p:nvPr/>
        </p:nvSpPr>
        <p:spPr bwMode="auto">
          <a:xfrm>
            <a:off x="250825" y="5753100"/>
            <a:ext cx="8496300" cy="669925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print operation will start from the same line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Console.WriteLine(…)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39306" name="Rectangle 10"/>
          <p:cNvSpPr>
            <a:spLocks noChangeArrowheads="1"/>
          </p:cNvSpPr>
          <p:nvPr/>
        </p:nvSpPr>
        <p:spPr bwMode="auto">
          <a:xfrm>
            <a:off x="250825" y="2833688"/>
            <a:ext cx="8496300" cy="1150937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more than one variable using a formatting string</a:t>
            </a:r>
          </a:p>
        </p:txBody>
      </p:sp>
      <p:sp>
        <p:nvSpPr>
          <p:cNvPr id="439307" name="Rectangle 11"/>
          <p:cNvSpPr>
            <a:spLocks noChangeArrowheads="1"/>
          </p:cNvSpPr>
          <p:nvPr/>
        </p:nvSpPr>
        <p:spPr bwMode="auto">
          <a:xfrm>
            <a:off x="612775" y="1673562"/>
            <a:ext cx="792003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"Hello C#!";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</a:t>
            </a:r>
          </a:p>
        </p:txBody>
      </p:sp>
      <p:sp>
        <p:nvSpPr>
          <p:cNvPr id="439308" name="Rectangle 12"/>
          <p:cNvSpPr>
            <a:spLocks noChangeArrowheads="1"/>
          </p:cNvSpPr>
          <p:nvPr/>
        </p:nvSpPr>
        <p:spPr bwMode="auto">
          <a:xfrm>
            <a:off x="250825" y="990600"/>
            <a:ext cx="8496300" cy="6477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a string variable</a:t>
            </a:r>
          </a:p>
        </p:txBody>
      </p:sp>
      <p:sp>
        <p:nvSpPr>
          <p:cNvPr id="439309" name="Rectangle 13"/>
          <p:cNvSpPr>
            <a:spLocks noChangeArrowheads="1"/>
          </p:cNvSpPr>
          <p:nvPr/>
        </p:nvSpPr>
        <p:spPr bwMode="auto">
          <a:xfrm>
            <a:off x="612775" y="3984625"/>
            <a:ext cx="792003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"Marry";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year = 1987;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was born in {1}.", name, year);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Marry was born in 1987.</a:t>
            </a:r>
          </a:p>
        </p:txBody>
      </p:sp>
      <p:sp>
        <p:nvSpPr>
          <p:cNvPr id="439310" name="Rectangle 14"/>
          <p:cNvSpPr>
            <a:spLocks noChangeArrowheads="1"/>
          </p:cNvSpPr>
          <p:nvPr/>
        </p:nvSpPr>
        <p:spPr bwMode="auto">
          <a:xfrm>
            <a:off x="250825" y="5737225"/>
            <a:ext cx="8496300" cy="669925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printing will start from the new line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Printing to the Console – Example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671514" y="1219200"/>
            <a:ext cx="778668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name = "Peter";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age = 18;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town = "Sofia";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is {1} years old from {2}.",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name, age, town);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Result: Peter is 18 years old from Sofia.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Console.Write("This is on the same line!");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Console.WriteLine("Next sentence will be"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 on a new line.");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Console.WriteLine("Bye, bye, {0} from {1}.",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name, town);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/>
              <a:t>index[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/>
              <a:t>alignment][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/>
              <a:t>formatString]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</a:p>
          <a:p>
            <a:pPr lvl="1">
              <a:lnSpc>
                <a:spcPts val="3600"/>
              </a:lnSpc>
            </a:pPr>
            <a:r>
              <a:rPr lang="en-US" dirty="0"/>
              <a:t>The zero-based index of the argument whose string representation is to be included at this position in the string</a:t>
            </a:r>
          </a:p>
          <a:p>
            <a:pPr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alignment</a:t>
            </a:r>
          </a:p>
          <a:p>
            <a:pPr lvl="1">
              <a:lnSpc>
                <a:spcPts val="3600"/>
              </a:lnSpc>
            </a:pPr>
            <a:r>
              <a:rPr lang="en-US" dirty="0"/>
              <a:t>A signed integer that indicates the total length of the field into which the argument is inserted</a:t>
            </a:r>
          </a:p>
          <a:p>
            <a:pPr lvl="2">
              <a:lnSpc>
                <a:spcPts val="3600"/>
              </a:lnSpc>
            </a:pPr>
            <a:r>
              <a:rPr lang="en-US" dirty="0"/>
              <a:t>a positive integer – right-aligned</a:t>
            </a:r>
          </a:p>
          <a:p>
            <a:pPr lvl="2">
              <a:lnSpc>
                <a:spcPts val="3600"/>
              </a:lnSpc>
            </a:pPr>
            <a:r>
              <a:rPr lang="en-US" dirty="0"/>
              <a:t>a negative integer – left-aligned</a:t>
            </a:r>
          </a:p>
        </p:txBody>
      </p:sp>
    </p:spTree>
    <p:extLst>
      <p:ext uri="{BB962C8B-B14F-4D97-AF65-F5344CB8AC3E}">
        <p14:creationId xmlns:p14="http://schemas.microsoft.com/office/powerpoint/2010/main" val="1049130817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5928</TotalTime>
  <Words>3134</Words>
  <Application>Microsoft Office PowerPoint</Application>
  <PresentationFormat>Presentación en pantalla (4:3)</PresentationFormat>
  <Paragraphs>426</Paragraphs>
  <Slides>43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9" baseType="lpstr">
      <vt:lpstr>Calibri</vt:lpstr>
      <vt:lpstr>Consolas</vt:lpstr>
      <vt:lpstr>Corbel</vt:lpstr>
      <vt:lpstr>Courier New</vt:lpstr>
      <vt:lpstr>Wingdings 2</vt:lpstr>
      <vt:lpstr>Telerik-PowerPoint-Theme</vt:lpstr>
      <vt:lpstr>Console Input / Output</vt:lpstr>
      <vt:lpstr>Table of Contents</vt:lpstr>
      <vt:lpstr>Printing to the Console</vt:lpstr>
      <vt:lpstr>Printing to the Console</vt:lpstr>
      <vt:lpstr>The Console Class</vt:lpstr>
      <vt:lpstr>Console.Write(…)</vt:lpstr>
      <vt:lpstr>Console.WriteLine(…)</vt:lpstr>
      <vt:lpstr>Printing to the Console – Example</vt:lpstr>
      <vt:lpstr>Formatting Strings</vt:lpstr>
      <vt:lpstr>Formatting Strings</vt:lpstr>
      <vt:lpstr>Formatting Strings – Example</vt:lpstr>
      <vt:lpstr>Printing a Menu – Example</vt:lpstr>
      <vt:lpstr>Printing to the Console</vt:lpstr>
      <vt:lpstr>Reading from the Console</vt:lpstr>
      <vt:lpstr>Reading from the Console</vt:lpstr>
      <vt:lpstr>Console.Read()</vt:lpstr>
      <vt:lpstr>Reading Characters from the Console</vt:lpstr>
      <vt:lpstr>Console.ReadKey()</vt:lpstr>
      <vt:lpstr>Reading Keys from the Console</vt:lpstr>
      <vt:lpstr>Console.ReadLine()</vt:lpstr>
      <vt:lpstr>Reading Strings from the Console</vt:lpstr>
      <vt:lpstr>Reading Numeral Types</vt:lpstr>
      <vt:lpstr>Converting Strings to Numbers</vt:lpstr>
      <vt:lpstr>Reading Numbers from the Console – Example</vt:lpstr>
      <vt:lpstr>Converting Strings to Numbers (2)</vt:lpstr>
      <vt:lpstr>Reading Numbers from the Console</vt:lpstr>
      <vt:lpstr>Error Handling when Parsing</vt:lpstr>
      <vt:lpstr>Parsing with TryParse()</vt:lpstr>
      <vt:lpstr>Regional Settings</vt:lpstr>
      <vt:lpstr>How to Print Special Characters on the Console?</vt:lpstr>
      <vt:lpstr>Decimal Separator</vt:lpstr>
      <vt:lpstr>Regional Settings</vt:lpstr>
      <vt:lpstr>Reading and Printing to the Console</vt:lpstr>
      <vt:lpstr>Printing a Letter – Example</vt:lpstr>
      <vt:lpstr>Printing a Letter</vt:lpstr>
      <vt:lpstr>Calculating Area – Example</vt:lpstr>
      <vt:lpstr>Calculating Area</vt:lpstr>
      <vt:lpstr>Summary</vt:lpstr>
      <vt:lpstr>Console Input / Output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Console Input / Output</dc:title>
  <dc:subject>C# Fundamentals Course</dc:subject>
  <dc:creator>Svetlin Nakov</dc:creator>
  <dc:description>C# Programming Fundamentals Course @ Telerik Academy
http://academy.telerik.com</dc:description>
  <cp:lastModifiedBy>Miguel Ángel Campos Méndez</cp:lastModifiedBy>
  <cp:revision>398</cp:revision>
  <dcterms:created xsi:type="dcterms:W3CDTF">2007-12-08T16:03:35Z</dcterms:created>
  <dcterms:modified xsi:type="dcterms:W3CDTF">2021-04-27T06:52:44Z</dcterms:modified>
</cp:coreProperties>
</file>