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handoutMasterIdLst>
    <p:handoutMasterId r:id="rId60"/>
  </p:handoutMasterIdLst>
  <p:sldIdLst>
    <p:sldId id="320"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77" r:id="rId45"/>
    <p:sldId id="378" r:id="rId46"/>
    <p:sldId id="379" r:id="rId47"/>
    <p:sldId id="380" r:id="rId48"/>
    <p:sldId id="381" r:id="rId49"/>
    <p:sldId id="382" r:id="rId50"/>
    <p:sldId id="383" r:id="rId51"/>
    <p:sldId id="384" r:id="rId52"/>
    <p:sldId id="385" r:id="rId53"/>
    <p:sldId id="386" r:id="rId54"/>
    <p:sldId id="387" r:id="rId55"/>
    <p:sldId id="388" r:id="rId56"/>
    <p:sldId id="389" r:id="rId57"/>
    <p:sldId id="33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C00"/>
    <a:srgbClr val="9ED000"/>
    <a:srgbClr val="F4FCD8"/>
    <a:srgbClr val="FFFFFF"/>
    <a:srgbClr val="E8FFC8"/>
    <a:srgbClr val="FAF7C8"/>
    <a:srgbClr val="FAF8C8"/>
    <a:srgbClr val="F5FFC2"/>
    <a:srgbClr val="EBFFD2"/>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468" autoAdjust="0"/>
  </p:normalViewPr>
  <p:slideViewPr>
    <p:cSldViewPr>
      <p:cViewPr varScale="1">
        <p:scale>
          <a:sx n="104" d="100"/>
          <a:sy n="104" d="100"/>
        </p:scale>
        <p:origin x="114"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78" y="-96"/>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Ángel Campos Méndez" userId="402d5bdf62ce6c12" providerId="LiveId" clId="{788F8F0A-1A12-43A6-8520-F84089E9FE90}"/>
    <pc:docChg chg="custSel modSld">
      <pc:chgData name="Miguel Ángel Campos Méndez" userId="402d5bdf62ce6c12" providerId="LiveId" clId="{788F8F0A-1A12-43A6-8520-F84089E9FE90}" dt="2021-04-30T09:05:56.376" v="6" actId="1076"/>
      <pc:docMkLst>
        <pc:docMk/>
      </pc:docMkLst>
      <pc:sldChg chg="delSp mod">
        <pc:chgData name="Miguel Ángel Campos Méndez" userId="402d5bdf62ce6c12" providerId="LiveId" clId="{788F8F0A-1A12-43A6-8520-F84089E9FE90}" dt="2021-04-30T08:18:00.039" v="1" actId="478"/>
        <pc:sldMkLst>
          <pc:docMk/>
          <pc:sldMk cId="803542174" sldId="356"/>
        </pc:sldMkLst>
        <pc:inkChg chg="del">
          <ac:chgData name="Miguel Ángel Campos Méndez" userId="402d5bdf62ce6c12" providerId="LiveId" clId="{788F8F0A-1A12-43A6-8520-F84089E9FE90}" dt="2021-04-30T08:18:00.039" v="1" actId="478"/>
          <ac:inkMkLst>
            <pc:docMk/>
            <pc:sldMk cId="803542174" sldId="356"/>
            <ac:inkMk id="2" creationId="{D3EBBD35-D9A3-4908-9163-AA9E18BD7215}"/>
          </ac:inkMkLst>
        </pc:inkChg>
      </pc:sldChg>
      <pc:sldChg chg="delSp mod">
        <pc:chgData name="Miguel Ángel Campos Méndez" userId="402d5bdf62ce6c12" providerId="LiveId" clId="{788F8F0A-1A12-43A6-8520-F84089E9FE90}" dt="2021-04-30T08:17:57.090" v="0" actId="478"/>
        <pc:sldMkLst>
          <pc:docMk/>
          <pc:sldMk cId="2973157729" sldId="357"/>
        </pc:sldMkLst>
        <pc:inkChg chg="del">
          <ac:chgData name="Miguel Ángel Campos Méndez" userId="402d5bdf62ce6c12" providerId="LiveId" clId="{788F8F0A-1A12-43A6-8520-F84089E9FE90}" dt="2021-04-30T08:17:57.090" v="0" actId="478"/>
          <ac:inkMkLst>
            <pc:docMk/>
            <pc:sldMk cId="2973157729" sldId="357"/>
            <ac:inkMk id="2" creationId="{E72F977A-C3DA-4564-9B16-D82B7FB5DC48}"/>
          </ac:inkMkLst>
        </pc:inkChg>
      </pc:sldChg>
      <pc:sldChg chg="delSp mod">
        <pc:chgData name="Miguel Ángel Campos Méndez" userId="402d5bdf62ce6c12" providerId="LiveId" clId="{788F8F0A-1A12-43A6-8520-F84089E9FE90}" dt="2021-04-30T08:22:49.475" v="2" actId="478"/>
        <pc:sldMkLst>
          <pc:docMk/>
          <pc:sldMk cId="3253856151" sldId="360"/>
        </pc:sldMkLst>
        <pc:inkChg chg="del">
          <ac:chgData name="Miguel Ángel Campos Méndez" userId="402d5bdf62ce6c12" providerId="LiveId" clId="{788F8F0A-1A12-43A6-8520-F84089E9FE90}" dt="2021-04-30T08:22:49.475" v="2" actId="478"/>
          <ac:inkMkLst>
            <pc:docMk/>
            <pc:sldMk cId="3253856151" sldId="360"/>
            <ac:inkMk id="2" creationId="{0EB91603-4E5E-404D-B358-CAD6A774925D}"/>
          </ac:inkMkLst>
        </pc:inkChg>
      </pc:sldChg>
      <pc:sldChg chg="modSp mod">
        <pc:chgData name="Miguel Ángel Campos Méndez" userId="402d5bdf62ce6c12" providerId="LiveId" clId="{788F8F0A-1A12-43A6-8520-F84089E9FE90}" dt="2021-04-30T09:05:15.909" v="3" actId="20577"/>
        <pc:sldMkLst>
          <pc:docMk/>
          <pc:sldMk cId="1834783103" sldId="384"/>
        </pc:sldMkLst>
        <pc:spChg chg="mod">
          <ac:chgData name="Miguel Ángel Campos Méndez" userId="402d5bdf62ce6c12" providerId="LiveId" clId="{788F8F0A-1A12-43A6-8520-F84089E9FE90}" dt="2021-04-30T09:05:15.909" v="3" actId="20577"/>
          <ac:spMkLst>
            <pc:docMk/>
            <pc:sldMk cId="1834783103" sldId="384"/>
            <ac:spMk id="425987" creationId="{00000000-0000-0000-0000-000000000000}"/>
          </ac:spMkLst>
        </pc:spChg>
      </pc:sldChg>
      <pc:sldChg chg="modSp mod">
        <pc:chgData name="Miguel Ángel Campos Méndez" userId="402d5bdf62ce6c12" providerId="LiveId" clId="{788F8F0A-1A12-43A6-8520-F84089E9FE90}" dt="2021-04-30T09:05:38.034" v="5" actId="20577"/>
        <pc:sldMkLst>
          <pc:docMk/>
          <pc:sldMk cId="4020282807" sldId="385"/>
        </pc:sldMkLst>
        <pc:spChg chg="mod">
          <ac:chgData name="Miguel Ángel Campos Méndez" userId="402d5bdf62ce6c12" providerId="LiveId" clId="{788F8F0A-1A12-43A6-8520-F84089E9FE90}" dt="2021-04-30T09:05:38.034" v="5" actId="20577"/>
          <ac:spMkLst>
            <pc:docMk/>
            <pc:sldMk cId="4020282807" sldId="385"/>
            <ac:spMk id="566275" creationId="{00000000-0000-0000-0000-000000000000}"/>
          </ac:spMkLst>
        </pc:spChg>
      </pc:sldChg>
      <pc:sldChg chg="modSp mod">
        <pc:chgData name="Miguel Ángel Campos Méndez" userId="402d5bdf62ce6c12" providerId="LiveId" clId="{788F8F0A-1A12-43A6-8520-F84089E9FE90}" dt="2021-04-30T09:05:56.376" v="6" actId="1076"/>
        <pc:sldMkLst>
          <pc:docMk/>
          <pc:sldMk cId="3751837948" sldId="387"/>
        </pc:sldMkLst>
        <pc:graphicFrameChg chg="mod">
          <ac:chgData name="Miguel Ángel Campos Méndez" userId="402d5bdf62ce6c12" providerId="LiveId" clId="{788F8F0A-1A12-43A6-8520-F84089E9FE90}" dt="2021-04-30T09:05:56.376" v="6" actId="1076"/>
          <ac:graphicFrameMkLst>
            <pc:docMk/>
            <pc:sldMk cId="3751837948" sldId="387"/>
            <ac:graphicFrameMk id="8" creationId="{00000000-0000-0000-0000-000000000000}"/>
          </ac:graphicFrameMkLst>
        </pc:graphicFrameChg>
      </pc:sldChg>
    </pc:docChg>
  </pc:docChgLst>
  <pc:docChgLst>
    <pc:chgData name="Miguel Ángel Campos Méndez" userId="402d5bdf62ce6c12" providerId="LiveId" clId="{09FF1AD4-9F71-4036-AF83-856690DCDFA1}"/>
    <pc:docChg chg="modSld">
      <pc:chgData name="Miguel Ángel Campos Méndez" userId="402d5bdf62ce6c12" providerId="LiveId" clId="{09FF1AD4-9F71-4036-AF83-856690DCDFA1}" dt="2020-03-27T09:01:49.017" v="0"/>
      <pc:docMkLst>
        <pc:docMk/>
      </pc:docMkLst>
      <pc:sldChg chg="addSp">
        <pc:chgData name="Miguel Ángel Campos Méndez" userId="402d5bdf62ce6c12" providerId="LiveId" clId="{09FF1AD4-9F71-4036-AF83-856690DCDFA1}" dt="2020-03-27T09:01:49.017" v="0"/>
        <pc:sldMkLst>
          <pc:docMk/>
          <pc:sldMk cId="210654590" sldId="351"/>
        </pc:sldMkLst>
        <pc:inkChg chg="add">
          <ac:chgData name="Miguel Ángel Campos Méndez" userId="402d5bdf62ce6c12" providerId="LiveId" clId="{09FF1AD4-9F71-4036-AF83-856690DCDFA1}" dt="2020-03-27T09:01:49.017" v="0"/>
          <ac:inkMkLst>
            <pc:docMk/>
            <pc:sldMk cId="210654590" sldId="351"/>
            <ac:inkMk id="2" creationId="{408AC274-8249-4B8B-A173-3ABB32955E83}"/>
          </ac:inkMkLst>
        </pc:inkChg>
      </pc:sldChg>
      <pc:sldChg chg="addSp">
        <pc:chgData name="Miguel Ángel Campos Méndez" userId="402d5bdf62ce6c12" providerId="LiveId" clId="{09FF1AD4-9F71-4036-AF83-856690DCDFA1}" dt="2020-03-27T09:01:49.017" v="0"/>
        <pc:sldMkLst>
          <pc:docMk/>
          <pc:sldMk cId="803542174" sldId="356"/>
        </pc:sldMkLst>
        <pc:inkChg chg="add">
          <ac:chgData name="Miguel Ángel Campos Méndez" userId="402d5bdf62ce6c12" providerId="LiveId" clId="{09FF1AD4-9F71-4036-AF83-856690DCDFA1}" dt="2020-03-27T09:01:49.017" v="0"/>
          <ac:inkMkLst>
            <pc:docMk/>
            <pc:sldMk cId="803542174" sldId="356"/>
            <ac:inkMk id="2" creationId="{D3EBBD35-D9A3-4908-9163-AA9E18BD7215}"/>
          </ac:inkMkLst>
        </pc:inkChg>
      </pc:sldChg>
      <pc:sldChg chg="addSp">
        <pc:chgData name="Miguel Ángel Campos Méndez" userId="402d5bdf62ce6c12" providerId="LiveId" clId="{09FF1AD4-9F71-4036-AF83-856690DCDFA1}" dt="2020-03-27T09:01:49.017" v="0"/>
        <pc:sldMkLst>
          <pc:docMk/>
          <pc:sldMk cId="2973157729" sldId="357"/>
        </pc:sldMkLst>
        <pc:inkChg chg="add">
          <ac:chgData name="Miguel Ángel Campos Méndez" userId="402d5bdf62ce6c12" providerId="LiveId" clId="{09FF1AD4-9F71-4036-AF83-856690DCDFA1}" dt="2020-03-27T09:01:49.017" v="0"/>
          <ac:inkMkLst>
            <pc:docMk/>
            <pc:sldMk cId="2973157729" sldId="357"/>
            <ac:inkMk id="2" creationId="{E72F977A-C3DA-4564-9B16-D82B7FB5DC48}"/>
          </ac:inkMkLst>
        </pc:inkChg>
      </pc:sldChg>
      <pc:sldChg chg="addSp">
        <pc:chgData name="Miguel Ángel Campos Méndez" userId="402d5bdf62ce6c12" providerId="LiveId" clId="{09FF1AD4-9F71-4036-AF83-856690DCDFA1}" dt="2020-03-27T09:01:49.017" v="0"/>
        <pc:sldMkLst>
          <pc:docMk/>
          <pc:sldMk cId="3253856151" sldId="360"/>
        </pc:sldMkLst>
        <pc:inkChg chg="add">
          <ac:chgData name="Miguel Ángel Campos Méndez" userId="402d5bdf62ce6c12" providerId="LiveId" clId="{09FF1AD4-9F71-4036-AF83-856690DCDFA1}" dt="2020-03-27T09:01:49.017" v="0"/>
          <ac:inkMkLst>
            <pc:docMk/>
            <pc:sldMk cId="3253856151" sldId="360"/>
            <ac:inkMk id="2" creationId="{0EB91603-4E5E-404D-B358-CAD6A774925D}"/>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4/30/2021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‹Nº›</a:t>
            </a:fld>
            <a:endParaRPr lang="en-US" dirty="0"/>
          </a:p>
        </p:txBody>
      </p:sp>
    </p:spTree>
    <p:extLst>
      <p:ext uri="{BB962C8B-B14F-4D97-AF65-F5344CB8AC3E}">
        <p14:creationId xmlns:p14="http://schemas.microsoft.com/office/powerpoint/2010/main" val="121324060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20-03-27T08:42:22.599"/>
    </inkml:context>
    <inkml:brush xml:id="br0">
      <inkml:brushProperty name="width" value="0.05292" units="cm"/>
      <inkml:brushProperty name="height" value="0.05292" units="cm"/>
      <inkml:brushProperty name="color" value="#FF0000"/>
    </inkml:brush>
  </inkml:definitions>
  <inkml:trace contextRef="#ctx0" brushRef="#br0">6253 12512 19 0,'-3'-8'9'0,"3"11"-5"16,0-3 10-16,0 0-13 15,0-3 1-15,0 3 0 16,5 0 1-16,4 0-3 15,0 0 0-15,3 3 1 16,6 0 1-16,3-1-1 16,9 3 0-16,2 3-1 15,1 3 0-15,12 0-1 16,2 4 1-16,4 4 0 16,0-1 0-16,5 1 0 15,7-3 0-15,8-6 0 16,4-2 1-16,-4-8-1 0,-3-5 0 15,-2-3 0-15,-4-2 1 16,-2 2-1-16,-12 0 0 16,-7 0 0-16,-11 2 0 15,-6-1 0-15,-9 1 0 16,-6 4 0-16,-9-1 1 16,-9-2-1-16,-3-1 1 15,-6 4 0-15,-6-4 0 16,-9 1-1-16,-17 0 0 15,-16 2-1-15,-11 1 1 16,-9 7-1-16,-16 0 1 0,-2 3-1 16,-3 0 0-16,12 0 1 15,6 5 1-15,2 0 0 16,7 1 1-16,17-6 0 16,4-1 0-16,11 7-1 15,13-6 1-15,2 0-2 16,15-6 1-16,9-2-2 15,9 0 0-15,21-5 0 16,9-3 0-16,11-3-1 16,13 1 1-16,11 2 0 15,16-3 0-15,5 1 1 16,0 2 1-16,4 0-2 16,5 3 1-16,0 2-1 15,-6-2 1-15,-5-1-1 16,-10 1 0-16,-2 2-5 15,-4 1 0-15,-14 2-2 0,-16-3 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4/30/2021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‹Nº›</a:t>
            </a:fld>
            <a:endParaRPr lang="en-US" dirty="0"/>
          </a:p>
        </p:txBody>
      </p:sp>
    </p:spTree>
    <p:extLst>
      <p:ext uri="{BB962C8B-B14F-4D97-AF65-F5344CB8AC3E}">
        <p14:creationId xmlns:p14="http://schemas.microsoft.com/office/powerpoint/2010/main" val="3985201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53777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8CA3FD5-FD3F-4C79-A80B-E275BA2DB07B}" type="slidenum">
              <a:rPr lang="en-US"/>
              <a:pPr/>
              <a:t>31</a:t>
            </a:fld>
            <a:r>
              <a:rPr lang="en-US" dirty="0"/>
              <a:t>##</a:t>
            </a:r>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3229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35</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071848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D2E1BCC-A206-4C63-A6D2-1CD4D7278DD8}" type="slidenum">
              <a:rPr lang="en-US"/>
              <a:pPr/>
              <a:t>36</a:t>
            </a:fld>
            <a:r>
              <a:rPr lang="en-US" dirty="0"/>
              <a:t>##</a:t>
            </a:r>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698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BAAA9F8-CCF5-4E25-AD2C-8F006C88416B}" type="slidenum">
              <a:rPr lang="en-US"/>
              <a:pPr/>
              <a:t>38</a:t>
            </a:fld>
            <a:r>
              <a:rPr lang="en-US" dirty="0"/>
              <a:t>##</a:t>
            </a:r>
          </a:p>
        </p:txBody>
      </p:sp>
      <p:sp>
        <p:nvSpPr>
          <p:cNvPr id="517122" name="Rectangle 2"/>
          <p:cNvSpPr>
            <a:spLocks noGrp="1" noRot="1" noChangeAspec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32570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40</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98164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150EBD-32F7-4C9C-8BCB-C281C3A399FB}" type="slidenum">
              <a:rPr lang="en-US"/>
              <a:pPr/>
              <a:t>43</a:t>
            </a:fld>
            <a:r>
              <a:rPr lang="en-US" dirty="0"/>
              <a:t>##</a:t>
            </a:r>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46287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2D76B48-857F-4E3A-B30D-EFD8DEDF63DB}" type="slidenum">
              <a:rPr lang="en-US"/>
              <a:pPr/>
              <a:t>49</a:t>
            </a:fld>
            <a:r>
              <a:rPr lang="en-US" dirty="0"/>
              <a:t>##</a:t>
            </a:r>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252175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0FD718C-3D7E-4A6E-9F9D-C61DF3A08425}" type="slidenum">
              <a:rPr lang="en-US"/>
              <a:pPr/>
              <a:t>51</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31295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914BBA5-FEC1-4CA1-88AB-9BF3C730A38C}" type="slidenum">
              <a:rPr lang="en-US"/>
              <a:pPr/>
              <a:t>53</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42399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55</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06360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28236FC-7460-47B5-8E5C-2AF21A4EC5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99848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3A1299-F055-4DC7-82A5-76191A4D0277}" type="slidenum">
              <a:rPr lang="en-US"/>
              <a:pPr/>
              <a:t>56</a:t>
            </a:fld>
            <a:r>
              <a:rPr lang="en-US" dirty="0"/>
              <a:t>##</a:t>
            </a:r>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67146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182BDED-90FC-4B07-A4AE-5C0AABA2B497}" type="slidenum">
              <a:rPr lang="en-US"/>
              <a:pPr/>
              <a:t>4</a:t>
            </a:fld>
            <a:r>
              <a:rPr lang="en-US" dirty="0"/>
              <a:t>##</a:t>
            </a:r>
          </a:p>
        </p:txBody>
      </p:sp>
      <p:sp>
        <p:nvSpPr>
          <p:cNvPr id="609282" name="Rectangle 2"/>
          <p:cNvSpPr>
            <a:spLocks noGrp="1" noRot="1" noChangeAspect="1" noChangeArrowheads="1" noTextEdit="1"/>
          </p:cNvSpPr>
          <p:nvPr>
            <p:ph type="sldImg"/>
          </p:nvPr>
        </p:nvSpPr>
        <p:spPr>
          <a:ln/>
        </p:spPr>
      </p:sp>
      <p:sp>
        <p:nvSpPr>
          <p:cNvPr id="609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021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C72624-484E-4601-9E8A-6AA48CB11F9F}" type="slidenum">
              <a:rPr lang="en-US"/>
              <a:pPr/>
              <a:t>5</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21408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13</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94635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3D9BFAF-F0A8-4538-B3A2-9F2173835623}" type="slidenum">
              <a:rPr lang="en-US"/>
              <a:pPr/>
              <a:t>14</a:t>
            </a:fld>
            <a:r>
              <a:rPr lang="en-US" dirty="0"/>
              <a:t>##</a:t>
            </a:r>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15287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D98A618-929C-404A-86C7-6B369336850D}" type="slidenum">
              <a:rPr lang="en-US"/>
              <a:pPr/>
              <a:t>20</a:t>
            </a:fld>
            <a:r>
              <a:rPr lang="en-US" dirty="0"/>
              <a:t>##</a:t>
            </a:r>
          </a:p>
        </p:txBody>
      </p:sp>
      <p:sp>
        <p:nvSpPr>
          <p:cNvPr id="611330" name="Rectangle 2"/>
          <p:cNvSpPr>
            <a:spLocks noGrp="1" noRot="1" noChangeAspect="1" noChangeArrowheads="1" noTextEdit="1"/>
          </p:cNvSpPr>
          <p:nvPr>
            <p:ph type="sldImg"/>
          </p:nvPr>
        </p:nvSpPr>
        <p:spPr>
          <a:ln/>
        </p:spPr>
      </p:sp>
      <p:sp>
        <p:nvSpPr>
          <p:cNvPr id="611331"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1250653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0CE93A6-FA01-421A-9A1A-9D030E5B8DE9}" type="slidenum">
              <a:rPr lang="en-US"/>
              <a:pPr/>
              <a:t>22</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05348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5E64494-E13B-4300-AA68-72227FFCA007}" type="slidenum">
              <a:rPr lang="en-US"/>
              <a:pPr/>
              <a:t>25</a:t>
            </a:fld>
            <a:r>
              <a:rPr lang="en-US" dirty="0"/>
              <a:t>##</a:t>
            </a: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79392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mvccourse.telerik.com/" TargetMode="External"/><Relationship Id="rId13" Type="http://schemas.openxmlformats.org/officeDocument/2006/relationships/hyperlink" Target="http://algoacademy.telerik.com/" TargetMode="External"/><Relationship Id="rId18" Type="http://schemas.openxmlformats.org/officeDocument/2006/relationships/hyperlink" Target="http://www.minkov.it/" TargetMode="External"/><Relationship Id="rId3" Type="http://schemas.openxmlformats.org/officeDocument/2006/relationships/hyperlink" Target="http://kursove-uroci-knigi-obuchenie-programirane-web-design-csharp.info/" TargetMode="External"/><Relationship Id="rId7" Type="http://schemas.openxmlformats.org/officeDocument/2006/relationships/hyperlink" Target="http://schoolacademy.telerik.com/" TargetMode="External"/><Relationship Id="rId12" Type="http://schemas.openxmlformats.org/officeDocument/2006/relationships/hyperlink" Target="http://codecourse.telerik.com/" TargetMode="External"/><Relationship Id="rId17" Type="http://schemas.openxmlformats.org/officeDocument/2006/relationships/hyperlink" Target="http://www.introprogramming.info/" TargetMode="External"/><Relationship Id="rId2" Type="http://schemas.openxmlformats.org/officeDocument/2006/relationships/hyperlink" Target="http://forums.academy.telerik.com/" TargetMode="External"/><Relationship Id="rId16" Type="http://schemas.openxmlformats.org/officeDocument/2006/relationships/hyperlink" Target="http://mobiledevcourse.telerik.com/" TargetMode="External"/><Relationship Id="rId20" Type="http://schemas.openxmlformats.org/officeDocument/2006/relationships/hyperlink" Target="http://csharpfundamentals.telerik.com/" TargetMode="External"/><Relationship Id="rId1" Type="http://schemas.openxmlformats.org/officeDocument/2006/relationships/slideMaster" Target="../slideMasters/slideMaster1.xml"/><Relationship Id="rId6" Type="http://schemas.openxmlformats.org/officeDocument/2006/relationships/hyperlink" Target="http://html5course.telerik.com/" TargetMode="External"/><Relationship Id="rId11" Type="http://schemas.openxmlformats.org/officeDocument/2006/relationships/hyperlink" Target="http://www.nakov.com/" TargetMode="External"/><Relationship Id="rId5" Type="http://schemas.openxmlformats.org/officeDocument/2006/relationships/hyperlink" Target="http://seocourse.telerik.com/" TargetMode="External"/><Relationship Id="rId15" Type="http://schemas.openxmlformats.org/officeDocument/2006/relationships/hyperlink" Target="http://academy.telerik.com/" TargetMode="External"/><Relationship Id="rId10" Type="http://schemas.openxmlformats.org/officeDocument/2006/relationships/hyperlink" Target="http://www.bgcoder.com/" TargetMode="External"/><Relationship Id="rId19" Type="http://schemas.openxmlformats.org/officeDocument/2006/relationships/hyperlink" Target="http://www.nikolay.it/" TargetMode="External"/><Relationship Id="rId4" Type="http://schemas.openxmlformats.org/officeDocument/2006/relationships/hyperlink" Target="http://www.telerik-kids.com/" TargetMode="External"/><Relationship Id="rId9" Type="http://schemas.openxmlformats.org/officeDocument/2006/relationships/hyperlink" Target="http://clouddevcourse.telerik.com/" TargetMode="External"/><Relationship Id="rId14" Type="http://schemas.openxmlformats.org/officeDocument/2006/relationships/hyperlink" Target="http://aspnetcourse.telerik.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6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44500" y="4572000"/>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833646"/>
            <a:ext cx="3352800" cy="369332"/>
          </a:xfrm>
          <a:prstGeom prst="rect">
            <a:avLst/>
          </a:prstGeom>
          <a:noFill/>
        </p:spPr>
        <p:txBody>
          <a:bodyPr wrap="square" rtlCol="0">
            <a:spAutoFit/>
          </a:bodyPr>
          <a:lstStyle>
            <a:lvl1pPr marL="0" indent="0" algn="l" rtl="0" fontAlgn="base">
              <a:spcBef>
                <a:spcPct val="0"/>
              </a:spcBef>
              <a:spcAft>
                <a:spcPct val="0"/>
              </a:spcAft>
              <a:buNone/>
              <a:defRPr lang="en-US" sz="1800" b="1" kern="1200" dirty="0">
                <a:solidFill>
                  <a:schemeClr val="tx2">
                    <a:lumMod val="20000"/>
                    <a:lumOff val="80000"/>
                  </a:schemeClr>
                </a:solidFill>
                <a:effectLst>
                  <a:outerShdw blurRad="38100" dist="38100" dir="2700000" algn="tl">
                    <a:srgbClr val="000000">
                      <a:alpha val="43137"/>
                    </a:srgbClr>
                  </a:outerShdw>
                </a:effectLst>
                <a:latin typeface="Corbel" pitchFamily="34" charset="0"/>
                <a:ea typeface="+mn-ea"/>
                <a:cs typeface="+mn-cs"/>
              </a:defRPr>
            </a:lvl1pPr>
          </a:lstStyle>
          <a:p>
            <a:pPr marL="319088" lvl="0" indent="-319088" algn="l" rtl="0" eaLnBrk="0" fontAlgn="base" hangingPunct="0">
              <a:spcBef>
                <a:spcPct val="0"/>
              </a:spcBef>
              <a:spcAft>
                <a:spcPct val="0"/>
              </a:spcAft>
              <a:buClr>
                <a:schemeClr val="accent5">
                  <a:lumMod val="40000"/>
                  <a:lumOff val="60000"/>
                </a:schemeClr>
              </a:buClr>
              <a:buSzPct val="70000"/>
              <a:buFont typeface="Wingdings 2" pitchFamily="18" charset="2"/>
              <a:buNone/>
            </a:pPr>
            <a:r>
              <a:rPr lang="en-US" sz="1800" b="1" dirty="0">
                <a:solidFill>
                  <a:srgbClr val="0EFE58"/>
                </a:solidFill>
                <a:effectLst>
                  <a:outerShdw blurRad="38100" dist="38100" dir="2700000" algn="tl">
                    <a:srgbClr val="000000">
                      <a:alpha val="43137"/>
                    </a:srgbClr>
                  </a:outerShdw>
                </a:effectLst>
              </a:rPr>
              <a:t>Company Name</a:t>
            </a:r>
          </a:p>
        </p:txBody>
      </p:sp>
      <p:sp>
        <p:nvSpPr>
          <p:cNvPr id="16" name="Text Placeholder 13"/>
          <p:cNvSpPr>
            <a:spLocks noGrp="1"/>
          </p:cNvSpPr>
          <p:nvPr>
            <p:ph type="body" sz="quarter" idx="12" hasCustomPrompt="1"/>
          </p:nvPr>
        </p:nvSpPr>
        <p:spPr>
          <a:xfrm>
            <a:off x="457200" y="6138446"/>
            <a:ext cx="3352800"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rPr>
              <a:t>Company Web Site</a:t>
            </a:r>
          </a:p>
        </p:txBody>
      </p:sp>
      <p:sp>
        <p:nvSpPr>
          <p:cNvPr id="8" name="Text Placeholder 13"/>
          <p:cNvSpPr>
            <a:spLocks noGrp="1"/>
          </p:cNvSpPr>
          <p:nvPr>
            <p:ph type="body" sz="quarter" idx="13" hasCustomPrompt="1"/>
          </p:nvPr>
        </p:nvSpPr>
        <p:spPr>
          <a:xfrm>
            <a:off x="457200" y="5029200"/>
            <a:ext cx="3352800" cy="461665"/>
          </a:xfrm>
          <a:prstGeom prst="rect">
            <a:avLst/>
          </a:prstGeom>
          <a:noFill/>
        </p:spPr>
        <p:txBody>
          <a:bodyPr wrap="square" rtlCol="0">
            <a:spAutoFit/>
          </a:bodyPr>
          <a:lstStyle>
            <a:lvl1pPr algn="l" rtl="0" fontAlgn="base">
              <a:spcBef>
                <a:spcPct val="0"/>
              </a:spcBef>
              <a:spcAft>
                <a:spcPct val="0"/>
              </a:spcAft>
              <a:buNone/>
              <a:defRPr lang="en-US" sz="23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Position</a:t>
            </a:r>
          </a:p>
        </p:txBody>
      </p:sp>
      <p:sp>
        <p:nvSpPr>
          <p:cNvPr id="9" name="Text Placeholder 13"/>
          <p:cNvSpPr>
            <a:spLocks noGrp="1"/>
          </p:cNvSpPr>
          <p:nvPr>
            <p:ph type="body" sz="quarter" idx="14" hasCustomPrompt="1"/>
          </p:nvPr>
        </p:nvSpPr>
        <p:spPr>
          <a:xfrm>
            <a:off x="457200" y="5405735"/>
            <a:ext cx="3352800" cy="400110"/>
          </a:xfrm>
          <a:prstGeom prst="rect">
            <a:avLst/>
          </a:prstGeom>
          <a:noFill/>
        </p:spPr>
        <p:txBody>
          <a:bodyPr wrap="square" rtlCol="0">
            <a:spAutoFit/>
          </a:bodyPr>
          <a:lstStyle>
            <a:lvl1pPr algn="l" rtl="0" fontAlgn="base">
              <a:spcBef>
                <a:spcPct val="0"/>
              </a:spcBef>
              <a:spcAft>
                <a:spcPct val="0"/>
              </a:spcAft>
              <a:buNone/>
              <a:defRPr lang="en-US" sz="2000" b="1" kern="1200" dirty="0" smtClean="0">
                <a:solidFill>
                  <a:schemeClr val="tx2">
                    <a:lumMod val="50000"/>
                  </a:schemeClr>
                </a:solidFill>
                <a:effectLst>
                  <a:outerShdw blurRad="38100" dist="38100" dir="2700000" algn="tl">
                    <a:srgbClr val="000000">
                      <a:alpha val="43137"/>
                    </a:srgbClr>
                  </a:outerShdw>
                </a:effectLst>
                <a:latin typeface="Corbel" pitchFamily="34" charset="0"/>
                <a:ea typeface="+mn-ea"/>
                <a:cs typeface="+mn-cs"/>
              </a:defRPr>
            </a:lvl1pPr>
          </a:lstStyle>
          <a:p>
            <a:pPr lvl="0"/>
            <a:r>
              <a:rPr lang="en-US"/>
              <a:t>Web Site</a:t>
            </a:r>
            <a:endParaRPr lang="en-US" dirty="0"/>
          </a:p>
        </p:txBody>
      </p:sp>
      <p:sp>
        <p:nvSpPr>
          <p:cNvPr id="5" name="Picture Placeholder 4"/>
          <p:cNvSpPr>
            <a:spLocks noGrp="1"/>
          </p:cNvSpPr>
          <p:nvPr>
            <p:ph type="pic" sz="quarter" idx="16" hasCustomPrompt="1"/>
          </p:nvPr>
        </p:nvSpPr>
        <p:spPr>
          <a:xfrm>
            <a:off x="4267200" y="4572000"/>
            <a:ext cx="4419600" cy="1905000"/>
          </a:xfrm>
          <a:prstGeom prst="rect">
            <a:avLst/>
          </a:prstGeom>
        </p:spPr>
        <p:txBody>
          <a:bodyPr/>
          <a:lstStyle>
            <a:lvl1pPr marL="0" indent="0">
              <a:buNone/>
              <a:defRPr/>
            </a:lvl1pPr>
          </a:lstStyle>
          <a:p>
            <a:r>
              <a:rPr lang="en-US" dirty="0"/>
              <a:t>Insert a Picture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914400"/>
            <a:ext cx="8686800" cy="5791200"/>
          </a:xfrm>
          <a:prstGeom prst="rect">
            <a:avLst/>
          </a:prstGeom>
        </p:spPr>
        <p:txBody>
          <a:bodyPr/>
          <a:lstStyle>
            <a:lvl1pPr marL="282575" indent="-282575">
              <a:lnSpc>
                <a:spcPct val="1050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ct val="105000"/>
              </a:lnSpc>
              <a:spcBef>
                <a:spcPts val="600"/>
              </a:spcBef>
              <a:spcAft>
                <a:spcPts val="600"/>
              </a:spcAft>
              <a:buClr>
                <a:srgbClr val="8FD600"/>
              </a:buClr>
              <a:defRPr sz="3000">
                <a:solidFill>
                  <a:schemeClr val="tx1">
                    <a:lumMod val="40000"/>
                    <a:lumOff val="60000"/>
                  </a:schemeClr>
                </a:solidFill>
              </a:defRPr>
            </a:lvl2pPr>
            <a:lvl3pPr>
              <a:lnSpc>
                <a:spcPct val="105000"/>
              </a:lnSpc>
              <a:spcBef>
                <a:spcPts val="600"/>
              </a:spcBef>
              <a:spcAft>
                <a:spcPts val="600"/>
              </a:spcAft>
              <a:buClr>
                <a:srgbClr val="FFAD9F"/>
              </a:buClr>
              <a:defRPr sz="2800">
                <a:solidFill>
                  <a:srgbClr val="F5FFC2"/>
                </a:solidFill>
              </a:defRPr>
            </a:lvl3pPr>
            <a:lvl4pPr>
              <a:lnSpc>
                <a:spcPct val="105000"/>
              </a:lnSpc>
              <a:spcBef>
                <a:spcPts val="600"/>
              </a:spcBef>
              <a:spcAft>
                <a:spcPts val="600"/>
              </a:spcAft>
              <a:buClr>
                <a:srgbClr val="FACF82"/>
              </a:buClr>
              <a:defRPr sz="2600">
                <a:solidFill>
                  <a:schemeClr val="tx1">
                    <a:lumMod val="40000"/>
                    <a:lumOff val="60000"/>
                  </a:schemeClr>
                </a:solidFill>
              </a:defRPr>
            </a:lvl4pPr>
            <a:lvl5pPr>
              <a:lnSpc>
                <a:spcPct val="1050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828800" y="76200"/>
            <a:ext cx="7086600" cy="8382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5" name="Content Placeholder 2"/>
          <p:cNvSpPr>
            <a:spLocks noGrp="1"/>
          </p:cNvSpPr>
          <p:nvPr>
            <p:ph idx="1" hasCustomPrompt="1"/>
          </p:nvPr>
        </p:nvSpPr>
        <p:spPr>
          <a:xfrm>
            <a:off x="228600" y="9906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1" hasCustomPrompt="1"/>
          </p:nvPr>
        </p:nvSpPr>
        <p:spPr>
          <a:xfrm>
            <a:off x="533400" y="1752600"/>
            <a:ext cx="80772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Enter source code here</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7"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‹Nº›</a:t>
            </a:fld>
            <a:endParaRPr lang="en-US" dirty="0"/>
          </a:p>
        </p:txBody>
      </p:sp>
    </p:spTree>
    <p:extLst>
      <p:ext uri="{BB962C8B-B14F-4D97-AF65-F5344CB8AC3E}">
        <p14:creationId xmlns:p14="http://schemas.microsoft.com/office/powerpoint/2010/main" val="31416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6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grpSp>
        <p:nvGrpSpPr>
          <p:cNvPr id="30" name="Group 29"/>
          <p:cNvGrpSpPr/>
          <p:nvPr userDrawn="1"/>
        </p:nvGrpSpPr>
        <p:grpSpPr>
          <a:xfrm>
            <a:off x="130434" y="6373882"/>
            <a:ext cx="1816798" cy="331718"/>
            <a:chOff x="1236228" y="1523999"/>
            <a:chExt cx="4351212" cy="3261410"/>
          </a:xfrm>
          <a:noFill/>
        </p:grpSpPr>
        <p:sp>
          <p:nvSpPr>
            <p:cNvPr id="31" name="TextBox 30">
              <a:hlinkClick r:id="rId2" tooltip="Форум за програмиране и уеб дизайн - дискусии, съвети, въпроси и отговори @ Софтуерна академия на Телерик"/>
            </p:cNvPr>
            <p:cNvSpPr txBox="1"/>
            <p:nvPr userDrawn="1"/>
          </p:nvSpPr>
          <p:spPr>
            <a:xfrm flipH="1">
              <a:off x="3394420" y="1733044"/>
              <a:ext cx="1528760"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форум програмиране, форум уеб дизайн</a:t>
              </a:r>
            </a:p>
          </p:txBody>
        </p:sp>
        <p:sp>
          <p:nvSpPr>
            <p:cNvPr id="32" name="TextBox 31">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flipH="1">
              <a:off x="1350512" y="1528531"/>
              <a:ext cx="2008656" cy="1149887"/>
            </a:xfrm>
            <a:prstGeom prst="rect">
              <a:avLst/>
            </a:prstGeom>
            <a:grpFill/>
          </p:spPr>
          <p:txBody>
            <a:bodyPr wrap="none" rtlCol="0">
              <a:spAutoFit/>
            </a:bodyPr>
            <a:lstStyle/>
            <a:p>
              <a:pPr>
                <a:lnSpc>
                  <a:spcPct val="80000"/>
                </a:lnSpc>
              </a:pPr>
              <a:r>
                <a:rPr lang="bg-BG" sz="200" kern="1200" noProof="1">
                  <a:ln w="0">
                    <a:noFill/>
                  </a:ln>
                  <a:solidFill>
                    <a:schemeClr val="bg1"/>
                  </a:solidFill>
                  <a:effectLst/>
                  <a:latin typeface="Corbel" pitchFamily="34" charset="0"/>
                  <a:ea typeface="+mn-ea"/>
                  <a:cs typeface="+mn-cs"/>
                </a:rPr>
                <a:t>курсове и уроци по програмиране, уеб дизайн – безплатно</a:t>
              </a:r>
            </a:p>
          </p:txBody>
        </p:sp>
        <p:sp>
          <p:nvSpPr>
            <p:cNvPr id="33" name="TextBox 32">
              <a:hlinkClick r:id="rId4" tooltip="Програмиране за деца - безплатно в Телерик кидс академия"/>
            </p:cNvPr>
            <p:cNvSpPr txBox="1"/>
            <p:nvPr userDrawn="1"/>
          </p:nvSpPr>
          <p:spPr>
            <a:xfrm flipH="1">
              <a:off x="1538277" y="2175145"/>
              <a:ext cx="1816697"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програмиране за деца – безплатни курсове и уроци</a:t>
              </a:r>
            </a:p>
          </p:txBody>
        </p:sp>
        <p:sp>
          <p:nvSpPr>
            <p:cNvPr id="34" name="TextBox 33">
              <a:hlinkClick r:id="rId5" tooltip="Безплатен SEO курс - оптимизация за търсачки, уроци по SEO"/>
            </p:cNvPr>
            <p:cNvSpPr txBox="1"/>
            <p:nvPr userDrawn="1"/>
          </p:nvSpPr>
          <p:spPr>
            <a:xfrm flipH="1">
              <a:off x="1660733" y="2421354"/>
              <a:ext cx="1697683" cy="1210412"/>
            </a:xfrm>
            <a:prstGeom prst="rect">
              <a:avLst/>
            </a:prstGeom>
            <a:grpFill/>
          </p:spPr>
          <p:txBody>
            <a:bodyPr wrap="none" rtlCol="0">
              <a:spAutoFit/>
            </a:bodyPr>
            <a:lstStyle>
              <a:defPPr>
                <a:defRPr lang="en-US"/>
              </a:defPPr>
              <a:lvl1pPr lvl="0">
                <a:defRPr sz="1200"/>
              </a:lvl1pPr>
            </a:lstStyle>
            <a:p>
              <a:pPr lvl="0" algn="l"/>
              <a:r>
                <a:rPr lang="bg-BG" sz="200" noProof="1">
                  <a:ln w="0">
                    <a:noFill/>
                  </a:ln>
                  <a:solidFill>
                    <a:schemeClr val="bg1"/>
                  </a:solidFill>
                  <a:effectLst/>
                </a:rPr>
                <a:t>безплатен SEO курс - оптимизация за търсачки</a:t>
              </a:r>
            </a:p>
          </p:txBody>
        </p:sp>
        <p:sp>
          <p:nvSpPr>
            <p:cNvPr id="35" name="TextBox 34">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flipH="1">
              <a:off x="1448482" y="2878556"/>
              <a:ext cx="190883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уроци по уеб дизайн, HTML, CSS, JavaScript, Photoshop</a:t>
              </a:r>
            </a:p>
          </p:txBody>
        </p:sp>
        <p:sp>
          <p:nvSpPr>
            <p:cNvPr id="36" name="TextBox 35">
              <a:hlinkClick r:id="rId7" tooltip="Училищна софтуерна академия - безплатни уроци по програмиране и уеб дизайн"/>
            </p:cNvPr>
            <p:cNvSpPr txBox="1"/>
            <p:nvPr userDrawn="1"/>
          </p:nvSpPr>
          <p:spPr>
            <a:xfrm flipH="1">
              <a:off x="1636239" y="1946534"/>
              <a:ext cx="1747592"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уроци по програмиране и уеб дизайн за ученици</a:t>
              </a:r>
            </a:p>
          </p:txBody>
        </p:sp>
        <p:sp>
          <p:nvSpPr>
            <p:cNvPr id="37" name="TextBox 36">
              <a:hlinkClick r:id="rId8" tooltip="Безплатен курс &quot;Програмиране с ASP.NET MVC&quot; - уеб технологии, бази данни, C#, .NET, ASP.NET MVC"/>
            </p:cNvPr>
            <p:cNvSpPr txBox="1"/>
            <p:nvPr userDrawn="1"/>
          </p:nvSpPr>
          <p:spPr>
            <a:xfrm flipH="1">
              <a:off x="3402824" y="2230065"/>
              <a:ext cx="193955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MVC курс – HTML, SQL, C#, .NET, ASP.NET MVC</a:t>
              </a:r>
            </a:p>
          </p:txBody>
        </p:sp>
        <p:sp>
          <p:nvSpPr>
            <p:cNvPr id="38" name="TextBox 37">
              <a:hlinkClick r:id="rId9" tooltip="Безплатен курс &quot;Разработка на софтуер в Cloud среда&quot; - AppEngine, AWS, Azure"/>
            </p:cNvPr>
            <p:cNvSpPr txBox="1"/>
            <p:nvPr userDrawn="1"/>
          </p:nvSpPr>
          <p:spPr>
            <a:xfrm flipH="1">
              <a:off x="1440310" y="3574997"/>
              <a:ext cx="188196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"Разработка на софтуер в cloud среда"</a:t>
              </a:r>
            </a:p>
          </p:txBody>
        </p:sp>
        <p:sp>
          <p:nvSpPr>
            <p:cNvPr id="39" name="TextBox 38">
              <a:hlinkClick r:id="rId10" tooltip="BG Coder - онлайн състезателна система - тренировки за състезания по програмиране - online judge"/>
            </p:cNvPr>
            <p:cNvSpPr txBox="1"/>
            <p:nvPr userDrawn="1"/>
          </p:nvSpPr>
          <p:spPr>
            <a:xfrm flipH="1">
              <a:off x="3389110" y="1523999"/>
              <a:ext cx="1874287"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BG Coder - онлайн състезателна система - online judge</a:t>
              </a:r>
            </a:p>
          </p:txBody>
        </p:sp>
        <p:sp>
          <p:nvSpPr>
            <p:cNvPr id="40" name="TextBox 39">
              <a:hlinkClick r:id="rId11" tooltip="Светлин Наков - курсове и уроци по програмиране, уеб дизайн, книги, обучения - безплатно"/>
            </p:cNvPr>
            <p:cNvSpPr txBox="1"/>
            <p:nvPr userDrawn="1"/>
          </p:nvSpPr>
          <p:spPr>
            <a:xfrm flipH="1">
              <a:off x="1236228" y="2649965"/>
              <a:ext cx="212383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курсове и уроци по програмиране, книги – безплатно от Наков</a:t>
              </a:r>
            </a:p>
          </p:txBody>
        </p:sp>
        <p:sp>
          <p:nvSpPr>
            <p:cNvPr id="41" name="TextBox 40">
              <a:hlinkClick r:id="rId12" tooltip="Безплатен курс &quot;Качествен програмен код&quot;"/>
            </p:cNvPr>
            <p:cNvSpPr txBox="1"/>
            <p:nvPr userDrawn="1"/>
          </p:nvSpPr>
          <p:spPr>
            <a:xfrm flipH="1">
              <a:off x="1766855" y="3335748"/>
              <a:ext cx="1594026"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безплатен курс "Качествен програмен код"</a:t>
              </a:r>
            </a:p>
          </p:txBody>
        </p:sp>
        <p:sp>
          <p:nvSpPr>
            <p:cNvPr id="42" name="TextBox 41">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flipH="1">
              <a:off x="3407676" y="2461282"/>
              <a:ext cx="1977943"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алго академия – състезателно програмиране, състезания</a:t>
              </a:r>
            </a:p>
          </p:txBody>
        </p:sp>
        <p:sp>
          <p:nvSpPr>
            <p:cNvPr id="43" name="TextBox 42">
              <a:hlinkClick r:id="rId14" tooltip="Безплатен ASP.NET курс - уеб програмиране, бази данни, C#, .NET, ASP.NET"/>
            </p:cNvPr>
            <p:cNvSpPr txBox="1"/>
            <p:nvPr userDrawn="1"/>
          </p:nvSpPr>
          <p:spPr>
            <a:xfrm flipH="1">
              <a:off x="3406019" y="1985429"/>
              <a:ext cx="2181421"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ASP.NET курс - уеб програмиране, бази данни, C#, .NET, ASP.NET</a:t>
              </a:r>
            </a:p>
          </p:txBody>
        </p:sp>
        <p:sp>
          <p:nvSpPr>
            <p:cNvPr id="44" name="TextBox 43">
              <a:hlinkClick r:id="rId15" tooltip="Софтуерна академия на Телерик - безплатни курсове и уроци по програмиране"/>
            </p:cNvPr>
            <p:cNvSpPr txBox="1"/>
            <p:nvPr userDrawn="1"/>
          </p:nvSpPr>
          <p:spPr>
            <a:xfrm flipH="1">
              <a:off x="1504800" y="1717933"/>
              <a:ext cx="1901159" cy="1210412"/>
            </a:xfrm>
            <a:prstGeom prst="rect">
              <a:avLst/>
            </a:prstGeom>
            <a:grpFill/>
          </p:spPr>
          <p:txBody>
            <a:bodyPr wrap="none" rtlCol="0">
              <a:spAutoFit/>
            </a:bodyPr>
            <a:lstStyle>
              <a:defPPr>
                <a:defRPr lang="en-US"/>
              </a:defPPr>
              <a:lvl1pPr>
                <a:defRPr sz="1200"/>
              </a:lvl1pPr>
            </a:lstStyle>
            <a:p>
              <a:pPr lvl="0" algn="l"/>
              <a:r>
                <a:rPr lang="bg-BG" sz="200" noProof="1">
                  <a:ln w="0">
                    <a:noFill/>
                  </a:ln>
                  <a:solidFill>
                    <a:schemeClr val="bg1"/>
                  </a:solidFill>
                  <a:effectLst/>
                </a:rPr>
                <a:t>курсове и уроци по </a:t>
              </a:r>
              <a:r>
                <a:rPr lang="bg-BG" sz="200" kern="1200" noProof="1">
                  <a:ln w="0">
                    <a:noFill/>
                  </a:ln>
                  <a:solidFill>
                    <a:schemeClr val="bg1"/>
                  </a:solidFill>
                  <a:effectLst/>
                  <a:latin typeface="Corbel" pitchFamily="34" charset="0"/>
                  <a:ea typeface="+mn-ea"/>
                  <a:cs typeface="+mn-cs"/>
                </a:rPr>
                <a:t>програмиране – Телерик академия</a:t>
              </a:r>
            </a:p>
          </p:txBody>
        </p:sp>
        <p:sp>
          <p:nvSpPr>
            <p:cNvPr id="45" name="TextBox 44">
              <a:hlinkClick r:id="rId16" tooltip="Безплатен курс &quot;Разработка на мобилни приложения&quot; - iPhone, Android, Windows Phone, PhoneGap, HTML5, jQuery, AJAX"/>
            </p:cNvPr>
            <p:cNvSpPr txBox="1"/>
            <p:nvPr userDrawn="1"/>
          </p:nvSpPr>
          <p:spPr>
            <a:xfrm flipH="1">
              <a:off x="3404043" y="2718405"/>
              <a:ext cx="2058568" cy="1210412"/>
            </a:xfrm>
            <a:prstGeom prst="rect">
              <a:avLst/>
            </a:prstGeom>
            <a:grpFill/>
          </p:spPr>
          <p:txBody>
            <a:bodyPr wrap="none" rtlCol="0">
              <a:spAutoFit/>
            </a:bodyPr>
            <a:lstStyle>
              <a:defPPr>
                <a:defRPr lang="en-US"/>
              </a:defPPr>
              <a:lvl1pPr lvl="0">
                <a:defRPr sz="1200"/>
              </a:lvl1pPr>
            </a:lstStyle>
            <a:p>
              <a:pPr lvl="0"/>
              <a:r>
                <a:rPr lang="bg-BG" sz="200" noProof="1">
                  <a:ln w="0">
                    <a:noFill/>
                  </a:ln>
                  <a:solidFill>
                    <a:schemeClr val="bg1"/>
                  </a:solidFill>
                  <a:effectLst/>
                </a:rPr>
                <a:t>курс мобилни приложения с iPhone, Android, WP7, PhoneGap</a:t>
              </a:r>
            </a:p>
          </p:txBody>
        </p:sp>
        <p:sp>
          <p:nvSpPr>
            <p:cNvPr id="46" name="TextBox 45">
              <a:hlinkClick r:id="rId17" tooltip="Free C# Programming Book by Svetlin Nakov - безплатна C# книга от Светлин Наков, книга C#, книга Java, безплатна книга"/>
            </p:cNvPr>
            <p:cNvSpPr txBox="1"/>
            <p:nvPr userDrawn="1"/>
          </p:nvSpPr>
          <p:spPr>
            <a:xfrm flipH="1">
              <a:off x="1440317" y="3117785"/>
              <a:ext cx="1901159" cy="1210412"/>
            </a:xfrm>
            <a:prstGeom prst="rect">
              <a:avLst/>
            </a:prstGeom>
            <a:grpFill/>
          </p:spPr>
          <p:txBody>
            <a:bodyPr wrap="none" rtlCol="0">
              <a:spAutoFit/>
            </a:bodyPr>
            <a:lstStyle/>
            <a:p>
              <a:r>
                <a:rPr lang="bg-BG" sz="200" kern="1200" noProof="1">
                  <a:ln w="0">
                    <a:noFill/>
                  </a:ln>
                  <a:solidFill>
                    <a:schemeClr val="bg1"/>
                  </a:solidFill>
                  <a:effectLst/>
                  <a:latin typeface="Corbel" pitchFamily="34" charset="0"/>
                  <a:ea typeface="+mn-ea"/>
                  <a:cs typeface="+mn-cs"/>
                </a:rPr>
                <a:t>free C# book, безплатна книга C#, книга Java, книга C#</a:t>
              </a:r>
            </a:p>
          </p:txBody>
        </p:sp>
        <p:sp>
          <p:nvSpPr>
            <p:cNvPr id="47" name="TextBox 46">
              <a:hlinkClick r:id="rId18" tooltip="Дончо Минков - сайт за програмиране"/>
            </p:cNvPr>
            <p:cNvSpPr txBox="1"/>
            <p:nvPr userDrawn="1"/>
          </p:nvSpPr>
          <p:spPr>
            <a:xfrm flipH="1">
              <a:off x="3401370" y="2963513"/>
              <a:ext cx="1475012"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Дончо Минков - сайт за програмиране</a:t>
              </a:r>
            </a:p>
          </p:txBody>
        </p:sp>
        <p:sp>
          <p:nvSpPr>
            <p:cNvPr id="48" name="TextBox 47">
              <a:hlinkClick r:id="rId19" tooltip="Николай Костов - блог за програмиране"/>
            </p:cNvPr>
            <p:cNvSpPr txBox="1"/>
            <p:nvPr userDrawn="1"/>
          </p:nvSpPr>
          <p:spPr>
            <a:xfrm flipH="1">
              <a:off x="3401423" y="3217864"/>
              <a:ext cx="1513403" cy="1210412"/>
            </a:xfrm>
            <a:prstGeom prst="rect">
              <a:avLst/>
            </a:prstGeom>
            <a:grpFill/>
          </p:spPr>
          <p:txBody>
            <a:bodyPr wrap="none" rtlCol="0">
              <a:spAutoFit/>
            </a:bodyPr>
            <a:lstStyle/>
            <a:p>
              <a:pPr algn="l"/>
              <a:r>
                <a:rPr lang="bg-BG" sz="200" kern="1200" noProof="1">
                  <a:ln w="0">
                    <a:noFill/>
                  </a:ln>
                  <a:solidFill>
                    <a:schemeClr val="bg1"/>
                  </a:solidFill>
                  <a:effectLst/>
                  <a:latin typeface="Corbel" pitchFamily="34" charset="0"/>
                  <a:ea typeface="+mn-ea"/>
                  <a:cs typeface="+mn-cs"/>
                </a:rPr>
                <a:t>Николай Костов - блог за програмиране</a:t>
              </a:r>
            </a:p>
          </p:txBody>
        </p:sp>
        <p:sp>
          <p:nvSpPr>
            <p:cNvPr id="49" name="TextBox 48">
              <a:hlinkClick r:id="rId20" tooltip="безплатен C# курс в софтуерната академия на Наков"/>
            </p:cNvPr>
            <p:cNvSpPr txBox="1"/>
            <p:nvPr userDrawn="1"/>
          </p:nvSpPr>
          <p:spPr>
            <a:xfrm flipH="1">
              <a:off x="3398079" y="3548402"/>
              <a:ext cx="1359837" cy="1210412"/>
            </a:xfrm>
            <a:prstGeom prst="rect">
              <a:avLst/>
            </a:prstGeom>
            <a:grpFill/>
          </p:spPr>
          <p:txBody>
            <a:bodyPr wrap="none" rtlCol="0">
              <a:spAutoFit/>
            </a:bodyPr>
            <a:lstStyle>
              <a:defPPr>
                <a:defRPr lang="en-US"/>
              </a:defPPr>
              <a:lvl1pPr>
                <a:defRPr sz="1600">
                  <a:ln w="0">
                    <a:solidFill>
                      <a:schemeClr val="tx1"/>
                    </a:solidFill>
                  </a:ln>
                  <a:effectLst/>
                </a:defRPr>
              </a:lvl1pPr>
            </a:lstStyle>
            <a:p>
              <a:pPr lvl="0"/>
              <a:r>
                <a:rPr lang="bg-BG" sz="200" noProof="1">
                  <a:ln w="0">
                    <a:noFill/>
                  </a:ln>
                  <a:solidFill>
                    <a:schemeClr val="bg1"/>
                  </a:solidFill>
                </a:rPr>
                <a:t>C# курс, програмиране, безплатно</a:t>
              </a:r>
            </a:p>
          </p:txBody>
        </p:sp>
      </p:grpSp>
      <p:sp>
        <p:nvSpPr>
          <p:cNvPr id="7" name="Title 1"/>
          <p:cNvSpPr>
            <a:spLocks noGrp="1"/>
          </p:cNvSpPr>
          <p:nvPr>
            <p:ph type="title" hasCustomPrompt="1"/>
          </p:nvPr>
        </p:nvSpPr>
        <p:spPr>
          <a:xfrm>
            <a:off x="1828800" y="152400"/>
            <a:ext cx="7086600" cy="8382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9" name="TextBox 8">
            <a:hlinkClick r:id="rId2" tooltip="Форум за програмиране и уеб дизайн - дискусии, съвети, въпроси и отговори @ Софтуерна академия на Телерик"/>
          </p:cNvPr>
          <p:cNvSpPr txBox="1"/>
          <p:nvPr userDrawn="1"/>
        </p:nvSpPr>
        <p:spPr>
          <a:xfrm rot="12041701" flipH="1">
            <a:off x="7471619" y="3840481"/>
            <a:ext cx="890352"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b="1" dirty="0">
                <a:solidFill>
                  <a:schemeClr val="tx1">
                    <a:lumMod val="75000"/>
                  </a:schemeClr>
                </a:solidFill>
                <a:effectLst>
                  <a:reflection blurRad="6350" stA="55000" endA="300" endPos="45500" dir="5400000" sy="-100000" algn="bl" rotWithShape="0"/>
                </a:effectLst>
              </a:rPr>
              <a:t>?</a:t>
            </a:r>
          </a:p>
        </p:txBody>
      </p:sp>
      <p:sp>
        <p:nvSpPr>
          <p:cNvPr id="11" name="TextBox 10">
            <a:hlinkClick r:id="rId4" tooltip="Програмиране за деца - безплатно в Телерик кидс академия"/>
          </p:cNvPr>
          <p:cNvSpPr txBox="1"/>
          <p:nvPr userDrawn="1"/>
        </p:nvSpPr>
        <p:spPr>
          <a:xfrm rot="9535351" flipH="1">
            <a:off x="923386" y="1861198"/>
            <a:ext cx="673363" cy="1446550"/>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a:solidFill>
                  <a:schemeClr val="accent5">
                    <a:lumMod val="60000"/>
                    <a:lumOff val="40000"/>
                  </a:schemeClr>
                </a:solidFill>
                <a:effectLst>
                  <a:reflection blurRad="6350" stA="55000" endA="300" endPos="45500" dir="5400000" sy="-100000" algn="bl" rotWithShape="0"/>
                </a:effectLst>
              </a:rPr>
              <a:t>?</a:t>
            </a:r>
          </a:p>
        </p:txBody>
      </p:sp>
      <p:sp>
        <p:nvSpPr>
          <p:cNvPr id="12" name="TextBox 11">
            <a:hlinkClick r:id="rId5" tooltip="Безплатен SEO курс - оптимизация за търсачки, уроци по SEO"/>
          </p:cNvPr>
          <p:cNvSpPr txBox="1"/>
          <p:nvPr userDrawn="1"/>
        </p:nvSpPr>
        <p:spPr>
          <a:xfrm rot="16938170" flipH="1">
            <a:off x="4905823" y="966542"/>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a:solidFill>
                  <a:srgbClr val="FF831D"/>
                </a:solidFill>
                <a:effectLst>
                  <a:reflection blurRad="6350" stA="55000" endA="300" endPos="45500" dir="5400000" sy="-100000" algn="bl" rotWithShape="0"/>
                </a:effectLst>
              </a:rPr>
              <a:t>?</a:t>
            </a:r>
          </a:p>
        </p:txBody>
      </p:sp>
      <p:sp>
        <p:nvSpPr>
          <p:cNvPr id="13" name="TextBox 12">
            <a:hlinkClick r:id="rId6" tooltip="Безплатен курс &quot;Уеб дизайн с HTML, CSS и JavaScript&quot; - уроци по правене на уеб сайтове, HTML, CSS, Photoshop, JavaScript и CMS системи"/>
          </p:cNvPr>
          <p:cNvSpPr txBox="1"/>
          <p:nvPr userDrawn="1"/>
        </p:nvSpPr>
        <p:spPr>
          <a:xfrm rot="19836951" flipH="1">
            <a:off x="7379010" y="1495154"/>
            <a:ext cx="949687" cy="2062103"/>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28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p>
        </p:txBody>
      </p:sp>
      <p:sp>
        <p:nvSpPr>
          <p:cNvPr id="14" name="TextBox 13">
            <a:hlinkClick r:id="rId7" tooltip="Училищна софтуерна академия - безплатни уроци по програмиране и уеб дизайн"/>
          </p:cNvPr>
          <p:cNvSpPr txBox="1"/>
          <p:nvPr userDrawn="1"/>
        </p:nvSpPr>
        <p:spPr>
          <a:xfrm rot="2233443" flipH="1">
            <a:off x="2139218" y="940065"/>
            <a:ext cx="445351" cy="954107"/>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a:solidFill>
                  <a:schemeClr val="tx2">
                    <a:lumMod val="75000"/>
                  </a:schemeClr>
                </a:solidFill>
                <a:effectLst>
                  <a:reflection blurRad="6350" stA="55000" endA="300" endPos="45500" dir="5400000" sy="-100000" algn="bl" rotWithShape="0"/>
                </a:effectLst>
              </a:rPr>
              <a:t>?</a:t>
            </a:r>
          </a:p>
        </p:txBody>
      </p:sp>
      <p:sp>
        <p:nvSpPr>
          <p:cNvPr id="15" name="TextBox 14">
            <a:hlinkClick r:id="rId8" tooltip="Безплатен курс &quot;Програмиране с ASP.NET MVC&quot; - уеб технологии, бази данни, C#, .NET, ASP.NET MVC"/>
          </p:cNvPr>
          <p:cNvSpPr txBox="1"/>
          <p:nvPr userDrawn="1"/>
        </p:nvSpPr>
        <p:spPr>
          <a:xfrm rot="8530737" flipH="1">
            <a:off x="4757100" y="4722613"/>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a:solidFill>
                  <a:srgbClr val="FF4A37"/>
                </a:solidFill>
                <a:effectLst>
                  <a:reflection blurRad="6350" stA="60000" endA="900" endPos="60000" dist="29997" dir="5400000" sy="-100000" algn="bl" rotWithShape="0"/>
                </a:effectLst>
              </a:rPr>
              <a:t>?</a:t>
            </a:r>
          </a:p>
        </p:txBody>
      </p:sp>
      <p:sp>
        <p:nvSpPr>
          <p:cNvPr id="16" name="TextBox 15">
            <a:hlinkClick r:id="rId9" tooltip="Безплатен курс &quot;Разработка на софтуер в Cloud среда&quot; - AppEngine, AWS, Azure"/>
          </p:cNvPr>
          <p:cNvSpPr txBox="1"/>
          <p:nvPr userDrawn="1"/>
        </p:nvSpPr>
        <p:spPr>
          <a:xfrm rot="12627025" flipH="1">
            <a:off x="2910497" y="4405707"/>
            <a:ext cx="386488"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17" name="TextBox 16">
            <a:hlinkClick r:id="rId10" tooltip="BG Coder - онлайн състезателна система - тренировки за състезания по програмиране - online judge"/>
          </p:cNvPr>
          <p:cNvSpPr txBox="1"/>
          <p:nvPr userDrawn="1"/>
        </p:nvSpPr>
        <p:spPr>
          <a:xfrm rot="1186146" flipH="1">
            <a:off x="6185957" y="4125718"/>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a:solidFill>
                  <a:srgbClr val="9966FF"/>
                </a:solidFill>
                <a:effectLst>
                  <a:reflection blurRad="6350" stA="55000" endA="300" endPos="45500" dir="5400000" sy="-100000" algn="bl" rotWithShape="0"/>
                </a:effectLst>
              </a:rPr>
              <a:t>?</a:t>
            </a:r>
          </a:p>
        </p:txBody>
      </p:sp>
      <p:sp>
        <p:nvSpPr>
          <p:cNvPr id="18" name="TextBox 17">
            <a:hlinkClick r:id="rId11" tooltip="Светлин Наков - курсове и уроци по програмиране, уеб дизайн, книги, обучения - безплатно"/>
          </p:cNvPr>
          <p:cNvSpPr txBox="1"/>
          <p:nvPr userDrawn="1"/>
        </p:nvSpPr>
        <p:spPr>
          <a:xfrm rot="19460650" flipH="1">
            <a:off x="3150206" y="1979501"/>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a:solidFill>
                  <a:srgbClr val="FF6699"/>
                </a:solidFill>
                <a:effectLst>
                  <a:reflection blurRad="6350" stA="55000" endA="300" endPos="45500" dir="5400000" sy="-100000" algn="bl" rotWithShape="0"/>
                </a:effectLst>
              </a:rPr>
              <a:t>?</a:t>
            </a:r>
          </a:p>
        </p:txBody>
      </p:sp>
      <p:sp>
        <p:nvSpPr>
          <p:cNvPr id="19" name="TextBox 18">
            <a:hlinkClick r:id="rId12" tooltip="Безплатен курс &quot;Качествен програмен код&quot;"/>
          </p:cNvPr>
          <p:cNvSpPr txBox="1"/>
          <p:nvPr userDrawn="1"/>
        </p:nvSpPr>
        <p:spPr>
          <a:xfrm rot="18277140" flipH="1">
            <a:off x="405234" y="3272336"/>
            <a:ext cx="413607" cy="646331"/>
          </a:xfrm>
          <a:prstGeom prst="rect">
            <a:avLst/>
          </a:prstGeom>
          <a:noFill/>
        </p:spPr>
        <p:txBody>
          <a:bodyPr wrap="square" rtlCol="0">
            <a:spAutoFit/>
            <a:scene3d>
              <a:camera prst="orthographicFront"/>
              <a:lightRig rig="threePt" dir="t"/>
            </a:scene3d>
            <a:sp3d extrusionH="57150">
              <a:bevelT w="38100" h="38100"/>
            </a:sp3d>
          </a:bodyPr>
          <a:lstStyle/>
          <a:p>
            <a:r>
              <a:rPr lang="en-US" sz="3600" dirty="0">
                <a:solidFill>
                  <a:schemeClr val="tx2">
                    <a:lumMod val="40000"/>
                    <a:lumOff val="60000"/>
                  </a:schemeClr>
                </a:solidFill>
                <a:effectLst>
                  <a:reflection blurRad="6350" stA="55000" endA="300" endPos="45500" dir="5400000" sy="-100000" algn="bl" rotWithShape="0"/>
                </a:effectLst>
              </a:rPr>
              <a:t>?</a:t>
            </a:r>
          </a:p>
        </p:txBody>
      </p:sp>
      <p:sp>
        <p:nvSpPr>
          <p:cNvPr id="20" name="TextBox 19">
            <a:hlinkClick r:id="rId13" tooltip="Алго академия - Академия по алгоритмично програмиране - безплатни уроци по алгоритми и структури от данни, състезателно програмиране и състезания"/>
          </p:cNvPr>
          <p:cNvSpPr txBox="1"/>
          <p:nvPr userDrawn="1"/>
        </p:nvSpPr>
        <p:spPr>
          <a:xfrm rot="18695734" flipH="1">
            <a:off x="3127407" y="5396299"/>
            <a:ext cx="548101" cy="1015663"/>
          </a:xfrm>
          <a:prstGeom prst="rect">
            <a:avLst/>
          </a:prstGeom>
          <a:noFill/>
        </p:spPr>
        <p:txBody>
          <a:bodyPr wrap="square" rtlCol="0">
            <a:spAutoFit/>
          </a:bodyPr>
          <a:lstStyle/>
          <a:p>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21" name="TextBox 20">
            <a:hlinkClick r:id="rId14" tooltip="Безплатен ASP.NET курс - уеб програмиране, бази данни, C#, .NET, ASP.NET"/>
          </p:cNvPr>
          <p:cNvSpPr txBox="1"/>
          <p:nvPr userDrawn="1"/>
        </p:nvSpPr>
        <p:spPr>
          <a:xfrm rot="10134629" flipH="1">
            <a:off x="6730680" y="5522529"/>
            <a:ext cx="444390" cy="707886"/>
          </a:xfrm>
          <a:prstGeom prst="rect">
            <a:avLst/>
          </a:prstGeom>
          <a:noFill/>
        </p:spPr>
        <p:txBody>
          <a:bodyPr wrap="square" rtlCol="0">
            <a:spAutoFit/>
            <a:scene3d>
              <a:camera prst="orthographicFront"/>
              <a:lightRig rig="threePt" dir="t"/>
            </a:scene3d>
            <a:sp3d extrusionH="57150">
              <a:bevelT w="38100" h="38100"/>
            </a:sp3d>
          </a:bodyPr>
          <a:lstStyle/>
          <a:p>
            <a:r>
              <a:rPr lang="en-US" sz="4000" dirty="0">
                <a:solidFill>
                  <a:schemeClr val="accent4">
                    <a:lumMod val="60000"/>
                    <a:lumOff val="40000"/>
                  </a:schemeClr>
                </a:solidFill>
                <a:effectLst>
                  <a:reflection blurRad="6350" stA="55000" endA="300" endPos="45500" dir="5400000" sy="-100000" algn="bl" rotWithShape="0"/>
                </a:effectLst>
              </a:rPr>
              <a:t>?</a:t>
            </a:r>
          </a:p>
        </p:txBody>
      </p:sp>
      <p:sp>
        <p:nvSpPr>
          <p:cNvPr id="22" name="TextBox 21">
            <a:hlinkClick r:id="rId15" tooltip="Софтуерна академия на Телерик - безплатни курсове и уроци по програмиране"/>
          </p:cNvPr>
          <p:cNvSpPr txBox="1"/>
          <p:nvPr userDrawn="1"/>
        </p:nvSpPr>
        <p:spPr>
          <a:xfrm rot="12126217" flipH="1">
            <a:off x="559977" y="930479"/>
            <a:ext cx="387894" cy="707886"/>
          </a:xfrm>
          <a:prstGeom prst="rect">
            <a:avLst/>
          </a:prstGeom>
          <a:noFill/>
        </p:spPr>
        <p:txBody>
          <a:bodyPr wrap="square" rtlCol="0">
            <a:spAutoFit/>
            <a:scene3d>
              <a:camera prst="orthographicFront"/>
              <a:lightRig rig="soft" dir="t">
                <a:rot lat="0" lon="0" rev="10800000"/>
              </a:lightRig>
            </a:scene3d>
            <a:sp3d>
              <a:bevelT w="27940" h="12700"/>
              <a:contourClr>
                <a:srgbClr val="DDDDDD"/>
              </a:contourClr>
            </a:sp3d>
          </a:bodyPr>
          <a:lstStyle/>
          <a:p>
            <a:r>
              <a:rPr lang="en-US" sz="4000" b="1" spc="150" dirty="0">
                <a:ln w="11430"/>
                <a:solidFill>
                  <a:schemeClr val="accent4">
                    <a:lumMod val="60000"/>
                    <a:lumOff val="40000"/>
                  </a:schemeClr>
                </a:solidFill>
                <a:effectLst>
                  <a:outerShdw blurRad="25400" algn="tl" rotWithShape="0">
                    <a:srgbClr val="000000">
                      <a:alpha val="43000"/>
                    </a:srgbClr>
                  </a:outerShdw>
                </a:effectLst>
              </a:rPr>
              <a:t>?</a:t>
            </a:r>
          </a:p>
        </p:txBody>
      </p:sp>
      <p:sp>
        <p:nvSpPr>
          <p:cNvPr id="23" name="TextBox 22">
            <a:hlinkClick r:id="rId16" tooltip="Безплатен курс &quot;Разработка на мобилни приложения&quot; - iPhone, Android, Windows Phone, PhoneGap, HTML5, jQuery, AJAX"/>
          </p:cNvPr>
          <p:cNvSpPr txBox="1"/>
          <p:nvPr userDrawn="1"/>
        </p:nvSpPr>
        <p:spPr>
          <a:xfrm rot="20840689" flipH="1">
            <a:off x="8186733" y="5517701"/>
            <a:ext cx="357408" cy="646331"/>
          </a:xfrm>
          <a:prstGeom prst="rect">
            <a:avLst/>
          </a:prstGeom>
          <a:noFill/>
        </p:spPr>
        <p:txBody>
          <a:bodyPr wrap="square" rtlCol="0">
            <a:spAutoFit/>
          </a:bodyPr>
          <a:lstStyle/>
          <a:p>
            <a:r>
              <a:rPr lang="en-US" sz="36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rPr>
              <a:t>?</a:t>
            </a:r>
            <a:endParaRPr lang="en-US" sz="4000" b="1" dirty="0">
              <a:ln w="19050">
                <a:solidFill>
                  <a:schemeClr val="accent4">
                    <a:lumMod val="75000"/>
                    <a:alpha val="50000"/>
                  </a:schemeClr>
                </a:solidFill>
                <a:prstDash val="solid"/>
                <a:miter lim="800000"/>
              </a:ln>
              <a:solidFill>
                <a:schemeClr val="accent4">
                  <a:lumMod val="20000"/>
                  <a:lumOff val="80000"/>
                  <a:alpha val="25000"/>
                </a:schemeClr>
              </a:solidFill>
              <a:effectLst>
                <a:outerShdw blurRad="25500" dist="23000" dir="7020000" algn="tl">
                  <a:srgbClr val="000000">
                    <a:alpha val="50000"/>
                  </a:srgbClr>
                </a:outerShdw>
              </a:effectLst>
            </a:endParaRPr>
          </a:p>
        </p:txBody>
      </p:sp>
      <p:sp>
        <p:nvSpPr>
          <p:cNvPr id="24" name="TextBox 23">
            <a:hlinkClick r:id="rId17" tooltip="Free C# Programming Book by Svetlin Nakov - безплатна C# книга от Светлин Наков, книга C#, книга Java, безплатна книга"/>
          </p:cNvPr>
          <p:cNvSpPr txBox="1"/>
          <p:nvPr userDrawn="1"/>
        </p:nvSpPr>
        <p:spPr>
          <a:xfrm rot="15426793" flipH="1">
            <a:off x="1145826" y="4072253"/>
            <a:ext cx="369652" cy="769441"/>
          </a:xfrm>
          <a:prstGeom prst="rect">
            <a:avLst/>
          </a:prstGeom>
          <a:noFill/>
        </p:spPr>
        <p:txBody>
          <a:bodyPr wrap="square" rtlCol="0">
            <a:spAutoFit/>
            <a:scene3d>
              <a:camera prst="orthographicFront"/>
              <a:lightRig rig="threePt" dir="t"/>
            </a:scene3d>
            <a:sp3d extrusionH="57150">
              <a:bevelT w="38100" h="38100"/>
            </a:sp3d>
          </a:bodyPr>
          <a:lstStyle/>
          <a:p>
            <a:r>
              <a:rPr lang="en-US" sz="4400" dirty="0">
                <a:ln>
                  <a:solidFill>
                    <a:schemeClr val="accent2">
                      <a:lumMod val="40000"/>
                      <a:lumOff val="60000"/>
                    </a:schemeClr>
                  </a:solidFill>
                </a:ln>
                <a:solidFill>
                  <a:schemeClr val="accent6">
                    <a:lumMod val="60000"/>
                    <a:lumOff val="40000"/>
                  </a:schemeClr>
                </a:solidFill>
                <a:effectLst>
                  <a:reflection blurRad="6350" stA="55000" endA="300" endPos="45500" dir="5400000" sy="-100000" algn="bl" rotWithShape="0"/>
                </a:effectLst>
              </a:rPr>
              <a:t>?</a:t>
            </a:r>
          </a:p>
        </p:txBody>
      </p:sp>
      <p:sp>
        <p:nvSpPr>
          <p:cNvPr id="25" name="TextBox 24">
            <a:hlinkClick r:id="rId18" tooltip="Дончо Минков - сайт за програмиране"/>
          </p:cNvPr>
          <p:cNvSpPr txBox="1"/>
          <p:nvPr userDrawn="1"/>
        </p:nvSpPr>
        <p:spPr>
          <a:xfrm rot="11071760" flipH="1">
            <a:off x="6518175" y="1140358"/>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dirty="0">
                <a:ln>
                  <a:solidFill>
                    <a:schemeClr val="tx1">
                      <a:lumMod val="75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6" name="TextBox 25">
            <a:hlinkClick r:id="rId19" tooltip="Николай Костов - блог за програмиране"/>
          </p:cNvPr>
          <p:cNvSpPr txBox="1"/>
          <p:nvPr userDrawn="1"/>
        </p:nvSpPr>
        <p:spPr>
          <a:xfrm rot="300526" flipH="1">
            <a:off x="3902297" y="1278821"/>
            <a:ext cx="345408" cy="523220"/>
          </a:xfrm>
          <a:prstGeom prst="rect">
            <a:avLst/>
          </a:prstGeom>
          <a:noFill/>
        </p:spPr>
        <p:txBody>
          <a:bodyPr wrap="square" rtlCol="0">
            <a:spAutoFit/>
            <a:scene3d>
              <a:camera prst="orthographicFront"/>
              <a:lightRig rig="threePt" dir="t"/>
            </a:scene3d>
            <a:sp3d extrusionH="57150">
              <a:bevelT w="38100" h="38100"/>
            </a:sp3d>
          </a:bodyPr>
          <a:lstStyle/>
          <a:p>
            <a:r>
              <a:rPr lang="en-US" sz="2800" b="1" dirty="0">
                <a:ln w="31550" cmpd="sng">
                  <a:solidFill>
                    <a:schemeClr val="tx2">
                      <a:lumMod val="20000"/>
                      <a:lumOff val="80000"/>
                    </a:schemeClr>
                  </a:solidFill>
                  <a:prstDash val="solid"/>
                </a:ln>
                <a:solidFill>
                  <a:schemeClr val="tx1">
                    <a:lumMod val="20000"/>
                    <a:lumOff val="80000"/>
                  </a:schemeClr>
                </a:solidFill>
                <a:effectLst>
                  <a:outerShdw blurRad="50800" dist="40000" dir="5400000" algn="tl" rotWithShape="0">
                    <a:srgbClr val="000000">
                      <a:shade val="5000"/>
                      <a:satMod val="120000"/>
                      <a:alpha val="33000"/>
                    </a:srgbClr>
                  </a:outerShdw>
                </a:effectLst>
              </a:rPr>
              <a:t>?</a:t>
            </a:r>
            <a:endParaRPr lang="en-US" sz="2800" dirty="0">
              <a:ln w="31550" cmpd="sng">
                <a:solidFill>
                  <a:schemeClr val="tx2">
                    <a:lumMod val="20000"/>
                    <a:lumOff val="80000"/>
                  </a:schemeClr>
                </a:solidFill>
                <a:prstDash val="solid"/>
              </a:ln>
              <a:solidFill>
                <a:schemeClr val="tx1">
                  <a:lumMod val="20000"/>
                  <a:lumOff val="80000"/>
                </a:schemeClr>
              </a:solidFill>
              <a:effectLst>
                <a:reflection blurRad="6350" stA="55000" endA="300" endPos="45500" dir="5400000" sy="-100000" algn="bl" rotWithShape="0"/>
              </a:effectLst>
            </a:endParaRPr>
          </a:p>
        </p:txBody>
      </p:sp>
      <p:sp>
        <p:nvSpPr>
          <p:cNvPr id="27" name="TextBox 26">
            <a:hlinkClick r:id="rId20" tooltip="C# курс - програмиране, уроци, видео, лекции от Наков"/>
          </p:cNvPr>
          <p:cNvSpPr txBox="1"/>
          <p:nvPr userDrawn="1"/>
        </p:nvSpPr>
        <p:spPr>
          <a:xfrm rot="2086872" flipH="1">
            <a:off x="8330354" y="1359227"/>
            <a:ext cx="444390" cy="584775"/>
          </a:xfrm>
          <a:prstGeom prst="rect">
            <a:avLst/>
          </a:prstGeom>
          <a:noFill/>
        </p:spPr>
        <p:txBody>
          <a:bodyPr wrap="square" rtlCol="0">
            <a:spAutoFit/>
            <a:scene3d>
              <a:camera prst="orthographicFront"/>
              <a:lightRig rig="threePt" dir="t"/>
            </a:scene3d>
            <a:sp3d extrusionH="57150">
              <a:bevelT w="38100" h="38100"/>
            </a:sp3d>
          </a:bodyPr>
          <a:lstStyle/>
          <a:p>
            <a:r>
              <a:rPr lang="en-US" sz="3200" dirty="0">
                <a:ln>
                  <a:solidFill>
                    <a:schemeClr val="accent1">
                      <a:lumMod val="40000"/>
                      <a:lumOff val="60000"/>
                    </a:schemeClr>
                  </a:solidFill>
                </a:ln>
                <a:solidFill>
                  <a:schemeClr val="accent4">
                    <a:lumMod val="60000"/>
                    <a:lumOff val="40000"/>
                  </a:schemeClr>
                </a:solidFill>
                <a:effectLst>
                  <a:reflection blurRad="6350" stA="55000" endA="300" endPos="45500" dir="5400000" sy="-100000" algn="bl" rotWithShape="0"/>
                </a:effectLst>
              </a:rPr>
              <a:t>?</a:t>
            </a:r>
          </a:p>
        </p:txBody>
      </p:sp>
      <p:sp>
        <p:nvSpPr>
          <p:cNvPr id="28" name="Rectangle 27"/>
          <p:cNvSpPr/>
          <p:nvPr userDrawn="1"/>
        </p:nvSpPr>
        <p:spPr>
          <a:xfrm>
            <a:off x="1828800" y="2903716"/>
            <a:ext cx="5486400"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7600" b="1" spc="150" noProof="0" dirty="0">
                <a:ln w="11430"/>
                <a:solidFill>
                  <a:schemeClr val="tx1">
                    <a:lumMod val="40000"/>
                    <a:lumOff val="60000"/>
                  </a:schemeClr>
                </a:solidFill>
                <a:effectLst>
                  <a:outerShdw blurRad="25400" algn="tl" rotWithShape="0">
                    <a:srgbClr val="000000">
                      <a:alpha val="43000"/>
                    </a:srgbClr>
                  </a:outerShdw>
                </a:effectLst>
                <a:latin typeface="+mn-lt"/>
              </a:rPr>
              <a:t>Questions?</a:t>
            </a:r>
            <a:endParaRPr lang="en-US" sz="76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6807131" y="6400800"/>
            <a:ext cx="2218556" cy="369332"/>
          </a:xfrm>
          <a:prstGeom prst="rect">
            <a:avLst/>
          </a:prstGeom>
        </p:spPr>
        <p:txBody>
          <a:bodyPr wrap="none">
            <a:spAutoFit/>
          </a:bodyPr>
          <a:lstStyle>
            <a:lvl1pPr marL="0" indent="0" algn="r">
              <a:buNone/>
              <a:defRPr sz="1800"/>
            </a:lvl1pPr>
          </a:lstStyle>
          <a:p>
            <a:pPr lvl="0"/>
            <a:r>
              <a:rPr lang="en-US" dirty="0"/>
              <a:t>Course web site URL</a:t>
            </a:r>
          </a:p>
        </p:txBody>
      </p:sp>
      <p:sp>
        <p:nvSpPr>
          <p:cNvPr id="10" name="TextBox 9">
            <a:hlinkClick r:id="rId3" tooltip="Курсове и уроци по програмиране, уеб дизайн, разработка на софтуер и информационни технологии - лекции, видео уроци, обучения - безплатно"/>
          </p:cNvPr>
          <p:cNvSpPr txBox="1"/>
          <p:nvPr userDrawn="1"/>
        </p:nvSpPr>
        <p:spPr>
          <a:xfrm rot="2456848" flipH="1">
            <a:off x="968763" y="4970087"/>
            <a:ext cx="859648" cy="1569660"/>
          </a:xfrm>
          <a:prstGeom prst="rect">
            <a:avLst/>
          </a:prstGeom>
          <a:noFill/>
        </p:spPr>
        <p:txBody>
          <a:bodyPr wrap="square" rtlCol="0">
            <a:spAutoFit/>
            <a:scene3d>
              <a:camera prst="orthographicFront"/>
              <a:lightRig rig="threePt" dir="t"/>
            </a:scene3d>
            <a:sp3d extrusionH="57150">
              <a:bevelT w="38100" h="38100"/>
            </a:sp3d>
          </a:bodyPr>
          <a:lstStyle/>
          <a:p>
            <a:pPr>
              <a:lnSpc>
                <a:spcPct val="80000"/>
              </a:lnSpc>
            </a:pPr>
            <a:r>
              <a:rPr lang="en-US" sz="12000" b="1" dirty="0">
                <a:solidFill>
                  <a:srgbClr val="FFBF8B"/>
                </a:solidFill>
                <a:effectLst>
                  <a:reflection blurRad="6350" stA="55000" endA="300" endPos="45500" dir="5400000" sy="-100000" algn="bl" rotWithShape="0"/>
                </a:effectLst>
                <a:latin typeface="Cambria" pitchFamily="18" charset="0"/>
              </a:rPr>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Tree>
    <p:extLst>
      <p:ext uri="{BB962C8B-B14F-4D97-AF65-F5344CB8AC3E}">
        <p14:creationId xmlns:p14="http://schemas.microsoft.com/office/powerpoint/2010/main" val="337936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8">
            <a:extLst>
              <a:ext uri="{28A0092B-C50C-407E-A947-70E740481C1C}">
                <a14:useLocalDpi xmlns:a14="http://schemas.microsoft.com/office/drawing/2010/main"/>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0" y="63500"/>
            <a:ext cx="9144000" cy="590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0" y="247650"/>
            <a:ext cx="9144000"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11">
            <a:extLst>
              <a:ext uri="{BEBA8EAE-BF5A-486C-A8C5-ECC9F3942E4B}">
                <a14:imgProps xmlns:a14="http://schemas.microsoft.com/office/drawing/2010/main">
                  <a14:imgLayer r:embed="rId12">
                    <a14:imgEffect>
                      <a14:brightnessContrast bright="20000"/>
                    </a14:imgEffect>
                  </a14:imgLayer>
                </a14:imgProps>
              </a:ext>
              <a:ext uri="{28A0092B-C50C-407E-A947-70E740481C1C}">
                <a14:useLocalDpi xmlns:a14="http://schemas.microsoft.com/office/drawing/2010/main"/>
              </a:ext>
            </a:extLst>
          </a:blip>
          <a:stretch>
            <a:fillRect/>
          </a:stretch>
        </p:blipFill>
        <p:spPr bwMode="auto">
          <a:xfrm>
            <a:off x="152400" y="228600"/>
            <a:ext cx="1714500" cy="428625"/>
          </a:xfrm>
          <a:prstGeom prst="rect">
            <a:avLst/>
          </a:prstGeom>
          <a:noFill/>
          <a:effectLst>
            <a:outerShdw blurRad="127000" sx="101000" sy="101000" algn="ctr" rotWithShape="0">
              <a:schemeClr val="tx1">
                <a:lumMod val="20000"/>
                <a:lumOff val="80000"/>
                <a:alpha val="75000"/>
              </a:schemeClr>
            </a:outerShdw>
          </a:effectLst>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01" r:id="rId1"/>
    <p:sldLayoutId id="2147483688" r:id="rId2"/>
    <p:sldLayoutId id="2147483704" r:id="rId3"/>
    <p:sldLayoutId id="2147483689" r:id="rId4"/>
    <p:sldLayoutId id="2147483703" r:id="rId5"/>
    <p:sldLayoutId id="2147483706" r:id="rId6"/>
  </p:sldLayoutIdLst>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academy.telerik.com/"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csharpfundamentals.telerik.com/" TargetMode="External"/><Relationship Id="rId4" Type="http://schemas.openxmlformats.org/officeDocument/2006/relationships/hyperlink" Target="http://www.nakov.com/" TargetMode="External"/><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hyperlink" Target="http://csharpfundamentals.telerik.com/" TargetMode="Externa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facebook.com/TelerikAcademy" TargetMode="External"/><Relationship Id="rId3" Type="http://schemas.openxmlformats.org/officeDocument/2006/relationships/hyperlink" Target="http://academy.telerik.com/" TargetMode="External"/><Relationship Id="rId7" Type="http://schemas.openxmlformats.org/officeDocument/2006/relationships/image" Target="../media/image43.png"/><Relationship Id="rId2" Type="http://schemas.openxmlformats.org/officeDocument/2006/relationships/hyperlink" Target="http://csharpfundamentals.telerik.com/" TargetMode="Externa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hyperlink" Target="http://forums.academy.telerik.com/" TargetMode="External"/><Relationship Id="rId10" Type="http://schemas.openxmlformats.org/officeDocument/2006/relationships/image" Target="../media/image45.png"/><Relationship Id="rId4" Type="http://schemas.openxmlformats.org/officeDocument/2006/relationships/hyperlink" Target="http://www.facebook.com/telerikacademy" TargetMode="External"/><Relationship Id="rId9"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229600" cy="1524000"/>
          </a:xfrm>
        </p:spPr>
        <p:txBody>
          <a:bodyPr/>
          <a:lstStyle/>
          <a:p>
            <a:r>
              <a:rPr lang="en-US" dirty="0"/>
              <a:t>Methods</a:t>
            </a:r>
          </a:p>
        </p:txBody>
      </p:sp>
      <p:sp>
        <p:nvSpPr>
          <p:cNvPr id="3" name="Subtitle 2"/>
          <p:cNvSpPr>
            <a:spLocks noGrp="1"/>
          </p:cNvSpPr>
          <p:nvPr>
            <p:ph type="subTitle" idx="1"/>
          </p:nvPr>
        </p:nvSpPr>
        <p:spPr>
          <a:xfrm>
            <a:off x="457200" y="3317080"/>
            <a:ext cx="8229600" cy="569120"/>
          </a:xfrm>
        </p:spPr>
        <p:txBody>
          <a:bodyPr/>
          <a:lstStyle/>
          <a:p>
            <a:r>
              <a:rPr lang="en-US" dirty="0"/>
              <a:t>Subroutines in Computer Programming</a:t>
            </a:r>
          </a:p>
        </p:txBody>
      </p:sp>
      <p:sp>
        <p:nvSpPr>
          <p:cNvPr id="14" name="Text Placeholder 4"/>
          <p:cNvSpPr>
            <a:spLocks noGrp="1"/>
          </p:cNvSpPr>
          <p:nvPr>
            <p:ph type="body" sz="quarter" idx="10"/>
          </p:nvPr>
        </p:nvSpPr>
        <p:spPr>
          <a:xfrm>
            <a:off x="419099" y="4572000"/>
            <a:ext cx="3853295" cy="533400"/>
          </a:xfrm>
        </p:spPr>
        <p:txBody>
          <a:bodyPr/>
          <a:lstStyle/>
          <a:p>
            <a:r>
              <a:rPr lang="en-US" dirty="0"/>
              <a:t>Svetlin Nakov</a:t>
            </a:r>
          </a:p>
        </p:txBody>
      </p:sp>
      <p:sp>
        <p:nvSpPr>
          <p:cNvPr id="15" name="Text Placeholder 5"/>
          <p:cNvSpPr>
            <a:spLocks noGrp="1"/>
          </p:cNvSpPr>
          <p:nvPr>
            <p:ph type="body" sz="quarter" idx="11"/>
          </p:nvPr>
        </p:nvSpPr>
        <p:spPr>
          <a:xfrm>
            <a:off x="457200" y="5833646"/>
            <a:ext cx="3810000" cy="369332"/>
          </a:xfrm>
        </p:spPr>
        <p:txBody>
          <a:bodyPr/>
          <a:lstStyle/>
          <a:p>
            <a:r>
              <a:rPr lang="en-US" dirty="0"/>
              <a:t>Telerik Software Academy</a:t>
            </a:r>
          </a:p>
        </p:txBody>
      </p:sp>
      <p:sp>
        <p:nvSpPr>
          <p:cNvPr id="16" name="Text Placeholder 6"/>
          <p:cNvSpPr>
            <a:spLocks noGrp="1"/>
          </p:cNvSpPr>
          <p:nvPr>
            <p:ph type="body" sz="quarter" idx="12"/>
          </p:nvPr>
        </p:nvSpPr>
        <p:spPr>
          <a:xfrm>
            <a:off x="457200" y="6138446"/>
            <a:ext cx="3810000" cy="338554"/>
          </a:xfrm>
        </p:spPr>
        <p:txBody>
          <a:bodyPr/>
          <a:lstStyle/>
          <a:p>
            <a:r>
              <a:rPr lang="en-US" dirty="0">
                <a:hlinkClick r:id="rId3"/>
              </a:rPr>
              <a:t>academy.telerik.com</a:t>
            </a:r>
            <a:r>
              <a:rPr lang="en-US" dirty="0"/>
              <a:t>   </a:t>
            </a:r>
          </a:p>
        </p:txBody>
      </p:sp>
      <p:sp>
        <p:nvSpPr>
          <p:cNvPr id="4" name="Text Placeholder 3"/>
          <p:cNvSpPr>
            <a:spLocks noGrp="1"/>
          </p:cNvSpPr>
          <p:nvPr>
            <p:ph type="body" sz="quarter" idx="13"/>
          </p:nvPr>
        </p:nvSpPr>
        <p:spPr>
          <a:xfrm>
            <a:off x="431800" y="5029200"/>
            <a:ext cx="3838864" cy="461665"/>
          </a:xfrm>
        </p:spPr>
        <p:txBody>
          <a:bodyPr/>
          <a:lstStyle/>
          <a:p>
            <a:r>
              <a:rPr lang="en-US" dirty="0"/>
              <a:t>Technical Trainer</a:t>
            </a:r>
          </a:p>
        </p:txBody>
      </p:sp>
      <p:sp>
        <p:nvSpPr>
          <p:cNvPr id="6" name="Text Placeholder 5"/>
          <p:cNvSpPr>
            <a:spLocks noGrp="1"/>
          </p:cNvSpPr>
          <p:nvPr>
            <p:ph type="body" sz="quarter" idx="14"/>
          </p:nvPr>
        </p:nvSpPr>
        <p:spPr>
          <a:xfrm>
            <a:off x="457200" y="5405735"/>
            <a:ext cx="3810000" cy="369332"/>
          </a:xfrm>
        </p:spPr>
        <p:txBody>
          <a:bodyPr/>
          <a:lstStyle/>
          <a:p>
            <a:r>
              <a:rPr lang="en-US" sz="1800" dirty="0">
                <a:hlinkClick r:id="rId4"/>
              </a:rPr>
              <a:t>www.nakov.com</a:t>
            </a:r>
            <a:endParaRPr lang="en-US" sz="1800" dirty="0"/>
          </a:p>
        </p:txBody>
      </p:sp>
      <p:sp>
        <p:nvSpPr>
          <p:cNvPr id="12" name="TextBox 10"/>
          <p:cNvSpPr txBox="1"/>
          <p:nvPr/>
        </p:nvSpPr>
        <p:spPr>
          <a:xfrm rot="21402176">
            <a:off x="694595" y="764942"/>
            <a:ext cx="5415265" cy="461665"/>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r>
              <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hlinkClick r:id="rId5"/>
              </a:rPr>
              <a:t>http://csharpfundamentals.telerik.com</a:t>
            </a:r>
            <a:endParaRPr lang="en-US" sz="2400" b="1" dirty="0">
              <a:ln w="1905"/>
              <a:solidFill>
                <a:schemeClr val="tx1">
                  <a:lumMod val="40000"/>
                  <a:lumOff val="60000"/>
                </a:schemeClr>
              </a:solidFill>
              <a:effectLst>
                <a:innerShdw blurRad="69850" dist="43180" dir="5400000">
                  <a:srgbClr val="000000">
                    <a:alpha val="65000"/>
                  </a:srgbClr>
                </a:innerShdw>
                <a:reflection blurRad="63500" stA="50000" endPos="50000" dist="12700" dir="5400000" sy="-100000" algn="bl" rotWithShape="0"/>
              </a:effectLst>
            </a:endParaRPr>
          </a:p>
        </p:txBody>
      </p:sp>
      <p:pic>
        <p:nvPicPr>
          <p:cNvPr id="19" name="Picture 18">
            <a:hlinkClick r:id="rId5"/>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901544" y="511628"/>
            <a:ext cx="1690210" cy="1611475"/>
          </a:xfrm>
          <a:prstGeom prst="rect">
            <a:avLst/>
          </a:prstGeom>
        </p:spPr>
      </p:pic>
      <p:pic>
        <p:nvPicPr>
          <p:cNvPr id="20" name="Picture 2" descr="http://www.iskouk.org/images/digital_brain.png"/>
          <p:cNvPicPr>
            <a:picLocks noChangeAspect="1" noChangeArrowheads="1"/>
          </p:cNvPicPr>
          <p:nvPr/>
        </p:nvPicPr>
        <p:blipFill>
          <a:blip r:embed="rId7" cstate="screen">
            <a:lum bright="10000" contrast="20000"/>
          </a:blip>
          <a:srcRect/>
          <a:stretch>
            <a:fillRect/>
          </a:stretch>
        </p:blipFill>
        <p:spPr bwMode="auto">
          <a:xfrm>
            <a:off x="4267200" y="4495800"/>
            <a:ext cx="4363496" cy="1848896"/>
          </a:xfrm>
          <a:prstGeom prst="roundRect">
            <a:avLst>
              <a:gd name="adj" fmla="val 12080"/>
            </a:avLst>
          </a:prstGeom>
          <a:noFill/>
          <a:effectLst>
            <a:softEdge rad="31750"/>
          </a:effectLst>
        </p:spPr>
      </p:pic>
      <p:pic>
        <p:nvPicPr>
          <p:cNvPr id="17" name="Picture 5"/>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550229" y="4617775"/>
            <a:ext cx="1476780" cy="161103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4" descr="http://blogs.aspect.com/wp-content/uploads/2009/09/Building-Blocks1.JPG"/>
          <p:cNvPicPr>
            <a:picLocks noChangeAspect="1" noChangeArrowheads="1"/>
          </p:cNvPicPr>
          <p:nvPr/>
        </p:nvPicPr>
        <p:blipFill>
          <a:blip r:embed="rId9" cstate="screen">
            <a:clrChange>
              <a:clrFrom>
                <a:srgbClr val="FFFFFF"/>
              </a:clrFrom>
              <a:clrTo>
                <a:srgbClr val="FFFFFF">
                  <a:alpha val="0"/>
                </a:srgbClr>
              </a:clrTo>
            </a:clrChange>
          </a:blip>
          <a:srcRect/>
          <a:stretch>
            <a:fillRect/>
          </a:stretch>
        </p:blipFill>
        <p:spPr bwMode="auto">
          <a:xfrm rot="20328255" flipH="1">
            <a:off x="896794" y="1372758"/>
            <a:ext cx="2464098" cy="1871306"/>
          </a:xfrm>
          <a:prstGeom prst="rect">
            <a:avLst/>
          </a:prstGeom>
          <a:noFill/>
          <a:effectLst>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1981200"/>
            <a:ext cx="8229600" cy="685800"/>
          </a:xfrm>
        </p:spPr>
        <p:txBody>
          <a:bodyPr/>
          <a:lstStyle/>
          <a:p>
            <a:r>
              <a:rPr lang="en-US" dirty="0"/>
              <a:t>Calling Methods</a:t>
            </a:r>
          </a:p>
        </p:txBody>
      </p:sp>
      <p:pic>
        <p:nvPicPr>
          <p:cNvPr id="31746" name="Picture 2" descr="http://www.launchlab.co.uk/manager/tinymce/jscripts/tiny_mce/plugins/imagemanager/files/keyboard1.jpg"/>
          <p:cNvPicPr>
            <a:picLocks noChangeAspect="1" noChangeArrowheads="1"/>
          </p:cNvPicPr>
          <p:nvPr/>
        </p:nvPicPr>
        <p:blipFill>
          <a:blip r:embed="rId2" cstate="screen"/>
          <a:srcRect/>
          <a:stretch>
            <a:fillRect/>
          </a:stretch>
        </p:blipFill>
        <p:spPr bwMode="auto">
          <a:xfrm>
            <a:off x="2438400" y="3200400"/>
            <a:ext cx="4267200" cy="2362200"/>
          </a:xfrm>
          <a:prstGeom prst="roundRect">
            <a:avLst>
              <a:gd name="adj" fmla="val 8159"/>
            </a:avLst>
          </a:prstGeom>
          <a:noFill/>
        </p:spPr>
      </p:pic>
    </p:spTree>
    <p:extLst>
      <p:ext uri="{BB962C8B-B14F-4D97-AF65-F5344CB8AC3E}">
        <p14:creationId xmlns:p14="http://schemas.microsoft.com/office/powerpoint/2010/main" val="1247458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Calling Methods</a:t>
            </a:r>
            <a:endParaRPr lang="bg-BG" dirty="0"/>
          </a:p>
        </p:txBody>
      </p:sp>
      <p:sp>
        <p:nvSpPr>
          <p:cNvPr id="443395" name="Rectangle 3"/>
          <p:cNvSpPr>
            <a:spLocks noGrp="1" noChangeArrowheads="1"/>
          </p:cNvSpPr>
          <p:nvPr>
            <p:ph idx="1"/>
          </p:nvPr>
        </p:nvSpPr>
        <p:spPr/>
        <p:txBody>
          <a:bodyPr/>
          <a:lstStyle/>
          <a:p>
            <a:r>
              <a:rPr lang="en-US" dirty="0"/>
              <a:t>To call a method, simply use:</a:t>
            </a:r>
          </a:p>
          <a:p>
            <a:pPr marL="871538" lvl="1" indent="-514350">
              <a:buFont typeface="+mj-lt"/>
              <a:buAutoNum type="arabicPeriod"/>
            </a:pPr>
            <a:r>
              <a:rPr lang="en-US" dirty="0"/>
              <a:t>The method’s name</a:t>
            </a:r>
          </a:p>
          <a:p>
            <a:pPr marL="871538" lvl="1" indent="-514350">
              <a:buFont typeface="+mj-lt"/>
              <a:buAutoNum type="arabicPeriod"/>
            </a:pPr>
            <a:r>
              <a:rPr lang="en-US" dirty="0"/>
              <a:t>Parentheses (don’t forget them!)</a:t>
            </a:r>
          </a:p>
          <a:p>
            <a:pPr marL="871538" lvl="1" indent="-514350">
              <a:buFont typeface="+mj-lt"/>
              <a:buAutoNum type="arabicPeriod"/>
            </a:pPr>
            <a:r>
              <a:rPr lang="en-US" dirty="0"/>
              <a:t>A semicolon (</a:t>
            </a:r>
            <a:r>
              <a:rPr lang="en-US" dirty="0">
                <a:solidFill>
                  <a:schemeClr val="accent5">
                    <a:lumMod val="20000"/>
                    <a:lumOff val="80000"/>
                  </a:schemeClr>
                </a:solidFill>
                <a:latin typeface="Consolas" pitchFamily="49" charset="0"/>
                <a:cs typeface="Consolas" pitchFamily="49" charset="0"/>
              </a:rPr>
              <a:t>;</a:t>
            </a:r>
            <a:r>
              <a:rPr lang="en-US" dirty="0"/>
              <a:t>)</a:t>
            </a:r>
          </a:p>
          <a:p>
            <a:pPr lvl="1">
              <a:buFontTx/>
              <a:buNone/>
            </a:pPr>
            <a:endParaRPr lang="en-US" dirty="0"/>
          </a:p>
          <a:p>
            <a:pPr>
              <a:spcBef>
                <a:spcPts val="1800"/>
              </a:spcBef>
            </a:pPr>
            <a:r>
              <a:rPr lang="en-US" dirty="0"/>
              <a:t>This will execute the code in the method’s body and will result in printing the following:</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443396" name="Rectangle 4"/>
          <p:cNvSpPr>
            <a:spLocks noChangeArrowheads="1"/>
          </p:cNvSpPr>
          <p:nvPr/>
        </p:nvSpPr>
        <p:spPr bwMode="auto">
          <a:xfrm>
            <a:off x="685800" y="3768595"/>
            <a:ext cx="7696200" cy="4224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PrintLogo();</a:t>
            </a:r>
          </a:p>
        </p:txBody>
      </p:sp>
      <p:sp>
        <p:nvSpPr>
          <p:cNvPr id="7" name="Rectangle 4"/>
          <p:cNvSpPr>
            <a:spLocks noChangeArrowheads="1"/>
          </p:cNvSpPr>
          <p:nvPr/>
        </p:nvSpPr>
        <p:spPr bwMode="auto">
          <a:xfrm>
            <a:off x="679450" y="5638800"/>
            <a:ext cx="7696200" cy="6994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Telerik Corp.</a:t>
            </a:r>
          </a:p>
          <a:p>
            <a:pPr eaLnBrk="0" hangingPunct="0">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a:t>
            </a:r>
          </a:p>
        </p:txBody>
      </p:sp>
      <p:pic>
        <p:nvPicPr>
          <p:cNvPr id="1028" name="Picture 4" descr="http://cs.astronomy.com/asycs/blogs/astronomy/Spacecraft/blog_usa193-launch.jpg"/>
          <p:cNvPicPr>
            <a:picLocks noChangeAspect="1" noChangeArrowheads="1"/>
          </p:cNvPicPr>
          <p:nvPr/>
        </p:nvPicPr>
        <p:blipFill>
          <a:blip r:embed="rId2" cstate="screen"/>
          <a:srcRect/>
          <a:stretch>
            <a:fillRect/>
          </a:stretch>
        </p:blipFill>
        <p:spPr bwMode="auto">
          <a:xfrm>
            <a:off x="6934200" y="1143000"/>
            <a:ext cx="1768247" cy="2209800"/>
          </a:xfrm>
          <a:prstGeom prst="roundRect">
            <a:avLst>
              <a:gd name="adj" fmla="val 6492"/>
            </a:avLst>
          </a:prstGeom>
          <a:solidFill>
            <a:srgbClr val="FFFFFF">
              <a:shade val="85000"/>
            </a:srgbClr>
          </a:solidFill>
          <a:ln>
            <a:solidFill>
              <a:schemeClr val="accent5">
                <a:lumMod val="20000"/>
                <a:lumOff val="80000"/>
              </a:schemeClr>
            </a:solidFill>
          </a:ln>
          <a:effectLst/>
        </p:spPr>
      </p:pic>
    </p:spTree>
    <p:extLst>
      <p:ext uri="{BB962C8B-B14F-4D97-AF65-F5344CB8AC3E}">
        <p14:creationId xmlns:p14="http://schemas.microsoft.com/office/powerpoint/2010/main" val="8544730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Calling Methods (2)</a:t>
            </a:r>
            <a:endParaRPr lang="bg-BG"/>
          </a:p>
        </p:txBody>
      </p:sp>
      <p:sp>
        <p:nvSpPr>
          <p:cNvPr id="444419" name="Rectangle 3"/>
          <p:cNvSpPr>
            <a:spLocks noGrp="1" noChangeArrowheads="1"/>
          </p:cNvSpPr>
          <p:nvPr>
            <p:ph idx="1"/>
          </p:nvPr>
        </p:nvSpPr>
        <p:spPr/>
        <p:txBody>
          <a:bodyPr/>
          <a:lstStyle/>
          <a:p>
            <a:r>
              <a:rPr lang="en-US" dirty="0"/>
              <a:t>A method can be called from:</a:t>
            </a:r>
          </a:p>
          <a:p>
            <a:pPr lvl="1"/>
            <a:r>
              <a:rPr lang="en-US" dirty="0"/>
              <a:t>The</a:t>
            </a:r>
            <a:r>
              <a:rPr lang="bg-BG" dirty="0"/>
              <a:t> </a:t>
            </a:r>
            <a:r>
              <a:rPr lang="en-US" dirty="0">
                <a:solidFill>
                  <a:schemeClr val="accent5">
                    <a:lumMod val="20000"/>
                    <a:lumOff val="80000"/>
                  </a:schemeClr>
                </a:solidFill>
                <a:latin typeface="Consolas" pitchFamily="49" charset="0"/>
                <a:cs typeface="Consolas" pitchFamily="49" charset="0"/>
              </a:rPr>
              <a:t>Main()</a:t>
            </a:r>
            <a:r>
              <a:rPr lang="en-US" dirty="0"/>
              <a:t> method</a:t>
            </a:r>
          </a:p>
          <a:p>
            <a:pPr lvl="1">
              <a:spcBef>
                <a:spcPct val="30000"/>
              </a:spcBef>
            </a:pPr>
            <a:endParaRPr lang="en-US" dirty="0"/>
          </a:p>
          <a:p>
            <a:pPr lvl="1">
              <a:spcBef>
                <a:spcPct val="30000"/>
              </a:spcBef>
            </a:pPr>
            <a:endParaRPr lang="en-US" dirty="0"/>
          </a:p>
          <a:p>
            <a:pPr lvl="1">
              <a:spcBef>
                <a:spcPct val="30000"/>
              </a:spcBef>
            </a:pPr>
            <a:endParaRPr lang="en-US" dirty="0"/>
          </a:p>
          <a:p>
            <a:pPr lvl="1">
              <a:lnSpc>
                <a:spcPct val="130000"/>
              </a:lnSpc>
            </a:pPr>
            <a:r>
              <a:rPr lang="en-US" dirty="0"/>
              <a:t>Any other method</a:t>
            </a:r>
          </a:p>
          <a:p>
            <a:pPr lvl="1"/>
            <a:r>
              <a:rPr lang="en-US" dirty="0"/>
              <a:t>Itself (process known as </a:t>
            </a:r>
            <a:r>
              <a:rPr lang="en-US" dirty="0">
                <a:solidFill>
                  <a:schemeClr val="accent5">
                    <a:lumMod val="20000"/>
                    <a:lumOff val="80000"/>
                  </a:schemeClr>
                </a:solidFill>
              </a:rPr>
              <a:t>recursion</a:t>
            </a:r>
            <a:r>
              <a:rPr lang="en-US" dirty="0"/>
              <a:t>)</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444420" name="Rectangle 4"/>
          <p:cNvSpPr>
            <a:spLocks noChangeArrowheads="1"/>
          </p:cNvSpPr>
          <p:nvPr/>
        </p:nvSpPr>
        <p:spPr bwMode="auto">
          <a:xfrm>
            <a:off x="898525" y="2514600"/>
            <a:ext cx="7345363" cy="175432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PrintLogo();</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7825" name="Picture 1" descr="C:\Trash\rocket.png"/>
          <p:cNvPicPr>
            <a:picLocks noChangeAspect="1" noChangeArrowheads="1"/>
          </p:cNvPicPr>
          <p:nvPr/>
        </p:nvPicPr>
        <p:blipFill>
          <a:blip r:embed="rId2" cstate="screen"/>
          <a:srcRect/>
          <a:stretch>
            <a:fillRect/>
          </a:stretch>
        </p:blipFill>
        <p:spPr bwMode="auto">
          <a:xfrm>
            <a:off x="6400800" y="1447800"/>
            <a:ext cx="2133600" cy="2133600"/>
          </a:xfrm>
          <a:prstGeom prst="roundRect">
            <a:avLst>
              <a:gd name="adj" fmla="val 8594"/>
            </a:avLst>
          </a:prstGeom>
          <a:solidFill>
            <a:srgbClr val="FFFFFF">
              <a:shade val="85000"/>
            </a:srgbClr>
          </a:solidFill>
          <a:ln>
            <a:solidFill>
              <a:schemeClr val="accent5">
                <a:lumMod val="75000"/>
              </a:schemeClr>
            </a:solidFill>
          </a:ln>
          <a:effectLst>
            <a:reflection blurRad="12700" stA="38000" endPos="28000" dist="5000" dir="5400000" sy="-100000" algn="bl" rotWithShape="0"/>
          </a:effectLst>
        </p:spPr>
      </p:pic>
    </p:spTree>
    <p:extLst>
      <p:ext uri="{BB962C8B-B14F-4D97-AF65-F5344CB8AC3E}">
        <p14:creationId xmlns:p14="http://schemas.microsoft.com/office/powerpoint/2010/main" val="240526800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1905000" y="3886200"/>
            <a:ext cx="5321302" cy="1244600"/>
          </a:xfrm>
        </p:spPr>
        <p:txBody>
          <a:bodyPr/>
          <a:lstStyle/>
          <a:p>
            <a:pPr>
              <a:lnSpc>
                <a:spcPct val="110000"/>
              </a:lnSpc>
            </a:pPr>
            <a:r>
              <a:rPr lang="en-US" dirty="0"/>
              <a:t>Declaring and Calling Methods</a:t>
            </a:r>
            <a:endParaRPr lang="bg-BG" dirty="0"/>
          </a:p>
        </p:txBody>
      </p:sp>
      <p:sp>
        <p:nvSpPr>
          <p:cNvPr id="461828" name="Rectangle 4"/>
          <p:cNvSpPr>
            <a:spLocks noChangeArrowheads="1"/>
          </p:cNvSpPr>
          <p:nvPr/>
        </p:nvSpPr>
        <p:spPr bwMode="auto">
          <a:xfrm>
            <a:off x="823876" y="5569549"/>
            <a:ext cx="7481924" cy="450251"/>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Live Demo</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76802" name="Picture 2" descr="http://heasarc.gsfc.nasa.gov/Images/spartan/sts51g_launch.gif"/>
          <p:cNvPicPr>
            <a:picLocks noChangeAspect="1" noChangeArrowheads="1"/>
          </p:cNvPicPr>
          <p:nvPr/>
        </p:nvPicPr>
        <p:blipFill>
          <a:blip r:embed="rId3" cstate="screen">
            <a:lum bright="10000" contrast="20000"/>
            <a:extLst>
              <a:ext uri="{28A0092B-C50C-407E-A947-70E740481C1C}">
                <a14:useLocalDpi xmlns:a14="http://schemas.microsoft.com/office/drawing/2010/main"/>
              </a:ext>
            </a:extLst>
          </a:blip>
          <a:srcRect/>
          <a:stretch>
            <a:fillRect/>
          </a:stretch>
        </p:blipFill>
        <p:spPr bwMode="auto">
          <a:xfrm>
            <a:off x="4943715" y="1066800"/>
            <a:ext cx="282868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6804" name="Picture 4" descr="http://msnbcmedia2.msn.com/j/msnbc/Components/Photo_StoryLevel/071204/071204_shuttle_vlg6p.widec.jpg"/>
          <p:cNvPicPr>
            <a:picLocks noChangeAspect="1" noChangeArrowheads="1"/>
          </p:cNvPicPr>
          <p:nvPr/>
        </p:nvPicPr>
        <p:blipFill>
          <a:blip r:embed="rId4" cstate="screen"/>
          <a:srcRect/>
          <a:stretch>
            <a:fillRect/>
          </a:stretch>
        </p:blipFill>
        <p:spPr bwMode="auto">
          <a:xfrm>
            <a:off x="1295400" y="1066800"/>
            <a:ext cx="28384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79159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ctrTitle"/>
          </p:nvPr>
        </p:nvSpPr>
        <p:spPr>
          <a:xfrm>
            <a:off x="838200" y="1126224"/>
            <a:ext cx="7454902" cy="1244600"/>
          </a:xfrm>
        </p:spPr>
        <p:txBody>
          <a:bodyPr/>
          <a:lstStyle/>
          <a:p>
            <a:pPr>
              <a:lnSpc>
                <a:spcPct val="110000"/>
              </a:lnSpc>
            </a:pPr>
            <a:r>
              <a:rPr lang="en-US" dirty="0"/>
              <a:t>Methods with Parameters</a:t>
            </a:r>
            <a:endParaRPr lang="bg-BG" dirty="0"/>
          </a:p>
        </p:txBody>
      </p:sp>
      <p:sp>
        <p:nvSpPr>
          <p:cNvPr id="461828" name="Rectangle 4"/>
          <p:cNvSpPr>
            <a:spLocks noChangeArrowheads="1"/>
          </p:cNvSpPr>
          <p:nvPr/>
        </p:nvSpPr>
        <p:spPr bwMode="auto">
          <a:xfrm>
            <a:off x="823876" y="2209800"/>
            <a:ext cx="7481924" cy="473976"/>
          </a:xfrm>
          <a:prstGeom prst="rect">
            <a:avLst/>
          </a:prstGeom>
          <a:noFill/>
          <a:ln w="9525">
            <a:noFill/>
            <a:miter lim="800000"/>
            <a:headEnd/>
            <a:tailEnd/>
          </a:ln>
          <a:effectLst/>
        </p:spPr>
        <p:txBody>
          <a:bodyPr wrap="square"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a:solidFill>
                  <a:srgbClr val="FAF7C8"/>
                </a:solidFill>
                <a:effectLst>
                  <a:outerShdw blurRad="38100" dist="38100" dir="2700000" algn="tl">
                    <a:srgbClr val="000000">
                      <a:alpha val="43137"/>
                    </a:srgbClr>
                  </a:outerShdw>
                </a:effectLst>
                <a:latin typeface="+mn-lt"/>
              </a:rPr>
              <a:t>Passing Parameters and Returning Values</a:t>
            </a:r>
            <a:endParaRPr lang="bg-BG" sz="2800" b="1" dirty="0">
              <a:solidFill>
                <a:srgbClr val="FAF7C8"/>
              </a:solidFill>
              <a:effectLst>
                <a:outerShdw blurRad="38100" dist="38100" dir="2700000" algn="tl">
                  <a:srgbClr val="000000">
                    <a:alpha val="43137"/>
                  </a:srgbClr>
                </a:outerShdw>
              </a:effectLst>
              <a:latin typeface="+mn-lt"/>
            </a:endParaRPr>
          </a:p>
        </p:txBody>
      </p:sp>
      <p:pic>
        <p:nvPicPr>
          <p:cNvPr id="25604" name="Picture 4" descr="http://www.chemistry-software.com/images/data/datan/datan3.gif"/>
          <p:cNvPicPr>
            <a:picLocks noChangeAspect="1" noChangeArrowheads="1"/>
          </p:cNvPicPr>
          <p:nvPr/>
        </p:nvPicPr>
        <p:blipFill>
          <a:blip r:embed="rId3" cstate="screen"/>
          <a:srcRect/>
          <a:stretch>
            <a:fillRect/>
          </a:stretch>
        </p:blipFill>
        <p:spPr bwMode="auto">
          <a:xfrm rot="155543">
            <a:off x="1589098" y="2743915"/>
            <a:ext cx="5884924" cy="3539297"/>
          </a:xfrm>
          <a:prstGeom prst="rect">
            <a:avLst/>
          </a:prstGeom>
          <a:noFill/>
          <a:effectLst/>
          <a:scene3d>
            <a:camera prst="perspectiveRelaxedModerately">
              <a:rot lat="19527276" lon="730227" rev="21181647"/>
            </a:camera>
            <a:lightRig rig="soft" dir="t"/>
          </a:scene3d>
          <a:sp3d prstMaterial="matte"/>
        </p:spPr>
      </p:pic>
    </p:spTree>
    <p:extLst>
      <p:ext uri="{BB962C8B-B14F-4D97-AF65-F5344CB8AC3E}">
        <p14:creationId xmlns:p14="http://schemas.microsoft.com/office/powerpoint/2010/main" val="98597677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t>Method Parameters</a:t>
            </a:r>
            <a:endParaRPr lang="bg-BG"/>
          </a:p>
        </p:txBody>
      </p:sp>
      <p:sp>
        <p:nvSpPr>
          <p:cNvPr id="463875" name="Rectangle 3"/>
          <p:cNvSpPr>
            <a:spLocks noGrp="1" noChangeArrowheads="1"/>
          </p:cNvSpPr>
          <p:nvPr>
            <p:ph idx="1"/>
          </p:nvPr>
        </p:nvSpPr>
        <p:spPr/>
        <p:txBody>
          <a:bodyPr/>
          <a:lstStyle/>
          <a:p>
            <a:pPr>
              <a:lnSpc>
                <a:spcPts val="4000"/>
              </a:lnSpc>
            </a:pPr>
            <a:r>
              <a:rPr lang="en-US" dirty="0"/>
              <a:t>To pass information to a method, you can use </a:t>
            </a:r>
            <a:r>
              <a:rPr lang="en-US" dirty="0">
                <a:solidFill>
                  <a:schemeClr val="accent5">
                    <a:lumMod val="20000"/>
                    <a:lumOff val="80000"/>
                  </a:schemeClr>
                </a:solidFill>
              </a:rPr>
              <a:t>parameters </a:t>
            </a:r>
            <a:r>
              <a:rPr lang="en-US" dirty="0"/>
              <a:t>(also known as </a:t>
            </a:r>
            <a:r>
              <a:rPr lang="en-US" dirty="0">
                <a:solidFill>
                  <a:schemeClr val="accent5">
                    <a:lumMod val="20000"/>
                    <a:lumOff val="80000"/>
                  </a:schemeClr>
                </a:solidFill>
              </a:rPr>
              <a:t>arguments</a:t>
            </a:r>
            <a:r>
              <a:rPr lang="en-US" dirty="0"/>
              <a:t>)</a:t>
            </a:r>
            <a:endParaRPr lang="en-US" dirty="0">
              <a:solidFill>
                <a:schemeClr val="accent5">
                  <a:lumMod val="20000"/>
                  <a:lumOff val="80000"/>
                </a:schemeClr>
              </a:solidFill>
            </a:endParaRPr>
          </a:p>
          <a:p>
            <a:pPr lvl="1">
              <a:lnSpc>
                <a:spcPts val="4000"/>
              </a:lnSpc>
            </a:pPr>
            <a:r>
              <a:rPr lang="en-US" dirty="0"/>
              <a:t>You can pass zero or several input values</a:t>
            </a:r>
          </a:p>
          <a:p>
            <a:pPr lvl="1">
              <a:lnSpc>
                <a:spcPts val="4000"/>
              </a:lnSpc>
            </a:pPr>
            <a:r>
              <a:rPr lang="en-US" dirty="0"/>
              <a:t>You can pass values of different types</a:t>
            </a:r>
          </a:p>
          <a:p>
            <a:pPr lvl="1">
              <a:lnSpc>
                <a:spcPts val="4000"/>
              </a:lnSpc>
            </a:pPr>
            <a:r>
              <a:rPr lang="en-US" dirty="0"/>
              <a:t>Each parameter has name and type</a:t>
            </a:r>
          </a:p>
          <a:p>
            <a:pPr lvl="1">
              <a:lnSpc>
                <a:spcPts val="4000"/>
              </a:lnSpc>
            </a:pPr>
            <a:r>
              <a:rPr lang="en-US" dirty="0"/>
              <a:t>Parameters are assigned to particular values when the method is called</a:t>
            </a:r>
          </a:p>
          <a:p>
            <a:pPr>
              <a:lnSpc>
                <a:spcPts val="4000"/>
              </a:lnSpc>
            </a:pPr>
            <a:r>
              <a:rPr lang="en-US" dirty="0"/>
              <a:t>Parameters can change the method behavior depending on the passed values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14216485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a:t>
            </a:r>
            <a:endParaRPr lang="bg-BG" dirty="0"/>
          </a:p>
        </p:txBody>
      </p:sp>
      <p:sp>
        <p:nvSpPr>
          <p:cNvPr id="464899" name="Rectangle 3"/>
          <p:cNvSpPr>
            <a:spLocks noGrp="1" noChangeArrowheads="1"/>
          </p:cNvSpPr>
          <p:nvPr>
            <p:ph idx="1"/>
          </p:nvPr>
        </p:nvSpPr>
        <p:spPr>
          <a:xfrm>
            <a:off x="323850" y="4419600"/>
            <a:ext cx="8496300" cy="2089150"/>
          </a:xfrm>
        </p:spPr>
        <p:txBody>
          <a:bodyPr/>
          <a:lstStyle/>
          <a:p>
            <a:pPr>
              <a:lnSpc>
                <a:spcPct val="85000"/>
              </a:lnSpc>
            </a:pPr>
            <a:r>
              <a:rPr lang="en-US" dirty="0"/>
              <a:t>Method’s behavior depends on its parameters</a:t>
            </a:r>
          </a:p>
          <a:p>
            <a:pPr>
              <a:lnSpc>
                <a:spcPct val="85000"/>
              </a:lnSpc>
            </a:pPr>
            <a:r>
              <a:rPr lang="en-US" dirty="0"/>
              <a:t>Parameters can be of any type</a:t>
            </a:r>
          </a:p>
          <a:p>
            <a:pPr lvl="1">
              <a:lnSpc>
                <a:spcPct val="85000"/>
              </a:lnSpc>
            </a:pPr>
            <a:r>
              <a:rPr lang="en-US" sz="2800" noProof="1">
                <a:solidFill>
                  <a:schemeClr val="accent5">
                    <a:lumMod val="20000"/>
                    <a:lumOff val="80000"/>
                  </a:schemeClr>
                </a:solidFill>
                <a:latin typeface="Consolas" pitchFamily="49" charset="0"/>
                <a:cs typeface="Consolas" pitchFamily="49" charset="0"/>
              </a:rPr>
              <a:t>int</a:t>
            </a:r>
            <a:r>
              <a:rPr lang="en-US" sz="2800" dirty="0"/>
              <a:t>, </a:t>
            </a:r>
            <a:r>
              <a:rPr lang="en-US" sz="2800" dirty="0">
                <a:solidFill>
                  <a:schemeClr val="accent5">
                    <a:lumMod val="20000"/>
                    <a:lumOff val="80000"/>
                  </a:schemeClr>
                </a:solidFill>
                <a:latin typeface="Consolas" pitchFamily="49" charset="0"/>
                <a:cs typeface="Consolas" pitchFamily="49" charset="0"/>
              </a:rPr>
              <a:t>double</a:t>
            </a:r>
            <a:r>
              <a:rPr lang="en-US" sz="2800" dirty="0"/>
              <a:t>, </a:t>
            </a:r>
            <a:r>
              <a:rPr lang="en-US" sz="2800" dirty="0">
                <a:solidFill>
                  <a:schemeClr val="accent5">
                    <a:lumMod val="20000"/>
                    <a:lumOff val="80000"/>
                  </a:schemeClr>
                </a:solidFill>
                <a:latin typeface="Consolas" pitchFamily="49" charset="0"/>
                <a:cs typeface="Consolas" pitchFamily="49" charset="0"/>
              </a:rPr>
              <a:t>string</a:t>
            </a:r>
            <a:r>
              <a:rPr lang="en-US" sz="2800" dirty="0"/>
              <a:t>, etc.</a:t>
            </a:r>
          </a:p>
          <a:p>
            <a:pPr lvl="1">
              <a:lnSpc>
                <a:spcPct val="85000"/>
              </a:lnSpc>
            </a:pPr>
            <a:r>
              <a:rPr lang="en-US" sz="2800" dirty="0"/>
              <a:t>Arrays (</a:t>
            </a:r>
            <a:r>
              <a:rPr lang="en-US" sz="2800" noProof="1">
                <a:solidFill>
                  <a:schemeClr val="accent5">
                    <a:lumMod val="20000"/>
                    <a:lumOff val="80000"/>
                  </a:schemeClr>
                </a:solidFill>
                <a:latin typeface="Consolas" pitchFamily="49" charset="0"/>
                <a:cs typeface="Consolas" pitchFamily="49" charset="0"/>
              </a:rPr>
              <a:t>int</a:t>
            </a:r>
            <a:r>
              <a:rPr lang="en-US" sz="2800" dirty="0">
                <a:solidFill>
                  <a:schemeClr val="accent5">
                    <a:lumMod val="20000"/>
                    <a:lumOff val="80000"/>
                  </a:schemeClr>
                </a:solidFill>
                <a:latin typeface="Consolas" pitchFamily="49" charset="0"/>
                <a:cs typeface="Consolas" pitchFamily="49" charset="0"/>
              </a:rPr>
              <a:t>[]</a:t>
            </a:r>
            <a:r>
              <a:rPr lang="en-US" sz="2800" dirty="0"/>
              <a:t>, </a:t>
            </a:r>
            <a:r>
              <a:rPr lang="en-US" sz="2800" dirty="0">
                <a:solidFill>
                  <a:schemeClr val="accent5">
                    <a:lumMod val="20000"/>
                    <a:lumOff val="80000"/>
                  </a:schemeClr>
                </a:solidFill>
                <a:latin typeface="Consolas" pitchFamily="49" charset="0"/>
                <a:cs typeface="Consolas" pitchFamily="49" charset="0"/>
              </a:rPr>
              <a:t>double[]</a:t>
            </a:r>
            <a:r>
              <a:rPr lang="en-US" sz="2800" dirty="0"/>
              <a:t>, etc.)</a:t>
            </a:r>
            <a:endParaRPr lang="bg-BG" sz="2800"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64900" name="Rectangle 4"/>
          <p:cNvSpPr>
            <a:spLocks noChangeArrowheads="1"/>
          </p:cNvSpPr>
          <p:nvPr/>
        </p:nvSpPr>
        <p:spPr bwMode="auto">
          <a:xfrm>
            <a:off x="755650" y="1344613"/>
            <a:ext cx="7561263" cy="28447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Console.WriteLine("Positive");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Console.WriteLine("Negative");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Console.WriteLine("Zero");</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3730" name="Picture 2" descr="http://www.siue.edu/business/cli/img/blueprint__hardhat__hands.jpg"/>
          <p:cNvPicPr>
            <a:picLocks noChangeAspect="1" noChangeArrowheads="1"/>
          </p:cNvPicPr>
          <p:nvPr/>
        </p:nvPicPr>
        <p:blipFill>
          <a:blip r:embed="rId2" cstate="screen"/>
          <a:srcRect/>
          <a:stretch>
            <a:fillRect/>
          </a:stretch>
        </p:blipFill>
        <p:spPr bwMode="auto">
          <a:xfrm>
            <a:off x="6553200" y="1219200"/>
            <a:ext cx="1943100" cy="1295400"/>
          </a:xfrm>
          <a:prstGeom prst="roundRect">
            <a:avLst>
              <a:gd name="adj" fmla="val 9686"/>
            </a:avLst>
          </a:prstGeom>
          <a:noFill/>
        </p:spPr>
      </p:pic>
    </p:spTree>
    <p:extLst>
      <p:ext uri="{BB962C8B-B14F-4D97-AF65-F5344CB8AC3E}">
        <p14:creationId xmlns:p14="http://schemas.microsoft.com/office/powerpoint/2010/main" val="269408378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828800" y="152400"/>
            <a:ext cx="7086600" cy="914400"/>
          </a:xfrm>
        </p:spPr>
        <p:txBody>
          <a:bodyPr/>
          <a:lstStyle/>
          <a:p>
            <a:r>
              <a:rPr lang="en-US" dirty="0"/>
              <a:t>Defining and Using </a:t>
            </a:r>
            <a:br>
              <a:rPr lang="en-US" dirty="0"/>
            </a:br>
            <a:r>
              <a:rPr lang="en-US" dirty="0"/>
              <a:t>Method Parameters (2)</a:t>
            </a:r>
            <a:endParaRPr lang="bg-BG" dirty="0"/>
          </a:p>
        </p:txBody>
      </p:sp>
      <p:sp>
        <p:nvSpPr>
          <p:cNvPr id="539651" name="Rectangle 3"/>
          <p:cNvSpPr>
            <a:spLocks noGrp="1" noChangeArrowheads="1"/>
          </p:cNvSpPr>
          <p:nvPr>
            <p:ph idx="1"/>
          </p:nvPr>
        </p:nvSpPr>
        <p:spPr>
          <a:xfrm>
            <a:off x="228600" y="1219200"/>
            <a:ext cx="8686800" cy="5410200"/>
          </a:xfrm>
        </p:spPr>
        <p:txBody>
          <a:bodyPr/>
          <a:lstStyle/>
          <a:p>
            <a:r>
              <a:rPr lang="en-US" dirty="0"/>
              <a:t>Methods can have as many parameters as needed:</a:t>
            </a:r>
          </a:p>
          <a:p>
            <a:endParaRPr lang="en-US" dirty="0"/>
          </a:p>
          <a:p>
            <a:endParaRPr lang="en-US" dirty="0"/>
          </a:p>
          <a:p>
            <a:endParaRPr lang="en-US" dirty="0"/>
          </a:p>
          <a:p>
            <a:endParaRPr lang="en-US" dirty="0"/>
          </a:p>
          <a:p>
            <a:pPr>
              <a:spcBef>
                <a:spcPts val="1800"/>
              </a:spcBef>
            </a:pPr>
            <a:r>
              <a:rPr lang="en-US" dirty="0"/>
              <a:t>The following syntax is not valid:</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39652" name="Rectangle 4"/>
          <p:cNvSpPr>
            <a:spLocks noChangeArrowheads="1"/>
          </p:cNvSpPr>
          <p:nvPr/>
        </p:nvSpPr>
        <p:spPr bwMode="auto">
          <a:xfrm>
            <a:off x="611188" y="2438400"/>
            <a:ext cx="7847012" cy="24263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PrintMax(float number1, float number2)</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Console.WriteLine("Maximal number: {0}", max);</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39655" name="Rectangle 7"/>
          <p:cNvSpPr>
            <a:spLocks noChangeArrowheads="1"/>
          </p:cNvSpPr>
          <p:nvPr/>
        </p:nvSpPr>
        <p:spPr bwMode="auto">
          <a:xfrm>
            <a:off x="611188" y="5812145"/>
            <a:ext cx="7847012" cy="436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tIns="72000" bIns="72000">
            <a:spAutoFit/>
          </a:bodyPr>
          <a:lstStyle/>
          <a:p>
            <a:pPr eaLnBrk="0" hangingPunct="0">
              <a:lnSpc>
                <a:spcPct val="105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PrintMax(float number1, number2)</a:t>
            </a:r>
          </a:p>
        </p:txBody>
      </p:sp>
    </p:spTree>
    <p:extLst>
      <p:ext uri="{BB962C8B-B14F-4D97-AF65-F5344CB8AC3E}">
        <p14:creationId xmlns:p14="http://schemas.microsoft.com/office/powerpoint/2010/main" val="41939356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a:t>
            </a:r>
            <a:endParaRPr lang="bg-BG" dirty="0"/>
          </a:p>
        </p:txBody>
      </p:sp>
      <p:sp>
        <p:nvSpPr>
          <p:cNvPr id="578563" name="Rectangle 3"/>
          <p:cNvSpPr>
            <a:spLocks noGrp="1" noChangeArrowheads="1"/>
          </p:cNvSpPr>
          <p:nvPr>
            <p:ph idx="1"/>
          </p:nvPr>
        </p:nvSpPr>
        <p:spPr>
          <a:xfrm>
            <a:off x="228600" y="1295400"/>
            <a:ext cx="8686800" cy="5410200"/>
          </a:xfrm>
        </p:spPr>
        <p:txBody>
          <a:bodyPr/>
          <a:lstStyle/>
          <a:p>
            <a:pPr>
              <a:lnSpc>
                <a:spcPts val="3600"/>
              </a:lnSpc>
            </a:pPr>
            <a:r>
              <a:rPr lang="en-US" dirty="0"/>
              <a:t>To call a method and pass values to its parameters:</a:t>
            </a:r>
          </a:p>
          <a:p>
            <a:pPr lvl="1">
              <a:lnSpc>
                <a:spcPts val="3600"/>
              </a:lnSpc>
            </a:pPr>
            <a:r>
              <a:rPr lang="en-US" dirty="0"/>
              <a:t>Use the method’s name, followed by a list of expressions for each parameter</a:t>
            </a:r>
          </a:p>
          <a:p>
            <a:pPr>
              <a:lnSpc>
                <a:spcPts val="3600"/>
              </a:lnSpc>
            </a:pPr>
            <a:r>
              <a:rPr lang="en-US" dirty="0"/>
              <a:t>Examples: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578564" name="Rectangle 4"/>
          <p:cNvSpPr>
            <a:spLocks noChangeArrowheads="1"/>
          </p:cNvSpPr>
          <p:nvPr/>
        </p:nvSpPr>
        <p:spPr bwMode="auto">
          <a:xfrm>
            <a:off x="755650" y="4114800"/>
            <a:ext cx="7561263" cy="2222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PrintSign(-5);</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PrintSign(balance);</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PrintSign(2+3);</a:t>
            </a:r>
          </a:p>
          <a:p>
            <a:pPr eaLnBrk="0" hangingPunct="0">
              <a:lnSpc>
                <a:spcPts val="28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PrintMax(100, 200);</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PrintMax(oldQuantity * 1.5, quantity * 2);</a:t>
            </a:r>
          </a:p>
        </p:txBody>
      </p:sp>
      <p:pic>
        <p:nvPicPr>
          <p:cNvPr id="71681" name="Picture 1" descr="C:\Trash\crane.jpg"/>
          <p:cNvPicPr>
            <a:picLocks noChangeAspect="1" noChangeArrowheads="1"/>
          </p:cNvPicPr>
          <p:nvPr/>
        </p:nvPicPr>
        <p:blipFill>
          <a:blip r:embed="rId2" cstate="screen"/>
          <a:srcRect/>
          <a:stretch>
            <a:fillRect/>
          </a:stretch>
        </p:blipFill>
        <p:spPr bwMode="auto">
          <a:xfrm>
            <a:off x="6096000" y="3810000"/>
            <a:ext cx="2381250" cy="15811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p14="http://schemas.microsoft.com/office/powerpoint/2010/main">
        <mc:Choice Requires="p14">
          <p:contentPart p14:bwMode="auto" r:id="rId3">
            <p14:nvContentPartPr>
              <p14:cNvPr id="2" name="Entrada de lápiz 1">
                <a:extLst>
                  <a:ext uri="{FF2B5EF4-FFF2-40B4-BE49-F238E27FC236}">
                    <a16:creationId xmlns:a16="http://schemas.microsoft.com/office/drawing/2014/main" id="{408AC274-8249-4B8B-A173-3ABB32955E83}"/>
                  </a:ext>
                </a:extLst>
              </p14:cNvPr>
              <p14:cNvContentPartPr/>
              <p14:nvPr/>
            </p14:nvContentPartPr>
            <p14:xfrm>
              <a:off x="2184480" y="4501440"/>
              <a:ext cx="469800" cy="59400"/>
            </p14:xfrm>
          </p:contentPart>
        </mc:Choice>
        <mc:Fallback xmlns="">
          <p:pic>
            <p:nvPicPr>
              <p:cNvPr id="2" name="Entrada de lápiz 1">
                <a:extLst>
                  <a:ext uri="{FF2B5EF4-FFF2-40B4-BE49-F238E27FC236}">
                    <a16:creationId xmlns:a16="http://schemas.microsoft.com/office/drawing/2014/main" id="{408AC274-8249-4B8B-A173-3ABB32955E83}"/>
                  </a:ext>
                </a:extLst>
              </p:cNvPr>
              <p:cNvPicPr/>
              <p:nvPr/>
            </p:nvPicPr>
            <p:blipFill>
              <a:blip r:embed="rId4"/>
              <a:stretch>
                <a:fillRect/>
              </a:stretch>
            </p:blipFill>
            <p:spPr>
              <a:xfrm>
                <a:off x="2175120" y="4492080"/>
                <a:ext cx="488520" cy="78120"/>
              </a:xfrm>
              <a:prstGeom prst="rect">
                <a:avLst/>
              </a:prstGeom>
            </p:spPr>
          </p:pic>
        </mc:Fallback>
      </mc:AlternateContent>
    </p:spTree>
    <p:extLst>
      <p:ext uri="{BB962C8B-B14F-4D97-AF65-F5344CB8AC3E}">
        <p14:creationId xmlns:p14="http://schemas.microsoft.com/office/powerpoint/2010/main" val="2106545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1828800" y="228600"/>
            <a:ext cx="7086600" cy="914400"/>
          </a:xfrm>
        </p:spPr>
        <p:txBody>
          <a:bodyPr/>
          <a:lstStyle/>
          <a:p>
            <a:r>
              <a:rPr lang="en-US" dirty="0"/>
              <a:t>Calling Methods</a:t>
            </a:r>
            <a:br>
              <a:rPr lang="en-US" dirty="0"/>
            </a:br>
            <a:r>
              <a:rPr lang="en-US" dirty="0"/>
              <a:t>with Parameters (2)</a:t>
            </a:r>
            <a:endParaRPr lang="bg-BG" dirty="0"/>
          </a:p>
        </p:txBody>
      </p:sp>
      <p:sp>
        <p:nvSpPr>
          <p:cNvPr id="579587" name="Rectangle 3"/>
          <p:cNvSpPr>
            <a:spLocks noGrp="1" noChangeArrowheads="1"/>
          </p:cNvSpPr>
          <p:nvPr>
            <p:ph idx="1"/>
          </p:nvPr>
        </p:nvSpPr>
        <p:spPr>
          <a:xfrm>
            <a:off x="228600" y="1447800"/>
            <a:ext cx="8686800" cy="5257800"/>
          </a:xfrm>
        </p:spPr>
        <p:txBody>
          <a:bodyPr/>
          <a:lstStyle/>
          <a:p>
            <a:pPr>
              <a:lnSpc>
                <a:spcPts val="4000"/>
              </a:lnSpc>
            </a:pPr>
            <a:r>
              <a:rPr lang="en-US" dirty="0"/>
              <a:t>Expressions must be of the same type as method’s parameters (or compatible)</a:t>
            </a:r>
          </a:p>
          <a:p>
            <a:pPr lvl="1">
              <a:lnSpc>
                <a:spcPts val="4000"/>
              </a:lnSpc>
            </a:pPr>
            <a:r>
              <a:rPr lang="en-US" dirty="0"/>
              <a:t>If the method requires a </a:t>
            </a:r>
            <a:r>
              <a:rPr lang="en-US" dirty="0">
                <a:solidFill>
                  <a:schemeClr val="accent5">
                    <a:lumMod val="20000"/>
                    <a:lumOff val="80000"/>
                  </a:schemeClr>
                </a:solidFill>
                <a:latin typeface="Consolas" pitchFamily="49" charset="0"/>
                <a:cs typeface="Consolas" pitchFamily="49" charset="0"/>
              </a:rPr>
              <a:t>float</a:t>
            </a:r>
            <a:r>
              <a:rPr lang="en-US" dirty="0"/>
              <a:t> expression, you can pass </a:t>
            </a:r>
            <a:r>
              <a:rPr lang="en-US" noProof="1">
                <a:solidFill>
                  <a:schemeClr val="accent5">
                    <a:lumMod val="20000"/>
                    <a:lumOff val="80000"/>
                  </a:schemeClr>
                </a:solidFill>
                <a:latin typeface="Consolas" pitchFamily="49" charset="0"/>
                <a:cs typeface="Consolas" pitchFamily="49" charset="0"/>
              </a:rPr>
              <a:t>int</a:t>
            </a:r>
            <a:r>
              <a:rPr lang="en-US" dirty="0"/>
              <a:t> instead</a:t>
            </a:r>
            <a:endParaRPr lang="en-US" dirty="0">
              <a:latin typeface="Courier New" pitchFamily="49" charset="0"/>
            </a:endParaRPr>
          </a:p>
          <a:p>
            <a:pPr>
              <a:lnSpc>
                <a:spcPts val="4000"/>
              </a:lnSpc>
            </a:pPr>
            <a:r>
              <a:rPr lang="en-US" dirty="0"/>
              <a:t>Use the same order like in method declaration</a:t>
            </a:r>
          </a:p>
          <a:p>
            <a:pPr>
              <a:lnSpc>
                <a:spcPts val="4000"/>
              </a:lnSpc>
            </a:pPr>
            <a:r>
              <a:rPr lang="en-US" dirty="0"/>
              <a:t>For methods with no parameters do not forget the parentheses</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Tree>
    <p:extLst>
      <p:ext uri="{BB962C8B-B14F-4D97-AF65-F5344CB8AC3E}">
        <p14:creationId xmlns:p14="http://schemas.microsoft.com/office/powerpoint/2010/main" val="7589798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423939" name="Rectangle 3"/>
          <p:cNvSpPr>
            <a:spLocks noGrp="1" noChangeArrowheads="1"/>
          </p:cNvSpPr>
          <p:nvPr>
            <p:ph idx="1"/>
          </p:nvPr>
        </p:nvSpPr>
        <p:spPr>
          <a:xfrm>
            <a:off x="323850" y="1066800"/>
            <a:ext cx="8496300" cy="5530850"/>
          </a:xfrm>
        </p:spPr>
        <p:txBody>
          <a:bodyPr/>
          <a:lstStyle/>
          <a:p>
            <a:pPr marL="452438" indent="-452438">
              <a:lnSpc>
                <a:spcPts val="4000"/>
              </a:lnSpc>
              <a:buFontTx/>
              <a:buAutoNum type="arabicPeriod"/>
              <a:tabLst/>
            </a:pPr>
            <a:r>
              <a:rPr lang="en-US" dirty="0"/>
              <a:t>Using Methods</a:t>
            </a:r>
          </a:p>
          <a:p>
            <a:pPr marL="712788" lvl="1" indent="-350838">
              <a:lnSpc>
                <a:spcPts val="4000"/>
              </a:lnSpc>
            </a:pPr>
            <a:r>
              <a:rPr lang="en-US" dirty="0"/>
              <a:t>What is a Method? Why to Use Methods?</a:t>
            </a:r>
          </a:p>
          <a:p>
            <a:pPr marL="712788" lvl="1" indent="-350838">
              <a:lnSpc>
                <a:spcPts val="4000"/>
              </a:lnSpc>
            </a:pPr>
            <a:r>
              <a:rPr lang="en-US" dirty="0"/>
              <a:t>Declaring and Creating Methods</a:t>
            </a:r>
          </a:p>
          <a:p>
            <a:pPr marL="712788" lvl="1" indent="-350838">
              <a:lnSpc>
                <a:spcPts val="4000"/>
              </a:lnSpc>
            </a:pPr>
            <a:r>
              <a:rPr lang="en-US" dirty="0"/>
              <a:t>Calling Methods</a:t>
            </a:r>
          </a:p>
          <a:p>
            <a:pPr marL="452438" indent="-452438">
              <a:lnSpc>
                <a:spcPts val="4000"/>
              </a:lnSpc>
              <a:buFontTx/>
              <a:buAutoNum type="arabicPeriod"/>
            </a:pPr>
            <a:r>
              <a:rPr lang="en-US" dirty="0"/>
              <a:t>Methods with Parameters</a:t>
            </a:r>
          </a:p>
          <a:p>
            <a:pPr marL="712788" lvl="1" indent="-350838">
              <a:lnSpc>
                <a:spcPts val="4000"/>
              </a:lnSpc>
            </a:pPr>
            <a:r>
              <a:rPr lang="en-US" dirty="0"/>
              <a:t>Passing Parameters</a:t>
            </a:r>
          </a:p>
          <a:p>
            <a:pPr marL="712788" lvl="1" indent="-350838">
              <a:lnSpc>
                <a:spcPts val="4000"/>
              </a:lnSpc>
            </a:pPr>
            <a:r>
              <a:rPr lang="en-US" dirty="0"/>
              <a:t>Returning Values</a:t>
            </a:r>
          </a:p>
          <a:p>
            <a:pPr marL="452438" indent="-452438">
              <a:lnSpc>
                <a:spcPts val="4000"/>
              </a:lnSpc>
              <a:buFontTx/>
              <a:buAutoNum type="arabicPeriod"/>
            </a:pPr>
            <a:r>
              <a:rPr lang="en-US" dirty="0"/>
              <a:t>Best Practices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14338" name="Picture 2" descr="http://nextlevelworkshop.com/assets/images/books4.gif"/>
          <p:cNvPicPr>
            <a:picLocks noChangeAspect="1" noChangeArrowheads="1"/>
          </p:cNvPicPr>
          <p:nvPr/>
        </p:nvPicPr>
        <p:blipFill>
          <a:blip r:embed="rId3" cstate="screen"/>
          <a:srcRect/>
          <a:stretch>
            <a:fillRect/>
          </a:stretch>
        </p:blipFill>
        <p:spPr bwMode="auto">
          <a:xfrm>
            <a:off x="6324600" y="3657600"/>
            <a:ext cx="2244558" cy="2781300"/>
          </a:xfrm>
          <a:prstGeom prst="rect">
            <a:avLst/>
          </a:prstGeom>
          <a:noFill/>
          <a:effectLst>
            <a:softEdge rad="31750"/>
          </a:effectLst>
        </p:spPr>
      </p:pic>
    </p:spTree>
    <p:extLst>
      <p:ext uri="{BB962C8B-B14F-4D97-AF65-F5344CB8AC3E}">
        <p14:creationId xmlns:p14="http://schemas.microsoft.com/office/powerpoint/2010/main" val="18159200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1057275" y="3926574"/>
            <a:ext cx="373062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610307" name="Rectangle 3"/>
          <p:cNvSpPr>
            <a:spLocks noGrp="1" noChangeArrowheads="1"/>
          </p:cNvSpPr>
          <p:nvPr>
            <p:ph type="ctrTitle"/>
          </p:nvPr>
        </p:nvSpPr>
        <p:spPr>
          <a:xfrm>
            <a:off x="373062" y="2209800"/>
            <a:ext cx="5113338" cy="1473200"/>
          </a:xfrm>
          <a:noFill/>
          <a:ln/>
        </p:spPr>
        <p:txBody>
          <a:bodyPr/>
          <a:lstStyle/>
          <a:p>
            <a:pPr>
              <a:lnSpc>
                <a:spcPct val="110000"/>
              </a:lnSpc>
            </a:pPr>
            <a:r>
              <a:rPr lang="en-US" dirty="0"/>
              <a:t>Using Methods With Parameters</a:t>
            </a:r>
            <a:endParaRPr lang="bg-BG" dirty="0"/>
          </a:p>
        </p:txBody>
      </p:sp>
      <p:pic>
        <p:nvPicPr>
          <p:cNvPr id="69634" name="Picture 2" descr="http://craneuniverse.com/building&amp;tower-crane-s.jpg"/>
          <p:cNvPicPr>
            <a:picLocks noChangeAspect="1" noChangeArrowheads="1"/>
          </p:cNvPicPr>
          <p:nvPr/>
        </p:nvPicPr>
        <p:blipFill>
          <a:blip r:embed="rId3" cstate="screen">
            <a:lum bright="10000" contrast="30000"/>
          </a:blip>
          <a:srcRect/>
          <a:stretch>
            <a:fillRect/>
          </a:stretch>
        </p:blipFill>
        <p:spPr bwMode="auto">
          <a:xfrm>
            <a:off x="5741670" y="2057400"/>
            <a:ext cx="2935605" cy="4381500"/>
          </a:xfrm>
          <a:prstGeom prst="roundRect">
            <a:avLst>
              <a:gd name="adj" fmla="val 7220"/>
            </a:avLst>
          </a:prstGeom>
          <a:noFill/>
        </p:spPr>
      </p:pic>
    </p:spTree>
    <p:extLst>
      <p:ext uri="{BB962C8B-B14F-4D97-AF65-F5344CB8AC3E}">
        <p14:creationId xmlns:p14="http://schemas.microsoft.com/office/powerpoint/2010/main" val="20047785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sz="3800" dirty="0"/>
              <a:t>Methods Parameters – Example</a:t>
            </a:r>
            <a:endParaRPr lang="bg-BG" sz="3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612356" name="Rectangle 4"/>
          <p:cNvSpPr>
            <a:spLocks noChangeArrowheads="1"/>
          </p:cNvSpPr>
          <p:nvPr/>
        </p:nvSpPr>
        <p:spPr bwMode="auto">
          <a:xfrm>
            <a:off x="631825" y="1168598"/>
            <a:ext cx="7902575" cy="523220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PrintSign(int number)</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&gt; 0)</a:t>
            </a:r>
          </a:p>
          <a:p>
            <a:pPr eaLnBrk="0" hangingPunct="0">
              <a:lnSpc>
                <a:spcPct val="100000"/>
              </a:lnSpc>
              <a:spcBef>
                <a:spcPts val="0"/>
              </a:spcBef>
              <a:buClr>
                <a:schemeClr val="accent5">
                  <a:lumMod val="40000"/>
                  <a:lumOff val="60000"/>
                </a:schemeClr>
              </a:buClr>
              <a:buSzPct val="70000"/>
            </a:pP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Console.WriteLine("The number {0} is</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positive.", number);</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 if (number &lt; 0)</a:t>
            </a:r>
          </a:p>
          <a:p>
            <a:pPr eaLnBrk="0" hangingPunct="0">
              <a:lnSpc>
                <a:spcPct val="100000"/>
              </a:lnSpc>
              <a:spcBef>
                <a:spcPts val="0"/>
              </a:spcBef>
              <a:buClr>
                <a:schemeClr val="accent5">
                  <a:lumMod val="40000"/>
                  <a:lumOff val="60000"/>
                </a:schemeClr>
              </a:buClr>
              <a:buSzPct val="70000"/>
            </a:pP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number {0} is</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negative.", number);</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ct val="100000"/>
              </a:lnSpc>
              <a:spcBef>
                <a:spcPts val="0"/>
              </a:spcBef>
              <a:buClr>
                <a:schemeClr val="accent5">
                  <a:lumMod val="40000"/>
                  <a:lumOff val="60000"/>
                </a:schemeClr>
              </a:buClr>
              <a:buSzPct val="70000"/>
            </a:pP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number {0} is zero.", number);</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PrintMax(float number1, float number2)</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float max = number1;</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(number2 &gt; number1)</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 = number2;</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Console.WriteLine("Maximal number: {0}", max);</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0049473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1277937" y="2755900"/>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0611" name="Rectangle 3"/>
          <p:cNvSpPr>
            <a:spLocks noGrp="1" noChangeArrowheads="1"/>
          </p:cNvSpPr>
          <p:nvPr>
            <p:ph type="ctrTitle"/>
          </p:nvPr>
        </p:nvSpPr>
        <p:spPr>
          <a:xfrm>
            <a:off x="609600" y="1828800"/>
            <a:ext cx="7789862" cy="736600"/>
          </a:xfrm>
          <a:noFill/>
          <a:ln/>
        </p:spPr>
        <p:txBody>
          <a:bodyPr/>
          <a:lstStyle/>
          <a:p>
            <a:pPr>
              <a:lnSpc>
                <a:spcPct val="110000"/>
              </a:lnSpc>
            </a:pPr>
            <a:r>
              <a:rPr lang="en-US" dirty="0"/>
              <a:t>Method Parameters</a:t>
            </a:r>
            <a:endParaRPr lang="bg-BG" dirty="0"/>
          </a:p>
        </p:txBody>
      </p:sp>
      <p:pic>
        <p:nvPicPr>
          <p:cNvPr id="66562" name="Picture 2" descr="http://www.propertyoz.com.au/library/construction_crane.jpg"/>
          <p:cNvPicPr>
            <a:picLocks noChangeAspect="1" noChangeArrowheads="1"/>
          </p:cNvPicPr>
          <p:nvPr/>
        </p:nvPicPr>
        <p:blipFill>
          <a:blip r:embed="rId3" cstate="screen"/>
          <a:srcRect/>
          <a:stretch>
            <a:fillRect/>
          </a:stretch>
        </p:blipFill>
        <p:spPr bwMode="auto">
          <a:xfrm>
            <a:off x="2590800" y="3657600"/>
            <a:ext cx="3838576" cy="2362200"/>
          </a:xfrm>
          <a:prstGeom prst="roundRect">
            <a:avLst>
              <a:gd name="adj" fmla="val 8159"/>
            </a:avLst>
          </a:prstGeom>
          <a:ln>
            <a:noFill/>
          </a:ln>
          <a:effectLst>
            <a:softEdge rad="31750"/>
          </a:effectLst>
        </p:spPr>
      </p:pic>
    </p:spTree>
    <p:extLst>
      <p:ext uri="{BB962C8B-B14F-4D97-AF65-F5344CB8AC3E}">
        <p14:creationId xmlns:p14="http://schemas.microsoft.com/office/powerpoint/2010/main" val="29189593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lstStyle/>
          <a:p>
            <a:r>
              <a:rPr lang="en-US"/>
              <a:t>Months – Example</a:t>
            </a:r>
            <a:endParaRPr lang="bg-BG"/>
          </a:p>
        </p:txBody>
      </p:sp>
      <p:sp>
        <p:nvSpPr>
          <p:cNvPr id="484355" name="Rectangle 3"/>
          <p:cNvSpPr>
            <a:spLocks noGrp="1" noChangeArrowheads="1"/>
          </p:cNvSpPr>
          <p:nvPr>
            <p:ph idx="1"/>
          </p:nvPr>
        </p:nvSpPr>
        <p:spPr>
          <a:xfrm>
            <a:off x="250825" y="1143000"/>
            <a:ext cx="8569325" cy="5329238"/>
          </a:xfrm>
        </p:spPr>
        <p:txBody>
          <a:bodyPr/>
          <a:lstStyle/>
          <a:p>
            <a:r>
              <a:rPr lang="en-US" dirty="0"/>
              <a:t>Display the period between two months in a user-friendly way</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484356" name="Rectangle 4"/>
          <p:cNvSpPr>
            <a:spLocks noChangeArrowheads="1"/>
          </p:cNvSpPr>
          <p:nvPr/>
        </p:nvSpPr>
        <p:spPr bwMode="auto">
          <a:xfrm>
            <a:off x="609600" y="2347913"/>
            <a:ext cx="7924799" cy="402437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MonthsExample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SayMonth(int month)</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monthNames = new string[]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"January", "February", "March",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"April", "May", "June", "July",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"August", "September", "October",</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"November", "December"};</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Console.Write(monthNames[month-1]);</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algn="r" eaLnBrk="0" hangingPunct="0">
              <a:lnSpc>
                <a:spcPts val="2200"/>
              </a:lnSpc>
              <a:spcBef>
                <a:spcPts val="0"/>
              </a:spcBef>
              <a:buClr>
                <a:schemeClr val="accent5">
                  <a:lumMod val="40000"/>
                  <a:lumOff val="60000"/>
                </a:schemeClr>
              </a:buClr>
              <a:buSzPct val="70000"/>
            </a:pPr>
            <a:r>
              <a:rPr lang="en-US" sz="1600" b="1" i="1" noProof="1">
                <a:solidFill>
                  <a:schemeClr val="tx1">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(the example continues)</a:t>
            </a:r>
          </a:p>
        </p:txBody>
      </p:sp>
    </p:spTree>
    <p:extLst>
      <p:ext uri="{BB962C8B-B14F-4D97-AF65-F5344CB8AC3E}">
        <p14:creationId xmlns:p14="http://schemas.microsoft.com/office/powerpoint/2010/main" val="8035421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r>
              <a:rPr lang="en-US"/>
              <a:t>Months – Example (2)</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
        <p:nvSpPr>
          <p:cNvPr id="485380" name="Rectangle 4"/>
          <p:cNvSpPr>
            <a:spLocks noChangeArrowheads="1"/>
          </p:cNvSpPr>
          <p:nvPr/>
        </p:nvSpPr>
        <p:spPr bwMode="auto">
          <a:xfrm>
            <a:off x="609600" y="1219200"/>
            <a:ext cx="7848600" cy="50697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SayPeriod(int startMonth, int endMonth)</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period = endMonth - startMonth;</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(period &lt; 0)</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period = period + 12;</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From December to January the</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period is 1 month, not -11!</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Console.Write("There are {0} + months from ", period);</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SayMonth(startMonth);</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 to ");</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SayMonth(endMonth);</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97315772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1517649" y="2955024"/>
            <a:ext cx="2520950"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0979" name="Rectangle 3"/>
          <p:cNvSpPr>
            <a:spLocks noGrp="1" noChangeArrowheads="1"/>
          </p:cNvSpPr>
          <p:nvPr>
            <p:ph type="ctrTitle"/>
          </p:nvPr>
        </p:nvSpPr>
        <p:spPr>
          <a:xfrm>
            <a:off x="1379536" y="1988149"/>
            <a:ext cx="2811464" cy="736600"/>
          </a:xfrm>
          <a:noFill/>
          <a:ln/>
        </p:spPr>
        <p:txBody>
          <a:bodyPr/>
          <a:lstStyle/>
          <a:p>
            <a:pPr>
              <a:lnSpc>
                <a:spcPct val="110000"/>
              </a:lnSpc>
            </a:pPr>
            <a:r>
              <a:rPr lang="en-US" dirty="0"/>
              <a:t>Months</a:t>
            </a:r>
            <a:endParaRPr lang="bg-BG" dirty="0"/>
          </a:p>
        </p:txBody>
      </p:sp>
      <p:pic>
        <p:nvPicPr>
          <p:cNvPr id="62466" name="Picture 2" descr="http://www.cwuce.org/wine-education/images/calendar%20icon.jpg"/>
          <p:cNvPicPr>
            <a:picLocks noChangeAspect="1" noChangeArrowheads="1"/>
          </p:cNvPicPr>
          <p:nvPr/>
        </p:nvPicPr>
        <p:blipFill>
          <a:blip r:embed="rId3" cstate="screen"/>
          <a:srcRect/>
          <a:stretch>
            <a:fillRect/>
          </a:stretch>
        </p:blipFill>
        <p:spPr bwMode="auto">
          <a:xfrm rot="271219">
            <a:off x="4781957" y="2648357"/>
            <a:ext cx="3533775" cy="3533775"/>
          </a:xfrm>
          <a:prstGeom prst="roundRect">
            <a:avLst>
              <a:gd name="adj" fmla="val 5009"/>
            </a:avLst>
          </a:prstGeom>
          <a:noFill/>
        </p:spPr>
      </p:pic>
    </p:spTree>
    <p:extLst>
      <p:ext uri="{BB962C8B-B14F-4D97-AF65-F5344CB8AC3E}">
        <p14:creationId xmlns:p14="http://schemas.microsoft.com/office/powerpoint/2010/main" val="10347380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dirty="0"/>
              <a:t>Printing Triangle – Example</a:t>
            </a:r>
            <a:endParaRPr lang="bg-BG" dirty="0"/>
          </a:p>
        </p:txBody>
      </p:sp>
      <p:sp>
        <p:nvSpPr>
          <p:cNvPr id="576515" name="Rectangle 3"/>
          <p:cNvSpPr>
            <a:spLocks noGrp="1" noChangeArrowheads="1"/>
          </p:cNvSpPr>
          <p:nvPr>
            <p:ph idx="1"/>
          </p:nvPr>
        </p:nvSpPr>
        <p:spPr/>
        <p:txBody>
          <a:bodyPr/>
          <a:lstStyle/>
          <a:p>
            <a:r>
              <a:rPr lang="en-US" dirty="0"/>
              <a:t>Creating a program for printing triangles as shown below:</a:t>
            </a: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1</a:t>
            </a: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1	1 2</a:t>
            </a: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a:t>
            </a:r>
            <a:r>
              <a:rPr lang="bg-BG" sz="2400" dirty="0">
                <a:latin typeface="Consolas" pitchFamily="49" charset="0"/>
                <a:cs typeface="Consolas" pitchFamily="49" charset="0"/>
              </a:rPr>
              <a:t>1 2</a:t>
            </a:r>
            <a:r>
              <a:rPr lang="en-US" sz="2400" dirty="0">
                <a:latin typeface="Consolas" pitchFamily="49" charset="0"/>
                <a:cs typeface="Consolas" pitchFamily="49" charset="0"/>
              </a:rPr>
              <a:t>	1 2 3</a:t>
            </a: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a:t>
            </a:r>
            <a:r>
              <a:rPr lang="bg-BG" sz="2400" dirty="0">
                <a:latin typeface="Consolas" pitchFamily="49" charset="0"/>
                <a:cs typeface="Consolas" pitchFamily="49" charset="0"/>
              </a:rPr>
              <a:t>1 2 3</a:t>
            </a:r>
            <a:r>
              <a:rPr lang="en-US" sz="2400" dirty="0">
                <a:latin typeface="Consolas" pitchFamily="49" charset="0"/>
                <a:cs typeface="Consolas" pitchFamily="49" charset="0"/>
              </a:rPr>
              <a:t>	1 2 3 4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a:t>
            </a:r>
            <a:r>
              <a:rPr lang="bg-BG" sz="2400" dirty="0">
                <a:latin typeface="Consolas" pitchFamily="49" charset="0"/>
                <a:cs typeface="Consolas" pitchFamily="49" charset="0"/>
              </a:rPr>
              <a:t>1 2 3 4</a:t>
            </a:r>
            <a:r>
              <a:rPr lang="en-US" sz="2400" dirty="0">
                <a:latin typeface="Consolas" pitchFamily="49" charset="0"/>
                <a:cs typeface="Consolas" pitchFamily="49" charset="0"/>
              </a:rPr>
              <a:t>	1 2 3 4 5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n=5  </a:t>
            </a:r>
            <a:r>
              <a:rPr lang="en-US" sz="2400" dirty="0">
                <a:latin typeface="Consolas" pitchFamily="49" charset="0"/>
                <a:cs typeface="Consolas" pitchFamily="49" charset="0"/>
                <a:sym typeface="Wingdings" pitchFamily="2" charset="2"/>
              </a:rPr>
              <a:t>	</a:t>
            </a:r>
            <a:r>
              <a:rPr lang="bg-BG" sz="2400" dirty="0">
                <a:latin typeface="Consolas" pitchFamily="49" charset="0"/>
                <a:cs typeface="Consolas" pitchFamily="49" charset="0"/>
              </a:rPr>
              <a:t>1 2 3 4 5</a:t>
            </a:r>
            <a:r>
              <a:rPr lang="en-US" sz="2400" dirty="0">
                <a:latin typeface="Consolas" pitchFamily="49" charset="0"/>
                <a:cs typeface="Consolas" pitchFamily="49" charset="0"/>
              </a:rPr>
              <a:t>     n=6  </a:t>
            </a:r>
            <a:r>
              <a:rPr lang="en-US" sz="2400" dirty="0">
                <a:latin typeface="Consolas" pitchFamily="49" charset="0"/>
                <a:cs typeface="Consolas" pitchFamily="49" charset="0"/>
                <a:sym typeface="Wingdings" pitchFamily="2" charset="2"/>
              </a:rPr>
              <a:t>	</a:t>
            </a:r>
            <a:r>
              <a:rPr lang="en-US" sz="2400" dirty="0">
                <a:latin typeface="Consolas" pitchFamily="49" charset="0"/>
                <a:cs typeface="Consolas" pitchFamily="49" charset="0"/>
              </a:rPr>
              <a:t>1 2 3 4 5 6</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a:t>
            </a:r>
            <a:r>
              <a:rPr lang="bg-BG" sz="2400" dirty="0">
                <a:latin typeface="Consolas" pitchFamily="49" charset="0"/>
                <a:cs typeface="Consolas" pitchFamily="49" charset="0"/>
              </a:rPr>
              <a:t>1 2 3 4</a:t>
            </a:r>
            <a:r>
              <a:rPr lang="en-US" sz="2400" dirty="0">
                <a:latin typeface="Consolas" pitchFamily="49" charset="0"/>
                <a:cs typeface="Consolas" pitchFamily="49" charset="0"/>
              </a:rPr>
              <a:t>	1 2 3 4 5</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a:t>
            </a:r>
            <a:r>
              <a:rPr lang="bg-BG" sz="2400" dirty="0">
                <a:latin typeface="Consolas" pitchFamily="49" charset="0"/>
                <a:cs typeface="Consolas" pitchFamily="49" charset="0"/>
              </a:rPr>
              <a:t>1 2 3</a:t>
            </a:r>
            <a:r>
              <a:rPr lang="en-US" sz="2400" dirty="0">
                <a:latin typeface="Consolas" pitchFamily="49" charset="0"/>
                <a:cs typeface="Consolas" pitchFamily="49" charset="0"/>
              </a:rPr>
              <a:t>	1 2 3 4</a:t>
            </a:r>
            <a:endParaRPr lang="bg-BG" sz="2400" dirty="0">
              <a:latin typeface="Consolas" pitchFamily="49" charset="0"/>
              <a:cs typeface="Consolas" pitchFamily="49" charset="0"/>
            </a:endParaRP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a:t>
            </a:r>
            <a:r>
              <a:rPr lang="bg-BG" sz="2400" dirty="0">
                <a:latin typeface="Consolas" pitchFamily="49" charset="0"/>
                <a:cs typeface="Consolas" pitchFamily="49" charset="0"/>
              </a:rPr>
              <a:t>1 2	</a:t>
            </a:r>
            <a:r>
              <a:rPr lang="en-US" sz="2400" dirty="0">
                <a:latin typeface="Consolas" pitchFamily="49" charset="0"/>
                <a:cs typeface="Consolas" pitchFamily="49" charset="0"/>
              </a:rPr>
              <a:t>1 2 3</a:t>
            </a: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a:t>
            </a:r>
            <a:r>
              <a:rPr lang="bg-BG" sz="2400" dirty="0">
                <a:latin typeface="Consolas" pitchFamily="49" charset="0"/>
                <a:cs typeface="Consolas" pitchFamily="49" charset="0"/>
              </a:rPr>
              <a:t>1</a:t>
            </a:r>
            <a:r>
              <a:rPr lang="en-US" sz="2400" dirty="0">
                <a:latin typeface="Consolas" pitchFamily="49" charset="0"/>
                <a:cs typeface="Consolas" pitchFamily="49" charset="0"/>
              </a:rPr>
              <a:t>	1 2</a:t>
            </a:r>
          </a:p>
          <a:p>
            <a:pPr marL="914400" lvl="2" indent="-371475">
              <a:lnSpc>
                <a:spcPts val="3000"/>
              </a:lnSpc>
              <a:spcBef>
                <a:spcPct val="0"/>
              </a:spcBef>
              <a:spcAft>
                <a:spcPts val="0"/>
              </a:spcAft>
              <a:buFontTx/>
              <a:buNone/>
              <a:tabLst>
                <a:tab pos="1970088" algn="l"/>
                <a:tab pos="5827713" algn="l"/>
              </a:tabLst>
            </a:pPr>
            <a:r>
              <a:rPr lang="en-US" sz="2400" dirty="0">
                <a:latin typeface="Consolas" pitchFamily="49" charset="0"/>
                <a:cs typeface="Consolas" pitchFamily="49" charset="0"/>
              </a:rPr>
              <a:t>			1 </a:t>
            </a:r>
            <a:endParaRPr lang="bg-BG" sz="2400" dirty="0">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392823574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sz="3600"/>
              <a:t>Printing Triangle – Example</a:t>
            </a:r>
            <a:endParaRPr lang="bg-BG" sz="360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75491" name="Rectangle 3"/>
          <p:cNvSpPr>
            <a:spLocks noChangeArrowheads="1"/>
          </p:cNvSpPr>
          <p:nvPr/>
        </p:nvSpPr>
        <p:spPr bwMode="auto">
          <a:xfrm>
            <a:off x="692150" y="1089884"/>
            <a:ext cx="7766050" cy="52604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 = int.Parse(Console.ReadLine());</a:t>
            </a:r>
          </a:p>
          <a:p>
            <a:pPr eaLnBrk="0" hangingPunct="0">
              <a:lnSpc>
                <a:spcPts val="23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line = 1; line &lt;= n; line++)</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 line);</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line = n-1; line &gt;= 1; line--)</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PrintLine(1, line);</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PrintLine(int start, int end)</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start; i &lt;= end;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 {0}",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25385615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38155">
            <a:off x="457200" y="4607267"/>
            <a:ext cx="8229600" cy="685800"/>
          </a:xfrm>
        </p:spPr>
        <p:txBody>
          <a:bodyPr/>
          <a:lstStyle/>
          <a:p>
            <a:r>
              <a:rPr lang="en-US" dirty="0"/>
              <a:t>Printing Triangle</a:t>
            </a:r>
          </a:p>
        </p:txBody>
      </p:sp>
      <p:sp>
        <p:nvSpPr>
          <p:cNvPr id="3" name="Subtitle 2"/>
          <p:cNvSpPr>
            <a:spLocks noGrp="1"/>
          </p:cNvSpPr>
          <p:nvPr>
            <p:ph type="subTitle" idx="1"/>
          </p:nvPr>
        </p:nvSpPr>
        <p:spPr>
          <a:xfrm rot="21438155">
            <a:off x="457200" y="5333546"/>
            <a:ext cx="8229600" cy="569120"/>
          </a:xfrm>
        </p:spPr>
        <p:txBody>
          <a:bodyPr/>
          <a:lstStyle/>
          <a:p>
            <a:r>
              <a:rPr lang="en-US" dirty="0"/>
              <a:t>Live Demo</a:t>
            </a:r>
          </a:p>
        </p:txBody>
      </p:sp>
      <p:pic>
        <p:nvPicPr>
          <p:cNvPr id="26626" name="Picture 2" descr="http://media.log-in.ru/i/triangles.jpg"/>
          <p:cNvPicPr>
            <a:picLocks noChangeAspect="1" noChangeArrowheads="1"/>
          </p:cNvPicPr>
          <p:nvPr/>
        </p:nvPicPr>
        <p:blipFill>
          <a:blip r:embed="rId2" cstate="screen"/>
          <a:srcRect/>
          <a:stretch>
            <a:fillRect/>
          </a:stretch>
        </p:blipFill>
        <p:spPr bwMode="auto">
          <a:xfrm>
            <a:off x="5748528" y="832598"/>
            <a:ext cx="263347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628" name="Picture 4" descr="http://www.legobilliards.com.cn/pool_table_product/Triangles/TR0411A-D.jpg"/>
          <p:cNvPicPr>
            <a:picLocks noChangeAspect="1" noChangeArrowheads="1"/>
          </p:cNvPicPr>
          <p:nvPr/>
        </p:nvPicPr>
        <p:blipFill>
          <a:blip r:embed="rId3" cstate="screen"/>
          <a:srcRect/>
          <a:stretch>
            <a:fillRect/>
          </a:stretch>
        </p:blipFill>
        <p:spPr bwMode="auto">
          <a:xfrm>
            <a:off x="1263460" y="1670798"/>
            <a:ext cx="307994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81883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dirty="0"/>
              <a:t>Optional Parameters</a:t>
            </a:r>
            <a:endParaRPr lang="bg-BG" dirty="0"/>
          </a:p>
        </p:txBody>
      </p:sp>
      <p:sp>
        <p:nvSpPr>
          <p:cNvPr id="543747" name="Rectangle 3"/>
          <p:cNvSpPr>
            <a:spLocks noGrp="1" noChangeArrowheads="1"/>
          </p:cNvSpPr>
          <p:nvPr>
            <p:ph idx="1"/>
          </p:nvPr>
        </p:nvSpPr>
        <p:spPr>
          <a:xfrm>
            <a:off x="228600" y="990600"/>
            <a:ext cx="8686800" cy="5715000"/>
          </a:xfrm>
        </p:spPr>
        <p:txBody>
          <a:bodyPr/>
          <a:lstStyle/>
          <a:p>
            <a:pPr>
              <a:spcBef>
                <a:spcPts val="1200"/>
              </a:spcBef>
            </a:pPr>
            <a:r>
              <a:rPr lang="en-US" sz="3000" dirty="0"/>
              <a:t>C# 4.0 supports </a:t>
            </a:r>
            <a:r>
              <a:rPr lang="en-US" sz="3000" dirty="0">
                <a:solidFill>
                  <a:schemeClr val="accent5">
                    <a:lumMod val="20000"/>
                    <a:lumOff val="80000"/>
                  </a:schemeClr>
                </a:solidFill>
              </a:rPr>
              <a:t>optional parameters </a:t>
            </a:r>
            <a:r>
              <a:rPr lang="en-US" sz="3000" dirty="0"/>
              <a:t>with default values assigned at their declaration:</a:t>
            </a:r>
          </a:p>
          <a:p>
            <a:pPr>
              <a:spcBef>
                <a:spcPts val="1200"/>
              </a:spcBef>
            </a:pPr>
            <a:endParaRPr lang="en-US" sz="3000" dirty="0"/>
          </a:p>
          <a:p>
            <a:pPr>
              <a:spcBef>
                <a:spcPts val="1200"/>
              </a:spcBef>
            </a:pPr>
            <a:endParaRPr lang="en-US" sz="3000" dirty="0"/>
          </a:p>
          <a:p>
            <a:pPr>
              <a:spcBef>
                <a:spcPts val="1200"/>
              </a:spcBef>
            </a:pPr>
            <a:endParaRPr lang="en-US" sz="3000" dirty="0"/>
          </a:p>
          <a:p>
            <a:pPr>
              <a:spcBef>
                <a:spcPts val="2400"/>
              </a:spcBef>
            </a:pPr>
            <a:r>
              <a:rPr lang="en-US" sz="3000" dirty="0"/>
              <a:t>The above method can be called in several ways:</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6" name="Rectangle 4"/>
          <p:cNvSpPr>
            <a:spLocks noChangeArrowheads="1"/>
          </p:cNvSpPr>
          <p:nvPr/>
        </p:nvSpPr>
        <p:spPr bwMode="auto">
          <a:xfrm>
            <a:off x="755650" y="2184400"/>
            <a:ext cx="7550150" cy="2157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PrintNumbers(int start = 0, int end = 100)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start; i &lt;= end;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Console.Write("{0} ", i);</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4"/>
          <p:cNvSpPr>
            <a:spLocks noChangeArrowheads="1"/>
          </p:cNvSpPr>
          <p:nvPr/>
        </p:nvSpPr>
        <p:spPr bwMode="auto">
          <a:xfrm>
            <a:off x="762000" y="5153561"/>
            <a:ext cx="7550150" cy="12721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PrintNumbers(5, 10);</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PrintNumbers(15);</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PrintNumbers(end: 40, start: 35);</a:t>
            </a:r>
          </a:p>
        </p:txBody>
      </p:sp>
    </p:spTree>
    <p:extLst>
      <p:ext uri="{BB962C8B-B14F-4D97-AF65-F5344CB8AC3E}">
        <p14:creationId xmlns:p14="http://schemas.microsoft.com/office/powerpoint/2010/main" val="11697806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What is a Method?</a:t>
            </a:r>
            <a:endParaRPr lang="bg-BG" dirty="0"/>
          </a:p>
        </p:txBody>
      </p:sp>
      <p:sp>
        <p:nvSpPr>
          <p:cNvPr id="428035" name="Rectangle 3"/>
          <p:cNvSpPr>
            <a:spLocks noGrp="1" noChangeArrowheads="1"/>
          </p:cNvSpPr>
          <p:nvPr>
            <p:ph idx="1"/>
          </p:nvPr>
        </p:nvSpPr>
        <p:spPr/>
        <p:txBody>
          <a:bodyPr/>
          <a:lstStyle/>
          <a:p>
            <a:pPr>
              <a:lnSpc>
                <a:spcPts val="4000"/>
              </a:lnSpc>
            </a:pPr>
            <a:r>
              <a:rPr lang="en-US" dirty="0"/>
              <a:t>A </a:t>
            </a:r>
            <a:r>
              <a:rPr lang="en-US" dirty="0">
                <a:solidFill>
                  <a:schemeClr val="accent5">
                    <a:lumMod val="20000"/>
                    <a:lumOff val="80000"/>
                  </a:schemeClr>
                </a:solidFill>
              </a:rPr>
              <a:t>method</a:t>
            </a:r>
            <a:r>
              <a:rPr lang="en-US" dirty="0"/>
              <a:t> is a kind of building block that solves a small problem</a:t>
            </a:r>
          </a:p>
          <a:p>
            <a:pPr lvl="1">
              <a:lnSpc>
                <a:spcPts val="4000"/>
              </a:lnSpc>
            </a:pPr>
            <a:r>
              <a:rPr lang="en-US" dirty="0"/>
              <a:t>A piece of code that has a name and can be called from the other code</a:t>
            </a:r>
          </a:p>
          <a:p>
            <a:pPr lvl="1">
              <a:lnSpc>
                <a:spcPts val="4000"/>
              </a:lnSpc>
            </a:pPr>
            <a:r>
              <a:rPr lang="en-US" dirty="0"/>
              <a:t>Can take parameters and return a value</a:t>
            </a:r>
          </a:p>
          <a:p>
            <a:pPr>
              <a:lnSpc>
                <a:spcPts val="4000"/>
              </a:lnSpc>
            </a:pPr>
            <a:r>
              <a:rPr lang="en-US" dirty="0"/>
              <a:t>Methods allow programmers to construct large programs from simple pieces</a:t>
            </a:r>
          </a:p>
          <a:p>
            <a:pPr>
              <a:lnSpc>
                <a:spcPts val="4000"/>
              </a:lnSpc>
            </a:pPr>
            <a:r>
              <a:rPr lang="en-US" dirty="0"/>
              <a:t>Methods are also known as </a:t>
            </a:r>
            <a:r>
              <a:rPr lang="en-US" dirty="0">
                <a:solidFill>
                  <a:schemeClr val="accent5">
                    <a:lumMod val="20000"/>
                    <a:lumOff val="80000"/>
                  </a:schemeClr>
                </a:solidFill>
              </a:rPr>
              <a:t>functions</a:t>
            </a:r>
            <a:r>
              <a:rPr lang="en-US" dirty="0"/>
              <a:t>, </a:t>
            </a:r>
            <a:r>
              <a:rPr lang="en-US" dirty="0">
                <a:solidFill>
                  <a:schemeClr val="accent5">
                    <a:lumMod val="20000"/>
                    <a:lumOff val="80000"/>
                  </a:schemeClr>
                </a:solidFill>
              </a:rPr>
              <a:t>procedures</a:t>
            </a:r>
            <a:r>
              <a:rPr lang="en-US" dirty="0"/>
              <a:t>, and </a:t>
            </a:r>
            <a:r>
              <a:rPr lang="en-US" dirty="0">
                <a:solidFill>
                  <a:schemeClr val="accent5">
                    <a:lumMod val="20000"/>
                    <a:lumOff val="80000"/>
                  </a:schemeClr>
                </a:solidFill>
              </a:rPr>
              <a:t>subroutines</a:t>
            </a:r>
            <a:endParaRPr lang="bg-BG" dirty="0">
              <a:solidFill>
                <a:schemeClr val="accent5">
                  <a:lumMod val="20000"/>
                  <a:lumOff val="80000"/>
                </a:schemeClr>
              </a:solidFill>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pic>
        <p:nvPicPr>
          <p:cNvPr id="12290" name="Picture 2" descr="http://business.glam.ac.uk/media/files/photos/building-block-green.jpg"/>
          <p:cNvPicPr>
            <a:picLocks noChangeAspect="1" noChangeArrowheads="1"/>
          </p:cNvPicPr>
          <p:nvPr/>
        </p:nvPicPr>
        <p:blipFill>
          <a:blip r:embed="rId2" cstate="screen"/>
          <a:srcRect/>
          <a:stretch>
            <a:fillRect/>
          </a:stretch>
        </p:blipFill>
        <p:spPr bwMode="auto">
          <a:xfrm>
            <a:off x="7315200" y="5257800"/>
            <a:ext cx="1524000" cy="1292831"/>
          </a:xfrm>
          <a:prstGeom prst="roundRect">
            <a:avLst>
              <a:gd name="adj" fmla="val 7530"/>
            </a:avLst>
          </a:prstGeom>
          <a:noFill/>
        </p:spPr>
      </p:pic>
    </p:spTree>
    <p:extLst>
      <p:ext uri="{BB962C8B-B14F-4D97-AF65-F5344CB8AC3E}">
        <p14:creationId xmlns:p14="http://schemas.microsoft.com/office/powerpoint/2010/main" val="193874579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104" y="5105400"/>
            <a:ext cx="8229600" cy="609599"/>
          </a:xfrm>
        </p:spPr>
        <p:txBody>
          <a:bodyPr/>
          <a:lstStyle/>
          <a:p>
            <a:r>
              <a:rPr lang="en-US" dirty="0"/>
              <a:t>Optional Parameters</a:t>
            </a:r>
          </a:p>
        </p:txBody>
      </p:sp>
      <p:sp>
        <p:nvSpPr>
          <p:cNvPr id="3" name="Subtitle 2"/>
          <p:cNvSpPr>
            <a:spLocks noGrp="1"/>
          </p:cNvSpPr>
          <p:nvPr>
            <p:ph type="subTitle" idx="1"/>
          </p:nvPr>
        </p:nvSpPr>
        <p:spPr>
          <a:xfrm>
            <a:off x="437104" y="5755479"/>
            <a:ext cx="8229600" cy="492920"/>
          </a:xfrm>
        </p:spPr>
        <p:txBody>
          <a:bodyPr/>
          <a:lstStyle/>
          <a:p>
            <a:r>
              <a:rPr lang="en-US" dirty="0"/>
              <a:t>Live Demo</a:t>
            </a:r>
          </a:p>
        </p:txBody>
      </p:sp>
      <p:pic>
        <p:nvPicPr>
          <p:cNvPr id="1026" name="Picture 2"/>
          <p:cNvPicPr>
            <a:picLocks noChangeAspect="1" noChangeArrowheads="1"/>
          </p:cNvPicPr>
          <p:nvPr/>
        </p:nvPicPr>
        <p:blipFill>
          <a:blip r:embed="rId2" cstate="screen"/>
          <a:srcRect/>
          <a:stretch>
            <a:fillRect/>
          </a:stretch>
        </p:blipFill>
        <p:spPr bwMode="auto">
          <a:xfrm>
            <a:off x="1524000" y="1135041"/>
            <a:ext cx="6071720" cy="3487866"/>
          </a:xfrm>
          <a:prstGeom prst="roundRect">
            <a:avLst>
              <a:gd name="adj" fmla="val 2953"/>
            </a:avLst>
          </a:prstGeom>
          <a:noFill/>
          <a:ln w="9525">
            <a:noFill/>
            <a:miter lim="800000"/>
            <a:headEnd/>
            <a:tailEnd/>
          </a:ln>
          <a:scene3d>
            <a:camera prst="orthographicFront"/>
            <a:lightRig rig="threePt" dir="t"/>
          </a:scene3d>
          <a:sp3d>
            <a:bevelT/>
          </a:sp3d>
        </p:spPr>
      </p:pic>
    </p:spTree>
    <p:extLst>
      <p:ext uri="{BB962C8B-B14F-4D97-AF65-F5344CB8AC3E}">
        <p14:creationId xmlns:p14="http://schemas.microsoft.com/office/powerpoint/2010/main" val="1485079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type="ctrTitle"/>
          </p:nvPr>
        </p:nvSpPr>
        <p:spPr>
          <a:xfrm>
            <a:off x="1371600" y="1524000"/>
            <a:ext cx="5113337" cy="1473200"/>
          </a:xfrm>
          <a:noFill/>
          <a:ln/>
        </p:spPr>
        <p:txBody>
          <a:bodyPr/>
          <a:lstStyle/>
          <a:p>
            <a:pPr>
              <a:lnSpc>
                <a:spcPct val="110000"/>
              </a:lnSpc>
            </a:pPr>
            <a:r>
              <a:rPr lang="en-US" dirty="0"/>
              <a:t>Returning Values From Methods</a:t>
            </a:r>
            <a:endParaRPr lang="bg-BG" dirty="0"/>
          </a:p>
        </p:txBody>
      </p:sp>
      <p:pic>
        <p:nvPicPr>
          <p:cNvPr id="60418" name="Picture 2" descr="http://moneyfacts.co.uk/resize.axd?w=225&amp;h=170&amp;f=http://media.moneyfacts.co.uk/image/stock%20chart-2new226new_226_x_170.jpg"/>
          <p:cNvPicPr>
            <a:picLocks noChangeAspect="1" noChangeArrowheads="1"/>
          </p:cNvPicPr>
          <p:nvPr/>
        </p:nvPicPr>
        <p:blipFill>
          <a:blip r:embed="rId3" cstate="screen"/>
          <a:srcRect/>
          <a:stretch>
            <a:fillRect/>
          </a:stretch>
        </p:blipFill>
        <p:spPr bwMode="auto">
          <a:xfrm>
            <a:off x="3276600" y="3810000"/>
            <a:ext cx="4953000" cy="2362200"/>
          </a:xfrm>
          <a:prstGeom prst="roundRect">
            <a:avLst>
              <a:gd name="adj" fmla="val 20574"/>
            </a:avLst>
          </a:prstGeom>
          <a:noFill/>
        </p:spPr>
      </p:pic>
    </p:spTree>
    <p:extLst>
      <p:ext uri="{BB962C8B-B14F-4D97-AF65-F5344CB8AC3E}">
        <p14:creationId xmlns:p14="http://schemas.microsoft.com/office/powerpoint/2010/main" val="5206101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800" dirty="0"/>
              <a:t>Returning Values From Methods</a:t>
            </a:r>
            <a:endParaRPr lang="bg-BG" sz="3800" dirty="0"/>
          </a:p>
        </p:txBody>
      </p:sp>
      <p:sp>
        <p:nvSpPr>
          <p:cNvPr id="531459" name="Rectangle 3"/>
          <p:cNvSpPr>
            <a:spLocks noGrp="1" noChangeArrowheads="1"/>
          </p:cNvSpPr>
          <p:nvPr>
            <p:ph idx="1"/>
          </p:nvPr>
        </p:nvSpPr>
        <p:spPr/>
        <p:txBody>
          <a:bodyPr/>
          <a:lstStyle/>
          <a:p>
            <a:r>
              <a:rPr lang="en-US" dirty="0"/>
              <a:t>A method can </a:t>
            </a:r>
            <a:r>
              <a:rPr lang="en-US" dirty="0">
                <a:solidFill>
                  <a:schemeClr val="accent5">
                    <a:lumMod val="20000"/>
                    <a:lumOff val="80000"/>
                  </a:schemeClr>
                </a:solidFill>
              </a:rPr>
              <a:t>return</a:t>
            </a:r>
            <a:r>
              <a:rPr lang="en-US" dirty="0"/>
              <a:t> a value to its caller</a:t>
            </a:r>
          </a:p>
          <a:p>
            <a:r>
              <a:rPr lang="en-US" dirty="0"/>
              <a:t>Returned value:</a:t>
            </a:r>
          </a:p>
          <a:p>
            <a:pPr lvl="1"/>
            <a:r>
              <a:rPr lang="en-US" dirty="0"/>
              <a:t>Can be assigned to a variable:</a:t>
            </a:r>
          </a:p>
          <a:p>
            <a:pPr lvl="1"/>
            <a:endParaRPr lang="en-US" dirty="0"/>
          </a:p>
          <a:p>
            <a:pPr lvl="1">
              <a:lnSpc>
                <a:spcPct val="120000"/>
              </a:lnSpc>
              <a:spcBef>
                <a:spcPts val="1800"/>
              </a:spcBef>
            </a:pPr>
            <a:r>
              <a:rPr lang="en-US" dirty="0"/>
              <a:t>Can be used in expressions:</a:t>
            </a:r>
          </a:p>
          <a:p>
            <a:pPr lvl="1"/>
            <a:endParaRPr lang="en-US" dirty="0"/>
          </a:p>
          <a:p>
            <a:pPr lvl="1"/>
            <a:r>
              <a:rPr lang="en-US" dirty="0"/>
              <a:t>Can be passed to another method:</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531460" name="Rectangle 4"/>
          <p:cNvSpPr>
            <a:spLocks noChangeArrowheads="1"/>
          </p:cNvSpPr>
          <p:nvPr/>
        </p:nvSpPr>
        <p:spPr bwMode="auto">
          <a:xfrm>
            <a:off x="1042988" y="2997200"/>
            <a:ext cx="6985000" cy="6771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Console.ReadLine();</a:t>
            </a:r>
          </a:p>
          <a:p>
            <a:pPr eaLnBrk="0" hangingPunct="0">
              <a:lnSpc>
                <a:spcPct val="95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Console.ReadLine() returns a string</a:t>
            </a:r>
          </a:p>
        </p:txBody>
      </p:sp>
      <p:sp>
        <p:nvSpPr>
          <p:cNvPr id="531461" name="Rectangle 5"/>
          <p:cNvSpPr>
            <a:spLocks noChangeArrowheads="1"/>
          </p:cNvSpPr>
          <p:nvPr/>
        </p:nvSpPr>
        <p:spPr bwMode="auto">
          <a:xfrm>
            <a:off x="1042988" y="4507468"/>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price = GetPrice() * quantity * 1.20;</a:t>
            </a:r>
          </a:p>
        </p:txBody>
      </p:sp>
      <p:sp>
        <p:nvSpPr>
          <p:cNvPr id="531462" name="Rectangle 6"/>
          <p:cNvSpPr>
            <a:spLocks noChangeArrowheads="1"/>
          </p:cNvSpPr>
          <p:nvPr/>
        </p:nvSpPr>
        <p:spPr bwMode="auto">
          <a:xfrm>
            <a:off x="1042988" y="5845175"/>
            <a:ext cx="69850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age = int.Parse(Console.ReadLine());</a:t>
            </a:r>
          </a:p>
        </p:txBody>
      </p:sp>
    </p:spTree>
    <p:extLst>
      <p:ext uri="{BB962C8B-B14F-4D97-AF65-F5344CB8AC3E}">
        <p14:creationId xmlns:p14="http://schemas.microsoft.com/office/powerpoint/2010/main" val="72577455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3886200" y="228600"/>
            <a:ext cx="5029200" cy="914400"/>
          </a:xfrm>
        </p:spPr>
        <p:txBody>
          <a:bodyPr/>
          <a:lstStyle/>
          <a:p>
            <a:r>
              <a:rPr lang="en-US" dirty="0"/>
              <a:t>Defining Methods That Return a Value</a:t>
            </a:r>
            <a:endParaRPr lang="bg-BG" dirty="0"/>
          </a:p>
        </p:txBody>
      </p:sp>
      <p:sp>
        <p:nvSpPr>
          <p:cNvPr id="532483" name="Rectangle 3"/>
          <p:cNvSpPr>
            <a:spLocks noGrp="1" noChangeArrowheads="1"/>
          </p:cNvSpPr>
          <p:nvPr>
            <p:ph idx="1"/>
          </p:nvPr>
        </p:nvSpPr>
        <p:spPr>
          <a:xfrm>
            <a:off x="228600" y="1295400"/>
            <a:ext cx="8686800" cy="5410200"/>
          </a:xfrm>
        </p:spPr>
        <p:txBody>
          <a:bodyPr/>
          <a:lstStyle/>
          <a:p>
            <a:pPr>
              <a:lnSpc>
                <a:spcPts val="3600"/>
              </a:lnSpc>
            </a:pPr>
            <a:r>
              <a:rPr lang="en-US" sz="3000" dirty="0"/>
              <a:t>Instead of </a:t>
            </a:r>
            <a:r>
              <a:rPr lang="en-US" sz="3000" dirty="0">
                <a:solidFill>
                  <a:schemeClr val="accent5">
                    <a:lumMod val="20000"/>
                    <a:lumOff val="80000"/>
                  </a:schemeClr>
                </a:solidFill>
                <a:latin typeface="Consolas" pitchFamily="49" charset="0"/>
                <a:cs typeface="Consolas" pitchFamily="49" charset="0"/>
              </a:rPr>
              <a:t>void</a:t>
            </a:r>
            <a:r>
              <a:rPr lang="en-US" sz="3000" dirty="0"/>
              <a:t>, specify the type of data to return</a:t>
            </a:r>
          </a:p>
          <a:p>
            <a:pPr>
              <a:lnSpc>
                <a:spcPts val="3600"/>
              </a:lnSpc>
            </a:pPr>
            <a:endParaRPr lang="en-US" sz="3000" dirty="0"/>
          </a:p>
          <a:p>
            <a:pPr>
              <a:lnSpc>
                <a:spcPts val="3600"/>
              </a:lnSpc>
            </a:pPr>
            <a:endParaRPr lang="en-US" sz="3000" dirty="0"/>
          </a:p>
          <a:p>
            <a:pPr>
              <a:lnSpc>
                <a:spcPts val="3600"/>
              </a:lnSpc>
              <a:spcBef>
                <a:spcPts val="2400"/>
              </a:spcBef>
            </a:pPr>
            <a:r>
              <a:rPr lang="en-US" sz="3000" dirty="0"/>
              <a:t>Methods can return any type of data (</a:t>
            </a:r>
            <a:r>
              <a:rPr lang="en-US" sz="3000" noProof="1">
                <a:solidFill>
                  <a:schemeClr val="accent5">
                    <a:lumMod val="20000"/>
                    <a:lumOff val="80000"/>
                  </a:schemeClr>
                </a:solidFill>
                <a:latin typeface="Consolas" pitchFamily="49" charset="0"/>
                <a:cs typeface="Consolas" pitchFamily="49" charset="0"/>
              </a:rPr>
              <a:t>int</a:t>
            </a:r>
            <a:r>
              <a:rPr lang="en-US" sz="3000" dirty="0"/>
              <a:t>, </a:t>
            </a:r>
            <a:r>
              <a:rPr lang="en-US" sz="3000" noProof="1">
                <a:solidFill>
                  <a:schemeClr val="accent5">
                    <a:lumMod val="20000"/>
                    <a:lumOff val="80000"/>
                  </a:schemeClr>
                </a:solidFill>
                <a:latin typeface="Consolas" pitchFamily="49" charset="0"/>
                <a:cs typeface="Consolas" pitchFamily="49" charset="0"/>
              </a:rPr>
              <a:t>string</a:t>
            </a:r>
            <a:r>
              <a:rPr lang="en-US" sz="3000" dirty="0"/>
              <a:t>, array, etc.)</a:t>
            </a:r>
          </a:p>
          <a:p>
            <a:pPr>
              <a:lnSpc>
                <a:spcPts val="3600"/>
              </a:lnSpc>
            </a:pPr>
            <a:r>
              <a:rPr lang="en-US" sz="3000" dirty="0">
                <a:solidFill>
                  <a:schemeClr val="accent5">
                    <a:lumMod val="20000"/>
                    <a:lumOff val="80000"/>
                  </a:schemeClr>
                </a:solidFill>
                <a:latin typeface="Consolas" pitchFamily="49" charset="0"/>
                <a:cs typeface="Consolas" pitchFamily="49" charset="0"/>
              </a:rPr>
              <a:t>void</a:t>
            </a:r>
            <a:r>
              <a:rPr lang="en-US" sz="3000" dirty="0"/>
              <a:t> methods do not return anything</a:t>
            </a:r>
          </a:p>
          <a:p>
            <a:pPr>
              <a:lnSpc>
                <a:spcPts val="3600"/>
              </a:lnSpc>
            </a:pPr>
            <a:r>
              <a:rPr lang="en-US" sz="3000" dirty="0"/>
              <a:t>The combination of method's name and parameters is called </a:t>
            </a:r>
            <a:r>
              <a:rPr lang="en-US" sz="3000" dirty="0">
                <a:solidFill>
                  <a:schemeClr val="accent5">
                    <a:lumMod val="20000"/>
                    <a:lumOff val="80000"/>
                  </a:schemeClr>
                </a:solidFill>
              </a:rPr>
              <a:t>method signature</a:t>
            </a:r>
          </a:p>
          <a:p>
            <a:pPr>
              <a:lnSpc>
                <a:spcPts val="3600"/>
              </a:lnSpc>
            </a:pPr>
            <a:r>
              <a:rPr lang="en-US" sz="3000" dirty="0"/>
              <a:t>Use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return</a:t>
            </a:r>
            <a:r>
              <a:rPr lang="en-US" sz="3000" dirty="0"/>
              <a:t> keyword to return a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
        <p:nvSpPr>
          <p:cNvPr id="532484" name="Rectangle 4"/>
          <p:cNvSpPr>
            <a:spLocks noChangeArrowheads="1"/>
          </p:cNvSpPr>
          <p:nvPr/>
        </p:nvSpPr>
        <p:spPr bwMode="auto">
          <a:xfrm>
            <a:off x="755650" y="1978561"/>
            <a:ext cx="763270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int Multiply(int firstNum, int secondNum)</a:t>
            </a:r>
          </a:p>
          <a:p>
            <a:pPr eaLnBrk="0" hangingPunct="0">
              <a:lnSpc>
                <a:spcPct val="10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firstNum * secondNum;</a:t>
            </a:r>
          </a:p>
          <a:p>
            <a:pPr eaLnBrk="0" hangingPunct="0">
              <a:lnSpc>
                <a:spcPct val="8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155642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600" dirty="0"/>
              <a:t>The </a:t>
            </a:r>
            <a:r>
              <a:rPr lang="en-US" sz="3600" dirty="0">
                <a:solidFill>
                  <a:schemeClr val="accent5">
                    <a:lumMod val="20000"/>
                    <a:lumOff val="80000"/>
                  </a:schemeClr>
                </a:solidFill>
                <a:latin typeface="Consolas" pitchFamily="49" charset="0"/>
                <a:cs typeface="Consolas" pitchFamily="49" charset="0"/>
              </a:rPr>
              <a:t>return</a:t>
            </a:r>
            <a:r>
              <a:rPr lang="en-US" sz="3600" dirty="0"/>
              <a:t> Statement</a:t>
            </a:r>
            <a:endParaRPr lang="bg-BG" sz="3600" dirty="0"/>
          </a:p>
        </p:txBody>
      </p:sp>
      <p:sp>
        <p:nvSpPr>
          <p:cNvPr id="543747"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latin typeface="Consolas" pitchFamily="49" charset="0"/>
                <a:cs typeface="Consolas" pitchFamily="49" charset="0"/>
              </a:rPr>
              <a:t>return</a:t>
            </a:r>
            <a:r>
              <a:rPr lang="en-US" dirty="0"/>
              <a:t> statement:</a:t>
            </a:r>
          </a:p>
          <a:p>
            <a:pPr lvl="1"/>
            <a:r>
              <a:rPr lang="en-US" dirty="0"/>
              <a:t>Immediately terminates method’s execution</a:t>
            </a:r>
          </a:p>
          <a:p>
            <a:pPr lvl="1"/>
            <a:r>
              <a:rPr lang="en-US" dirty="0"/>
              <a:t>Returns specified expression to the caller</a:t>
            </a:r>
          </a:p>
          <a:p>
            <a:pPr lvl="1"/>
            <a:r>
              <a:rPr lang="en-US" dirty="0"/>
              <a:t>Example:</a:t>
            </a:r>
          </a:p>
          <a:p>
            <a:pPr lvl="1"/>
            <a:endParaRPr lang="en-US" dirty="0"/>
          </a:p>
          <a:p>
            <a:r>
              <a:rPr lang="en-US" dirty="0"/>
              <a:t>To terminate </a:t>
            </a:r>
            <a:r>
              <a:rPr lang="en-US" dirty="0">
                <a:solidFill>
                  <a:schemeClr val="accent5">
                    <a:lumMod val="20000"/>
                    <a:lumOff val="80000"/>
                  </a:schemeClr>
                </a:solidFill>
                <a:latin typeface="Consolas" pitchFamily="49" charset="0"/>
                <a:cs typeface="Consolas" pitchFamily="49" charset="0"/>
              </a:rPr>
              <a:t>void</a:t>
            </a:r>
            <a:r>
              <a:rPr lang="en-US" dirty="0"/>
              <a:t> method, use just:</a:t>
            </a:r>
          </a:p>
          <a:p>
            <a:endParaRPr lang="en-US" dirty="0">
              <a:solidFill>
                <a:schemeClr val="accent5">
                  <a:lumMod val="20000"/>
                  <a:lumOff val="80000"/>
                </a:schemeClr>
              </a:solidFill>
              <a:latin typeface="Consolas" pitchFamily="49" charset="0"/>
              <a:cs typeface="Consolas" pitchFamily="49" charset="0"/>
            </a:endParaRPr>
          </a:p>
          <a:p>
            <a:r>
              <a:rPr lang="en-US" dirty="0"/>
              <a:t>Return can be used several times in a method body</a:t>
            </a:r>
            <a:endParaRPr lang="bg-BG"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6" name="Rectangle 4"/>
          <p:cNvSpPr>
            <a:spLocks noChangeArrowheads="1"/>
          </p:cNvSpPr>
          <p:nvPr/>
        </p:nvSpPr>
        <p:spPr bwMode="auto">
          <a:xfrm>
            <a:off x="755650" y="36576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a:solidFill>
                  <a:srgbClr val="8CF4F2"/>
                </a:solidFill>
                <a:effectLst>
                  <a:outerShdw blurRad="38100" dist="38100" dir="2700000" algn="tl">
                    <a:srgbClr val="000000">
                      <a:alpha val="43137"/>
                    </a:srgbClr>
                  </a:outerShdw>
                </a:effectLst>
                <a:latin typeface="Consolas" pitchFamily="49" charset="0"/>
                <a:cs typeface="Consolas" pitchFamily="49" charset="0"/>
              </a:rPr>
              <a:t>return -1;</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4"/>
          <p:cNvSpPr>
            <a:spLocks noChangeArrowheads="1"/>
          </p:cNvSpPr>
          <p:nvPr/>
        </p:nvSpPr>
        <p:spPr bwMode="auto">
          <a:xfrm>
            <a:off x="762000" y="495300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dirty="0">
                <a:solidFill>
                  <a:srgbClr val="8CF4F2"/>
                </a:solidFill>
                <a:effectLst>
                  <a:outerShdw blurRad="38100" dist="38100" dir="2700000" algn="tl">
                    <a:srgbClr val="000000">
                      <a:alpha val="43137"/>
                    </a:srgbClr>
                  </a:outerShdw>
                </a:effectLst>
                <a:latin typeface="Consolas" pitchFamily="49" charset="0"/>
                <a:cs typeface="Consolas" pitchFamily="49" charset="0"/>
              </a:rPr>
              <a:t>return;</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225925811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239196903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1258888" y="31311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Examples</a:t>
            </a:r>
            <a:endParaRPr lang="bg-BG" sz="2800" b="1" dirty="0">
              <a:effectLst>
                <a:outerShdw blurRad="38100" dist="38100" dir="2700000" algn="tl">
                  <a:srgbClr val="000000">
                    <a:alpha val="43137"/>
                  </a:srgbClr>
                </a:outerShdw>
              </a:effectLst>
            </a:endParaRPr>
          </a:p>
        </p:txBody>
      </p:sp>
      <p:sp>
        <p:nvSpPr>
          <p:cNvPr id="508933" name="Rectangle 5"/>
          <p:cNvSpPr>
            <a:spLocks noGrp="1" noChangeArrowheads="1"/>
          </p:cNvSpPr>
          <p:nvPr>
            <p:ph type="ctrTitle"/>
          </p:nvPr>
        </p:nvSpPr>
        <p:spPr>
          <a:xfrm>
            <a:off x="1949450" y="1557337"/>
            <a:ext cx="5113338" cy="1339850"/>
          </a:xfrm>
          <a:noFill/>
          <a:ln/>
        </p:spPr>
        <p:txBody>
          <a:bodyPr/>
          <a:lstStyle/>
          <a:p>
            <a:pPr>
              <a:lnSpc>
                <a:spcPct val="100000"/>
              </a:lnSpc>
            </a:pPr>
            <a:r>
              <a:rPr lang="en-US"/>
              <a:t>Returning Values From Methods</a:t>
            </a:r>
            <a:endParaRPr lang="bg-BG"/>
          </a:p>
        </p:txBody>
      </p:sp>
      <p:pic>
        <p:nvPicPr>
          <p:cNvPr id="55298" name="Picture 2" descr="http://www.medymm.com.tr/english/hizmetler_foto.asp?id=6"/>
          <p:cNvPicPr>
            <a:picLocks noChangeAspect="1" noChangeArrowheads="1"/>
          </p:cNvPicPr>
          <p:nvPr/>
        </p:nvPicPr>
        <p:blipFill>
          <a:blip r:embed="rId3" cstate="screen"/>
          <a:srcRect/>
          <a:stretch>
            <a:fillRect/>
          </a:stretch>
        </p:blipFill>
        <p:spPr bwMode="auto">
          <a:xfrm>
            <a:off x="2859592" y="3886200"/>
            <a:ext cx="3276600" cy="2375535"/>
          </a:xfrm>
          <a:prstGeom prst="roundRect">
            <a:avLst>
              <a:gd name="adj" fmla="val 12302"/>
            </a:avLst>
          </a:prstGeom>
          <a:noFill/>
          <a:effectLst>
            <a:softEdge rad="63500"/>
          </a:effectLst>
        </p:spPr>
      </p:pic>
    </p:spTree>
    <p:extLst>
      <p:ext uri="{BB962C8B-B14F-4D97-AF65-F5344CB8AC3E}">
        <p14:creationId xmlns:p14="http://schemas.microsoft.com/office/powerpoint/2010/main" val="406213128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3505200" y="152400"/>
            <a:ext cx="5410200" cy="914400"/>
          </a:xfrm>
        </p:spPr>
        <p:txBody>
          <a:bodyPr/>
          <a:lstStyle/>
          <a:p>
            <a:r>
              <a:rPr lang="en-US" dirty="0"/>
              <a:t>Temperature Conversion – Example</a:t>
            </a:r>
            <a:endParaRPr lang="bg-BG" dirty="0"/>
          </a:p>
        </p:txBody>
      </p:sp>
      <p:sp>
        <p:nvSpPr>
          <p:cNvPr id="567299" name="Rectangle 3"/>
          <p:cNvSpPr>
            <a:spLocks noGrp="1" noChangeArrowheads="1"/>
          </p:cNvSpPr>
          <p:nvPr>
            <p:ph idx="1"/>
          </p:nvPr>
        </p:nvSpPr>
        <p:spPr>
          <a:xfrm>
            <a:off x="323850" y="1196975"/>
            <a:ext cx="8496300" cy="5329238"/>
          </a:xfrm>
        </p:spPr>
        <p:txBody>
          <a:bodyPr/>
          <a:lstStyle/>
          <a:p>
            <a:r>
              <a:rPr lang="en-US"/>
              <a:t>Convert temperature from Fahrenheit to Celsius:</a:t>
            </a:r>
            <a:endParaRPr lang="bg-BG"/>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567300" name="Rectangle 4"/>
          <p:cNvSpPr>
            <a:spLocks noChangeArrowheads="1"/>
          </p:cNvSpPr>
          <p:nvPr/>
        </p:nvSpPr>
        <p:spPr bwMode="auto">
          <a:xfrm>
            <a:off x="693737" y="2347913"/>
            <a:ext cx="7764463" cy="40758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double FahrenheitToCelsius(double degrees)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celsius = (degrees - 32) * 5 / 9;</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celsius;</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in Fahrenheit: ");</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double t = Double.Parse(Console.ReadLine());</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 = FahrenheitToCelsius(t);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Console.Write("Temperature in Celsius: {0}", t);</a:t>
            </a: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138821501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1325544" y="28263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16103" name="Rectangle 7"/>
          <p:cNvSpPr>
            <a:spLocks noGrp="1" noChangeArrowheads="1"/>
          </p:cNvSpPr>
          <p:nvPr>
            <p:ph type="ctrTitle"/>
          </p:nvPr>
        </p:nvSpPr>
        <p:spPr>
          <a:xfrm>
            <a:off x="661988" y="1676400"/>
            <a:ext cx="7796212" cy="914400"/>
          </a:xfrm>
          <a:noFill/>
          <a:ln/>
        </p:spPr>
        <p:txBody>
          <a:bodyPr/>
          <a:lstStyle/>
          <a:p>
            <a:pPr>
              <a:lnSpc>
                <a:spcPct val="100000"/>
              </a:lnSpc>
            </a:pPr>
            <a:r>
              <a:rPr lang="en-US" dirty="0"/>
              <a:t>Temperature Conversion</a:t>
            </a:r>
            <a:endParaRPr lang="bg-BG" dirty="0"/>
          </a:p>
        </p:txBody>
      </p:sp>
      <p:pic>
        <p:nvPicPr>
          <p:cNvPr id="52226" name="Picture 2" descr="http://www.ntnu.no/gemini/2007-05/bilder/kn_termometer.jpg"/>
          <p:cNvPicPr>
            <a:picLocks noChangeAspect="1" noChangeArrowheads="1"/>
          </p:cNvPicPr>
          <p:nvPr/>
        </p:nvPicPr>
        <p:blipFill>
          <a:blip r:embed="rId3" cstate="screen">
            <a:lum contrast="20000"/>
          </a:blip>
          <a:srcRect/>
          <a:stretch>
            <a:fillRect/>
          </a:stretch>
        </p:blipFill>
        <p:spPr bwMode="auto">
          <a:xfrm rot="21306392">
            <a:off x="6143968" y="3578433"/>
            <a:ext cx="1935724" cy="2993920"/>
          </a:xfrm>
          <a:prstGeom prst="rect">
            <a:avLst/>
          </a:prstGeom>
          <a:noFill/>
          <a:scene3d>
            <a:camera prst="perspectiveContrastingRightFacing" fov="6900000">
              <a:rot lat="2400000" lon="1727264" rev="600000"/>
            </a:camera>
            <a:lightRig rig="threePt" dir="t"/>
          </a:scene3d>
          <a:sp3d/>
        </p:spPr>
      </p:pic>
      <p:pic>
        <p:nvPicPr>
          <p:cNvPr id="52228" name="Picture 4" descr="http://www.srfsnosk8.no/img/2007/termometer.jpg"/>
          <p:cNvPicPr>
            <a:picLocks noChangeAspect="1" noChangeArrowheads="1"/>
          </p:cNvPicPr>
          <p:nvPr/>
        </p:nvPicPr>
        <p:blipFill>
          <a:blip r:embed="rId4" cstate="screen">
            <a:clrChange>
              <a:clrFrom>
                <a:srgbClr val="FFFFFF"/>
              </a:clrFrom>
              <a:clrTo>
                <a:srgbClr val="FFFFFF">
                  <a:alpha val="0"/>
                </a:srgbClr>
              </a:clrTo>
            </a:clrChange>
            <a:lum contrast="-10000"/>
          </a:blip>
          <a:srcRect/>
          <a:stretch>
            <a:fillRect/>
          </a:stretch>
        </p:blipFill>
        <p:spPr bwMode="auto">
          <a:xfrm rot="21249141">
            <a:off x="1070839" y="3309573"/>
            <a:ext cx="1904014" cy="3028950"/>
          </a:xfrm>
          <a:prstGeom prst="rect">
            <a:avLst/>
          </a:prstGeom>
          <a:noFill/>
          <a:scene3d>
            <a:camera prst="orthographicFront">
              <a:rot lat="0" lon="9599965" rev="0"/>
            </a:camera>
            <a:lightRig rig="threePt" dir="t"/>
          </a:scene3d>
        </p:spPr>
      </p:pic>
      <p:pic>
        <p:nvPicPr>
          <p:cNvPr id="52230" name="Picture 6" descr="http://www.erikfaergemann.dk/images/Paasp.jpg"/>
          <p:cNvPicPr>
            <a:picLocks noChangeAspect="1" noChangeArrowheads="1"/>
          </p:cNvPicPr>
          <p:nvPr/>
        </p:nvPicPr>
        <p:blipFill>
          <a:blip r:embed="rId5" cstate="screen">
            <a:clrChange>
              <a:clrFrom>
                <a:srgbClr val="FFFFFF"/>
              </a:clrFrom>
              <a:clrTo>
                <a:srgbClr val="FFFFFF">
                  <a:alpha val="0"/>
                </a:srgbClr>
              </a:clrTo>
            </a:clrChange>
            <a:lum contrast="40000"/>
          </a:blip>
          <a:srcRect/>
          <a:stretch>
            <a:fillRect/>
          </a:stretch>
        </p:blipFill>
        <p:spPr bwMode="auto">
          <a:xfrm rot="249574">
            <a:off x="3562710" y="4164416"/>
            <a:ext cx="1645474" cy="1645474"/>
          </a:xfrm>
          <a:prstGeom prst="rect">
            <a:avLst/>
          </a:prstGeom>
          <a:noFill/>
          <a:effectLst>
            <a:softEdge rad="31750"/>
          </a:effectLst>
        </p:spPr>
      </p:pic>
    </p:spTree>
    <p:extLst>
      <p:ext uri="{BB962C8B-B14F-4D97-AF65-F5344CB8AC3E}">
        <p14:creationId xmlns:p14="http://schemas.microsoft.com/office/powerpoint/2010/main" val="330965361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dirty="0"/>
              <a:t>Positive Numbers – Example</a:t>
            </a:r>
            <a:endParaRPr lang="bg-BG" dirty="0"/>
          </a:p>
        </p:txBody>
      </p:sp>
      <p:sp>
        <p:nvSpPr>
          <p:cNvPr id="515075" name="Rectangle 3"/>
          <p:cNvSpPr>
            <a:spLocks noGrp="1" noChangeArrowheads="1"/>
          </p:cNvSpPr>
          <p:nvPr>
            <p:ph idx="1"/>
          </p:nvPr>
        </p:nvSpPr>
        <p:spPr/>
        <p:txBody>
          <a:bodyPr/>
          <a:lstStyle/>
          <a:p>
            <a:r>
              <a:rPr lang="en-US" dirty="0"/>
              <a:t>Check if all numbers in a sequence are positive: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515077" name="Rectangle 5"/>
          <p:cNvSpPr>
            <a:spLocks noChangeArrowheads="1"/>
          </p:cNvSpPr>
          <p:nvPr/>
        </p:nvSpPr>
        <p:spPr bwMode="auto">
          <a:xfrm>
            <a:off x="755650" y="2551113"/>
            <a:ext cx="7632700"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bool ArePositive(int[]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number in sequence)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(number &lt;= 0)</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false;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true;</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0178" name="Picture 2" descr="http://www.whitecraneeducation.com/images/general/numbers3.jpg"/>
          <p:cNvPicPr>
            <a:picLocks noChangeAspect="1" noChangeArrowheads="1"/>
          </p:cNvPicPr>
          <p:nvPr/>
        </p:nvPicPr>
        <p:blipFill>
          <a:blip r:embed="rId2" cstate="screen"/>
          <a:srcRect/>
          <a:stretch>
            <a:fillRect/>
          </a:stretch>
        </p:blipFill>
        <p:spPr bwMode="auto">
          <a:xfrm>
            <a:off x="5283200" y="4114800"/>
            <a:ext cx="3270250" cy="1962150"/>
          </a:xfrm>
          <a:prstGeom prst="roundRect">
            <a:avLst>
              <a:gd name="adj" fmla="val 7961"/>
            </a:avLst>
          </a:prstGeom>
          <a:noFill/>
          <a:ln>
            <a:solidFill>
              <a:schemeClr val="accent5">
                <a:lumMod val="60000"/>
                <a:lumOff val="40000"/>
              </a:schemeClr>
            </a:solidFill>
          </a:ln>
        </p:spPr>
      </p:pic>
    </p:spTree>
    <p:extLst>
      <p:ext uri="{BB962C8B-B14F-4D97-AF65-F5344CB8AC3E}">
        <p14:creationId xmlns:p14="http://schemas.microsoft.com/office/powerpoint/2010/main" val="27143735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t>Why to Use Methods?</a:t>
            </a:r>
            <a:endParaRPr lang="bg-BG" dirty="0"/>
          </a:p>
        </p:txBody>
      </p:sp>
      <p:sp>
        <p:nvSpPr>
          <p:cNvPr id="429059" name="Rectangle 3"/>
          <p:cNvSpPr>
            <a:spLocks noGrp="1" noChangeArrowheads="1"/>
          </p:cNvSpPr>
          <p:nvPr>
            <p:ph idx="1"/>
          </p:nvPr>
        </p:nvSpPr>
        <p:spPr/>
        <p:txBody>
          <a:bodyPr/>
          <a:lstStyle/>
          <a:p>
            <a:pPr>
              <a:lnSpc>
                <a:spcPts val="3600"/>
              </a:lnSpc>
            </a:pPr>
            <a:r>
              <a:rPr lang="en-US" dirty="0"/>
              <a:t>More manageable programming</a:t>
            </a:r>
          </a:p>
          <a:p>
            <a:pPr lvl="1">
              <a:lnSpc>
                <a:spcPts val="3600"/>
              </a:lnSpc>
            </a:pPr>
            <a:r>
              <a:rPr lang="en-US" dirty="0"/>
              <a:t>Split large problems into small pieces</a:t>
            </a:r>
          </a:p>
          <a:p>
            <a:pPr lvl="1">
              <a:lnSpc>
                <a:spcPts val="3600"/>
              </a:lnSpc>
            </a:pPr>
            <a:r>
              <a:rPr lang="en-US" dirty="0"/>
              <a:t>Better organization of the program</a:t>
            </a:r>
          </a:p>
          <a:p>
            <a:pPr lvl="1">
              <a:lnSpc>
                <a:spcPts val="3600"/>
              </a:lnSpc>
            </a:pPr>
            <a:r>
              <a:rPr lang="en-US" dirty="0"/>
              <a:t>Improve code readability</a:t>
            </a:r>
          </a:p>
          <a:p>
            <a:pPr lvl="1">
              <a:lnSpc>
                <a:spcPts val="3600"/>
              </a:lnSpc>
            </a:pPr>
            <a:r>
              <a:rPr lang="en-US" dirty="0"/>
              <a:t>Improve code understandability</a:t>
            </a:r>
          </a:p>
          <a:p>
            <a:pPr>
              <a:lnSpc>
                <a:spcPts val="3600"/>
              </a:lnSpc>
            </a:pPr>
            <a:r>
              <a:rPr lang="en-US" dirty="0"/>
              <a:t>Avoiding repeating code</a:t>
            </a:r>
          </a:p>
          <a:p>
            <a:pPr marL="574675" lvl="2" indent="-282575">
              <a:lnSpc>
                <a:spcPts val="3600"/>
              </a:lnSpc>
              <a:buClr>
                <a:schemeClr val="accent5">
                  <a:lumMod val="40000"/>
                  <a:lumOff val="60000"/>
                </a:schemeClr>
              </a:buClr>
              <a:buSzPct val="70000"/>
              <a:buFont typeface="Wingdings 2" pitchFamily="18" charset="2"/>
              <a:buChar char=""/>
              <a:tabLst>
                <a:tab pos="282575" algn="l"/>
              </a:tabLst>
            </a:pPr>
            <a:r>
              <a:rPr lang="en-US" dirty="0"/>
              <a:t>Improve code maintainability</a:t>
            </a:r>
          </a:p>
          <a:p>
            <a:pPr>
              <a:lnSpc>
                <a:spcPts val="3600"/>
              </a:lnSpc>
            </a:pPr>
            <a:r>
              <a:rPr lang="en-US" dirty="0"/>
              <a:t>Code reusability</a:t>
            </a:r>
          </a:p>
          <a:p>
            <a:pPr lvl="1">
              <a:lnSpc>
                <a:spcPts val="3600"/>
              </a:lnSpc>
            </a:pPr>
            <a:r>
              <a:rPr lang="en-US" dirty="0"/>
              <a:t>Using existing methods several times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11266" name="Picture 2" descr="http://bluweb.com/toys/ideas/blocksm.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6248400" y="3962400"/>
            <a:ext cx="2406316" cy="1828800"/>
          </a:xfrm>
          <a:prstGeom prst="rect">
            <a:avLst/>
          </a:prstGeom>
          <a:noFill/>
          <a:effectLst>
            <a:softEdge rad="31750"/>
          </a:effectLst>
        </p:spPr>
      </p:pic>
    </p:spTree>
    <p:extLst>
      <p:ext uri="{BB962C8B-B14F-4D97-AF65-F5344CB8AC3E}">
        <p14:creationId xmlns:p14="http://schemas.microsoft.com/office/powerpoint/2010/main" val="724449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758825" y="2292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1449388" y="1431925"/>
            <a:ext cx="5113337" cy="669925"/>
          </a:xfrm>
          <a:noFill/>
          <a:ln/>
        </p:spPr>
        <p:txBody>
          <a:bodyPr/>
          <a:lstStyle/>
          <a:p>
            <a:pPr>
              <a:lnSpc>
                <a:spcPct val="100000"/>
              </a:lnSpc>
            </a:pPr>
            <a:r>
              <a:rPr lang="en-US" dirty="0"/>
              <a:t>Positive Numbers</a:t>
            </a:r>
            <a:endParaRPr lang="bg-BG" dirty="0"/>
          </a:p>
        </p:txBody>
      </p:sp>
      <p:pic>
        <p:nvPicPr>
          <p:cNvPr id="49154" name="Picture 2" descr="http://www.moneymanagement.com.au/Uploads/PressReleases/money/Images-20090409/bluenumbersngraph.JPG"/>
          <p:cNvPicPr>
            <a:picLocks noChangeAspect="1" noChangeArrowheads="1"/>
          </p:cNvPicPr>
          <p:nvPr/>
        </p:nvPicPr>
        <p:blipFill>
          <a:blip r:embed="rId3" cstate="screen"/>
          <a:srcRect/>
          <a:stretch>
            <a:fillRect/>
          </a:stretch>
        </p:blipFill>
        <p:spPr bwMode="auto">
          <a:xfrm>
            <a:off x="1584640" y="3429000"/>
            <a:ext cx="7025960" cy="2895600"/>
          </a:xfrm>
          <a:prstGeom prst="roundRect">
            <a:avLst>
              <a:gd name="adj" fmla="val 12155"/>
            </a:avLst>
          </a:prstGeom>
          <a:noFill/>
        </p:spPr>
      </p:pic>
    </p:spTree>
    <p:extLst>
      <p:ext uri="{BB962C8B-B14F-4D97-AF65-F5344CB8AC3E}">
        <p14:creationId xmlns:p14="http://schemas.microsoft.com/office/powerpoint/2010/main" val="353762041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en-US"/>
              <a:t>Data Validation – Example</a:t>
            </a:r>
            <a:endParaRPr lang="bg-BG"/>
          </a:p>
        </p:txBody>
      </p:sp>
      <p:sp>
        <p:nvSpPr>
          <p:cNvPr id="489475" name="Rectangle 3"/>
          <p:cNvSpPr>
            <a:spLocks noGrp="1" noChangeArrowheads="1"/>
          </p:cNvSpPr>
          <p:nvPr>
            <p:ph idx="1"/>
          </p:nvPr>
        </p:nvSpPr>
        <p:spPr>
          <a:xfrm>
            <a:off x="323850" y="1196975"/>
            <a:ext cx="8496300" cy="5329238"/>
          </a:xfrm>
        </p:spPr>
        <p:txBody>
          <a:bodyPr/>
          <a:lstStyle/>
          <a:p>
            <a:r>
              <a:rPr lang="en-US" dirty="0"/>
              <a:t>Validating input data:</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489476" name="Rectangle 4"/>
          <p:cNvSpPr>
            <a:spLocks noChangeArrowheads="1"/>
          </p:cNvSpPr>
          <p:nvPr/>
        </p:nvSpPr>
        <p:spPr bwMode="auto">
          <a:xfrm>
            <a:off x="612775" y="1935296"/>
            <a:ext cx="7920038" cy="4313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ValidatingDemo</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Console.WriteLine("What time is it?");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Console.Write("Hours: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hours = int.Parse(Console.ReadLine());</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Console.Write("Minutes: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int minutes = int.Parse(Console.ReadLine());</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algn="r" eaLnBrk="0" hangingPunct="0">
              <a:lnSpc>
                <a:spcPts val="2200"/>
              </a:lnSpc>
              <a:spcBef>
                <a:spcPts val="0"/>
              </a:spcBef>
              <a:buClr>
                <a:schemeClr val="accent5">
                  <a:lumMod val="40000"/>
                  <a:lumOff val="60000"/>
                </a:schemeClr>
              </a:buClr>
              <a:buSzPct val="70000"/>
            </a:pPr>
            <a:r>
              <a:rPr lang="en-US" sz="18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example continues on the next slide)</a:t>
            </a:r>
          </a:p>
        </p:txBody>
      </p:sp>
      <p:pic>
        <p:nvPicPr>
          <p:cNvPr id="1026" name="Picture 2"/>
          <p:cNvPicPr>
            <a:picLocks noChangeAspect="1" noChangeArrowheads="1"/>
          </p:cNvPicPr>
          <p:nvPr/>
        </p:nvPicPr>
        <p:blipFill>
          <a:blip r:embed="rId2" cstate="screen">
            <a:lum contrast="20000"/>
          </a:blip>
          <a:srcRect/>
          <a:stretch>
            <a:fillRect/>
          </a:stretch>
        </p:blipFill>
        <p:spPr bwMode="auto">
          <a:xfrm>
            <a:off x="6705600" y="1676400"/>
            <a:ext cx="1971675"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018199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Data Validation – Example</a:t>
            </a:r>
            <a:endParaRPr lang="bg-BG"/>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564228" name="Rectangle 4"/>
          <p:cNvSpPr>
            <a:spLocks noChangeArrowheads="1"/>
          </p:cNvSpPr>
          <p:nvPr/>
        </p:nvSpPr>
        <p:spPr bwMode="auto">
          <a:xfrm>
            <a:off x="611188" y="1143000"/>
            <a:ext cx="7921625"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isValidTime =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ValidateHours(hours) &amp;&amp;</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ValidateMinutes(minutes);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if (isValidTime)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Console.WriteLine("It is {0}:{1}",</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hours,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else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Console.WriteLine("Incorrect time!");</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ValidateMinutes(int minutes)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bool result = (minutes&gt;=0) &amp;&amp; (minutes&lt;=59);</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bool ValidateHours(int hours) { ...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5" name="Picture 2"/>
          <p:cNvPicPr>
            <a:picLocks noChangeAspect="1" noChangeArrowheads="1"/>
          </p:cNvPicPr>
          <p:nvPr/>
        </p:nvPicPr>
        <p:blipFill>
          <a:blip r:embed="rId2" cstate="screen">
            <a:lum contrast="20000"/>
          </a:blip>
          <a:srcRect/>
          <a:stretch>
            <a:fillRect/>
          </a:stretch>
        </p:blipFill>
        <p:spPr bwMode="auto">
          <a:xfrm flipH="1">
            <a:off x="6629400" y="1066800"/>
            <a:ext cx="2057400" cy="1762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525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xenlights.com/images/SoftwareValidation.jpg"/>
          <p:cNvPicPr>
            <a:picLocks noChangeAspect="1" noChangeArrowheads="1"/>
          </p:cNvPicPr>
          <p:nvPr/>
        </p:nvPicPr>
        <p:blipFill>
          <a:blip r:embed="rId3" cstate="screen"/>
          <a:srcRect/>
          <a:stretch>
            <a:fillRect/>
          </a:stretch>
        </p:blipFill>
        <p:spPr bwMode="auto">
          <a:xfrm>
            <a:off x="762000" y="1127125"/>
            <a:ext cx="4724400" cy="2699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82658" name="Rectangle 2"/>
          <p:cNvSpPr>
            <a:spLocks noChangeArrowheads="1"/>
          </p:cNvSpPr>
          <p:nvPr/>
        </p:nvSpPr>
        <p:spPr bwMode="auto">
          <a:xfrm>
            <a:off x="3111501" y="5469624"/>
            <a:ext cx="5108574"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Live Demo</a:t>
            </a:r>
            <a:endParaRPr lang="bg-BG" sz="2800" b="1" dirty="0">
              <a:effectLst>
                <a:outerShdw blurRad="38100" dist="38100" dir="2700000" algn="tl">
                  <a:srgbClr val="000000">
                    <a:alpha val="43137"/>
                  </a:srgbClr>
                </a:outerShdw>
              </a:effectLst>
            </a:endParaRPr>
          </a:p>
        </p:txBody>
      </p:sp>
      <p:sp>
        <p:nvSpPr>
          <p:cNvPr id="582659" name="Rectangle 3"/>
          <p:cNvSpPr>
            <a:spLocks noGrp="1" noChangeArrowheads="1"/>
          </p:cNvSpPr>
          <p:nvPr>
            <p:ph type="ctrTitle"/>
          </p:nvPr>
        </p:nvSpPr>
        <p:spPr>
          <a:xfrm>
            <a:off x="3116263" y="4632325"/>
            <a:ext cx="5113337" cy="669925"/>
          </a:xfrm>
          <a:noFill/>
          <a:ln/>
        </p:spPr>
        <p:txBody>
          <a:bodyPr/>
          <a:lstStyle/>
          <a:p>
            <a:pPr>
              <a:lnSpc>
                <a:spcPct val="100000"/>
              </a:lnSpc>
            </a:pPr>
            <a:r>
              <a:rPr lang="en-US" dirty="0"/>
              <a:t>Data Validation</a:t>
            </a:r>
            <a:endParaRPr lang="bg-BG" dirty="0"/>
          </a:p>
        </p:txBody>
      </p:sp>
    </p:spTree>
    <p:extLst>
      <p:ext uri="{BB962C8B-B14F-4D97-AF65-F5344CB8AC3E}">
        <p14:creationId xmlns:p14="http://schemas.microsoft.com/office/powerpoint/2010/main" val="293650262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953001"/>
            <a:ext cx="7924800" cy="685800"/>
          </a:xfrm>
        </p:spPr>
        <p:txBody>
          <a:bodyPr/>
          <a:lstStyle/>
          <a:p>
            <a:r>
              <a:rPr lang="en-US" dirty="0"/>
              <a:t>Overloading Methods</a:t>
            </a:r>
          </a:p>
        </p:txBody>
      </p:sp>
      <p:sp>
        <p:nvSpPr>
          <p:cNvPr id="3" name="Subtitle 2"/>
          <p:cNvSpPr>
            <a:spLocks noGrp="1"/>
          </p:cNvSpPr>
          <p:nvPr>
            <p:ph type="subTitle" idx="1"/>
          </p:nvPr>
        </p:nvSpPr>
        <p:spPr>
          <a:xfrm>
            <a:off x="609600" y="5679280"/>
            <a:ext cx="7924800" cy="569120"/>
          </a:xfrm>
        </p:spPr>
        <p:txBody>
          <a:bodyPr/>
          <a:lstStyle/>
          <a:p>
            <a:r>
              <a:rPr lang="en-US" dirty="0"/>
              <a:t>Multiple Methods with the Same Name</a:t>
            </a:r>
          </a:p>
        </p:txBody>
      </p:sp>
      <p:pic>
        <p:nvPicPr>
          <p:cNvPr id="1026" name="Picture 2" descr="http://4.bp.blogspot.com/_7GZ1tO98idc/TAFZ1p9-a0I/AAAAAAAAALA/WQGhBnPwdo0/s1600/truck+overload+passenger.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727200" y="1143000"/>
            <a:ext cx="5695950" cy="3276601"/>
          </a:xfrm>
          <a:prstGeom prst="roundRect">
            <a:avLst>
              <a:gd name="adj" fmla="val 5039"/>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029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3" name="Content Placeholder 2"/>
          <p:cNvSpPr>
            <a:spLocks noGrp="1"/>
          </p:cNvSpPr>
          <p:nvPr>
            <p:ph idx="1"/>
          </p:nvPr>
        </p:nvSpPr>
        <p:spPr>
          <a:xfrm>
            <a:off x="228600" y="990600"/>
            <a:ext cx="8686800" cy="5638800"/>
          </a:xfrm>
        </p:spPr>
        <p:txBody>
          <a:bodyPr/>
          <a:lstStyle/>
          <a:p>
            <a:r>
              <a:rPr lang="en-US" dirty="0"/>
              <a:t>What means "to </a:t>
            </a:r>
            <a:r>
              <a:rPr lang="en-US" dirty="0">
                <a:solidFill>
                  <a:schemeClr val="accent5">
                    <a:lumMod val="20000"/>
                    <a:lumOff val="80000"/>
                  </a:schemeClr>
                </a:solidFill>
              </a:rPr>
              <a:t>overload</a:t>
            </a:r>
            <a:r>
              <a:rPr lang="en-US" dirty="0"/>
              <a:t> a method name"?</a:t>
            </a:r>
          </a:p>
          <a:p>
            <a:pPr lvl="1"/>
            <a:r>
              <a:rPr lang="en-US" dirty="0"/>
              <a:t>Use the same method name for multiple methods with different </a:t>
            </a:r>
            <a:r>
              <a:rPr lang="en-US" dirty="0">
                <a:solidFill>
                  <a:schemeClr val="accent5">
                    <a:lumMod val="20000"/>
                    <a:lumOff val="80000"/>
                  </a:schemeClr>
                </a:solidFill>
              </a:rPr>
              <a:t>signature</a:t>
            </a:r>
            <a:r>
              <a:rPr lang="en-US" dirty="0"/>
              <a:t> (parameters)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
        <p:nvSpPr>
          <p:cNvPr id="5" name="Rectangle 4"/>
          <p:cNvSpPr>
            <a:spLocks noChangeArrowheads="1"/>
          </p:cNvSpPr>
          <p:nvPr/>
        </p:nvSpPr>
        <p:spPr bwMode="auto">
          <a:xfrm>
            <a:off x="687388" y="2895600"/>
            <a:ext cx="7770812"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Print(int 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Print(string text, int 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Console.WriteLine(text + ' ' + number);</a:t>
            </a:r>
          </a:p>
          <a:p>
            <a:pPr eaLnBrk="0" hangingPunct="0">
              <a:lnSpc>
                <a:spcPts val="2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7036253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924800" cy="1600200"/>
          </a:xfrm>
        </p:spPr>
        <p:txBody>
          <a:bodyPr/>
          <a:lstStyle/>
          <a:p>
            <a:pPr>
              <a:lnSpc>
                <a:spcPct val="100000"/>
              </a:lnSpc>
            </a:pPr>
            <a:r>
              <a:rPr lang="en-US" dirty="0"/>
              <a:t>Variable Number</a:t>
            </a:r>
            <a:br>
              <a:rPr lang="en-US" dirty="0"/>
            </a:br>
            <a:r>
              <a:rPr lang="en-US" dirty="0"/>
              <a:t>of Parameters</a:t>
            </a:r>
          </a:p>
        </p:txBody>
      </p:sp>
      <p:pic>
        <p:nvPicPr>
          <p:cNvPr id="2050" name="Picture 2" descr="http://www.homemortgagerates.us/variable-rates-636.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22500" y="3136900"/>
            <a:ext cx="4711700" cy="3111500"/>
          </a:xfrm>
          <a:prstGeom prst="roundRect">
            <a:avLst>
              <a:gd name="adj" fmla="val 6494"/>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7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7086600" cy="914400"/>
          </a:xfrm>
        </p:spPr>
        <p:txBody>
          <a:bodyPr/>
          <a:lstStyle/>
          <a:p>
            <a:r>
              <a:rPr lang="en-US" dirty="0"/>
              <a:t>Variable Number</a:t>
            </a:r>
            <a:br>
              <a:rPr lang="en-US" dirty="0"/>
            </a:br>
            <a:r>
              <a:rPr lang="en-US" dirty="0"/>
              <a:t>of Parameters</a:t>
            </a:r>
          </a:p>
        </p:txBody>
      </p:sp>
      <p:sp>
        <p:nvSpPr>
          <p:cNvPr id="3" name="Content Placeholder 2"/>
          <p:cNvSpPr>
            <a:spLocks noGrp="1"/>
          </p:cNvSpPr>
          <p:nvPr>
            <p:ph idx="1"/>
          </p:nvPr>
        </p:nvSpPr>
        <p:spPr>
          <a:xfrm>
            <a:off x="228600" y="1143000"/>
            <a:ext cx="8686800" cy="5486400"/>
          </a:xfrm>
        </p:spPr>
        <p:txBody>
          <a:bodyPr/>
          <a:lstStyle/>
          <a:p>
            <a:r>
              <a:rPr lang="en-US" dirty="0"/>
              <a:t>A method in C# can take variable number of parameters by specifying the </a:t>
            </a:r>
            <a:r>
              <a:rPr lang="en-US" noProof="1">
                <a:solidFill>
                  <a:schemeClr val="accent5">
                    <a:lumMod val="20000"/>
                    <a:lumOff val="80000"/>
                  </a:schemeClr>
                </a:solidFill>
                <a:latin typeface="Consolas" pitchFamily="49" charset="0"/>
                <a:cs typeface="Consolas" pitchFamily="49" charset="0"/>
              </a:rPr>
              <a:t>params</a:t>
            </a:r>
            <a:r>
              <a:rPr lang="en-US" dirty="0"/>
              <a:t> keyword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5" name="Rectangle 4"/>
          <p:cNvSpPr>
            <a:spLocks noChangeArrowheads="1"/>
          </p:cNvSpPr>
          <p:nvPr/>
        </p:nvSpPr>
        <p:spPr bwMode="auto">
          <a:xfrm>
            <a:off x="687388" y="2362200"/>
            <a:ext cx="7770812" cy="40309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long CalcSum(params int[]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long sum = 0;</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foreach (int element in elements)</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sum += element;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return 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Console.WriteLine(CalcSum(2, 5));</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Console.WriteLine(CalcSum(4, 0, -2, 12));</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Console.WriteLine(CalcSum());</a:t>
            </a:r>
          </a:p>
          <a:p>
            <a:pPr eaLnBrk="0" hangingPunct="0">
              <a:lnSpc>
                <a:spcPts val="22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38792031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t>Methods – Best Practices</a:t>
            </a:r>
            <a:endParaRPr lang="bg-BG"/>
          </a:p>
        </p:txBody>
      </p:sp>
      <p:sp>
        <p:nvSpPr>
          <p:cNvPr id="545795" name="Rectangle 3"/>
          <p:cNvSpPr>
            <a:spLocks noGrp="1" noChangeArrowheads="1"/>
          </p:cNvSpPr>
          <p:nvPr>
            <p:ph idx="1"/>
          </p:nvPr>
        </p:nvSpPr>
        <p:spPr>
          <a:xfrm>
            <a:off x="323850" y="1143000"/>
            <a:ext cx="8496300" cy="5383213"/>
          </a:xfrm>
        </p:spPr>
        <p:txBody>
          <a:bodyPr/>
          <a:lstStyle/>
          <a:p>
            <a:r>
              <a:rPr lang="en-US" dirty="0"/>
              <a:t>Each method should perform a single,</a:t>
            </a:r>
            <a:br>
              <a:rPr lang="en-US" dirty="0"/>
            </a:br>
            <a:r>
              <a:rPr lang="en-US" dirty="0"/>
              <a:t> well-defined task</a:t>
            </a:r>
          </a:p>
          <a:p>
            <a:r>
              <a:rPr lang="en-US" dirty="0"/>
              <a:t>Method’s name should describe that </a:t>
            </a:r>
            <a:br>
              <a:rPr lang="en-US" dirty="0"/>
            </a:br>
            <a:r>
              <a:rPr lang="en-US" dirty="0"/>
              <a:t>task in a clear and non-ambiguous way</a:t>
            </a:r>
          </a:p>
          <a:p>
            <a:pPr lvl="1"/>
            <a:r>
              <a:rPr lang="en-US" dirty="0"/>
              <a:t>Good examples: </a:t>
            </a:r>
            <a:r>
              <a:rPr lang="en-US" noProof="1">
                <a:solidFill>
                  <a:schemeClr val="accent5">
                    <a:lumMod val="20000"/>
                    <a:lumOff val="80000"/>
                  </a:schemeClr>
                </a:solidFill>
                <a:latin typeface="Consolas" pitchFamily="49" charset="0"/>
                <a:cs typeface="Consolas" pitchFamily="49" charset="0"/>
              </a:rPr>
              <a:t>CalculatePrice</a:t>
            </a:r>
            <a:r>
              <a:rPr lang="en-US" dirty="0"/>
              <a:t>, </a:t>
            </a:r>
            <a:r>
              <a:rPr lang="en-US" noProof="1">
                <a:solidFill>
                  <a:schemeClr val="accent5">
                    <a:lumMod val="20000"/>
                    <a:lumOff val="80000"/>
                  </a:schemeClr>
                </a:solidFill>
                <a:latin typeface="Consolas" pitchFamily="49" charset="0"/>
                <a:cs typeface="Consolas" pitchFamily="49" charset="0"/>
              </a:rPr>
              <a:t>ReadName</a:t>
            </a:r>
          </a:p>
          <a:p>
            <a:pPr lvl="1"/>
            <a:r>
              <a:rPr lang="en-US" dirty="0"/>
              <a:t>Bad examples: </a:t>
            </a:r>
            <a:r>
              <a:rPr lang="en-US" noProof="1">
                <a:solidFill>
                  <a:schemeClr val="accent2">
                    <a:lumMod val="60000"/>
                    <a:lumOff val="40000"/>
                  </a:schemeClr>
                </a:solidFill>
                <a:latin typeface="Consolas" pitchFamily="49" charset="0"/>
                <a:cs typeface="Consolas" pitchFamily="49" charset="0"/>
              </a:rPr>
              <a:t>f</a:t>
            </a:r>
            <a:r>
              <a:rPr lang="en-US" dirty="0"/>
              <a:t>, </a:t>
            </a:r>
            <a:r>
              <a:rPr lang="en-US" noProof="1">
                <a:solidFill>
                  <a:schemeClr val="accent2">
                    <a:lumMod val="60000"/>
                    <a:lumOff val="40000"/>
                  </a:schemeClr>
                </a:solidFill>
                <a:latin typeface="Consolas" pitchFamily="49" charset="0"/>
                <a:cs typeface="Consolas" pitchFamily="49" charset="0"/>
              </a:rPr>
              <a:t>g1</a:t>
            </a:r>
            <a:r>
              <a:rPr lang="en-US" dirty="0"/>
              <a:t>, </a:t>
            </a:r>
            <a:r>
              <a:rPr lang="en-US" noProof="1">
                <a:solidFill>
                  <a:schemeClr val="accent2">
                    <a:lumMod val="60000"/>
                    <a:lumOff val="40000"/>
                  </a:schemeClr>
                </a:solidFill>
                <a:latin typeface="Consolas" pitchFamily="49" charset="0"/>
                <a:cs typeface="Consolas" pitchFamily="49" charset="0"/>
              </a:rPr>
              <a:t>Process</a:t>
            </a:r>
          </a:p>
          <a:p>
            <a:pPr lvl="1"/>
            <a:r>
              <a:rPr lang="en-US" dirty="0"/>
              <a:t>In C# methods should start with capital letter</a:t>
            </a:r>
          </a:p>
          <a:p>
            <a:r>
              <a:rPr lang="en-US" dirty="0"/>
              <a:t>Avoid methods longer than one screen</a:t>
            </a:r>
          </a:p>
          <a:p>
            <a:pPr lvl="1"/>
            <a:r>
              <a:rPr lang="en-US" dirty="0"/>
              <a:t>Split them to several shorter methods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76709965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r>
              <a:rPr lang="en-US"/>
              <a:t>Summary</a:t>
            </a:r>
            <a:endParaRPr lang="bg-BG"/>
          </a:p>
        </p:txBody>
      </p:sp>
      <p:sp>
        <p:nvSpPr>
          <p:cNvPr id="434179" name="Rectangle 3"/>
          <p:cNvSpPr>
            <a:spLocks noGrp="1" noChangeArrowheads="1"/>
          </p:cNvSpPr>
          <p:nvPr>
            <p:ph idx="1"/>
          </p:nvPr>
        </p:nvSpPr>
        <p:spPr/>
        <p:txBody>
          <a:bodyPr/>
          <a:lstStyle/>
          <a:p>
            <a:pPr marL="452438" indent="-452438">
              <a:tabLst/>
            </a:pPr>
            <a:r>
              <a:rPr lang="en-US" dirty="0"/>
              <a:t>Break large programs into simple methods that solve small sub-problems</a:t>
            </a:r>
          </a:p>
          <a:p>
            <a:pPr marL="452438" indent="-452438">
              <a:tabLst/>
            </a:pPr>
            <a:r>
              <a:rPr lang="en-US" dirty="0"/>
              <a:t>Methods consist of declaration and body</a:t>
            </a:r>
          </a:p>
          <a:p>
            <a:pPr marL="452438" indent="-452438">
              <a:tabLst/>
            </a:pPr>
            <a:r>
              <a:rPr lang="en-US" dirty="0"/>
              <a:t>Methods are invoked by their name</a:t>
            </a:r>
          </a:p>
          <a:p>
            <a:pPr marL="452438" indent="-452438">
              <a:tabLst/>
            </a:pPr>
            <a:r>
              <a:rPr lang="en-US" dirty="0"/>
              <a:t>Methods can accept parameters</a:t>
            </a:r>
          </a:p>
          <a:p>
            <a:pPr marL="800101" lvl="1" indent="-452438"/>
            <a:r>
              <a:rPr lang="en-US" dirty="0"/>
              <a:t>Parameters take actual values when calling a method</a:t>
            </a:r>
          </a:p>
          <a:p>
            <a:pPr marL="452438" indent="-452438">
              <a:tabLst/>
            </a:pPr>
            <a:r>
              <a:rPr lang="en-US" dirty="0"/>
              <a:t>Methods can return a value or nothing</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153244290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outdoorspecialistinc.com/images/weld_it_up.jpg"/>
          <p:cNvPicPr>
            <a:picLocks noChangeAspect="1" noChangeArrowheads="1"/>
          </p:cNvPicPr>
          <p:nvPr/>
        </p:nvPicPr>
        <p:blipFill>
          <a:blip r:embed="rId3" cstate="screen"/>
          <a:srcRect/>
          <a:stretch>
            <a:fillRect/>
          </a:stretch>
        </p:blipFill>
        <p:spPr bwMode="auto">
          <a:xfrm>
            <a:off x="4800600" y="1524000"/>
            <a:ext cx="2743200" cy="2076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0082" name="Rectangle 2"/>
          <p:cNvSpPr>
            <a:spLocks noGrp="1" noChangeArrowheads="1"/>
          </p:cNvSpPr>
          <p:nvPr>
            <p:ph type="ctrTitle"/>
          </p:nvPr>
        </p:nvSpPr>
        <p:spPr>
          <a:xfrm>
            <a:off x="1835150" y="4241800"/>
            <a:ext cx="5399088" cy="1473200"/>
          </a:xfrm>
        </p:spPr>
        <p:txBody>
          <a:bodyPr/>
          <a:lstStyle/>
          <a:p>
            <a:pPr>
              <a:lnSpc>
                <a:spcPct val="110000"/>
              </a:lnSpc>
            </a:pPr>
            <a:r>
              <a:rPr lang="en-US" dirty="0"/>
              <a:t>Declaring and Creating Methods</a:t>
            </a:r>
          </a:p>
        </p:txBody>
      </p:sp>
      <p:pic>
        <p:nvPicPr>
          <p:cNvPr id="9220" name="Picture 4" descr="http://www.posseschasancpas.com/images/dv1961011_construction.jpg"/>
          <p:cNvPicPr>
            <a:picLocks noChangeAspect="1" noChangeArrowheads="1"/>
          </p:cNvPicPr>
          <p:nvPr/>
        </p:nvPicPr>
        <p:blipFill>
          <a:blip r:embed="rId4" cstate="screen"/>
          <a:srcRect/>
          <a:stretch>
            <a:fillRect/>
          </a:stretch>
        </p:blipFill>
        <p:spPr bwMode="auto">
          <a:xfrm>
            <a:off x="1524000" y="1524000"/>
            <a:ext cx="2514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127454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Methods</a:t>
            </a:r>
          </a:p>
        </p:txBody>
      </p:sp>
      <p:sp>
        <p:nvSpPr>
          <p:cNvPr id="8" name="TextBox 5"/>
          <p:cNvSpPr txBox="1"/>
          <p:nvPr/>
        </p:nvSpPr>
        <p:spPr>
          <a:xfrm>
            <a:off x="4963791" y="6412468"/>
            <a:ext cx="4104009"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a:hlinkClick r:id="rId2"/>
              </a:rPr>
              <a:t>http://csharpfundamentals.telerik.com</a:t>
            </a:r>
            <a:endParaRPr lang="en-US" sz="1800" b="1" dirty="0"/>
          </a:p>
        </p:txBody>
      </p:sp>
    </p:spTree>
    <p:extLst>
      <p:ext uri="{BB962C8B-B14F-4D97-AF65-F5344CB8AC3E}">
        <p14:creationId xmlns:p14="http://schemas.microsoft.com/office/powerpoint/2010/main" val="2453879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p:txBody>
          <a:bodyPr/>
          <a:lstStyle/>
          <a:p>
            <a:pPr marL="450850" indent="-450850">
              <a:buFontTx/>
              <a:buAutoNum type="arabicPeriod"/>
            </a:pPr>
            <a:r>
              <a:rPr lang="en-US" sz="2800" dirty="0"/>
              <a:t>Write a method that asks the user for his name and prints “Hello, &lt;name&gt;” (for example, “Hello, Peter!”).</a:t>
            </a:r>
          </a:p>
          <a:p>
            <a:pPr marL="450850" indent="-450850">
              <a:buFontTx/>
              <a:buAutoNum type="arabicPeriod"/>
            </a:pPr>
            <a:r>
              <a:rPr lang="en-US" sz="2800" dirty="0"/>
              <a:t>Write a method </a:t>
            </a:r>
            <a:r>
              <a:rPr lang="en-US" sz="2800" noProof="1">
                <a:solidFill>
                  <a:schemeClr val="accent5">
                    <a:lumMod val="20000"/>
                    <a:lumOff val="80000"/>
                  </a:schemeClr>
                </a:solidFill>
                <a:latin typeface="Consolas" pitchFamily="49" charset="0"/>
                <a:cs typeface="Consolas" pitchFamily="49" charset="0"/>
              </a:rPr>
              <a:t>GetMax()</a:t>
            </a:r>
            <a:r>
              <a:rPr lang="en-US" sz="2800" dirty="0"/>
              <a:t> with two parameters that returns the bigger of two integers. Write a program that reads 3 integers from the console and prints the biggest of them using the method </a:t>
            </a:r>
            <a:r>
              <a:rPr lang="en-US" sz="2800" noProof="1">
                <a:solidFill>
                  <a:schemeClr val="accent5">
                    <a:lumMod val="20000"/>
                    <a:lumOff val="80000"/>
                  </a:schemeClr>
                </a:solidFill>
                <a:latin typeface="Consolas" pitchFamily="49" charset="0"/>
                <a:cs typeface="Consolas" pitchFamily="49" charset="0"/>
              </a:rPr>
              <a:t>GetMax()</a:t>
            </a:r>
            <a:r>
              <a:rPr lang="en-US" sz="2800" noProof="1"/>
              <a:t>.</a:t>
            </a:r>
          </a:p>
          <a:p>
            <a:pPr marL="450850" indent="-450850">
              <a:buFontTx/>
              <a:buAutoNum type="arabicPeriod"/>
            </a:pPr>
            <a:r>
              <a:rPr lang="en-US" sz="2800" dirty="0"/>
              <a:t>Write a method that returns the last digit of given integer as an English word. Examples: 512 </a:t>
            </a:r>
            <a:r>
              <a:rPr lang="en-US" sz="2800" dirty="0">
                <a:sym typeface="Wingdings" pitchFamily="2" charset="2"/>
              </a:rPr>
              <a:t> "two", 1024  "four", 12309  "nine".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183478310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Exercises (2)</a:t>
            </a:r>
            <a:endParaRPr lang="bg-BG" dirty="0"/>
          </a:p>
        </p:txBody>
      </p:sp>
      <p:sp>
        <p:nvSpPr>
          <p:cNvPr id="566275" name="Rectangle 3"/>
          <p:cNvSpPr>
            <a:spLocks noGrp="1" noChangeArrowheads="1"/>
          </p:cNvSpPr>
          <p:nvPr>
            <p:ph idx="1"/>
          </p:nvPr>
        </p:nvSpPr>
        <p:spPr/>
        <p:txBody>
          <a:bodyPr/>
          <a:lstStyle/>
          <a:p>
            <a:pPr marL="450850" indent="-450850">
              <a:buFontTx/>
              <a:buAutoNum type="arabicPeriod" startAt="4"/>
            </a:pPr>
            <a:r>
              <a:rPr lang="en-US" sz="2800" dirty="0"/>
              <a:t>Write a method that counts how many times given number appears in given array.</a:t>
            </a:r>
          </a:p>
          <a:p>
            <a:pPr marL="450850" indent="-450850">
              <a:buFontTx/>
              <a:buAutoNum type="arabicPeriod" startAt="4"/>
            </a:pPr>
            <a:r>
              <a:rPr lang="en-US" sz="2800" dirty="0"/>
              <a:t>Write a method that checks if the element at given position in given array of integers is bigger than its two neighbors (when such exist).</a:t>
            </a:r>
          </a:p>
          <a:p>
            <a:pPr marL="450850" indent="-450850">
              <a:buFontTx/>
              <a:buAutoNum type="arabicPeriod" startAt="4"/>
            </a:pPr>
            <a:r>
              <a:rPr lang="en-US" sz="2800" dirty="0"/>
              <a:t>Write a method that returns the index of the first element in array that is bigger than its neighbors, or -1, if there’s no such element.</a:t>
            </a:r>
          </a:p>
          <a:p>
            <a:pPr marL="900113" lvl="1" indent="-269875"/>
            <a:r>
              <a:rPr lang="en-US" sz="2600" dirty="0"/>
              <a:t>Use the method from the previous exercise.</a:t>
            </a:r>
            <a:endParaRPr lang="bg-BG" sz="26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02028280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a:t>Exercises (3)</a:t>
            </a:r>
            <a:endParaRPr lang="bg-BG" dirty="0"/>
          </a:p>
        </p:txBody>
      </p:sp>
      <p:sp>
        <p:nvSpPr>
          <p:cNvPr id="465923" name="Rectangle 3"/>
          <p:cNvSpPr>
            <a:spLocks noGrp="1" noChangeArrowheads="1"/>
          </p:cNvSpPr>
          <p:nvPr>
            <p:ph idx="1"/>
          </p:nvPr>
        </p:nvSpPr>
        <p:spPr/>
        <p:txBody>
          <a:bodyPr/>
          <a:lstStyle/>
          <a:p>
            <a:pPr marL="452438" indent="-452438">
              <a:lnSpc>
                <a:spcPts val="3700"/>
              </a:lnSpc>
              <a:buFont typeface="+mj-lt"/>
              <a:buAutoNum type="arabicPeriod" startAt="7"/>
            </a:pPr>
            <a:r>
              <a:rPr lang="en-US" sz="2800" dirty="0"/>
              <a:t>Write a method that reverses the digits of given decimal number. Example: 256 </a:t>
            </a:r>
            <a:r>
              <a:rPr lang="en-US" sz="2800" dirty="0">
                <a:sym typeface="Wingdings" pitchFamily="2" charset="2"/>
              </a:rPr>
              <a:t> 652</a:t>
            </a:r>
          </a:p>
          <a:p>
            <a:pPr marL="452438" indent="-452438">
              <a:lnSpc>
                <a:spcPts val="3700"/>
              </a:lnSpc>
              <a:buFontTx/>
              <a:buAutoNum type="arabicPeriod" startAt="7"/>
            </a:pPr>
            <a:r>
              <a:rPr lang="en-US" sz="2800" dirty="0"/>
              <a:t>Write a method that adds two positive integer numbers represented as arrays of digits (each array element </a:t>
            </a:r>
            <a:r>
              <a:rPr lang="en-US" sz="2800" noProof="1">
                <a:solidFill>
                  <a:schemeClr val="accent5">
                    <a:lumMod val="20000"/>
                    <a:lumOff val="80000"/>
                  </a:schemeClr>
                </a:solidFill>
                <a:latin typeface="Consolas" pitchFamily="49" charset="0"/>
                <a:cs typeface="Consolas" pitchFamily="49" charset="0"/>
              </a:rPr>
              <a:t>arr[i</a:t>
            </a:r>
            <a:r>
              <a:rPr lang="en-US" sz="2800" dirty="0">
                <a:solidFill>
                  <a:schemeClr val="accent5">
                    <a:lumMod val="20000"/>
                    <a:lumOff val="80000"/>
                  </a:schemeClr>
                </a:solidFill>
                <a:latin typeface="Consolas" pitchFamily="49" charset="0"/>
                <a:cs typeface="Consolas" pitchFamily="49" charset="0"/>
              </a:rPr>
              <a:t>]</a:t>
            </a:r>
            <a:r>
              <a:rPr lang="en-US" sz="2800" dirty="0"/>
              <a:t> contains a digit; the last digit is kept in </a:t>
            </a:r>
            <a:r>
              <a:rPr lang="en-US" sz="2800" noProof="1">
                <a:solidFill>
                  <a:schemeClr val="accent5">
                    <a:lumMod val="20000"/>
                    <a:lumOff val="80000"/>
                  </a:schemeClr>
                </a:solidFill>
                <a:latin typeface="Consolas" pitchFamily="49" charset="0"/>
                <a:cs typeface="Consolas" pitchFamily="49" charset="0"/>
              </a:rPr>
              <a:t>arr[0]</a:t>
            </a:r>
            <a:r>
              <a:rPr lang="en-US" sz="2800" dirty="0"/>
              <a:t>). Each of the numbers that will be added could have up to 10 000 digits.</a:t>
            </a:r>
          </a:p>
          <a:p>
            <a:pPr marL="452438" indent="-452438">
              <a:lnSpc>
                <a:spcPts val="3700"/>
              </a:lnSpc>
              <a:buFontTx/>
              <a:buAutoNum type="arabicPeriod" startAt="7"/>
            </a:pPr>
            <a:r>
              <a:rPr lang="en-US" sz="2800" dirty="0"/>
              <a:t>Write a method that return the maximal element in a portion of array of integers starting at given index. Using it write another method that sorts an array in ascending / descending order.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9928342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Exercises (4)</a:t>
            </a:r>
            <a:endParaRPr lang="bg-BG" dirty="0"/>
          </a:p>
        </p:txBody>
      </p:sp>
      <p:sp>
        <p:nvSpPr>
          <p:cNvPr id="569347" name="Rectangle 3"/>
          <p:cNvSpPr>
            <a:spLocks noGrp="1" noChangeArrowheads="1"/>
          </p:cNvSpPr>
          <p:nvPr>
            <p:ph idx="1"/>
          </p:nvPr>
        </p:nvSpPr>
        <p:spPr/>
        <p:txBody>
          <a:bodyPr/>
          <a:lstStyle/>
          <a:p>
            <a:pPr marL="514350" indent="-514350">
              <a:buFont typeface="+mj-lt"/>
              <a:buAutoNum type="arabicPeriod" startAt="10"/>
            </a:pPr>
            <a:r>
              <a:rPr lang="en-US" sz="2800" dirty="0"/>
              <a:t>Write a program to calculate </a:t>
            </a:r>
            <a:r>
              <a:rPr lang="en-US" sz="2800" dirty="0">
                <a:latin typeface="Consolas" pitchFamily="49" charset="0"/>
                <a:cs typeface="Consolas" pitchFamily="49" charset="0"/>
              </a:rPr>
              <a:t>n!</a:t>
            </a:r>
            <a:r>
              <a:rPr lang="en-US" sz="2800" dirty="0"/>
              <a:t> for each </a:t>
            </a:r>
            <a:r>
              <a:rPr lang="en-US" sz="2800" dirty="0">
                <a:latin typeface="Consolas" pitchFamily="49" charset="0"/>
                <a:cs typeface="Consolas" pitchFamily="49" charset="0"/>
              </a:rPr>
              <a:t>n</a:t>
            </a:r>
            <a:r>
              <a:rPr lang="en-US" sz="2800" dirty="0"/>
              <a:t> in the range </a:t>
            </a:r>
            <a:r>
              <a:rPr lang="en-US" sz="2800" dirty="0">
                <a:latin typeface="Consolas" pitchFamily="49" charset="0"/>
                <a:cs typeface="Consolas" pitchFamily="49" charset="0"/>
              </a:rPr>
              <a:t>[1..100]</a:t>
            </a:r>
            <a:r>
              <a:rPr lang="en-US" sz="2800" dirty="0"/>
              <a:t>. Hint: Implement first a method that multiplies a number represented as array of digits by given integer number. </a:t>
            </a:r>
          </a:p>
          <a:p>
            <a:pPr marL="514350" indent="-514350">
              <a:buFontTx/>
              <a:buAutoNum type="arabicPeriod" startAt="10"/>
            </a:pPr>
            <a:r>
              <a:rPr lang="en-US" sz="2800" dirty="0"/>
              <a:t>Write a method that adds two polynomials. Represent them as arrays of their coefficients as in the example below:</a:t>
            </a:r>
          </a:p>
          <a:p>
            <a:pPr marL="514350" indent="-514350">
              <a:buFontTx/>
              <a:buNone/>
            </a:pPr>
            <a:r>
              <a:rPr lang="en-US" sz="2800" i="1" dirty="0"/>
              <a:t>		</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+ 5 = 1</a:t>
            </a:r>
            <a:r>
              <a:rPr lang="en-US" sz="2800" i="1" dirty="0">
                <a:latin typeface="Consolas" pitchFamily="49" charset="0"/>
                <a:cs typeface="Consolas" pitchFamily="49" charset="0"/>
              </a:rPr>
              <a:t>x</a:t>
            </a:r>
            <a:r>
              <a:rPr lang="en-US" sz="2800" baseline="30000" dirty="0">
                <a:latin typeface="Consolas" pitchFamily="49" charset="0"/>
                <a:cs typeface="Consolas" pitchFamily="49" charset="0"/>
              </a:rPr>
              <a:t>2</a:t>
            </a:r>
            <a:r>
              <a:rPr lang="en-US" sz="2800" dirty="0">
                <a:latin typeface="Consolas" pitchFamily="49" charset="0"/>
                <a:cs typeface="Consolas" pitchFamily="49" charset="0"/>
              </a:rPr>
              <a:t> + 0</a:t>
            </a:r>
            <a:r>
              <a:rPr lang="en-US" sz="2800" i="1" dirty="0">
                <a:latin typeface="Consolas" pitchFamily="49" charset="0"/>
                <a:cs typeface="Consolas" pitchFamily="49" charset="0"/>
              </a:rPr>
              <a:t>x</a:t>
            </a:r>
            <a:r>
              <a:rPr lang="en-US" sz="2800" dirty="0">
                <a:latin typeface="Consolas" pitchFamily="49" charset="0"/>
                <a:cs typeface="Consolas" pitchFamily="49" charset="0"/>
              </a:rPr>
              <a:t> + 5 </a:t>
            </a:r>
            <a:r>
              <a:rPr lang="en-US" sz="2800" dirty="0">
                <a:sym typeface="Wingdings" pitchFamily="2" charset="2"/>
              </a:rPr>
              <a:t></a:t>
            </a:r>
          </a:p>
          <a:p>
            <a:pPr marL="514350" indent="-514350">
              <a:buFont typeface="+mj-lt"/>
              <a:buAutoNum type="arabicPeriod" startAt="12"/>
            </a:pPr>
            <a:r>
              <a:rPr lang="en-US" sz="2800" dirty="0"/>
              <a:t>Extend the program to support also subtraction and multiplication of polynomials.</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graphicFrame>
        <p:nvGraphicFramePr>
          <p:cNvPr id="8" name="Group 134"/>
          <p:cNvGraphicFramePr>
            <a:graphicFrameLocks/>
          </p:cNvGraphicFramePr>
          <p:nvPr>
            <p:extLst>
              <p:ext uri="{D42A27DB-BD31-4B8C-83A1-F6EECF244321}">
                <p14:modId xmlns:p14="http://schemas.microsoft.com/office/powerpoint/2010/main" val="3018106616"/>
              </p:ext>
            </p:extLst>
          </p:nvPr>
        </p:nvGraphicFramePr>
        <p:xfrm>
          <a:off x="5562600" y="4343400"/>
          <a:ext cx="1241425" cy="496824"/>
        </p:xfrm>
        <a:graphic>
          <a:graphicData uri="http://schemas.openxmlformats.org/drawingml/2006/table">
            <a:tbl>
              <a:tblPr/>
              <a:tblGrid>
                <a:gridCol w="430530">
                  <a:extLst>
                    <a:ext uri="{9D8B030D-6E8A-4147-A177-3AD203B41FA5}">
                      <a16:colId xmlns:a16="http://schemas.microsoft.com/office/drawing/2014/main" val="20000"/>
                    </a:ext>
                  </a:extLst>
                </a:gridCol>
                <a:gridCol w="430530">
                  <a:extLst>
                    <a:ext uri="{9D8B030D-6E8A-4147-A177-3AD203B41FA5}">
                      <a16:colId xmlns:a16="http://schemas.microsoft.com/office/drawing/2014/main" val="20001"/>
                    </a:ext>
                  </a:extLst>
                </a:gridCol>
                <a:gridCol w="380365">
                  <a:extLst>
                    <a:ext uri="{9D8B030D-6E8A-4147-A177-3AD203B41FA5}">
                      <a16:colId xmlns:a16="http://schemas.microsoft.com/office/drawing/2014/main" val="20002"/>
                    </a:ext>
                  </a:extLst>
                </a:gridCol>
              </a:tblGrid>
              <a:tr h="13230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5</a:t>
                      </a:r>
                    </a:p>
                  </a:txBody>
                  <a:tcPr anchor="ct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0</a:t>
                      </a:r>
                    </a:p>
                  </a:txBody>
                  <a:tcPr anchor="ct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0" lang="en-US" sz="2800" b="1" i="0" u="none" strike="noStrike" kern="1200" cap="none" spc="0" normalizeH="0" baseline="0" noProof="0" dirty="0">
                          <a:ln>
                            <a:noFill/>
                          </a:ln>
                          <a:solidFill>
                            <a:srgbClr val="EBFFD2"/>
                          </a:solidFill>
                          <a:effectLst>
                            <a:outerShdw blurRad="38100" dist="38100" dir="2700000" algn="tl">
                              <a:srgbClr val="000000">
                                <a:alpha val="43137"/>
                              </a:srgbClr>
                            </a:outerShdw>
                          </a:effectLst>
                          <a:uLnTx/>
                          <a:uFillTx/>
                          <a:latin typeface="Consolas" pitchFamily="49" charset="0"/>
                          <a:ea typeface="+mn-ea"/>
                          <a:cs typeface="Consolas" pitchFamily="49" charset="0"/>
                        </a:rPr>
                        <a:t>1</a:t>
                      </a:r>
                    </a:p>
                  </a:txBody>
                  <a:tcPr anchor="ct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5183794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a:t>Exercises (5)</a:t>
            </a:r>
            <a:endParaRPr lang="bg-BG" dirty="0"/>
          </a:p>
        </p:txBody>
      </p:sp>
      <p:sp>
        <p:nvSpPr>
          <p:cNvPr id="584707" name="Rectangle 3"/>
          <p:cNvSpPr>
            <a:spLocks noGrp="1" noChangeArrowheads="1"/>
          </p:cNvSpPr>
          <p:nvPr>
            <p:ph idx="1"/>
          </p:nvPr>
        </p:nvSpPr>
        <p:spPr/>
        <p:txBody>
          <a:bodyPr/>
          <a:lstStyle/>
          <a:p>
            <a:pPr marL="514350" indent="-514350">
              <a:lnSpc>
                <a:spcPts val="2900"/>
              </a:lnSpc>
              <a:buFont typeface="+mj-lt"/>
              <a:buAutoNum type="arabicPeriod" startAt="13"/>
            </a:pPr>
            <a:r>
              <a:rPr lang="en-US" sz="2800" dirty="0"/>
              <a:t>Write a program that can solve these tasks:</a:t>
            </a:r>
          </a:p>
          <a:p>
            <a:pPr marL="906463" lvl="1" indent="-276225">
              <a:lnSpc>
                <a:spcPts val="2900"/>
              </a:lnSpc>
            </a:pPr>
            <a:r>
              <a:rPr lang="en-US" sz="2500" dirty="0"/>
              <a:t>Reverses the digits of a number</a:t>
            </a:r>
          </a:p>
          <a:p>
            <a:pPr marL="906463" lvl="1" indent="-276225">
              <a:lnSpc>
                <a:spcPts val="2900"/>
              </a:lnSpc>
            </a:pPr>
            <a:r>
              <a:rPr lang="en-US" sz="2500" dirty="0"/>
              <a:t>Calculates the average of a sequence of integers</a:t>
            </a:r>
          </a:p>
          <a:p>
            <a:pPr marL="906463" lvl="1" indent="-276225">
              <a:lnSpc>
                <a:spcPts val="2900"/>
              </a:lnSpc>
            </a:pPr>
            <a:r>
              <a:rPr lang="en-US" sz="2500" dirty="0"/>
              <a:t>Solves a linear equation </a:t>
            </a:r>
            <a:r>
              <a:rPr lang="en-US" sz="2500" i="1" dirty="0">
                <a:solidFill>
                  <a:schemeClr val="accent5">
                    <a:lumMod val="20000"/>
                    <a:lumOff val="80000"/>
                  </a:schemeClr>
                </a:solidFill>
                <a:latin typeface="Consolas" pitchFamily="49" charset="0"/>
                <a:cs typeface="Consolas" pitchFamily="49" charset="0"/>
              </a:rPr>
              <a:t>a</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x</a:t>
            </a:r>
            <a:r>
              <a:rPr lang="en-US" sz="2500" dirty="0">
                <a:solidFill>
                  <a:schemeClr val="accent5">
                    <a:lumMod val="20000"/>
                    <a:lumOff val="80000"/>
                  </a:schemeClr>
                </a:solidFill>
              </a:rPr>
              <a:t> + </a:t>
            </a:r>
            <a:r>
              <a:rPr lang="en-US" sz="2500" i="1" dirty="0">
                <a:solidFill>
                  <a:schemeClr val="accent5">
                    <a:lumMod val="20000"/>
                    <a:lumOff val="80000"/>
                  </a:schemeClr>
                </a:solidFill>
                <a:latin typeface="Consolas" pitchFamily="49" charset="0"/>
                <a:cs typeface="Consolas" pitchFamily="49" charset="0"/>
              </a:rPr>
              <a:t>b</a:t>
            </a:r>
            <a:r>
              <a:rPr lang="en-US" sz="2500" dirty="0">
                <a:solidFill>
                  <a:schemeClr val="accent5">
                    <a:lumMod val="20000"/>
                    <a:lumOff val="80000"/>
                  </a:schemeClr>
                </a:solidFill>
              </a:rPr>
              <a:t> = 0</a:t>
            </a:r>
          </a:p>
          <a:p>
            <a:pPr marL="457200" indent="-457200">
              <a:lnSpc>
                <a:spcPts val="2900"/>
              </a:lnSpc>
              <a:buFontTx/>
              <a:buNone/>
            </a:pPr>
            <a:r>
              <a:rPr lang="en-US" sz="2800" dirty="0"/>
              <a:t>		Create appropriate methods.</a:t>
            </a:r>
          </a:p>
          <a:p>
            <a:pPr marL="457200" indent="-457200">
              <a:lnSpc>
                <a:spcPts val="2900"/>
              </a:lnSpc>
              <a:buFontTx/>
              <a:buNone/>
            </a:pPr>
            <a:r>
              <a:rPr lang="en-US" sz="2800" dirty="0"/>
              <a:t>		Provide a simple text-based menu for the user to choose which task to solve.</a:t>
            </a:r>
          </a:p>
          <a:p>
            <a:pPr marL="457200" indent="-457200">
              <a:lnSpc>
                <a:spcPts val="2900"/>
              </a:lnSpc>
              <a:buFontTx/>
              <a:buNone/>
            </a:pPr>
            <a:r>
              <a:rPr lang="en-US" sz="2800" dirty="0"/>
              <a:t>		Validate the input data:</a:t>
            </a:r>
          </a:p>
          <a:p>
            <a:pPr marL="906463" lvl="1" indent="-276225">
              <a:lnSpc>
                <a:spcPts val="2900"/>
              </a:lnSpc>
            </a:pPr>
            <a:r>
              <a:rPr lang="en-US" sz="2500" dirty="0"/>
              <a:t>The decimal number should be non-negative</a:t>
            </a:r>
          </a:p>
          <a:p>
            <a:pPr marL="906463" lvl="1" indent="-276225">
              <a:lnSpc>
                <a:spcPts val="2900"/>
              </a:lnSpc>
            </a:pPr>
            <a:r>
              <a:rPr lang="en-US" sz="2500" dirty="0"/>
              <a:t>The sequence should not be empty</a:t>
            </a:r>
          </a:p>
          <a:p>
            <a:pPr marL="906463" lvl="1" indent="-276225">
              <a:lnSpc>
                <a:spcPts val="2900"/>
              </a:lnSpc>
            </a:pPr>
            <a:r>
              <a:rPr lang="en-US" sz="2500" i="1" dirty="0">
                <a:solidFill>
                  <a:schemeClr val="accent5">
                    <a:lumMod val="20000"/>
                    <a:lumOff val="80000"/>
                  </a:schemeClr>
                </a:solidFill>
                <a:latin typeface="Consolas" pitchFamily="49" charset="0"/>
                <a:cs typeface="Consolas" pitchFamily="49" charset="0"/>
              </a:rPr>
              <a:t>a</a:t>
            </a:r>
            <a:r>
              <a:rPr lang="en-US" sz="2500" dirty="0"/>
              <a:t> should not be equal to </a:t>
            </a:r>
            <a:r>
              <a:rPr lang="en-US" sz="2500" dirty="0">
                <a:latin typeface="Consolas" pitchFamily="49" charset="0"/>
                <a:cs typeface="Consolas" pitchFamily="49" charset="0"/>
              </a:rPr>
              <a:t>0</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extLst>
      <p:ext uri="{BB962C8B-B14F-4D97-AF65-F5344CB8AC3E}">
        <p14:creationId xmlns:p14="http://schemas.microsoft.com/office/powerpoint/2010/main" val="106550845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dirty="0"/>
              <a:t>Exercises (6)</a:t>
            </a:r>
            <a:endParaRPr lang="bg-BG" dirty="0"/>
          </a:p>
        </p:txBody>
      </p:sp>
      <p:sp>
        <p:nvSpPr>
          <p:cNvPr id="584707" name="Rectangle 3"/>
          <p:cNvSpPr>
            <a:spLocks noGrp="1" noChangeArrowheads="1"/>
          </p:cNvSpPr>
          <p:nvPr>
            <p:ph idx="1"/>
          </p:nvPr>
        </p:nvSpPr>
        <p:spPr/>
        <p:txBody>
          <a:bodyPr/>
          <a:lstStyle/>
          <a:p>
            <a:pPr marL="514350" indent="-514350">
              <a:lnSpc>
                <a:spcPct val="100000"/>
              </a:lnSpc>
              <a:buFont typeface="+mj-lt"/>
              <a:buAutoNum type="arabicPeriod" startAt="14"/>
            </a:pPr>
            <a:r>
              <a:rPr lang="en-US" sz="2800" dirty="0"/>
              <a:t>Write methods to calculate minimum, maximum, average, sum and product of given set of integer numbers. Use variable number of arguments.</a:t>
            </a:r>
          </a:p>
          <a:p>
            <a:pPr marL="514350" indent="-514350">
              <a:lnSpc>
                <a:spcPct val="100000"/>
              </a:lnSpc>
              <a:buFont typeface="+mj-lt"/>
              <a:buAutoNum type="arabicPeriod" startAt="14"/>
            </a:pPr>
            <a:r>
              <a:rPr lang="en-US" sz="2800" dirty="0"/>
              <a:t>* Modify your last program and try to make it work for any number type, not just integer (e.g. decimal, float, byte, etc.). Use generic method (read in Internet about generic methods in C#).</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213941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t>Free Trainings @ Telerik Academy</a:t>
            </a:r>
          </a:p>
        </p:txBody>
      </p:sp>
      <p:sp>
        <p:nvSpPr>
          <p:cNvPr id="4" name="Content Placeholder 3"/>
          <p:cNvSpPr>
            <a:spLocks noGrp="1"/>
          </p:cNvSpPr>
          <p:nvPr>
            <p:ph idx="1"/>
          </p:nvPr>
        </p:nvSpPr>
        <p:spPr>
          <a:xfrm>
            <a:off x="228600" y="1066800"/>
            <a:ext cx="8686800" cy="5638800"/>
          </a:xfrm>
        </p:spPr>
        <p:txBody>
          <a:bodyPr/>
          <a:lstStyle/>
          <a:p>
            <a:r>
              <a:rPr lang="en-US" dirty="0"/>
              <a:t>“C# Programming @ Telerik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2"/>
              </a:rPr>
              <a:t>csharpfundamentals.telerik.com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3" tooltip="Telerik Software Academy - Free Programming Courses"/>
              </a:rPr>
              <a:t>academy.telerik.com</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Academy @ Facebook</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4" tooltip="Telerik Softyware Academy @ Facebook"/>
              </a:rPr>
              <a:t>facebook.com/TelerikAcademy</a:t>
            </a:r>
            <a:endParaRPr lang="en-US" noProof="1"/>
          </a:p>
          <a:p>
            <a:pPr marL="282575" lvl="1" indent="-282575">
              <a:spcBef>
                <a:spcPts val="1800"/>
              </a:spcBef>
              <a:buClr>
                <a:schemeClr val="accent5">
                  <a:lumMod val="40000"/>
                  <a:lumOff val="60000"/>
                </a:schemeClr>
              </a:buClr>
              <a:buSzPct val="70000"/>
              <a:buFont typeface="Wingdings 2" pitchFamily="18" charset="2"/>
              <a:buChar char=""/>
              <a:tabLst>
                <a:tab pos="282575" algn="l"/>
              </a:tabLst>
            </a:pPr>
            <a:r>
              <a:rPr lang="en-US" dirty="0"/>
              <a:t>Telerik Software Academy Forums</a:t>
            </a:r>
          </a:p>
          <a:p>
            <a:pPr marL="574675" lvl="2" indent="-282575">
              <a:buClr>
                <a:schemeClr val="accent5">
                  <a:lumMod val="40000"/>
                  <a:lumOff val="60000"/>
                </a:schemeClr>
              </a:buClr>
              <a:buSzPct val="70000"/>
              <a:buFont typeface="Wingdings 2" pitchFamily="18" charset="2"/>
              <a:buChar char=""/>
              <a:tabLst>
                <a:tab pos="282575" algn="l"/>
              </a:tabLst>
            </a:pPr>
            <a:r>
              <a:rPr lang="en-US" noProof="1">
                <a:hlinkClick r:id="rId5" tooltip="Telerik Software Academy Forums - Community for Programmers"/>
              </a:rPr>
              <a:t>forums.academy.telerik.com</a:t>
            </a:r>
            <a:endParaRPr lang="en-US" noProof="1"/>
          </a:p>
        </p:txBody>
      </p:sp>
      <p:pic>
        <p:nvPicPr>
          <p:cNvPr id="5" name="Picture 5">
            <a:hlinkClick r:id="rId5" tooltip="Telerik Software Academy Forums - Discussion Board for Developers"/>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7523898" y="5218092"/>
            <a:ext cx="1162902" cy="1268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a:hlinkClick r:id="rId3" tooltip="Telerik Software Academy"/>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5548941" y="2667000"/>
            <a:ext cx="3137859" cy="918234"/>
          </a:xfrm>
          <a:prstGeom prst="rect">
            <a:avLst/>
          </a:prstGeom>
          <a:noFill/>
          <a:ln>
            <a:solidFill>
              <a:srgbClr val="9BCC00"/>
            </a:solidFill>
          </a:ln>
          <a:extLst>
            <a:ext uri="{909E8E84-426E-40DD-AFC4-6F175D3DCCD1}">
              <a14:hiddenFill xmlns:a14="http://schemas.microsoft.com/office/drawing/2010/main">
                <a:solidFill>
                  <a:srgbClr val="FFFFFF"/>
                </a:solidFill>
              </a14:hiddenFill>
            </a:ext>
          </a:extLst>
        </p:spPr>
      </p:pic>
      <p:pic>
        <p:nvPicPr>
          <p:cNvPr id="1037" name="Picture 13">
            <a:hlinkClick r:id="rId8" tooltip="Telerik Academy @ Facebook"/>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7748587" y="4003901"/>
            <a:ext cx="938213"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hlinkClick r:id="rId2"/>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562025" y="1123558"/>
            <a:ext cx="1124775" cy="1124775"/>
          </a:xfrm>
          <a:prstGeom prst="rect">
            <a:avLst/>
          </a:prstGeom>
        </p:spPr>
      </p:pic>
    </p:spTree>
    <p:extLst>
      <p:ext uri="{BB962C8B-B14F-4D97-AF65-F5344CB8AC3E}">
        <p14:creationId xmlns:p14="http://schemas.microsoft.com/office/powerpoint/2010/main" val="49587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sz="3800" dirty="0"/>
              <a:t>Declaring and Creating Methods</a:t>
            </a:r>
          </a:p>
        </p:txBody>
      </p:sp>
      <p:sp>
        <p:nvSpPr>
          <p:cNvPr id="536579" name="Rectangle 3"/>
          <p:cNvSpPr>
            <a:spLocks noGrp="1" noChangeArrowheads="1"/>
          </p:cNvSpPr>
          <p:nvPr>
            <p:ph idx="1"/>
          </p:nvPr>
        </p:nvSpPr>
        <p:spPr>
          <a:xfrm>
            <a:off x="395288" y="3605213"/>
            <a:ext cx="8424862" cy="2947987"/>
          </a:xfrm>
        </p:spPr>
        <p:txBody>
          <a:bodyPr/>
          <a:lstStyle/>
          <a:p>
            <a:r>
              <a:rPr lang="en-US" dirty="0"/>
              <a:t>Each method has a </a:t>
            </a:r>
            <a:r>
              <a:rPr lang="en-US" dirty="0">
                <a:solidFill>
                  <a:schemeClr val="accent5">
                    <a:lumMod val="20000"/>
                    <a:lumOff val="80000"/>
                  </a:schemeClr>
                </a:solidFill>
                <a:effectLst>
                  <a:outerShdw blurRad="38100" dist="38100" dir="2700000" algn="tl">
                    <a:srgbClr val="000000"/>
                  </a:outerShdw>
                </a:effectLst>
              </a:rPr>
              <a:t>name</a:t>
            </a:r>
          </a:p>
          <a:p>
            <a:pPr lvl="1"/>
            <a:r>
              <a:rPr lang="en-US" dirty="0"/>
              <a:t>It is used to call the method</a:t>
            </a:r>
          </a:p>
          <a:p>
            <a:pPr lvl="1"/>
            <a:r>
              <a:rPr lang="en-US" dirty="0"/>
              <a:t>Describes its purpose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536580" name="Rectangle 4"/>
          <p:cNvSpPr>
            <a:spLocks noChangeArrowheads="1"/>
          </p:cNvSpPr>
          <p:nvPr/>
        </p:nvSpPr>
        <p:spPr bwMode="auto">
          <a:xfrm>
            <a:off x="768350" y="1400175"/>
            <a:ext cx="76136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Console.WriteLine("www.telerik.com");</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5181600" y="1069975"/>
            <a:ext cx="1524000" cy="953453"/>
          </a:xfrm>
          <a:prstGeom prst="wedgeRoundRectCallout">
            <a:avLst>
              <a:gd name="adj1" fmla="val -115877"/>
              <a:gd name="adj2" fmla="val 937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Method name</a:t>
            </a:r>
          </a:p>
        </p:txBody>
      </p:sp>
      <p:pic>
        <p:nvPicPr>
          <p:cNvPr id="7170" name="Picture 2" descr="http://jazeng.com/image.php?filename=1252042292img5.jpg&amp;width=215"/>
          <p:cNvPicPr>
            <a:picLocks noChangeAspect="1" noChangeArrowheads="1"/>
          </p:cNvPicPr>
          <p:nvPr/>
        </p:nvPicPr>
        <p:blipFill>
          <a:blip r:embed="rId2" cstate="screen"/>
          <a:srcRect/>
          <a:stretch>
            <a:fillRect/>
          </a:stretch>
        </p:blipFill>
        <p:spPr bwMode="auto">
          <a:xfrm>
            <a:off x="6553200" y="5257800"/>
            <a:ext cx="2047875" cy="1143000"/>
          </a:xfrm>
          <a:prstGeom prst="rect">
            <a:avLst/>
          </a:prstGeom>
          <a:noFill/>
        </p:spPr>
      </p:pic>
    </p:spTree>
    <p:extLst>
      <p:ext uri="{BB962C8B-B14F-4D97-AF65-F5344CB8AC3E}">
        <p14:creationId xmlns:p14="http://schemas.microsoft.com/office/powerpoint/2010/main" val="11572037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1788608" y="76200"/>
            <a:ext cx="7162800" cy="914400"/>
          </a:xfrm>
        </p:spPr>
        <p:txBody>
          <a:bodyPr/>
          <a:lstStyle/>
          <a:p>
            <a:r>
              <a:rPr lang="en-US" sz="3600" dirty="0"/>
              <a:t>Declaring and Creating Methods (2)</a:t>
            </a:r>
          </a:p>
        </p:txBody>
      </p:sp>
      <p:sp>
        <p:nvSpPr>
          <p:cNvPr id="574467" name="Rectangle 3"/>
          <p:cNvSpPr>
            <a:spLocks noGrp="1" noChangeArrowheads="1"/>
          </p:cNvSpPr>
          <p:nvPr>
            <p:ph idx="1"/>
          </p:nvPr>
        </p:nvSpPr>
        <p:spPr>
          <a:xfrm>
            <a:off x="323850" y="3357563"/>
            <a:ext cx="8424863" cy="3240087"/>
          </a:xfrm>
        </p:spPr>
        <p:txBody>
          <a:bodyPr/>
          <a:lstStyle/>
          <a:p>
            <a:r>
              <a:rPr lang="en-US" dirty="0"/>
              <a:t>Methods declared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static</a:t>
            </a:r>
            <a:r>
              <a:rPr lang="en-US" dirty="0"/>
              <a:t> can be called by any other method (static or not)</a:t>
            </a:r>
          </a:p>
          <a:p>
            <a:pPr lvl="1"/>
            <a:r>
              <a:rPr lang="en-US" dirty="0"/>
              <a:t>This will be discussed later in details</a:t>
            </a:r>
          </a:p>
          <a:p>
            <a:r>
              <a:rPr lang="en-US" dirty="0"/>
              <a:t>The keyword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void</a:t>
            </a:r>
            <a:r>
              <a:rPr lang="en-US" dirty="0"/>
              <a:t> means that the method does not return any result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574468" name="Rectangle 4"/>
          <p:cNvSpPr>
            <a:spLocks noChangeArrowheads="1"/>
          </p:cNvSpPr>
          <p:nvPr/>
        </p:nvSpPr>
        <p:spPr bwMode="auto">
          <a:xfrm>
            <a:off x="692150" y="1219200"/>
            <a:ext cx="768985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Console.WriteLine("www.telerik.com");</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extLst>
      <p:ext uri="{BB962C8B-B14F-4D97-AF65-F5344CB8AC3E}">
        <p14:creationId xmlns:p14="http://schemas.microsoft.com/office/powerpoint/2010/main" val="24936059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2" name="Rectangle 6"/>
          <p:cNvSpPr>
            <a:spLocks noChangeArrowheads="1"/>
          </p:cNvSpPr>
          <p:nvPr/>
        </p:nvSpPr>
        <p:spPr bwMode="auto">
          <a:xfrm>
            <a:off x="685800" y="1388904"/>
            <a:ext cx="7772400" cy="18876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PrintLogo()</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Console.WriteLine("www.telerik.com");</a:t>
            </a:r>
          </a:p>
          <a:p>
            <a:pPr eaLnBrk="0" hangingPunct="0">
              <a:lnSpc>
                <a:spcPts val="28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7" name="Rectangle 2"/>
          <p:cNvSpPr>
            <a:spLocks noGrp="1" noChangeArrowheads="1"/>
          </p:cNvSpPr>
          <p:nvPr>
            <p:ph type="title"/>
          </p:nvPr>
        </p:nvSpPr>
        <p:spPr>
          <a:xfrm>
            <a:off x="1788608" y="76200"/>
            <a:ext cx="7162800" cy="914400"/>
          </a:xfrm>
        </p:spPr>
        <p:txBody>
          <a:bodyPr/>
          <a:lstStyle/>
          <a:p>
            <a:r>
              <a:rPr lang="en-US" sz="3600" dirty="0"/>
              <a:t>Declaring and Creating Methods (3)</a:t>
            </a:r>
          </a:p>
        </p:txBody>
      </p:sp>
      <p:sp>
        <p:nvSpPr>
          <p:cNvPr id="9"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8" name="Rectangle 3"/>
          <p:cNvSpPr txBox="1">
            <a:spLocks noChangeArrowheads="1"/>
          </p:cNvSpPr>
          <p:nvPr/>
        </p:nvSpPr>
        <p:spPr>
          <a:xfrm>
            <a:off x="323850" y="3657600"/>
            <a:ext cx="8424863" cy="2940050"/>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Each method has a </a:t>
            </a:r>
            <a:r>
              <a:rPr lang="en-US" sz="3200" b="1" dirty="0">
                <a:solidFill>
                  <a:schemeClr val="accent5">
                    <a:lumMod val="20000"/>
                    <a:lumOff val="80000"/>
                  </a:schemeClr>
                </a:solidFill>
                <a:effectLst>
                  <a:outerShdw blurRad="38100" dist="38100" dir="2700000" algn="tl">
                    <a:srgbClr val="000000">
                      <a:alpha val="43137"/>
                    </a:srgbClr>
                  </a:outerShdw>
                </a:effectLst>
                <a:latin typeface="+mn-lt"/>
              </a:rPr>
              <a:t>body</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It contains the programming code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a:solidFill>
                  <a:srgbClr val="EBFFD2"/>
                </a:solidFill>
                <a:effectLst>
                  <a:outerShdw blurRad="38100" dist="38100" dir="2700000" algn="tl">
                    <a:srgbClr val="000000">
                      <a:alpha val="43137"/>
                    </a:srgbClr>
                  </a:outerShdw>
                </a:effectLst>
                <a:latin typeface="+mn-lt"/>
              </a:rPr>
              <a:t>Surrounded by </a:t>
            </a:r>
            <a:r>
              <a:rPr lang="en-US" sz="3200" b="1"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r>
              <a:rPr lang="en-US" sz="3200" b="1" dirty="0">
                <a:solidFill>
                  <a:srgbClr val="EBFFD2"/>
                </a:solidFill>
                <a:effectLst>
                  <a:outerShdw blurRad="38100" dist="38100" dir="2700000" algn="tl">
                    <a:srgbClr val="000000">
                      <a:alpha val="43137"/>
                    </a:srgbClr>
                  </a:outerShdw>
                </a:effectLst>
                <a:latin typeface="+mn-lt"/>
              </a:rPr>
              <a:t> and </a:t>
            </a:r>
            <a:r>
              <a:rPr lang="en-US" sz="3200" b="1"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5" name="AutoShape 7"/>
          <p:cNvSpPr>
            <a:spLocks noChangeArrowheads="1"/>
          </p:cNvSpPr>
          <p:nvPr/>
        </p:nvSpPr>
        <p:spPr bwMode="auto">
          <a:xfrm>
            <a:off x="7239000" y="1295400"/>
            <a:ext cx="1524000" cy="953453"/>
          </a:xfrm>
          <a:prstGeom prst="wedgeRoundRectCallout">
            <a:avLst>
              <a:gd name="adj1" fmla="val -80273"/>
              <a:gd name="adj2" fmla="val 441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latin typeface="+mn-lt"/>
                <a:cs typeface="Consolas" pitchFamily="49" charset="0"/>
              </a:rPr>
              <a:t>Method body</a:t>
            </a:r>
          </a:p>
        </p:txBody>
      </p:sp>
      <p:sp>
        <p:nvSpPr>
          <p:cNvPr id="6" name="Right Brace 5"/>
          <p:cNvSpPr/>
          <p:nvPr/>
        </p:nvSpPr>
        <p:spPr>
          <a:xfrm>
            <a:off x="6553200" y="2057400"/>
            <a:ext cx="228600" cy="914400"/>
          </a:xfrm>
          <a:prstGeom prst="rightBrace">
            <a:avLst/>
          </a:prstGeom>
          <a:ln w="2540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122" name="Picture 2" descr="http://www.niehs.nih.gov/health/topics/agents/endocrine/images/body-organs.jpg"/>
          <p:cNvPicPr>
            <a:picLocks noChangeAspect="1" noChangeArrowheads="1"/>
          </p:cNvPicPr>
          <p:nvPr/>
        </p:nvPicPr>
        <p:blipFill>
          <a:blip r:embed="rId2" cstate="screen">
            <a:clrChange>
              <a:clrFrom>
                <a:srgbClr val="012349"/>
              </a:clrFrom>
              <a:clrTo>
                <a:srgbClr val="012349">
                  <a:alpha val="0"/>
                </a:srgbClr>
              </a:clrTo>
            </a:clrChange>
            <a:duotone>
              <a:prstClr val="black"/>
              <a:schemeClr val="accent5">
                <a:tint val="45000"/>
                <a:satMod val="400000"/>
              </a:schemeClr>
            </a:duotone>
          </a:blip>
          <a:srcRect/>
          <a:stretch>
            <a:fillRect/>
          </a:stretch>
        </p:blipFill>
        <p:spPr bwMode="auto">
          <a:xfrm>
            <a:off x="7315200" y="4724400"/>
            <a:ext cx="1295400" cy="1729359"/>
          </a:xfrm>
          <a:prstGeom prst="rect">
            <a:avLst/>
          </a:prstGeom>
          <a:noFill/>
          <a:effectLst>
            <a:softEdge rad="12700"/>
          </a:effectLst>
        </p:spPr>
      </p:pic>
    </p:spTree>
    <p:extLst>
      <p:ext uri="{BB962C8B-B14F-4D97-AF65-F5344CB8AC3E}">
        <p14:creationId xmlns:p14="http://schemas.microsoft.com/office/powerpoint/2010/main" val="110407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8" name="Rectangle 4"/>
          <p:cNvSpPr>
            <a:spLocks noChangeArrowheads="1"/>
          </p:cNvSpPr>
          <p:nvPr/>
        </p:nvSpPr>
        <p:spPr bwMode="auto">
          <a:xfrm>
            <a:off x="685800" y="1066800"/>
            <a:ext cx="7772400" cy="42427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MethodExample</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PrintLogo()</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Console.WriteLine("Telerik Corp.");</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Console.WriteLine("www.telerik.com");</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6" name="Rectangle 2"/>
          <p:cNvSpPr>
            <a:spLocks noGrp="1" noChangeArrowheads="1"/>
          </p:cNvSpPr>
          <p:nvPr>
            <p:ph type="title"/>
          </p:nvPr>
        </p:nvSpPr>
        <p:spPr>
          <a:xfrm>
            <a:off x="1788608" y="76200"/>
            <a:ext cx="7162800" cy="914400"/>
          </a:xfrm>
        </p:spPr>
        <p:txBody>
          <a:bodyPr/>
          <a:lstStyle/>
          <a:p>
            <a:r>
              <a:rPr lang="en-US" sz="3600" dirty="0"/>
              <a:t>Declaring and Creating Methods (4)</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Rectangle 3"/>
          <p:cNvSpPr txBox="1">
            <a:spLocks noChangeArrowheads="1"/>
          </p:cNvSpPr>
          <p:nvPr/>
        </p:nvSpPr>
        <p:spPr>
          <a:xfrm>
            <a:off x="323850" y="5486400"/>
            <a:ext cx="8424863" cy="1111250"/>
          </a:xfrm>
          <a:prstGeom prst="rect">
            <a:avLst/>
          </a:prstGeom>
        </p:spPr>
        <p:txBody>
          <a:bodyPr/>
          <a:lstStyle/>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a:solidFill>
                  <a:srgbClr val="EBFFD2"/>
                </a:solidFill>
                <a:effectLst>
                  <a:outerShdw blurRad="38100" dist="38100" dir="2700000" algn="tl">
                    <a:srgbClr val="000000">
                      <a:alpha val="43137"/>
                    </a:srgbClr>
                  </a:outerShdw>
                </a:effectLst>
                <a:latin typeface="+mn-lt"/>
              </a:rPr>
              <a:t>Methods are always declared inside a </a:t>
            </a:r>
            <a:r>
              <a:rPr lang="en-US" sz="3000" b="1"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class</a:t>
            </a:r>
          </a:p>
          <a:p>
            <a:pPr marL="282575" lvl="0" indent="-282575" eaLnBrk="0" hangingPunct="0">
              <a:lnSpc>
                <a:spcPts val="34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Main()</a:t>
            </a:r>
            <a:r>
              <a:rPr lang="en-US" sz="3000" b="1" dirty="0">
                <a:solidFill>
                  <a:srgbClr val="EBFFD2"/>
                </a:solidFill>
                <a:effectLst>
                  <a:outerShdw blurRad="38100" dist="38100" dir="2700000" algn="tl">
                    <a:srgbClr val="000000">
                      <a:alpha val="43137"/>
                    </a:srgbClr>
                  </a:outerShdw>
                </a:effectLst>
                <a:latin typeface="+mn-lt"/>
              </a:rPr>
              <a:t> is also a method like all others</a:t>
            </a:r>
            <a:endParaRPr lang="en-US" sz="3000" b="1"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4098" name="Picture 2" descr="http://images.paraorkut.com/img/pics/images/c/construction_workers-13156.png"/>
          <p:cNvPicPr>
            <a:picLocks noChangeAspect="1" noChangeArrowheads="1"/>
          </p:cNvPicPr>
          <p:nvPr/>
        </p:nvPicPr>
        <p:blipFill>
          <a:blip r:embed="rId2" cstate="screen"/>
          <a:srcRect/>
          <a:stretch>
            <a:fillRect/>
          </a:stretch>
        </p:blipFill>
        <p:spPr bwMode="auto">
          <a:xfrm>
            <a:off x="6781800" y="952500"/>
            <a:ext cx="1790700" cy="1790700"/>
          </a:xfrm>
          <a:prstGeom prst="roundRect">
            <a:avLst>
              <a:gd name="adj" fmla="val 7043"/>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6180150"/>
      </p:ext>
    </p:extLst>
  </p:cSld>
  <p:clrMapOvr>
    <a:masterClrMapping/>
  </p:clrMapOvr>
  <p:transition/>
</p:sld>
</file>

<file path=ppt/theme/theme1.xml><?xml version="1.0" encoding="utf-8"?>
<a:theme xmlns:a="http://schemas.openxmlformats.org/drawingml/2006/main" name="Telerik Academy">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1437</TotalTime>
  <Words>3575</Words>
  <Application>Microsoft Office PowerPoint</Application>
  <PresentationFormat>Presentación en pantalla (4:3)</PresentationFormat>
  <Paragraphs>570</Paragraphs>
  <Slides>57</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57</vt:i4>
      </vt:variant>
    </vt:vector>
  </HeadingPairs>
  <TitlesOfParts>
    <vt:vector size="64" baseType="lpstr">
      <vt:lpstr>Calibri</vt:lpstr>
      <vt:lpstr>Cambria</vt:lpstr>
      <vt:lpstr>Consolas</vt:lpstr>
      <vt:lpstr>Corbel</vt:lpstr>
      <vt:lpstr>Courier New</vt:lpstr>
      <vt:lpstr>Wingdings 2</vt:lpstr>
      <vt:lpstr>Telerik Academy</vt:lpstr>
      <vt:lpstr>Methods</vt:lpstr>
      <vt:lpstr>Table of Contents</vt:lpstr>
      <vt:lpstr>What is a Method?</vt:lpstr>
      <vt:lpstr>Why to Use Methods?</vt:lpstr>
      <vt:lpstr>Declaring and Creating Methods</vt:lpstr>
      <vt:lpstr>Declaring and Creating Methods</vt:lpstr>
      <vt:lpstr>Declaring and Creating Methods (2)</vt:lpstr>
      <vt:lpstr>Declaring and Creating Methods (3)</vt:lpstr>
      <vt:lpstr>Declaring and Creating Methods (4)</vt:lpstr>
      <vt:lpstr>Calling Methods</vt:lpstr>
      <vt:lpstr>Calling Methods</vt:lpstr>
      <vt:lpstr>Calling Methods (2)</vt:lpstr>
      <vt:lpstr>Declaring and Calling Methods</vt:lpstr>
      <vt:lpstr>Methods with Parameters</vt:lpstr>
      <vt:lpstr>Method Parameters</vt:lpstr>
      <vt:lpstr>Defining and Using  Method Parameters</vt:lpstr>
      <vt:lpstr>Defining and Using  Method Parameters (2)</vt:lpstr>
      <vt:lpstr>Calling Methods with Parameters</vt:lpstr>
      <vt:lpstr>Calling Methods with Parameters (2)</vt:lpstr>
      <vt:lpstr>Using Methods With Parameters</vt:lpstr>
      <vt:lpstr>Methods Parameters – Example</vt:lpstr>
      <vt:lpstr>Method Parameters</vt:lpstr>
      <vt:lpstr>Months – Example</vt:lpstr>
      <vt:lpstr>Months – Example (2)</vt:lpstr>
      <vt:lpstr>Months</vt:lpstr>
      <vt:lpstr>Printing Triangle – Example</vt:lpstr>
      <vt:lpstr>Printing Triangle – Example</vt:lpstr>
      <vt:lpstr>Printing Triangle</vt:lpstr>
      <vt:lpstr>Optional Parameters</vt:lpstr>
      <vt:lpstr>Optional Parameters</vt:lpstr>
      <vt:lpstr>Returning Values From Methods</vt:lpstr>
      <vt:lpstr>Returning Values From Methods</vt:lpstr>
      <vt:lpstr>Defining Methods That Return a Value</vt:lpstr>
      <vt:lpstr>The return Statement</vt:lpstr>
      <vt:lpstr>Returning Values From Methods</vt:lpstr>
      <vt:lpstr>Returning Values From Methods</vt:lpstr>
      <vt:lpstr>Temperature Conversion – Example</vt:lpstr>
      <vt:lpstr>Temperature Conversion</vt:lpstr>
      <vt:lpstr>Positive Numbers – Example</vt:lpstr>
      <vt:lpstr>Positive Numbers</vt:lpstr>
      <vt:lpstr>Data Validation – Example</vt:lpstr>
      <vt:lpstr>Data Validation – Example</vt:lpstr>
      <vt:lpstr>Data Validation</vt:lpstr>
      <vt:lpstr>Overloading Methods</vt:lpstr>
      <vt:lpstr>Overloading Methods</vt:lpstr>
      <vt:lpstr>Variable Number of Parameters</vt:lpstr>
      <vt:lpstr>Variable Number of Parameters</vt:lpstr>
      <vt:lpstr>Methods – Best Practices</vt:lpstr>
      <vt:lpstr>Summary</vt:lpstr>
      <vt:lpstr>Methods</vt:lpstr>
      <vt:lpstr>Exercises</vt:lpstr>
      <vt:lpstr>Exercises (2)</vt:lpstr>
      <vt:lpstr>Exercises (3)</vt:lpstr>
      <vt:lpstr>Exercises (4)</vt:lpstr>
      <vt:lpstr>Exercises (5)</vt:lpstr>
      <vt:lpstr>Exercises (6)</vt:lpstr>
      <vt:lpstr>Free Trainings @ Telerik Academy</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subject>Telerik Software Academy</dc:subject>
  <dc:creator>Svetlin Nakov</dc:creator>
  <cp:keywords>methods, paramemers, C#, C# course, course, programming, telerik software academy, free courses for developers</cp:keywords>
  <cp:lastModifiedBy>Miguel Ángel Campos Méndez</cp:lastModifiedBy>
  <cp:revision>313</cp:revision>
  <dcterms:created xsi:type="dcterms:W3CDTF">2007-12-08T16:03:35Z</dcterms:created>
  <dcterms:modified xsi:type="dcterms:W3CDTF">2021-04-30T09:06:10Z</dcterms:modified>
  <cp:category>software engineering</cp:category>
</cp:coreProperties>
</file>