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5"/>
  </p:notesMasterIdLst>
  <p:handoutMasterIdLst>
    <p:handoutMasterId r:id="rId76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333" r:id="rId7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4" d="100"/>
          <a:sy n="104" d="100"/>
        </p:scale>
        <p:origin x="11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Ángel Campos Méndez" userId="402d5bdf62ce6c12" providerId="LiveId" clId="{42D47C84-EAEB-42AE-A13F-874BBCF2FFE0}"/>
    <pc:docChg chg="modSld">
      <pc:chgData name="Miguel Ángel Campos Méndez" userId="402d5bdf62ce6c12" providerId="LiveId" clId="{42D47C84-EAEB-42AE-A13F-874BBCF2FFE0}" dt="2021-04-30T11:47:52.901" v="1" actId="20577"/>
      <pc:docMkLst>
        <pc:docMk/>
      </pc:docMkLst>
      <pc:sldChg chg="modSp mod">
        <pc:chgData name="Miguel Ángel Campos Méndez" userId="402d5bdf62ce6c12" providerId="LiveId" clId="{42D47C84-EAEB-42AE-A13F-874BBCF2FFE0}" dt="2021-04-30T11:47:52.901" v="1" actId="20577"/>
        <pc:sldMkLst>
          <pc:docMk/>
          <pc:sldMk cId="3637553791" sldId="360"/>
        </pc:sldMkLst>
        <pc:graphicFrameChg chg="modGraphic">
          <ac:chgData name="Miguel Ángel Campos Méndez" userId="402d5bdf62ce6c12" providerId="LiveId" clId="{42D47C84-EAEB-42AE-A13F-874BBCF2FFE0}" dt="2021-04-30T11:47:52.901" v="1" actId="20577"/>
          <ac:graphicFrameMkLst>
            <pc:docMk/>
            <pc:sldMk cId="3637553791" sldId="360"/>
            <ac:graphicFrameMk id="60734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7759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6A606A-68A5-429B-B9FB-60A5A2795836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728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54A74-BF82-48C7-8FC2-C6F618FE8118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067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51A60-BC04-4D56-8364-D10D2FD458CF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1196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3045F-856D-4421-9522-5995EB144BA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222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4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3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23597-FBBC-42B6-95B8-38385222AA31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113236"/>
            <a:ext cx="5733818" cy="3472271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Introducing the </a:t>
            </a:r>
            <a:r>
              <a:rPr lang="en-US" dirty="0" err="1"/>
              <a:t>StringBuffer</a:t>
            </a:r>
            <a:r>
              <a:rPr lang="en-US" dirty="0"/>
              <a:t> Class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represents strings that can be modified and extended at run time. The following example creates three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objects, and copies all the characters each time a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is created: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 quote = "Fasten your seatbelts, ";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 = quote + "it’s going to be a bumpy night.";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It is more efficient to </a:t>
            </a:r>
            <a:r>
              <a:rPr lang="en-US" dirty="0" err="1"/>
              <a:t>preallocate</a:t>
            </a:r>
            <a:r>
              <a:rPr lang="en-US" dirty="0"/>
              <a:t> the amount of space required using the </a:t>
            </a: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constructor, and its </a:t>
            </a:r>
            <a:r>
              <a:rPr lang="en-US" dirty="0">
                <a:latin typeface="Courier New" pitchFamily="49" charset="0"/>
              </a:rPr>
              <a:t>append()</a:t>
            </a:r>
            <a:r>
              <a:rPr lang="en-US" dirty="0"/>
              <a:t> method as follows: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StringBuffer</a:t>
            </a:r>
            <a:r>
              <a:rPr lang="en-US" dirty="0"/>
              <a:t> quote = new </a:t>
            </a:r>
            <a:r>
              <a:rPr lang="en-US" dirty="0" err="1"/>
              <a:t>StringBuffer</a:t>
            </a:r>
            <a:r>
              <a:rPr lang="en-US" dirty="0"/>
              <a:t>(60); // </a:t>
            </a:r>
            <a:r>
              <a:rPr lang="en-US" dirty="0" err="1"/>
              <a:t>alloc</a:t>
            </a:r>
            <a:r>
              <a:rPr lang="en-US" dirty="0"/>
              <a:t> 60 chars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quote.append</a:t>
            </a:r>
            <a:r>
              <a:rPr lang="en-US" dirty="0"/>
              <a:t>("Fasten your seatbelts, ");</a:t>
            </a:r>
            <a:br>
              <a:rPr lang="en-US" dirty="0"/>
            </a:br>
            <a:r>
              <a:rPr lang="en-US" dirty="0" err="1"/>
              <a:t>quote.append</a:t>
            </a:r>
            <a:r>
              <a:rPr lang="en-US" dirty="0"/>
              <a:t>(" it’s going to be a bumpy night. ");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also provides a number of overloaded </a:t>
            </a:r>
            <a:r>
              <a:rPr lang="en-US" dirty="0">
                <a:latin typeface="Courier New" pitchFamily="49" charset="0"/>
              </a:rPr>
              <a:t>insert()</a:t>
            </a:r>
            <a:r>
              <a:rPr lang="en-US" dirty="0"/>
              <a:t> methods for inserting various types of data at a particular location in the string buffer.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solidFill>
                  <a:srgbClr val="0000FF"/>
                </a:solidFill>
              </a:rPr>
              <a:t>Instructor Note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</a:rPr>
              <a:t>The example in the slide uses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to reverse the characters in a string. A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is created, with the same length as the string. The loop traverses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 in reverse order and appends each of its characters to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by using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append()</a:t>
            </a:r>
            <a:r>
              <a:rPr lang="en-US" dirty="0">
                <a:solidFill>
                  <a:srgbClr val="0000FF"/>
                </a:solidFill>
              </a:rPr>
              <a:t>.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therefore holds a reverse copy of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parameter. At the end of the method, a new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 </a:t>
            </a:r>
            <a:r>
              <a:rPr lang="en-US" dirty="0">
                <a:solidFill>
                  <a:srgbClr val="0000FF"/>
                </a:solidFill>
              </a:rPr>
              <a:t>object is created from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object, and this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is returned from the method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416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71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0775C-A0AD-419C-ABCC-2D2D2FB27892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9971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0657F-E2CC-4147-BC89-6425C5999014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535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AED83-1E2C-4642-B1EB-70888621CCB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70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8FF19-304F-44B9-A1CF-A6F7D8439B19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482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8533F-B395-48FC-9668-6F0C1A5C185A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5310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33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4582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66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041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2425C-3186-4C2A-868F-4E6E73AB394F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A3E0C-18BB-4CFB-BC80-588D4BBA5B8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035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4A06D-E021-40DD-99C9-E649803254B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218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87B40-4AD3-4CEA-8721-B0060BA3004F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757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9C080-C230-4FC9-8855-25F93EDE6954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724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5A2F1-E50B-49A4-B6EA-B1650357EB7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38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36419-E45B-4B29-8D68-D99BF14851D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901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37527-A1AE-4A21-B0B1-8676B6A4F38F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804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7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hyperlink" Target="http://csharpfundamentals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www.nakov.com/" TargetMode="Externa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/>
              <a:t>Strings and Text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794" y="3338852"/>
            <a:ext cx="8134350" cy="569120"/>
          </a:xfrm>
        </p:spPr>
        <p:txBody>
          <a:bodyPr/>
          <a:lstStyle/>
          <a:p>
            <a:r>
              <a:rPr lang="en-US" dirty="0"/>
              <a:t>Processing and Manipulating Text Information</a:t>
            </a:r>
          </a:p>
        </p:txBody>
      </p:sp>
      <p:pic>
        <p:nvPicPr>
          <p:cNvPr id="99330" name="Picture 2" descr="http://www.americansecuritynetwork.com/technology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60" y="4614565"/>
            <a:ext cx="3106882" cy="1752600"/>
          </a:xfrm>
          <a:prstGeom prst="roundRect">
            <a:avLst>
              <a:gd name="adj" fmla="val 10074"/>
            </a:avLst>
          </a:prstGeom>
          <a:noFill/>
          <a:effectLst>
            <a:softEdge rad="12700"/>
          </a:effectLst>
        </p:spPr>
      </p:pic>
      <p:pic>
        <p:nvPicPr>
          <p:cNvPr id="99334" name="Picture 6" descr="C:\Trash\hand-str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48" y="904352"/>
            <a:ext cx="2829448" cy="2829448"/>
          </a:xfrm>
          <a:prstGeom prst="rect">
            <a:avLst/>
          </a:prstGeom>
          <a:noFill/>
        </p:spPr>
      </p:pic>
      <p:sp>
        <p:nvSpPr>
          <p:cNvPr id="24" name="Text Placeholder 4"/>
          <p:cNvSpPr>
            <a:spLocks noGrp="1"/>
          </p:cNvSpPr>
          <p:nvPr/>
        </p:nvSpPr>
        <p:spPr>
          <a:xfrm>
            <a:off x="413905" y="4572000"/>
            <a:ext cx="385329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Svetlin Nakov</a:t>
            </a:r>
          </a:p>
        </p:txBody>
      </p:sp>
      <p:sp>
        <p:nvSpPr>
          <p:cNvPr id="25" name="Text Placeholder 5"/>
          <p:cNvSpPr>
            <a:spLocks noGrp="1"/>
          </p:cNvSpPr>
          <p:nvPr/>
        </p:nvSpPr>
        <p:spPr>
          <a:xfrm>
            <a:off x="452006" y="583364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6" name="Text Placeholder 6"/>
          <p:cNvSpPr>
            <a:spLocks noGrp="1"/>
          </p:cNvSpPr>
          <p:nvPr/>
        </p:nvSpPr>
        <p:spPr>
          <a:xfrm>
            <a:off x="452006" y="613844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academy.telerik.com</a:t>
            </a:r>
            <a:r>
              <a:rPr lang="en-US" dirty="0"/>
              <a:t>   </a:t>
            </a:r>
          </a:p>
        </p:txBody>
      </p:sp>
      <p:sp>
        <p:nvSpPr>
          <p:cNvPr id="27" name="Text Placeholder 3"/>
          <p:cNvSpPr>
            <a:spLocks noGrp="1"/>
          </p:cNvSpPr>
          <p:nvPr/>
        </p:nvSpPr>
        <p:spPr>
          <a:xfrm>
            <a:off x="426606" y="5029200"/>
            <a:ext cx="38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Trainer</a:t>
            </a:r>
          </a:p>
        </p:txBody>
      </p:sp>
      <p:sp>
        <p:nvSpPr>
          <p:cNvPr id="28" name="Text Placeholder 5"/>
          <p:cNvSpPr>
            <a:spLocks noGrp="1"/>
          </p:cNvSpPr>
          <p:nvPr/>
        </p:nvSpPr>
        <p:spPr>
          <a:xfrm>
            <a:off x="452006" y="540573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5"/>
              </a:rPr>
              <a:t>www.nakov.com</a:t>
            </a:r>
            <a:endParaRPr lang="en-US" sz="1800" dirty="0"/>
          </a:p>
        </p:txBody>
      </p:sp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10"/>
          <p:cNvSpPr txBox="1"/>
          <p:nvPr/>
        </p:nvSpPr>
        <p:spPr>
          <a:xfrm rot="21314690">
            <a:off x="2078435" y="495430"/>
            <a:ext cx="49231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2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0" stA="50000" endPos="50000" dist="12700" dir="5400000" sy="-100000" algn="bl" rotWithShape="0"/>
                </a:effectLst>
                <a:hlinkClick r:id="rId7"/>
              </a:rPr>
              <a:t>http://csharpfundamentals.telerik.com</a:t>
            </a:r>
            <a:endParaRPr lang="en-US" sz="22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31" name="Picture 30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42" y="408687"/>
            <a:ext cx="1219200" cy="116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4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755650" y="1708588"/>
            <a:ext cx="7561263" cy="77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48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Creating and Using Strings</a:t>
            </a:r>
            <a:endParaRPr lang="bg-BG" sz="48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971550" y="2644578"/>
            <a:ext cx="7129463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Declaring, Creating, Reading and Printing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6018" name="Picture 2" descr="http://www.hollywood.org/cosmology/images/Higgs_boson/partikels_base-200-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0"/>
            <a:ext cx="2662286" cy="2582418"/>
          </a:xfrm>
          <a:prstGeom prst="roundRect">
            <a:avLst>
              <a:gd name="adj" fmla="val 63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995693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Several ways of declaring string variables: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</a:t>
            </a:r>
            <a:r>
              <a:rPr lang="bg-BG" dirty="0"/>
              <a:t> </a:t>
            </a:r>
            <a:r>
              <a:rPr lang="en-US" dirty="0"/>
              <a:t>the</a:t>
            </a:r>
            <a:r>
              <a:rPr lang="bg-BG" dirty="0"/>
              <a:t> C# </a:t>
            </a:r>
            <a:r>
              <a:rPr lang="en-US" dirty="0"/>
              <a:t>keyword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.NET's  fully qualified class name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The above three declarations are equivalent</a:t>
            </a: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Strings</a:t>
            </a:r>
            <a:endParaRPr lang="bg-BG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970504" y="3352800"/>
            <a:ext cx="7202992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str1;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System.String str2;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str3;</a:t>
            </a:r>
          </a:p>
        </p:txBody>
      </p:sp>
      <p:pic>
        <p:nvPicPr>
          <p:cNvPr id="65538" name="Picture 2" descr="http://www.new-science-theory.com/string-theor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200400"/>
            <a:ext cx="1066800" cy="1183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48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initializing a string variable has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can be initialized by: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a string literal to the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value of another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result of operation of type string</a:t>
            </a:r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953000"/>
            <a:ext cx="6400800" cy="136207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912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 (2)</a:t>
            </a:r>
            <a:endParaRPr lang="bg-BG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Not initialized variables has value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Assigning a string literal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from another string variable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from the result of string operation</a:t>
            </a:r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755650" y="160020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s; // s is equal to null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755650" y="28764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"I am a string literal!";</a:t>
            </a:r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auto">
          <a:xfrm>
            <a:off x="755650" y="41718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s2 = s;</a:t>
            </a:r>
          </a:p>
        </p:txBody>
      </p:sp>
      <p:sp>
        <p:nvSpPr>
          <p:cNvPr id="620551" name="Rectangle 7"/>
          <p:cNvSpPr>
            <a:spLocks noChangeArrowheads="1"/>
          </p:cNvSpPr>
          <p:nvPr/>
        </p:nvSpPr>
        <p:spPr bwMode="auto">
          <a:xfrm>
            <a:off x="755650" y="54672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42.ToString();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771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Printing Strings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12239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strings from the console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755650" y="264789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	</a:t>
            </a: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755650" y="4724400"/>
            <a:ext cx="7550150" cy="1504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name: "); 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Console.Write("Hello, {0}! ", name);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Console.WriteLine("Welcome to our party!");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4896" y="3271838"/>
            <a:ext cx="8496300" cy="1223962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 to the console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 the methods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Write()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WriteLine()</a:t>
            </a:r>
            <a:endParaRPr kumimoji="0" lang="en-US" sz="3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50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/>
              <a:t>Reading and Printing 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1442" name="Picture 2" descr="C:\Trash\string-theory--transparent.png"/>
          <p:cNvPicPr>
            <a:picLocks noChangeAspect="1" noChangeArrowheads="1"/>
          </p:cNvPicPr>
          <p:nvPr/>
        </p:nvPicPr>
        <p:blipFill>
          <a:blip r:embed="rId2" cstate="screen">
            <a:lum bright="3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47" y="742950"/>
            <a:ext cx="4360082" cy="360045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9868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1042988" y="2165919"/>
            <a:ext cx="69119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Comparing, Concatenating, Searching, Extracting Substrings, Splitting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60475" y="1284856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Manipulating Strings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1598108" y="2993151"/>
            <a:ext cx="7255266" cy="3255249"/>
            <a:chOff x="1598108" y="2993151"/>
            <a:chExt cx="7255266" cy="3255249"/>
          </a:xfrm>
        </p:grpSpPr>
        <p:pic>
          <p:nvPicPr>
            <p:cNvPr id="60417" name="Picture 1" descr="C:\Trash\sinaps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108" y="3560312"/>
              <a:ext cx="5793292" cy="2688088"/>
            </a:xfrm>
            <a:prstGeom prst="rect">
              <a:avLst/>
            </a:prstGeom>
            <a:noFill/>
          </p:spPr>
        </p:pic>
        <p:pic>
          <p:nvPicPr>
            <p:cNvPr id="1030" name="Picture 6" descr="http://images.wikia.com/fallout/images/6/6e/Tweezers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65600">
              <a:off x="4639355" y="2993151"/>
              <a:ext cx="4214019" cy="2208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899151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  <a:endParaRPr lang="bg-BG" dirty="0"/>
          </a:p>
        </p:txBody>
      </p:sp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Several ways to compare two strings: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Dictionary-based string comparison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Case-insensitive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  <a:spcBef>
                <a:spcPts val="36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Case-sensitive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827088" y="2806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string.Compare(str1, str2, true);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== 0 if str1 equals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&lt; 0 if str1 is before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&gt; 0 if str1 is after str2	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827088" y="4953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string.Compare(str1, str2, false);	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5718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(2)</a:t>
            </a:r>
            <a:endParaRPr lang="bg-BG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Equality checking by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Performs case-sensitive compare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Using the case-sensitive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same effect like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900113" y="2209800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 == str2)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900113" y="4989513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(str1.Equals(str2))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629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– Example 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Finding the first string in a lexicographical order from a given list of strings:</a:t>
            </a:r>
            <a:endParaRPr lang="bg-BG" sz="3000" dirty="0"/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609600" y="2209800"/>
            <a:ext cx="7924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{"Sofia", "Varna", "Plovdiv",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"Pleven", "Bourgas", "Rousse", "Yambol"};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firstTown = towns[0];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i=1; i&lt;towns.Length;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currentTown = towns[i];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(String.Compare(currentTown, firstTown)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firstTown = currentTown;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Console.WriteLine("First town: {0}", firstTown);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793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What is String?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Creating and Using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Declaring, Creating, Reading and Printing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Manipulating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Comparing, Concatenating, Searching, Extracting Substrings, Splitting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Other String Operations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Replacing Substrings, Deleting Substrings, Changing Character Casing, Trimming</a:t>
            </a:r>
          </a:p>
        </p:txBody>
      </p:sp>
      <p:pic>
        <p:nvPicPr>
          <p:cNvPr id="98308" name="Picture 4" descr="https://www.deanza.edu/library/images/booksus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073" y="1066800"/>
            <a:ext cx="924127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483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ChangeArrowheads="1"/>
          </p:cNvSpPr>
          <p:nvPr/>
        </p:nvSpPr>
        <p:spPr bwMode="auto">
          <a:xfrm>
            <a:off x="1260475" y="2521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36712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Comparing Strings</a:t>
            </a:r>
            <a:endParaRPr lang="bg-BG" dirty="0"/>
          </a:p>
        </p:txBody>
      </p:sp>
      <p:pic>
        <p:nvPicPr>
          <p:cNvPr id="55298" name="Picture 2" descr="http://www.kdesparois.com/wp-content/gallery/k_gallery_string_theory/string_theo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08" y="3124200"/>
            <a:ext cx="5715000" cy="3238500"/>
          </a:xfrm>
          <a:prstGeom prst="roundRect">
            <a:avLst>
              <a:gd name="adj" fmla="val 13254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3495703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3101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There are two ways to combine strings: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Using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Concat()</a:t>
            </a:r>
            <a:r>
              <a:rPr lang="en-US" sz="2800" dirty="0"/>
              <a:t> method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/>
              <a:t> 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dirty="0"/>
              <a:t> operators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000" dirty="0"/>
              <a:t>Any object can be appended to a string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900113" y="2423160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String.Concat(str1, str2); 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900113" y="3635514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str1 + str2 + str3;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+= str1;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900113" y="52327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"Peter";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name + " " + age; 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7730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Concatenating Strings – Example</a:t>
            </a:r>
            <a:endParaRPr lang="bg-BG" sz="3800" dirty="0"/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694748" y="1248274"/>
            <a:ext cx="776345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" " + lastName;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Console.WriteLine(fullName);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Svetlin Nakov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nameAndAge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"Name: " + fullName +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"\nAge: " +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Console.WriteLine(nameAndAge);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Svetlin Nakov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Age: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04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ChangeArrowheads="1"/>
          </p:cNvSpPr>
          <p:nvPr/>
        </p:nvSpPr>
        <p:spPr bwMode="auto">
          <a:xfrm>
            <a:off x="1260475" y="248503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/>
              <a:t>Live Demo</a:t>
            </a:r>
            <a:endParaRPr lang="bg-BG" sz="2800" b="1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002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Concatenating Strings</a:t>
            </a:r>
            <a:endParaRPr lang="bg-BG" dirty="0"/>
          </a:p>
        </p:txBody>
      </p:sp>
      <p:pic>
        <p:nvPicPr>
          <p:cNvPr id="51202" name="Picture 2" descr="http://www.groovyglow.co.za/Mini%20glow%20stick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F2113"/>
              </a:clrFrom>
              <a:clrTo>
                <a:srgbClr val="1F211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87" y="3061964"/>
            <a:ext cx="3279810" cy="3262636"/>
          </a:xfrm>
          <a:prstGeom prst="roundRect">
            <a:avLst>
              <a:gd name="adj" fmla="val 14773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35546295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Strings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Finding a character or substring within given string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First occurrence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/>
              <a:t>First occurrence starting at given position</a:t>
            </a:r>
          </a:p>
          <a:p>
            <a:pPr lvl="1"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/>
              <a:t>Last occurrence</a:t>
            </a:r>
            <a:endParaRPr lang="en-US" sz="2800" dirty="0">
              <a:latin typeface="Courier New" pitchFamily="49" charset="0"/>
            </a:endParaRP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900113" y="3048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str)</a:t>
            </a:r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900113" y="43434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str, int startIndex)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900113" y="561969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LastIndexOf(string)</a:t>
            </a:r>
          </a:p>
        </p:txBody>
      </p:sp>
      <p:pic>
        <p:nvPicPr>
          <p:cNvPr id="49154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05000"/>
            <a:ext cx="1905000" cy="1905000"/>
          </a:xfrm>
          <a:prstGeom prst="rect">
            <a:avLst/>
          </a:prstGeom>
          <a:noFill/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3571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Strings – Example</a:t>
            </a:r>
            <a:endParaRPr lang="bg-BG" dirty="0"/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713871" y="1371600"/>
            <a:ext cx="7704137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"C# Programming Course";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str.IndexOf("C#"); // index =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15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-1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IndexOf is case-sensetive. -1 means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str.IndexOf("ram");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str.IndexOf("r"); // index = 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5);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8); // index = 18</a:t>
            </a:r>
          </a:p>
        </p:txBody>
      </p:sp>
      <p:graphicFrame>
        <p:nvGraphicFramePr>
          <p:cNvPr id="629886" name="Group 126"/>
          <p:cNvGraphicFramePr>
            <a:graphicFrameLocks noGrp="1"/>
          </p:cNvGraphicFramePr>
          <p:nvPr/>
        </p:nvGraphicFramePr>
        <p:xfrm>
          <a:off x="1966408" y="5156200"/>
          <a:ext cx="6451600" cy="865188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0885" y="513136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698" y="5572890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1420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4981574" y="3054949"/>
            <a:ext cx="2581276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724400" y="1676400"/>
            <a:ext cx="2968624" cy="669925"/>
          </a:xfrm>
          <a:noFill/>
          <a:ln/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dirty="0"/>
              <a:t>Searching</a:t>
            </a:r>
            <a:br>
              <a:rPr lang="bg-BG" dirty="0"/>
            </a:br>
            <a:r>
              <a:rPr lang="en-US" dirty="0"/>
              <a:t> in Strings</a:t>
            </a:r>
            <a:endParaRPr lang="bg-BG" dirty="0"/>
          </a:p>
        </p:txBody>
      </p:sp>
      <p:pic>
        <p:nvPicPr>
          <p:cNvPr id="47105" name="Picture 1" descr="C:\Trash\search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3629025" cy="3800475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68581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startIndex, int length)</a:t>
            </a:r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startIndex)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754063" y="2362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filename.Substring(8, 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 is Rila2009</a:t>
            </a: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755650" y="41148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@"C:\Pics\Summer2009.jpg";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nameAndExtension = filename.Substring(8);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nameAndExtension is Summer2009.jpg</a:t>
            </a:r>
          </a:p>
        </p:txBody>
      </p:sp>
      <p:graphicFrame>
        <p:nvGraphicFramePr>
          <p:cNvPr id="607342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74893"/>
              </p:ext>
            </p:extLst>
          </p:nvPr>
        </p:nvGraphicFramePr>
        <p:xfrm>
          <a:off x="468313" y="5555296"/>
          <a:ext cx="8142285" cy="845504"/>
        </p:xfrm>
        <a:graphic>
          <a:graphicData uri="http://schemas.openxmlformats.org/drawingml/2006/table">
            <a:tbl>
              <a:tblPr/>
              <a:tblGrid>
                <a:gridCol w="407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4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 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537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1260475" y="256123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764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  <a:endParaRPr lang="bg-BG" dirty="0"/>
          </a:p>
        </p:txBody>
      </p:sp>
      <p:pic>
        <p:nvPicPr>
          <p:cNvPr id="44034" name="Picture 2" descr="http://www.asahi-net.or.jp/~wq6h-tkj/bb/p_create/slim_tower/st_edge_remove_po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48050"/>
            <a:ext cx="3810000" cy="2857500"/>
          </a:xfrm>
          <a:prstGeom prst="roundRect">
            <a:avLst>
              <a:gd name="adj" fmla="val 752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9910597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To split a string by given separator(s) use the following method: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Example:</a:t>
            </a:r>
            <a:endParaRPr lang="bg-BG" sz="3000" dirty="0"/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827088" y="2057400"/>
            <a:ext cx="74898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Split(params char[])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827088" y="3352800"/>
            <a:ext cx="748982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listOfBeers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"Amstel, Zagorka, Tuborg, Becks.";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beers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listOfBeers.Split(' ', ',', '.');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Console.WriteLine("Available beers are:");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beer in beers)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Console.WriteLine(beer);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1" descr="C:\Trash\splot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96" y="2941656"/>
            <a:ext cx="1495424" cy="1342234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610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onsumeraffairs.com/images02/digital_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47775"/>
            <a:ext cx="1905000" cy="2181225"/>
          </a:xfrm>
          <a:prstGeom prst="roundRect">
            <a:avLst>
              <a:gd name="adj" fmla="val 64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(2)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Building and Modifying 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/>
              <a:t>Why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/>
              <a:t> Operator is Slow?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/>
              <a:t>Using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/>
              <a:t> Class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Formatting Strings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/>
              <a:t>Formatting Numbers, Dates</a:t>
            </a:r>
            <a:br>
              <a:rPr lang="en-US" sz="2800" dirty="0"/>
            </a:br>
            <a:r>
              <a:rPr lang="en-US" sz="2800" dirty="0"/>
              <a:t>and Currency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Cultures and Culture-Sensitive Formatting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Accessing and Assigning the Current Culture</a:t>
            </a:r>
          </a:p>
          <a:p>
            <a:pPr marL="533400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8"/>
              <a:tabLst>
                <a:tab pos="282575" algn="l"/>
              </a:tabLst>
            </a:pPr>
            <a:r>
              <a:rPr lang="en-US" dirty="0">
                <a:solidFill>
                  <a:srgbClr val="EBFFD2"/>
                </a:solidFill>
              </a:rPr>
              <a:t>Parsing Numbers and Dates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5543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 descr="http://images.suite101.com/230204_trans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23263" y="380062"/>
            <a:ext cx="2733098" cy="4736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1260475" y="5572122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47244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Splitting 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870093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64426" cy="9366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685800" y="2336800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Replacing Substrings, Deleting Substrings, Changing Character Casing, Trimming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914" name="Picture 2" descr="http://www.crystalinks.com/superstring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29144">
            <a:off x="3433142" y="2358526"/>
            <a:ext cx="2476834" cy="5182422"/>
          </a:xfrm>
          <a:prstGeom prst="roundRect">
            <a:avLst>
              <a:gd name="adj" fmla="val 9509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2303039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Replacing and Deleting Substrings</a:t>
            </a:r>
            <a:endParaRPr lang="bg-BG" sz="3600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Replace(string,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string)</a:t>
            </a:r>
            <a:r>
              <a:rPr lang="en-US" sz="2800" dirty="0"/>
              <a:t> – replaces all occurrences of given string with another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The result is new string (strings are immutable)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deletes part of a string and produces new string as result</a:t>
            </a:r>
            <a:endParaRPr lang="bg-BG" sz="2800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62000" y="25908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cocktail = "Vodka + Martini + Cherry";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cocktail.Replace("+", "and");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Vodka and Martini and Cherry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762000" y="49530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"$ 1234567";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price.Remove(2, 3);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$ 4567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5030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Character Casing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ToLower()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ToUpper()</a:t>
            </a:r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lowerAlpha = alpha.ToLower();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Console.WriteLine(lowerAlpha);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755650" y="3674933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upperAlpha = alpha.ToUpper();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Console.WriteLine(upperAlpha);</a:t>
            </a:r>
          </a:p>
        </p:txBody>
      </p:sp>
      <p:pic>
        <p:nvPicPr>
          <p:cNvPr id="35841" name="Picture 1" descr="C:\Trash\alphabe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334000"/>
            <a:ext cx="4267200" cy="11430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6116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White Space</a:t>
            </a:r>
            <a:endParaRPr lang="bg-BG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Using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Trim(chars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noProof="1"/>
              <a:t> and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 example of white space 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755650" y="3505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\t\nHello!!! \n";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s.Trim(' ', ',' ,'!', '\n','\t');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// Hello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755650" y="5413177"/>
            <a:ext cx="76327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C#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s.TrimStart(); // clean = "C#   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1342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7680" y="4668838"/>
            <a:ext cx="86217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583683" name="Rectangle 3"/>
          <p:cNvSpPr>
            <a:spLocks noChangeArrowheads="1"/>
          </p:cNvSpPr>
          <p:nvPr/>
        </p:nvSpPr>
        <p:spPr bwMode="auto">
          <a:xfrm>
            <a:off x="1082152" y="5569549"/>
            <a:ext cx="69850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4" name="Picture 2" descr="http://farm4.static.flickr.com/3242/2798079734_4c973379f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96" y="1066800"/>
            <a:ext cx="4762500" cy="3162300"/>
          </a:xfrm>
          <a:prstGeom prst="roundRect">
            <a:avLst>
              <a:gd name="adj" fmla="val 57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0719065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1828800"/>
            <a:ext cx="8834438" cy="917576"/>
          </a:xfrm>
        </p:spPr>
        <p:txBody>
          <a:bodyPr/>
          <a:lstStyle/>
          <a:p>
            <a:r>
              <a:rPr lang="en-US" sz="4800" dirty="0"/>
              <a:t>Building and Modifying Strings</a:t>
            </a:r>
            <a:endParaRPr lang="bg-BG" sz="4800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2822576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</a:t>
            </a:r>
          </a:p>
        </p:txBody>
      </p:sp>
      <p:pic>
        <p:nvPicPr>
          <p:cNvPr id="31746" name="Picture 2" descr="http://www.rpwages.com/images/cran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657600"/>
            <a:ext cx="3767169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2142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Strings</a:t>
            </a:r>
            <a:endParaRPr lang="bg-BG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oncat()</a:t>
            </a:r>
            <a:r>
              <a:rPr lang="en-US" noProof="1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eplace()</a:t>
            </a:r>
            <a:r>
              <a:rPr lang="en-US" noProof="1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rim()</a:t>
            </a:r>
            <a:r>
              <a:rPr lang="en-US" noProof="1"/>
              <a:t>, ...</a:t>
            </a:r>
            <a:r>
              <a:rPr lang="en-US" dirty="0"/>
              <a:t> return new string, do not modify the old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 for strings in a loop!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runs very, very inefficiently!</a:t>
            </a:r>
            <a:endParaRPr lang="bg-BG" dirty="0"/>
          </a:p>
        </p:txBody>
      </p:sp>
      <p:sp>
        <p:nvSpPr>
          <p:cNvPr id="670724" name="Rectangle 4"/>
          <p:cNvSpPr>
            <a:spLocks noChangeArrowheads="1"/>
          </p:cNvSpPr>
          <p:nvPr/>
        </p:nvSpPr>
        <p:spPr bwMode="auto">
          <a:xfrm>
            <a:off x="755650" y="4185553"/>
            <a:ext cx="76327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DupChar(char ch, int count)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result = "";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i&lt;count; i++)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+= ch;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5466305"/>
            <a:ext cx="3048000" cy="953453"/>
          </a:xfrm>
          <a:prstGeom prst="wedgeRoundRectCallout">
            <a:avLst>
              <a:gd name="adj1" fmla="val -81005"/>
              <a:gd name="adj2" fmla="val -406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Very bad practice. Avoid this!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26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psnews.net/fotos/20090617_ExaminingAGRA1_Edited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0920"/>
            <a:ext cx="4110616" cy="3206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4619624"/>
            <a:ext cx="8834438" cy="917576"/>
          </a:xfrm>
        </p:spPr>
        <p:txBody>
          <a:bodyPr/>
          <a:lstStyle/>
          <a:p>
            <a:r>
              <a:rPr lang="en-US" dirty="0"/>
              <a:t>Slow Building Strings with +</a:t>
            </a:r>
            <a:endParaRPr lang="bg-BG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5613400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4591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StringBuilde</a:t>
            </a:r>
            <a:r>
              <a:rPr lang="en-US" dirty="0"/>
              <a:t>r: How It Works?</a:t>
            </a:r>
            <a:endParaRPr lang="bg-BG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4114800"/>
            <a:ext cx="8496300" cy="2482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dirty="0"/>
              <a:t> keeps a buffer memory, allocated in advance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objects</a:t>
            </a:r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/>
        </p:nvGraphicFramePr>
        <p:xfrm>
          <a:off x="3014083" y="2026733"/>
          <a:ext cx="5526088" cy="3810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4807958" y="672596"/>
            <a:ext cx="460375" cy="4032250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7577352" y="1965614"/>
            <a:ext cx="460375" cy="1446213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5607265" y="-947448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783" y="1960792"/>
            <a:ext cx="2569934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Length=9</a:t>
            </a:r>
          </a:p>
          <a:p>
            <a:pPr lvl="1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Capacity=15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93671" y="1183434"/>
            <a:ext cx="13869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8792" y="2905648"/>
            <a:ext cx="1928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(Length)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50592" y="2891416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02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http://www.luminousearth.com/LuminousPhotos/BrokenString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80" y="1295400"/>
            <a:ext cx="4003290" cy="2733674"/>
          </a:xfrm>
          <a:prstGeom prst="roundRect">
            <a:avLst>
              <a:gd name="adj" fmla="val 68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String?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136442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03200"/>
            <a:ext cx="7010400" cy="914400"/>
          </a:xfrm>
        </p:spPr>
        <p:txBody>
          <a:bodyPr/>
          <a:lstStyle/>
          <a:p>
            <a:r>
              <a:rPr lang="en-US" dirty="0"/>
              <a:t>How the </a:t>
            </a:r>
            <a:r>
              <a:rPr lang="en-US" dirty="0">
                <a:latin typeface="Courier New" pitchFamily="49" charset="0"/>
              </a:rPr>
              <a:t>+</a:t>
            </a:r>
            <a:r>
              <a:rPr lang="en-US" dirty="0"/>
              <a:t> Operator Performs String Concatenations?</a:t>
            </a:r>
            <a:endParaRPr lang="bg-BG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00162"/>
            <a:ext cx="8496300" cy="5329238"/>
          </a:xfrm>
        </p:spPr>
        <p:txBody>
          <a:bodyPr/>
          <a:lstStyle/>
          <a:p>
            <a:pPr marL="354013" indent="-354013"/>
            <a:r>
              <a:rPr lang="en-US" dirty="0"/>
              <a:t>Consider the following string concatenation:</a:t>
            </a:r>
          </a:p>
          <a:p>
            <a:pPr marL="354013" indent="-354013"/>
            <a:endParaRPr lang="en-US" dirty="0"/>
          </a:p>
          <a:p>
            <a:pPr marL="354013" indent="-354013"/>
            <a:r>
              <a:rPr lang="en-US" dirty="0"/>
              <a:t>It is equivalent to this code:</a:t>
            </a:r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>
              <a:spcBef>
                <a:spcPts val="3000"/>
              </a:spcBef>
            </a:pPr>
            <a:r>
              <a:rPr lang="en-US" dirty="0"/>
              <a:t>Several new objects are created and left to the garbage collector for deallocation</a:t>
            </a:r>
          </a:p>
          <a:p>
            <a:pPr marL="987425" lvl="1" indent="-454025"/>
            <a:r>
              <a:rPr lang="en-US" dirty="0"/>
              <a:t>What happens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in a loop?</a:t>
            </a:r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827088" y="2052637"/>
            <a:ext cx="741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str1 + str2;</a:t>
            </a:r>
          </a:p>
        </p:txBody>
      </p:sp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827088" y="3400961"/>
            <a:ext cx="7416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sb.Append(str2);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sb.ToString();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7648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Class</a:t>
            </a:r>
            <a:endParaRPr lang="bg-BG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capacity)</a:t>
            </a:r>
            <a:r>
              <a:rPr lang="en-US" sz="3000" dirty="0"/>
              <a:t> constructor allocates in advance buffer of given size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By default 16 characters are allocated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3000" dirty="0"/>
              <a:t> holds the currently allocated space (in characters)</a:t>
            </a:r>
          </a:p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index]</a:t>
            </a:r>
            <a:r>
              <a:rPr lang="en-US" sz="3000" dirty="0"/>
              <a:t> (indexer in C#) gives access to the char value at given position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dirty="0"/>
              <a:t> holds the length of the string in the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0168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Class (2)</a:t>
            </a:r>
            <a:endParaRPr lang="bg-BG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Append(…)</a:t>
            </a:r>
            <a:r>
              <a:rPr lang="en-US" sz="3000" dirty="0"/>
              <a:t> appends a string or another object after the last character in the buffer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/>
              <a:t> removes the characters in given range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nsert(int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str)</a:t>
            </a:r>
            <a:r>
              <a:rPr lang="en-US" sz="3000" dirty="0"/>
              <a:t> inserts given string (or object) at given position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Replace(string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oldStr,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3000" dirty="0"/>
              <a:t> replaces all occurrences of a substring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oString()</a:t>
            </a:r>
            <a:r>
              <a:rPr lang="en-US" sz="3000" dirty="0"/>
              <a:t> converts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dirty="0"/>
              <a:t>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9869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3200"/>
            <a:ext cx="6934200" cy="914400"/>
          </a:xfrm>
        </p:spPr>
        <p:txBody>
          <a:bodyPr/>
          <a:lstStyle/>
          <a:p>
            <a:r>
              <a:rPr lang="en-US" dirty="0"/>
              <a:t>Changing the Contents of a String with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27162"/>
            <a:ext cx="8642350" cy="510063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noProof="1"/>
              <a:t>Use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System.Text.StringBuilder</a:t>
            </a:r>
            <a:r>
              <a:rPr lang="en-US" sz="3000" noProof="1"/>
              <a:t> class for modifiable strings of characters:</a:t>
            </a:r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noProof="1"/>
              <a:t>Use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noProof="1"/>
              <a:t> if you need to keep adding characters to a string</a:t>
            </a: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685800" y="2668587"/>
            <a:ext cx="7731126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ReverseString(string 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s.Length-1; i &gt;= 0; i--)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sb.ToString();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37131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257800" cy="914400"/>
          </a:xfrm>
        </p:spPr>
        <p:txBody>
          <a:bodyPr/>
          <a:lstStyle/>
          <a:p>
            <a:r>
              <a:rPr lang="en-US" noProof="1"/>
              <a:t>StringBuilder</a:t>
            </a:r>
            <a:r>
              <a:rPr lang="en-US" dirty="0"/>
              <a:t> – Another Example</a:t>
            </a:r>
            <a:endParaRPr lang="bg-BG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all capital letters from a string</a:t>
            </a:r>
            <a:endParaRPr lang="bg-BG" dirty="0"/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755650" y="1981200"/>
            <a:ext cx="7632700" cy="42243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ExtractCapitals(string s)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result = new StringBuilder();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i&lt;s.Length; i++)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if (Char.IsUpper(s[i]))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result.Append(s[i]);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result.ToString();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3554" name="Picture 2" descr="http://www.apprenticesearch.com/fpTrades/hoist.eng.mob.crane%20vecto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23" y="4111625"/>
            <a:ext cx="1932777" cy="2208300"/>
          </a:xfrm>
          <a:prstGeom prst="roundRect">
            <a:avLst>
              <a:gd name="adj" fmla="val 12581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9555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caigeann.com/_borders/construction_cran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92" y="1123950"/>
            <a:ext cx="4114800" cy="3143250"/>
          </a:xfrm>
          <a:prstGeom prst="roundRect">
            <a:avLst>
              <a:gd name="adj" fmla="val 57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67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8502" y="4837113"/>
            <a:ext cx="7531098" cy="636587"/>
          </a:xfrm>
        </p:spPr>
        <p:txBody>
          <a:bodyPr/>
          <a:lstStyle/>
          <a:p>
            <a:r>
              <a:rPr lang="en-US" noProof="1"/>
              <a:t>Using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2598738" y="5681271"/>
            <a:ext cx="3744912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41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76400"/>
            <a:ext cx="58324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1042988" y="2641600"/>
            <a:ext cx="6985000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String.Format()</a:t>
            </a:r>
          </a:p>
        </p:txBody>
      </p:sp>
      <p:pic>
        <p:nvPicPr>
          <p:cNvPr id="19457" name="Picture 1" descr="C:\Trash\formatt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67150"/>
            <a:ext cx="1638300" cy="21336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9458" name="Picture 2" descr="C:\Trash\child-book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43300"/>
            <a:ext cx="1752600" cy="26289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9460" name="Picture 4" descr="http://www.flowershopsolutions.com/images/formatting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7247"/>
            <a:ext cx="2743199" cy="2057399"/>
          </a:xfrm>
          <a:prstGeom prst="roundRect">
            <a:avLst>
              <a:gd name="adj" fmla="val 641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053847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ToString()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classes in C# have public virtual method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</a:p>
          <a:p>
            <a:pPr lvl="1"/>
            <a:r>
              <a:rPr lang="en-US" dirty="0"/>
              <a:t>Returns a human-readable, culture-sensitive string representing the object</a:t>
            </a:r>
          </a:p>
          <a:p>
            <a:pPr lvl="1"/>
            <a:r>
              <a:rPr lang="en-US" dirty="0"/>
              <a:t>Most .NET Framework types have own implementation of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684213" y="5211971"/>
            <a:ext cx="7704137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"The number is " + number.ToString();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Console.WriteLine(s); // The number is 5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899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ToString(format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apply specific formatting when converting objects to string</a:t>
            </a:r>
          </a:p>
          <a:p>
            <a:pPr marL="869950" lvl="1" indent="-412750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ToString(fo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matString)</a:t>
            </a:r>
            <a:r>
              <a:rPr lang="en-US" dirty="0"/>
              <a:t> method</a:t>
            </a:r>
            <a:endParaRPr lang="en-US" noProof="1"/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755650" y="3068638"/>
            <a:ext cx="7561263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number.ToString("D5"); // 00042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number.ToString("X"); // 2A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Consider the default culture is Bulgarian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number.ToString("C"); // 42,00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d.ToString("P2"); // 37,50 %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6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Strings</a:t>
            </a:r>
            <a:endParaRPr lang="bg-BG"/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formatting strings are different for the different types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Some formatting strings for numbers: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/>
              <a:t> – number (for integer types)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– currency (according to current culture)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dirty="0"/>
              <a:t> – number in exponential notation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/>
              <a:t> – percentage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 – hexadecimal number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/>
              <a:t> – fixed point (for real numbers)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004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are sequences of characters</a:t>
            </a:r>
          </a:p>
          <a:p>
            <a:pPr>
              <a:lnSpc>
                <a:spcPct val="100000"/>
              </a:lnSpc>
            </a:pPr>
            <a:r>
              <a:rPr lang="en-US" dirty="0"/>
              <a:t>Each character is a Unicode symbol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data type in C#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1187450" y="4343400"/>
            <a:ext cx="676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C#";</a:t>
            </a: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/>
        </p:nvGraphicFramePr>
        <p:xfrm>
          <a:off x="2195513" y="5283200"/>
          <a:ext cx="3817937" cy="398400"/>
        </p:xfrm>
        <a:graphic>
          <a:graphicData uri="http://schemas.openxmlformats.org/drawingml/2006/table">
            <a:tbl>
              <a:tblPr/>
              <a:tblGrid>
                <a:gridCol w="42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547813" y="5499100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3192" y="5248275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pic>
        <p:nvPicPr>
          <p:cNvPr id="92162" name="Picture 2" descr="http://superstruny.aspweb.cz/images/fyzika/superstring/string_theory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62350"/>
            <a:ext cx="1009650" cy="1009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644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String.Format()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Applies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templates</a:t>
            </a:r>
            <a:r>
              <a:rPr lang="en-US" dirty="0"/>
              <a:t> for formatting 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Placeholders are used for dynamic 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749300" y="3068638"/>
            <a:ext cx="7632700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template = "If I were {0}, I would {1}.";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sentence1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"developer", "know C#");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Console.WriteLine(sentence1);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developer, I would know C#.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sentence2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"elephant", "weigh 4500 kg");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elephant, I would weigh 4500 kg.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7718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Formatting</a:t>
            </a:r>
            <a:endParaRPr lang="bg-BG"/>
          </a:p>
        </p:txBody>
      </p:sp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placeholders in the composite formatting strings are specified as follows: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755650" y="21336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{index[,alignment][:formatString]}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755650" y="3429000"/>
            <a:ext cx="7561263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String.Format("{0,10:F5}", d);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 = "   0,37500"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Console.WriteLine("Dec {0:D} = Hex {1:X}",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number, number);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 42 = Hex 2A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5837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Dates</a:t>
            </a:r>
            <a:endParaRPr lang="bg-BG"/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Dates have their own formatting strings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bg-BG" dirty="0"/>
              <a:t> – </a:t>
            </a:r>
            <a:r>
              <a:rPr lang="en-US" dirty="0"/>
              <a:t>day (with/without leading zero)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/>
              <a:t> – </a:t>
            </a:r>
            <a:r>
              <a:rPr lang="en-US" dirty="0"/>
              <a:t>month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yy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yyyy</a:t>
            </a:r>
            <a:r>
              <a:rPr lang="bg-BG" dirty="0"/>
              <a:t> – </a:t>
            </a:r>
            <a:r>
              <a:rPr lang="en-US" dirty="0"/>
              <a:t>year (2 or 4 digits)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HH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ss</a:t>
            </a:r>
            <a:r>
              <a:rPr lang="bg-BG" dirty="0"/>
              <a:t> – </a:t>
            </a:r>
            <a:r>
              <a:rPr lang="en-US" dirty="0"/>
              <a:t>hour, minute, second</a:t>
            </a:r>
            <a:endParaRPr lang="bg-BG" dirty="0"/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898525" y="4343400"/>
            <a:ext cx="72739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now = DateTime.Now;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"Now is {0:d.MM.yyyy HH:mm:ss}", now);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Now is 31.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.200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:30:32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3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Cultures </a:t>
            </a:r>
            <a:r>
              <a:rPr lang="en-US" dirty="0"/>
              <a:t>in .NET specify formatting / parsing settings specific to country / region / language</a:t>
            </a:r>
          </a:p>
          <a:p>
            <a:r>
              <a:rPr lang="en-US" dirty="0"/>
              <a:t>Printing the current culture: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Changing the current culture:</a:t>
            </a:r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Culture-sensitive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dirty="0"/>
              <a:t>:</a:t>
            </a:r>
          </a:p>
          <a:p>
            <a:pPr>
              <a:spcBef>
                <a:spcPts val="24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776" y="27338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Console.WriteLine(System.Threading.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Thread.CurrentThread.CurrentCulture);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267200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System.Threading.Thread.CurrentThread.CurrentCulture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CultureInfo("en-CA");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57437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 culture = new CultureInfo("fr-CA");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number.ToString("C", culture); // 42,00 $</a:t>
            </a:r>
          </a:p>
        </p:txBody>
      </p:sp>
    </p:spTree>
    <p:extLst>
      <p:ext uri="{BB962C8B-B14F-4D97-AF65-F5344CB8AC3E}">
        <p14:creationId xmlns:p14="http://schemas.microsoft.com/office/powerpoint/2010/main" val="33638357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Numbers and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numbers and dates is culture-sensitive</a:t>
            </a:r>
          </a:p>
          <a:p>
            <a:pPr>
              <a:spcAft>
                <a:spcPts val="0"/>
              </a:spcAft>
            </a:pPr>
            <a:r>
              <a:rPr lang="en-US" dirty="0"/>
              <a:t>Parsing a real number using 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" as separator: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Parsing a date in specific format: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463800"/>
            <a:ext cx="78454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"3.14";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 = float.Parse(str); // f = 3.14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35604"/>
            <a:ext cx="784542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dateStr = "25.07.2011";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date = DateTime.ParseExact(dateStr,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"dd.MM.yyyy", CultureInfo.InvariantCulture);</a:t>
            </a:r>
          </a:p>
        </p:txBody>
      </p:sp>
    </p:spTree>
    <p:extLst>
      <p:ext uri="{BB962C8B-B14F-4D97-AF65-F5344CB8AC3E}">
        <p14:creationId xmlns:p14="http://schemas.microsoft.com/office/powerpoint/2010/main" val="2539408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00200"/>
            <a:ext cx="58324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1042988" y="2481263"/>
            <a:ext cx="6985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pic>
        <p:nvPicPr>
          <p:cNvPr id="11266" name="Picture 2" descr="Printing Tutorial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455387"/>
            <a:ext cx="5343526" cy="2693604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9019564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Strings are immutable sequences of characters (instances of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sz="3000" dirty="0"/>
              <a:t>)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Declared by the keyword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sz="2800" dirty="0"/>
              <a:t> in C#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Can be initialized by string literals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Most important string processing members are: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Compare(str1,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str2)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Substring(startIndex,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Replace(oldStr,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Remove(startIndex,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ToUpper()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4446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(2)</a:t>
            </a:r>
            <a:endParaRPr lang="bg-BG"/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Objects can be converted to strings and can be formatted in different styles (using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method)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can be constructed by using placeholders and formatting strings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/>
              <a:t>)</a:t>
            </a:r>
            <a:endParaRPr lang="en-US" noProof="1"/>
          </a:p>
        </p:txBody>
      </p:sp>
      <p:pic>
        <p:nvPicPr>
          <p:cNvPr id="7171" name="Picture 3" descr="C:\Trash\dna-chain.pn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10100"/>
            <a:ext cx="7924800" cy="163830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6636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</a:t>
            </a:r>
            <a:r>
              <a:rPr lang="en-US"/>
              <a:t>Text Processing</a:t>
            </a:r>
            <a:endParaRPr lang="bg-BG" dirty="0"/>
          </a:p>
        </p:txBody>
      </p:sp>
      <p:sp>
        <p:nvSpPr>
          <p:cNvPr id="16" name="TextBox 5"/>
          <p:cNvSpPr txBox="1"/>
          <p:nvPr/>
        </p:nvSpPr>
        <p:spPr>
          <a:xfrm>
            <a:off x="4963791" y="641246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hlinkClick r:id="rId2"/>
              </a:rPr>
              <a:t>http://csharpfundamentals.telerik.com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7241509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Describe the strings in C#. What is typical for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data type? Describe the most important methods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class.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program that reads a string, reverses it and prints the result at the console.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/>
              <a:t>Example: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>
                <a:sym typeface="Wingdings" pitchFamily="2" charset="2"/>
              </a:rPr>
              <a:t>".</a:t>
            </a:r>
          </a:p>
          <a:p>
            <a:pPr marL="444500" indent="-4445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program to check if in a given expression the brackets are put correctly.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/>
              <a:t>Example of 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/>
              <a:t>Example 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553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Class</a:t>
            </a:r>
            <a:endParaRPr lang="en-US" noProof="1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are represented by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/>
              <a:t> objects in .NET Framework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 objects contain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/>
              <a:t> (read-only) sequence of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lang="en-US" dirty="0"/>
              <a:t> to support multiple languages and alphabets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are stored in the dynamic memory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 heap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/>
              <a:t> is </a:t>
            </a:r>
            <a:r>
              <a:rPr lang="en-US" dirty="0">
                <a:sym typeface="Wingdings" pitchFamily="2" charset="2"/>
              </a:rPr>
              <a:t>r</a:t>
            </a:r>
            <a:r>
              <a:rPr lang="en-US" dirty="0"/>
              <a:t>eference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8856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r>
              <a:rPr lang="en-US" sz="2800" dirty="0"/>
              <a:t>Write a program that 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	Example: The target substring is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/>
              <a:t>". 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36186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r>
              <a:rPr lang="en-US" sz="2800" dirty="0"/>
              <a:t>You are given a text. Write a program that changes the text in all regions surrounded by the tags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800" noProof="1"/>
              <a:t> </a:t>
            </a:r>
            <a:r>
              <a:rPr lang="en-US" sz="2800" dirty="0"/>
              <a:t>and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&lt;/upcase&gt;</a:t>
            </a:r>
            <a:r>
              <a:rPr lang="en-US" sz="2800" dirty="0"/>
              <a:t> to uppercase. The tags cannot be nested. Example: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/>
              <a:t>		The expected result: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&lt;upcase&gt;yellow submarine&lt;/upcase&gt;. We don't have &lt;upcase&gt;anything&lt;/upcase&gt; 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4876800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3419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from the console a string of maximum 20 characters. If the length of the string is less than 20, the rest of the characters should be filled with '*'. Print the result string into the console.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encodes and decodes a string using given encryption key (cipher). The key consists of a sequence of characters. The encoding/decoding is done by performing XOR (exclusive or) operation over the first letter of the string with the first of the key, the second – with the second, etc. When the last key character is reached, the next is the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1640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(5)</a:t>
            </a:r>
            <a:endParaRPr lang="bg-BG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r>
              <a:rPr lang="en-US" sz="2800" dirty="0"/>
              <a:t>Write a program that extracts from a given text all sentences containing given word.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sz="2800" dirty="0"/>
              <a:t>		Example: The word is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/>
              <a:t>". The text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z="2800" dirty="0"/>
              <a:t>		The expected result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Font typeface="Wingdings" pitchFamily="2" charset="2"/>
              <a:buNone/>
            </a:pPr>
            <a:r>
              <a:rPr lang="en-US" sz="2800" dirty="0"/>
              <a:t>		Consider that the sentences are separated by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dirty="0"/>
              <a:t>" and the words – by non-letter symbols.</a:t>
            </a:r>
            <a:endParaRPr lang="en-US" sz="2800" noProof="1"/>
          </a:p>
        </p:txBody>
      </p:sp>
      <p:sp>
        <p:nvSpPr>
          <p:cNvPr id="658436" name="Text Box 4"/>
          <p:cNvSpPr txBox="1">
            <a:spLocks noChangeArrowheads="1"/>
          </p:cNvSpPr>
          <p:nvPr/>
        </p:nvSpPr>
        <p:spPr bwMode="auto">
          <a:xfrm>
            <a:off x="900113" y="2486561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 Inside the submarine is very tight. So we are drinking all the day. We will move out of it in 5 days.</a:t>
            </a:r>
          </a:p>
        </p:txBody>
      </p:sp>
      <p:sp>
        <p:nvSpPr>
          <p:cNvPr id="658437" name="Text Box 5"/>
          <p:cNvSpPr txBox="1">
            <a:spLocks noChangeArrowheads="1"/>
          </p:cNvSpPr>
          <p:nvPr/>
        </p:nvSpPr>
        <p:spPr bwMode="auto">
          <a:xfrm>
            <a:off x="900113" y="4640759"/>
            <a:ext cx="7272337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will move out of it in 5 days.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59729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(6)</a:t>
            </a:r>
            <a:endParaRPr lang="bg-BG"/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r>
              <a:rPr lang="en-US" sz="2800" dirty="0"/>
              <a:t>We are given a string containing a list of forbidden words and a text containing some of these words. Write a program that replaces the forbidden words with asterisks.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/>
              <a:t>		Words: "PHP, CLR, Microsoft"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/>
              <a:t>		The expected result:</a:t>
            </a: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Microsoft announced its next generation PHP compiler today. It is based on .NET Framework 4.0 and is implemented as a dynamic language in CLR.</a:t>
            </a:r>
          </a:p>
        </p:txBody>
      </p:sp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900113" y="5385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 announced its next generation *** compiler today. It is based on .NET Framework 4.0 and is implemented as a dynamic language in ***.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9949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r>
              <a:rPr lang="en-US" sz="2800" dirty="0"/>
              <a:t>Write a program that converts a string to a sequence of C# Unicode character literals. Use format strings. Sample input: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None/>
            </a:pPr>
            <a:r>
              <a:rPr lang="en-US" sz="2800" dirty="0"/>
              <a:t>		Expected output:</a:t>
            </a:r>
          </a:p>
          <a:p>
            <a:pPr marL="542925" indent="-542925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542925" indent="-542925">
              <a:lnSpc>
                <a:spcPct val="100000"/>
              </a:lnSpc>
              <a:spcBef>
                <a:spcPts val="1200"/>
              </a:spcBef>
              <a:buFontTx/>
              <a:buAutoNum type="arabicPeriod" startAt="11"/>
            </a:pPr>
            <a:r>
              <a:rPr lang="en-US" sz="2800" dirty="0"/>
              <a:t>Write a program that reads a number and prints it as a decimal number, hexadecimal number, percentage and in scientific notation. Format the output aligned right in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2800" dirty="0"/>
              <a:t> symbols.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958850" y="2724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Hi!</a:t>
            </a: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958850" y="3867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\u0048\u0069\u0021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8628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(8)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2"/>
            </a:pPr>
            <a:r>
              <a:rPr lang="en-US" sz="2800" dirty="0"/>
              <a:t>Write a program that parses an URL address given in the format: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/>
              <a:t> elements. For example from the URL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/>
              <a:t> </a:t>
            </a:r>
            <a:r>
              <a:rPr lang="en-US" sz="2800" dirty="0"/>
              <a:t>the following information should be extracted: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		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 = "http"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[server] = "www.devbg.org"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[resource] = "/forum/index.php"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22361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1960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(9)</a:t>
            </a:r>
            <a:endParaRPr lang="bg-BG" dirty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/>
              <a:t>Write a program that reverses the words in given sentence.</a:t>
            </a:r>
          </a:p>
          <a:p>
            <a:pPr marL="514350" indent="-514350">
              <a:lnSpc>
                <a:spcPct val="100000"/>
              </a:lnSpc>
              <a:buNone/>
              <a:tabLst/>
            </a:pPr>
            <a:r>
              <a:rPr lang="en-US" sz="2800" dirty="0"/>
              <a:t>	Example: "C# is not C++, not PHP and not Delphi!" </a:t>
            </a:r>
            <a:r>
              <a:rPr lang="en-US" sz="2800" dirty="0">
                <a:sym typeface="Wingdings" pitchFamily="2" charset="2"/>
              </a:rPr>
              <a:t> "Delphi not and PHP, not C++ not is C#!".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4"/>
              <a:tabLst/>
            </a:pPr>
            <a:r>
              <a:rPr lang="en-US" sz="2800" dirty="0"/>
              <a:t>A dictionary is stored as a sequence of text lines containing words and their explanations. Write a program that enters a word and translates it by using the dictionary. Sample dictionary: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914401" y="5186571"/>
            <a:ext cx="7243762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.NET – platform for applications from Microsoft</a:t>
            </a:r>
            <a:endParaRPr lang="bg-BG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CLR – managed execution environment for .NET</a:t>
            </a:r>
            <a:endParaRPr lang="bg-BG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– hierarchical organization of classes</a:t>
            </a:r>
            <a:endParaRPr lang="bg-BG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50858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(10)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52608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5"/>
            </a:pPr>
            <a:r>
              <a:rPr lang="en-US" sz="2800" dirty="0"/>
              <a:t>Write a program that 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[URL=…]…/URL]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courses.&lt;/p&gt;</a:t>
            </a: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7178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(11)</a:t>
            </a:r>
            <a:endParaRPr lang="bg-BG" dirty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6"/>
            </a:pPr>
            <a:r>
              <a:rPr lang="en-US" sz="2800" dirty="0"/>
              <a:t>Write a program that reads two dates in the format: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</a:t>
            </a:r>
            <a:r>
              <a:rPr lang="en-US" sz="2800" dirty="0"/>
              <a:t> and calculates the number of days between them.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r>
              <a:rPr lang="en-US" sz="2800" dirty="0"/>
              <a:t>Write a program that reads a date and time given in the format: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 hour:minute:second</a:t>
            </a:r>
            <a:r>
              <a:rPr lang="bg-BG" sz="2800" dirty="0"/>
              <a:t> </a:t>
            </a:r>
            <a:r>
              <a:rPr lang="en-US" sz="2800" dirty="0"/>
              <a:t>and prints the date and time after 6 hours and 30 minutes (in the same format) along with the day of week in Bulgarian.</a:t>
            </a:r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924449" y="2590800"/>
            <a:ext cx="720461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first date: 27.02.2006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second date: 3.03.2004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Distance: 4 days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292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Class (2)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 objects are like arrays of characters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char[]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fixed length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String.Length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be accessed directly by index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index is in the range [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Length-1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900113" y="411480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"Hello!";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 = s.Length; // len = 6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s[1]; // ch = 'e'</a:t>
            </a:r>
          </a:p>
        </p:txBody>
      </p:sp>
      <p:graphicFrame>
        <p:nvGraphicFramePr>
          <p:cNvPr id="617524" name="Group 52"/>
          <p:cNvGraphicFramePr>
            <a:graphicFrameLocks noGrp="1"/>
          </p:cNvGraphicFramePr>
          <p:nvPr/>
        </p:nvGraphicFramePr>
        <p:xfrm>
          <a:off x="2751138" y="5602792"/>
          <a:ext cx="2735262" cy="766320"/>
        </p:xfrm>
        <a:graphic>
          <a:graphicData uri="http://schemas.openxmlformats.org/drawingml/2006/table">
            <a:tbl>
              <a:tblPr/>
              <a:tblGrid>
                <a:gridCol w="45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7714" y="553664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1383" y="5897786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</a:p>
        </p:txBody>
      </p:sp>
      <p:pic>
        <p:nvPicPr>
          <p:cNvPr id="90115" name="Picture 3" descr="C:\Trash\hands-and-string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06">
            <a:off x="6048755" y="5488719"/>
            <a:ext cx="2562225" cy="1066800"/>
          </a:xfrm>
          <a:prstGeom prst="rect">
            <a:avLst/>
          </a:prstGeom>
          <a:noFill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52627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(12)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8"/>
              <a:tabLst/>
            </a:pPr>
            <a:r>
              <a:rPr lang="en-US" sz="2800" dirty="0"/>
              <a:t>Write a program for extracting all email addresses from given 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&lt;identifier&gt;@&lt;host&gt;…&lt;domain&gt;</a:t>
            </a:r>
            <a:r>
              <a:rPr lang="ru-RU" sz="2800" dirty="0"/>
              <a:t> </a:t>
            </a:r>
            <a:r>
              <a:rPr lang="en-US" sz="2800" dirty="0"/>
              <a:t>should be recognized as emails.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dates that match the format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DD.MM.YYYY</a:t>
            </a:r>
            <a:r>
              <a:rPr lang="en-US" sz="2800" dirty="0"/>
              <a:t>. Display them in the standard date format for Canada.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palindromes,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1242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(13)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5483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/>
              <a:t>Write a program that reads a string from the console and prints all different letters in the string along with information how many times each letter is found. 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/>
              <a:t>Write a program that reads a string from the console and lists all different words in the string along with information how many times each word is found.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/>
              <a:t>Write a program that reads a string from the console and replaces all series of consecutive identical letters with a single one. Example: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aaaaabbbbbcdddeeeedssaa</a:t>
            </a:r>
            <a:r>
              <a:rPr lang="en-US" sz="2800" dirty="0"/>
              <a:t>"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/>
              <a:t>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abcdedsa</a:t>
            </a:r>
            <a:r>
              <a:rPr lang="en-US" sz="2800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5895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(14)</a:t>
            </a:r>
            <a:endParaRPr lang="bg-BG" dirty="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a list of words, separated by spaces and prints the list in an alphabetical order.</a:t>
            </a:r>
          </a:p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extracts from given HTML file its title (if available), and its body text without the HTML tags. Example: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9016" y="4077831"/>
            <a:ext cx="811158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&lt;head&gt;&lt;title&gt;News&lt;/title&gt;&lt;/head&gt;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&lt;body&gt;&lt;p&gt;&lt;a href="http://academy.telerik.com"&gt;Telerik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Academy&lt;/a&gt;aims to provide free real-world practical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training for young people who want to turn into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skillful .NET software engineers.&lt;/p&gt;&lt;/body&gt;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67000" y="4458831"/>
            <a:ext cx="6096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305152" y="4763631"/>
            <a:ext cx="1153048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43000" y="5058383"/>
            <a:ext cx="990599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67000" y="5068431"/>
            <a:ext cx="5791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43000" y="5373231"/>
            <a:ext cx="7315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3000" y="5680918"/>
            <a:ext cx="4604657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5348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685800" y="1558925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"Stand up, stand up, Balkan Superman.";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 = \"{0}\"", 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Console.WriteLine("s.Length = {0}", s.Length);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Console.WriteLine("s[{0}] = {1}", i, 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9091" name="Picture 3" descr="C:\Trash\superma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2850">
            <a:off x="7342884" y="1066800"/>
            <a:ext cx="1524000" cy="152400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5436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1331913" y="237648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8066" name="Picture 2" descr="http://blog.michaelkcooke.com/wp-content/uploads/2009/01/string_theo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2746"/>
            <a:ext cx="5181600" cy="2989384"/>
          </a:xfrm>
          <a:prstGeom prst="roundRect">
            <a:avLst>
              <a:gd name="adj" fmla="val 729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0070124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1284</TotalTime>
  <Words>5526</Words>
  <Application>Microsoft Office PowerPoint</Application>
  <PresentationFormat>Presentación en pantalla (4:3)</PresentationFormat>
  <Paragraphs>805</Paragraphs>
  <Slides>73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73</vt:i4>
      </vt:variant>
    </vt:vector>
  </HeadingPairs>
  <TitlesOfParts>
    <vt:vector size="82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Strings and Text Processing</vt:lpstr>
      <vt:lpstr>Table of Contents</vt:lpstr>
      <vt:lpstr>Table of Contents (2)</vt:lpstr>
      <vt:lpstr>What Is String?</vt:lpstr>
      <vt:lpstr>What Is String?</vt:lpstr>
      <vt:lpstr>The System.String Class</vt:lpstr>
      <vt:lpstr>The System.String Class (2)</vt:lpstr>
      <vt:lpstr>Strings – First Example</vt:lpstr>
      <vt:lpstr>Strings – First Example</vt:lpstr>
      <vt:lpstr>Presentación de PowerPoint</vt:lpstr>
      <vt:lpstr>Declaring Strings</vt:lpstr>
      <vt:lpstr>Creating Strings</vt:lpstr>
      <vt:lpstr>Creating Strings (2)</vt:lpstr>
      <vt:lpstr>Reading and Printing Strings</vt:lpstr>
      <vt:lpstr>Reading and Printing Strings</vt:lpstr>
      <vt:lpstr>Manipulating Strings</vt:lpstr>
      <vt:lpstr>Comparing Strings</vt:lpstr>
      <vt:lpstr>Comparing Strings (2)</vt:lpstr>
      <vt:lpstr>Comparing Strings – Example </vt:lpstr>
      <vt:lpstr>Comparing Strings</vt:lpstr>
      <vt:lpstr>Concatenating Strings</vt:lpstr>
      <vt:lpstr>Concatenating Strings – Example</vt:lpstr>
      <vt:lpstr>Concatenating Strings</vt:lpstr>
      <vt:lpstr>Searching in Strings</vt:lpstr>
      <vt:lpstr>Searching in Strings – Example</vt:lpstr>
      <vt:lpstr>Searching  in Strings</vt:lpstr>
      <vt:lpstr>Extracting Substrings</vt:lpstr>
      <vt:lpstr>Extracting Substrings</vt:lpstr>
      <vt:lpstr>Splitting Strings</vt:lpstr>
      <vt:lpstr>Splitting Strings</vt:lpstr>
      <vt:lpstr>Other String Operations</vt:lpstr>
      <vt:lpstr>Replacing and Deleting Substrings</vt:lpstr>
      <vt:lpstr>Changing Character Casing</vt:lpstr>
      <vt:lpstr>Trimming White Space</vt:lpstr>
      <vt:lpstr>Other String Operations</vt:lpstr>
      <vt:lpstr>Building and Modifying Strings</vt:lpstr>
      <vt:lpstr>Constructing Strings</vt:lpstr>
      <vt:lpstr>Slow Building Strings with +</vt:lpstr>
      <vt:lpstr>StringBuilder: How It Works?</vt:lpstr>
      <vt:lpstr>How the + Operator Performs String Concatenations?</vt:lpstr>
      <vt:lpstr>The StringBuilder Class</vt:lpstr>
      <vt:lpstr>The StringBuilder Class (2)</vt:lpstr>
      <vt:lpstr>Changing the Contents of a String with StringBuilder</vt:lpstr>
      <vt:lpstr>StringBuilder – Another Example</vt:lpstr>
      <vt:lpstr>Using StringBuilder</vt:lpstr>
      <vt:lpstr>Formatting Strings</vt:lpstr>
      <vt:lpstr>Method ToString()</vt:lpstr>
      <vt:lpstr>Method ToString(format)</vt:lpstr>
      <vt:lpstr>Formatting Strings</vt:lpstr>
      <vt:lpstr>Method String.Format()</vt:lpstr>
      <vt:lpstr>Composite Formatting</vt:lpstr>
      <vt:lpstr>Formatting Dates</vt:lpstr>
      <vt:lpstr>Cultures</vt:lpstr>
      <vt:lpstr>Parsing Numbers and Dates</vt:lpstr>
      <vt:lpstr>Formatting Strings</vt:lpstr>
      <vt:lpstr>Summary</vt:lpstr>
      <vt:lpstr>Summary (2)</vt:lpstr>
      <vt:lpstr>Strings and Text Processing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Exercises (10)</vt:lpstr>
      <vt:lpstr>Exercises (11)</vt:lpstr>
      <vt:lpstr>Exercises (12)</vt:lpstr>
      <vt:lpstr>Exercises (13)</vt:lpstr>
      <vt:lpstr>Exercises (14)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Telerik Software Academy</dc:subject>
  <dc:creator>Svetlin Nakov</dc:creator>
  <cp:keywords>strings, text processing, StringBuilder, C#, course, C# course, programming, telerik software academy, free courses for developers</cp:keywords>
  <cp:lastModifiedBy>Miguel Ángel Campos Méndez</cp:lastModifiedBy>
  <cp:revision>310</cp:revision>
  <dcterms:created xsi:type="dcterms:W3CDTF">2007-12-08T16:03:35Z</dcterms:created>
  <dcterms:modified xsi:type="dcterms:W3CDTF">2021-04-30T11:48:19Z</dcterms:modified>
  <cp:category>software engineering</cp:category>
</cp:coreProperties>
</file>