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3"/>
  </p:notesMasterIdLst>
  <p:handoutMasterIdLst>
    <p:handoutMasterId r:id="rId84"/>
  </p:handoutMasterIdLst>
  <p:sldIdLst>
    <p:sldId id="256" r:id="rId2"/>
    <p:sldId id="257" r:id="rId3"/>
    <p:sldId id="337" r:id="rId4"/>
    <p:sldId id="258" r:id="rId5"/>
    <p:sldId id="259" r:id="rId6"/>
    <p:sldId id="260" r:id="rId7"/>
    <p:sldId id="261" r:id="rId8"/>
    <p:sldId id="262" r:id="rId9"/>
    <p:sldId id="263" r:id="rId10"/>
    <p:sldId id="264" r:id="rId11"/>
    <p:sldId id="265" r:id="rId12"/>
    <p:sldId id="311" r:id="rId13"/>
    <p:sldId id="312"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305" r:id="rId37"/>
    <p:sldId id="306" r:id="rId38"/>
    <p:sldId id="288" r:id="rId39"/>
    <p:sldId id="289" r:id="rId40"/>
    <p:sldId id="290" r:id="rId41"/>
    <p:sldId id="291" r:id="rId42"/>
    <p:sldId id="292" r:id="rId43"/>
    <p:sldId id="293" r:id="rId44"/>
    <p:sldId id="294" r:id="rId45"/>
    <p:sldId id="307" r:id="rId46"/>
    <p:sldId id="309" r:id="rId47"/>
    <p:sldId id="313" r:id="rId48"/>
    <p:sldId id="314" r:id="rId49"/>
    <p:sldId id="310" r:id="rId50"/>
    <p:sldId id="295" r:id="rId51"/>
    <p:sldId id="296" r:id="rId52"/>
    <p:sldId id="297" r:id="rId53"/>
    <p:sldId id="298"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299" r:id="rId76"/>
    <p:sldId id="300" r:id="rId77"/>
    <p:sldId id="301" r:id="rId78"/>
    <p:sldId id="302" r:id="rId79"/>
    <p:sldId id="303" r:id="rId80"/>
    <p:sldId id="338" r:id="rId81"/>
    <p:sldId id="315" r:id="rId82"/>
  </p:sldIdLst>
  <p:sldSz cx="9144000" cy="6858000" type="screen4x3"/>
  <p:notesSz cx="6881813" cy="9296400"/>
  <p:custDataLst>
    <p:tags r:id="rId85"/>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084385-43D9-40E0-9483-EC26E7D2DCD2}" v="5" dt="2020-03-29T17:41:04.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93" autoAdjust="0"/>
    <p:restoredTop sz="94421" autoAdjust="0"/>
  </p:normalViewPr>
  <p:slideViewPr>
    <p:cSldViewPr>
      <p:cViewPr varScale="1">
        <p:scale>
          <a:sx n="96" d="100"/>
          <a:sy n="96" d="100"/>
        </p:scale>
        <p:origin x="96"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6/11/relationships/changesInfo" Target="changesInfos/changesInfo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Ángel Campos Méndez" userId="402d5bdf62ce6c12" providerId="LiveId" clId="{63084385-43D9-40E0-9483-EC26E7D2DCD2}"/>
    <pc:docChg chg="addSld delSld modSld">
      <pc:chgData name="Miguel Ángel Campos Méndez" userId="402d5bdf62ce6c12" providerId="LiveId" clId="{63084385-43D9-40E0-9483-EC26E7D2DCD2}" dt="2020-03-29T17:41:25.801" v="67" actId="11"/>
      <pc:docMkLst>
        <pc:docMk/>
      </pc:docMkLst>
      <pc:sldChg chg="modSp">
        <pc:chgData name="Miguel Ángel Campos Méndez" userId="402d5bdf62ce6c12" providerId="LiveId" clId="{63084385-43D9-40E0-9483-EC26E7D2DCD2}" dt="2020-03-29T17:39:41.231" v="59" actId="20577"/>
        <pc:sldMkLst>
          <pc:docMk/>
          <pc:sldMk cId="2858055925" sldId="256"/>
        </pc:sldMkLst>
        <pc:spChg chg="mod">
          <ac:chgData name="Miguel Ángel Campos Méndez" userId="402d5bdf62ce6c12" providerId="LiveId" clId="{63084385-43D9-40E0-9483-EC26E7D2DCD2}" dt="2020-03-29T17:39:41.231" v="59" actId="20577"/>
          <ac:spMkLst>
            <pc:docMk/>
            <pc:sldMk cId="2858055925" sldId="256"/>
            <ac:spMk id="2" creationId="{00000000-0000-0000-0000-000000000000}"/>
          </ac:spMkLst>
        </pc:spChg>
      </pc:sldChg>
      <pc:sldChg chg="modSp">
        <pc:chgData name="Miguel Ángel Campos Méndez" userId="402d5bdf62ce6c12" providerId="LiveId" clId="{63084385-43D9-40E0-9483-EC26E7D2DCD2}" dt="2020-03-29T17:40:10.515" v="61" actId="6549"/>
        <pc:sldMkLst>
          <pc:docMk/>
          <pc:sldMk cId="4115027840" sldId="302"/>
        </pc:sldMkLst>
        <pc:spChg chg="mod">
          <ac:chgData name="Miguel Ángel Campos Méndez" userId="402d5bdf62ce6c12" providerId="LiveId" clId="{63084385-43D9-40E0-9483-EC26E7D2DCD2}" dt="2020-03-29T17:40:10.515" v="61" actId="6549"/>
          <ac:spMkLst>
            <pc:docMk/>
            <pc:sldMk cId="4115027840" sldId="302"/>
            <ac:spMk id="802819" creationId="{00000000-0000-0000-0000-000000000000}"/>
          </ac:spMkLst>
        </pc:spChg>
      </pc:sldChg>
      <pc:sldChg chg="del">
        <pc:chgData name="Miguel Ángel Campos Méndez" userId="402d5bdf62ce6c12" providerId="LiveId" clId="{63084385-43D9-40E0-9483-EC26E7D2DCD2}" dt="2020-03-29T17:40:01.550" v="60" actId="2696"/>
        <pc:sldMkLst>
          <pc:docMk/>
          <pc:sldMk cId="3072703444" sldId="304"/>
        </pc:sldMkLst>
      </pc:sldChg>
      <pc:sldChg chg="add">
        <pc:chgData name="Miguel Ángel Campos Méndez" userId="402d5bdf62ce6c12" providerId="LiveId" clId="{63084385-43D9-40E0-9483-EC26E7D2DCD2}" dt="2020-03-29T17:37:29.581" v="0"/>
        <pc:sldMkLst>
          <pc:docMk/>
          <pc:sldMk cId="63972567" sldId="316"/>
        </pc:sldMkLst>
      </pc:sldChg>
      <pc:sldChg chg="add">
        <pc:chgData name="Miguel Ángel Campos Méndez" userId="402d5bdf62ce6c12" providerId="LiveId" clId="{63084385-43D9-40E0-9483-EC26E7D2DCD2}" dt="2020-03-29T17:37:29.581" v="0"/>
        <pc:sldMkLst>
          <pc:docMk/>
          <pc:sldMk cId="2689138686" sldId="317"/>
        </pc:sldMkLst>
      </pc:sldChg>
      <pc:sldChg chg="add">
        <pc:chgData name="Miguel Ángel Campos Méndez" userId="402d5bdf62ce6c12" providerId="LiveId" clId="{63084385-43D9-40E0-9483-EC26E7D2DCD2}" dt="2020-03-29T17:37:29.581" v="0"/>
        <pc:sldMkLst>
          <pc:docMk/>
          <pc:sldMk cId="168696005" sldId="318"/>
        </pc:sldMkLst>
      </pc:sldChg>
      <pc:sldChg chg="add">
        <pc:chgData name="Miguel Ángel Campos Méndez" userId="402d5bdf62ce6c12" providerId="LiveId" clId="{63084385-43D9-40E0-9483-EC26E7D2DCD2}" dt="2020-03-29T17:37:29.581" v="0"/>
        <pc:sldMkLst>
          <pc:docMk/>
          <pc:sldMk cId="3380787806" sldId="319"/>
        </pc:sldMkLst>
      </pc:sldChg>
      <pc:sldChg chg="add">
        <pc:chgData name="Miguel Ángel Campos Méndez" userId="402d5bdf62ce6c12" providerId="LiveId" clId="{63084385-43D9-40E0-9483-EC26E7D2DCD2}" dt="2020-03-29T17:37:29.581" v="0"/>
        <pc:sldMkLst>
          <pc:docMk/>
          <pc:sldMk cId="2423503722" sldId="320"/>
        </pc:sldMkLst>
      </pc:sldChg>
      <pc:sldChg chg="add">
        <pc:chgData name="Miguel Ángel Campos Méndez" userId="402d5bdf62ce6c12" providerId="LiveId" clId="{63084385-43D9-40E0-9483-EC26E7D2DCD2}" dt="2020-03-29T17:37:29.581" v="0"/>
        <pc:sldMkLst>
          <pc:docMk/>
          <pc:sldMk cId="169651094" sldId="321"/>
        </pc:sldMkLst>
      </pc:sldChg>
      <pc:sldChg chg="add">
        <pc:chgData name="Miguel Ángel Campos Méndez" userId="402d5bdf62ce6c12" providerId="LiveId" clId="{63084385-43D9-40E0-9483-EC26E7D2DCD2}" dt="2020-03-29T17:37:42.960" v="1"/>
        <pc:sldMkLst>
          <pc:docMk/>
          <pc:sldMk cId="1945714571" sldId="322"/>
        </pc:sldMkLst>
      </pc:sldChg>
      <pc:sldChg chg="add">
        <pc:chgData name="Miguel Ángel Campos Méndez" userId="402d5bdf62ce6c12" providerId="LiveId" clId="{63084385-43D9-40E0-9483-EC26E7D2DCD2}" dt="2020-03-29T17:37:42.960" v="1"/>
        <pc:sldMkLst>
          <pc:docMk/>
          <pc:sldMk cId="2047536743" sldId="323"/>
        </pc:sldMkLst>
      </pc:sldChg>
      <pc:sldChg chg="add">
        <pc:chgData name="Miguel Ángel Campos Méndez" userId="402d5bdf62ce6c12" providerId="LiveId" clId="{63084385-43D9-40E0-9483-EC26E7D2DCD2}" dt="2020-03-29T17:37:42.960" v="1"/>
        <pc:sldMkLst>
          <pc:docMk/>
          <pc:sldMk cId="3287008052" sldId="324"/>
        </pc:sldMkLst>
      </pc:sldChg>
      <pc:sldChg chg="add">
        <pc:chgData name="Miguel Ángel Campos Méndez" userId="402d5bdf62ce6c12" providerId="LiveId" clId="{63084385-43D9-40E0-9483-EC26E7D2DCD2}" dt="2020-03-29T17:37:42.960" v="1"/>
        <pc:sldMkLst>
          <pc:docMk/>
          <pc:sldMk cId="1289530181" sldId="325"/>
        </pc:sldMkLst>
      </pc:sldChg>
      <pc:sldChg chg="add">
        <pc:chgData name="Miguel Ángel Campos Méndez" userId="402d5bdf62ce6c12" providerId="LiveId" clId="{63084385-43D9-40E0-9483-EC26E7D2DCD2}" dt="2020-03-29T17:37:42.960" v="1"/>
        <pc:sldMkLst>
          <pc:docMk/>
          <pc:sldMk cId="1405459947" sldId="326"/>
        </pc:sldMkLst>
      </pc:sldChg>
      <pc:sldChg chg="add">
        <pc:chgData name="Miguel Ángel Campos Méndez" userId="402d5bdf62ce6c12" providerId="LiveId" clId="{63084385-43D9-40E0-9483-EC26E7D2DCD2}" dt="2020-03-29T17:38:01.715" v="2"/>
        <pc:sldMkLst>
          <pc:docMk/>
          <pc:sldMk cId="561219699" sldId="327"/>
        </pc:sldMkLst>
      </pc:sldChg>
      <pc:sldChg chg="add">
        <pc:chgData name="Miguel Ángel Campos Méndez" userId="402d5bdf62ce6c12" providerId="LiveId" clId="{63084385-43D9-40E0-9483-EC26E7D2DCD2}" dt="2020-03-29T17:38:01.715" v="2"/>
        <pc:sldMkLst>
          <pc:docMk/>
          <pc:sldMk cId="918007188" sldId="328"/>
        </pc:sldMkLst>
      </pc:sldChg>
      <pc:sldChg chg="add">
        <pc:chgData name="Miguel Ángel Campos Méndez" userId="402d5bdf62ce6c12" providerId="LiveId" clId="{63084385-43D9-40E0-9483-EC26E7D2DCD2}" dt="2020-03-29T17:38:01.715" v="2"/>
        <pc:sldMkLst>
          <pc:docMk/>
          <pc:sldMk cId="219123643" sldId="329"/>
        </pc:sldMkLst>
      </pc:sldChg>
      <pc:sldChg chg="add">
        <pc:chgData name="Miguel Ángel Campos Méndez" userId="402d5bdf62ce6c12" providerId="LiveId" clId="{63084385-43D9-40E0-9483-EC26E7D2DCD2}" dt="2020-03-29T17:38:01.715" v="2"/>
        <pc:sldMkLst>
          <pc:docMk/>
          <pc:sldMk cId="4235772120" sldId="330"/>
        </pc:sldMkLst>
      </pc:sldChg>
      <pc:sldChg chg="add">
        <pc:chgData name="Miguel Ángel Campos Méndez" userId="402d5bdf62ce6c12" providerId="LiveId" clId="{63084385-43D9-40E0-9483-EC26E7D2DCD2}" dt="2020-03-29T17:38:01.715" v="2"/>
        <pc:sldMkLst>
          <pc:docMk/>
          <pc:sldMk cId="4121449626" sldId="331"/>
        </pc:sldMkLst>
      </pc:sldChg>
      <pc:sldChg chg="add">
        <pc:chgData name="Miguel Ángel Campos Méndez" userId="402d5bdf62ce6c12" providerId="LiveId" clId="{63084385-43D9-40E0-9483-EC26E7D2DCD2}" dt="2020-03-29T17:38:01.715" v="2"/>
        <pc:sldMkLst>
          <pc:docMk/>
          <pc:sldMk cId="531869723" sldId="332"/>
        </pc:sldMkLst>
      </pc:sldChg>
      <pc:sldChg chg="add">
        <pc:chgData name="Miguel Ángel Campos Méndez" userId="402d5bdf62ce6c12" providerId="LiveId" clId="{63084385-43D9-40E0-9483-EC26E7D2DCD2}" dt="2020-03-29T17:38:01.715" v="2"/>
        <pc:sldMkLst>
          <pc:docMk/>
          <pc:sldMk cId="1652402762" sldId="333"/>
        </pc:sldMkLst>
      </pc:sldChg>
      <pc:sldChg chg="add">
        <pc:chgData name="Miguel Ángel Campos Méndez" userId="402d5bdf62ce6c12" providerId="LiveId" clId="{63084385-43D9-40E0-9483-EC26E7D2DCD2}" dt="2020-03-29T17:38:01.715" v="2"/>
        <pc:sldMkLst>
          <pc:docMk/>
          <pc:sldMk cId="2021526399" sldId="334"/>
        </pc:sldMkLst>
      </pc:sldChg>
      <pc:sldChg chg="add">
        <pc:chgData name="Miguel Ángel Campos Méndez" userId="402d5bdf62ce6c12" providerId="LiveId" clId="{63084385-43D9-40E0-9483-EC26E7D2DCD2}" dt="2020-03-29T17:38:01.715" v="2"/>
        <pc:sldMkLst>
          <pc:docMk/>
          <pc:sldMk cId="937246206" sldId="335"/>
        </pc:sldMkLst>
      </pc:sldChg>
      <pc:sldChg chg="add">
        <pc:chgData name="Miguel Ángel Campos Méndez" userId="402d5bdf62ce6c12" providerId="LiveId" clId="{63084385-43D9-40E0-9483-EC26E7D2DCD2}" dt="2020-03-29T17:38:01.715" v="2"/>
        <pc:sldMkLst>
          <pc:docMk/>
          <pc:sldMk cId="2072227947" sldId="336"/>
        </pc:sldMkLst>
      </pc:sldChg>
      <pc:sldChg chg="modSp add">
        <pc:chgData name="Miguel Ángel Campos Méndez" userId="402d5bdf62ce6c12" providerId="LiveId" clId="{63084385-43D9-40E0-9483-EC26E7D2DCD2}" dt="2020-03-29T17:39:29.511" v="50" actId="11"/>
        <pc:sldMkLst>
          <pc:docMk/>
          <pc:sldMk cId="1957176527" sldId="337"/>
        </pc:sldMkLst>
        <pc:spChg chg="mod">
          <ac:chgData name="Miguel Ángel Campos Méndez" userId="402d5bdf62ce6c12" providerId="LiveId" clId="{63084385-43D9-40E0-9483-EC26E7D2DCD2}" dt="2020-03-29T17:39:29.511" v="50" actId="11"/>
          <ac:spMkLst>
            <pc:docMk/>
            <pc:sldMk cId="1957176527" sldId="337"/>
            <ac:spMk id="423939" creationId="{00000000-0000-0000-0000-000000000000}"/>
          </ac:spMkLst>
        </pc:spChg>
      </pc:sldChg>
      <pc:sldChg chg="modSp add">
        <pc:chgData name="Miguel Ángel Campos Méndez" userId="402d5bdf62ce6c12" providerId="LiveId" clId="{63084385-43D9-40E0-9483-EC26E7D2DCD2}" dt="2020-03-29T17:41:25.801" v="67" actId="11"/>
        <pc:sldMkLst>
          <pc:docMk/>
          <pc:sldMk cId="2306374889" sldId="338"/>
        </pc:sldMkLst>
        <pc:spChg chg="mod">
          <ac:chgData name="Miguel Ángel Campos Méndez" userId="402d5bdf62ce6c12" providerId="LiveId" clId="{63084385-43D9-40E0-9483-EC26E7D2DCD2}" dt="2020-03-29T17:41:09.980" v="66" actId="20577"/>
          <ac:spMkLst>
            <pc:docMk/>
            <pc:sldMk cId="2306374889" sldId="338"/>
            <ac:spMk id="2" creationId="{00000000-0000-0000-0000-000000000000}"/>
          </ac:spMkLst>
        </pc:spChg>
        <pc:spChg chg="mod">
          <ac:chgData name="Miguel Ángel Campos Méndez" userId="402d5bdf62ce6c12" providerId="LiveId" clId="{63084385-43D9-40E0-9483-EC26E7D2DCD2}" dt="2020-03-29T17:41:25.801" v="67" actId="11"/>
          <ac:spMkLst>
            <pc:docMk/>
            <pc:sldMk cId="2306374889" sldId="338"/>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3/29/2020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‹Nº›</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3/29/2020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‹Nº›</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0070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8BAF42A-7495-4755-A8EC-61C8D8292648}" type="slidenum">
              <a:rPr lang="en-US"/>
              <a:pPr/>
              <a:t>19</a:t>
            </a:fld>
            <a:r>
              <a:rPr lang="en-US" dirty="0"/>
              <a:t>##</a:t>
            </a:r>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89850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90D84B1-FB18-4A9F-9733-77075D6A0C65}" type="slidenum">
              <a:rPr lang="en-US"/>
              <a:pPr/>
              <a:t>20</a:t>
            </a:fld>
            <a:r>
              <a:rPr lang="en-US" dirty="0"/>
              <a:t>##</a:t>
            </a:r>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02644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EE7FE7A-43FA-4767-B6DC-EB8250913BC6}" type="slidenum">
              <a:rPr lang="en-US"/>
              <a:pPr/>
              <a:t>21</a:t>
            </a:fld>
            <a:r>
              <a:rPr lang="en-US" dirty="0"/>
              <a:t>##</a:t>
            </a:r>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11440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F0ED57A-C10E-4185-8CAF-2CCFBB896B90}" type="slidenum">
              <a:rPr lang="en-US"/>
              <a:pPr/>
              <a:t>22</a:t>
            </a:fld>
            <a:r>
              <a:rPr lang="en-US" dirty="0"/>
              <a:t>##</a:t>
            </a:r>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14112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FE65C32-E871-4ECA-BF59-5BC372BBE3BC}" type="slidenum">
              <a:rPr lang="en-US"/>
              <a:pPr/>
              <a:t>23</a:t>
            </a:fld>
            <a:r>
              <a:rPr lang="en-US" dirty="0"/>
              <a:t>##</a:t>
            </a:r>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55522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5EE891-80EA-45EA-837D-F5C5430727A7}" type="slidenum">
              <a:rPr lang="en-US"/>
              <a:pPr/>
              <a:t>24</a:t>
            </a:fld>
            <a:r>
              <a:rPr lang="en-US" dirty="0"/>
              <a:t>##</a:t>
            </a:r>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4057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5EE891-80EA-45EA-837D-F5C5430727A7}" type="slidenum">
              <a:rPr lang="en-US"/>
              <a:pPr/>
              <a:t>25</a:t>
            </a:fld>
            <a:r>
              <a:rPr lang="en-US" dirty="0"/>
              <a:t>##</a:t>
            </a:r>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63963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6076CF1-1478-4E48-BC48-3D5C2CA7B8A2}" type="slidenum">
              <a:rPr lang="en-US"/>
              <a:pPr/>
              <a:t>26</a:t>
            </a:fld>
            <a:r>
              <a:rPr lang="en-US" dirty="0"/>
              <a:t>##</a:t>
            </a:r>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93388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0BF707A-3AAE-489F-80C7-76755F18ED8B}" type="slidenum">
              <a:rPr lang="en-US"/>
              <a:pPr/>
              <a:t>27</a:t>
            </a:fld>
            <a:r>
              <a:rPr lang="en-US" dirty="0"/>
              <a:t>##</a:t>
            </a:r>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11480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DF04AFF-E404-4F0D-9931-CBDD0CDA50DB}" type="slidenum">
              <a:rPr lang="en-US"/>
              <a:pPr/>
              <a:t>28</a:t>
            </a:fld>
            <a:r>
              <a:rPr lang="en-US" dirty="0"/>
              <a:t>##</a:t>
            </a:r>
          </a:p>
        </p:txBody>
      </p:sp>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7786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3</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80944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C0C8944-6399-4AD2-90E5-DBEA93284A1D}" type="slidenum">
              <a:rPr lang="en-US"/>
              <a:pPr/>
              <a:t>29</a:t>
            </a:fld>
            <a:r>
              <a:rPr lang="en-US" dirty="0"/>
              <a:t>##</a:t>
            </a:r>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35851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4A98A71-A667-41D6-B75B-8587DF51869E}" type="slidenum">
              <a:rPr lang="en-US"/>
              <a:pPr/>
              <a:t>30</a:t>
            </a:fld>
            <a:r>
              <a:rPr lang="en-US" dirty="0"/>
              <a:t>##</a:t>
            </a:r>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91824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22C2EF0-5730-497B-A4F1-6FAFE899E8A5}" type="slidenum">
              <a:rPr lang="en-US"/>
              <a:pPr/>
              <a:t>31</a:t>
            </a:fld>
            <a:r>
              <a:rPr lang="en-US" dirty="0"/>
              <a:t>##</a:t>
            </a:r>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6533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13D01B-CCB1-46BB-8F02-72B179FA1281}" type="slidenum">
              <a:rPr lang="en-US"/>
              <a:pPr/>
              <a:t>32</a:t>
            </a:fld>
            <a:r>
              <a:rPr lang="en-US" dirty="0"/>
              <a:t>##</a:t>
            </a:r>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43919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215FDD2-1818-43CE-A213-56FED2E3AEEA}" type="slidenum">
              <a:rPr lang="en-US"/>
              <a:pPr/>
              <a:t>33</a:t>
            </a:fld>
            <a:r>
              <a:rPr lang="en-US" dirty="0"/>
              <a:t>##</a:t>
            </a:r>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58081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5DC47F-C35E-4357-AA41-377C96F5E9D3}" type="slidenum">
              <a:rPr lang="en-US"/>
              <a:pPr/>
              <a:t>38</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74432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89AD8F0-7A01-4E70-9A09-2EFF316EC88A}" type="slidenum">
              <a:rPr lang="en-US"/>
              <a:pPr/>
              <a:t>39</a:t>
            </a:fld>
            <a:r>
              <a:rPr lang="en-US" dirty="0"/>
              <a:t>##</a:t>
            </a:r>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0292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550AE5-9FCE-41F7-BDB9-D6439817E110}" type="slidenum">
              <a:rPr lang="en-US"/>
              <a:pPr/>
              <a:t>40</a:t>
            </a:fld>
            <a:r>
              <a:rPr lang="en-US" dirty="0"/>
              <a:t>##</a:t>
            </a:r>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21361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A1B4EA-601B-429D-95A9-7F588C2BE426}" type="slidenum">
              <a:rPr lang="en-US"/>
              <a:pPr/>
              <a:t>41</a:t>
            </a:fld>
            <a:r>
              <a:rPr lang="en-US" dirty="0"/>
              <a:t>##</a:t>
            </a:r>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972966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4D8A304-500D-4357-9C1D-9E52C4ECCC95}" type="slidenum">
              <a:rPr lang="en-US"/>
              <a:pPr/>
              <a:t>42</a:t>
            </a:fld>
            <a:r>
              <a:rPr lang="en-US" dirty="0"/>
              <a:t>##</a:t>
            </a:r>
          </a:p>
        </p:txBody>
      </p:sp>
      <p:sp>
        <p:nvSpPr>
          <p:cNvPr id="794626" name="Rectangle 2"/>
          <p:cNvSpPr>
            <a:spLocks noGrp="1" noRot="1" noChangeAspect="1"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00621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7E7106-A1CD-4780-B722-72359B165737}" type="slidenum">
              <a:rPr lang="en-US"/>
              <a:pPr/>
              <a:t>4</a:t>
            </a:fld>
            <a:r>
              <a:rPr lang="en-US" dirty="0"/>
              <a:t>##</a:t>
            </a:r>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704324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80B3E7A-E98B-4D38-AE8C-939FEF501B4E}" type="slidenum">
              <a:rPr lang="en-US"/>
              <a:pPr/>
              <a:t>44</a:t>
            </a:fld>
            <a:r>
              <a:rPr lang="en-US" dirty="0"/>
              <a:t>##</a:t>
            </a: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1096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80B3E7A-E98B-4D38-AE8C-939FEF501B4E}" type="slidenum">
              <a:rPr lang="en-US"/>
              <a:pPr/>
              <a:t>45</a:t>
            </a:fld>
            <a:r>
              <a:rPr lang="en-US" dirty="0"/>
              <a:t>##</a:t>
            </a: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06389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80B3E7A-E98B-4D38-AE8C-939FEF501B4E}" type="slidenum">
              <a:rPr lang="en-US"/>
              <a:pPr/>
              <a:t>49</a:t>
            </a:fld>
            <a:r>
              <a:rPr lang="en-US" dirty="0"/>
              <a:t>##</a:t>
            </a: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55801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80B3E7A-E98B-4D38-AE8C-939FEF501B4E}" type="slidenum">
              <a:rPr lang="en-US"/>
              <a:pPr/>
              <a:t>50</a:t>
            </a:fld>
            <a:r>
              <a:rPr lang="en-US" dirty="0"/>
              <a:t>##</a:t>
            </a: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23471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80B3E7A-E98B-4D38-AE8C-939FEF501B4E}" type="slidenum">
              <a:rPr lang="en-US"/>
              <a:pPr/>
              <a:t>53</a:t>
            </a:fld>
            <a:r>
              <a:rPr lang="en-US" dirty="0"/>
              <a:t>##</a:t>
            </a: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66025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53401EC-82D0-4808-B462-29C5404FB0F5}" type="slidenum">
              <a:rPr lang="en-US"/>
              <a:pPr/>
              <a:t>54</a:t>
            </a:fld>
            <a:r>
              <a:rPr lang="en-US" dirty="0"/>
              <a:t>##</a:t>
            </a:r>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531097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A44788-8061-4105-B1B0-45EC07911010}" type="slidenum">
              <a:rPr lang="en-US"/>
              <a:pPr/>
              <a:t>55</a:t>
            </a:fld>
            <a:r>
              <a:rPr lang="en-US" dirty="0"/>
              <a:t>##</a:t>
            </a:r>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01201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56</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5499586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16BA5B0-A2FE-40D4-A2CB-81C2E18CDF0B}" type="slidenum">
              <a:rPr lang="en-US"/>
              <a:pPr/>
              <a:t>57</a:t>
            </a:fld>
            <a:r>
              <a:rPr lang="en-US" dirty="0"/>
              <a:t>##</a:t>
            </a:r>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46404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53EF1BD-F781-4DA8-97E7-D3A4ACAEAF5F}" type="slidenum">
              <a:rPr lang="en-US"/>
              <a:pPr/>
              <a:t>58</a:t>
            </a:fld>
            <a:r>
              <a:rPr lang="en-US" dirty="0"/>
              <a:t>##</a:t>
            </a:r>
          </a:p>
        </p:txBody>
      </p:sp>
      <p:sp>
        <p:nvSpPr>
          <p:cNvPr id="835586" name="Rectangle 2"/>
          <p:cNvSpPr>
            <a:spLocks noGrp="1" noRot="1" noChangeAspect="1" noChangeArrowheads="1" noTextEdit="1"/>
          </p:cNvSpPr>
          <p:nvPr>
            <p:ph type="sldImg"/>
          </p:nvPr>
        </p:nvSpPr>
        <p:spPr>
          <a:ln/>
        </p:spPr>
      </p:sp>
      <p:sp>
        <p:nvSpPr>
          <p:cNvPr id="8355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72913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F030147-2EDD-4B91-A9CA-82CF052ED5A6}" type="slidenum">
              <a:rPr lang="en-US"/>
              <a:pPr/>
              <a:t>5</a:t>
            </a:fld>
            <a:r>
              <a:rPr lang="en-US" dirty="0"/>
              <a:t>##</a:t>
            </a:r>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712225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50B316E-6DDF-4CB6-9D38-F33DE0140A91}" type="slidenum">
              <a:rPr lang="en-US"/>
              <a:pPr/>
              <a:t>59</a:t>
            </a:fld>
            <a:r>
              <a:rPr lang="en-US" dirty="0"/>
              <a:t>##</a:t>
            </a:r>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1720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50B316E-6DDF-4CB6-9D38-F33DE0140A91}" type="slidenum">
              <a:rPr lang="en-US"/>
              <a:pPr/>
              <a:t>64</a:t>
            </a:fld>
            <a:r>
              <a:rPr lang="en-US" dirty="0"/>
              <a:t>##</a:t>
            </a:r>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399498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DB7ADFCA-6F1C-4039-BC86-0232E9407639}" type="slidenum">
              <a:rPr lang="en-US"/>
              <a:pPr/>
              <a:t>65</a:t>
            </a:fld>
            <a:r>
              <a:rPr lang="en-US" dirty="0"/>
              <a:t>##</a:t>
            </a:r>
          </a:p>
        </p:txBody>
      </p:sp>
      <p:sp>
        <p:nvSpPr>
          <p:cNvPr id="1289218" name="Rectangle 2"/>
          <p:cNvSpPr>
            <a:spLocks noGrp="1" noRot="1" noChangeAspect="1" noChangeArrowheads="1" noTextEdit="1"/>
          </p:cNvSpPr>
          <p:nvPr>
            <p:ph type="sldImg"/>
          </p:nvPr>
        </p:nvSpPr>
        <p:spPr>
          <a:ln/>
        </p:spPr>
      </p:sp>
      <p:sp>
        <p:nvSpPr>
          <p:cNvPr id="12892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63374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EE00FC59-ADF9-4E7F-ABA4-DCBBC898178A}" type="slidenum">
              <a:rPr lang="en-US"/>
              <a:pPr/>
              <a:t>66</a:t>
            </a:fld>
            <a:r>
              <a:rPr lang="en-US" dirty="0"/>
              <a:t>##</a:t>
            </a:r>
          </a:p>
        </p:txBody>
      </p:sp>
      <p:sp>
        <p:nvSpPr>
          <p:cNvPr id="1259522" name="Rectangle 2"/>
          <p:cNvSpPr>
            <a:spLocks noGrp="1" noRot="1" noChangeAspect="1" noChangeArrowheads="1" noTextEdit="1"/>
          </p:cNvSpPr>
          <p:nvPr>
            <p:ph type="sldImg"/>
          </p:nvPr>
        </p:nvSpPr>
        <p:spPr>
          <a:ln/>
        </p:spPr>
      </p:sp>
      <p:sp>
        <p:nvSpPr>
          <p:cNvPr id="1259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006585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89566D69-F78F-4B61-91C5-38A893F2A32E}" type="slidenum">
              <a:rPr lang="en-US"/>
              <a:pPr/>
              <a:t>67</a:t>
            </a:fld>
            <a:r>
              <a:rPr lang="en-US" dirty="0"/>
              <a:t>##</a:t>
            </a:r>
          </a:p>
        </p:txBody>
      </p:sp>
      <p:sp>
        <p:nvSpPr>
          <p:cNvPr id="1261570" name="Rectangle 2"/>
          <p:cNvSpPr>
            <a:spLocks noGrp="1" noRot="1" noChangeAspect="1" noChangeArrowheads="1" noTextEdit="1"/>
          </p:cNvSpPr>
          <p:nvPr>
            <p:ph type="sldImg"/>
          </p:nvPr>
        </p:nvSpPr>
        <p:spPr>
          <a:ln/>
        </p:spPr>
      </p:sp>
      <p:sp>
        <p:nvSpPr>
          <p:cNvPr id="12615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978046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F08474F1-E451-4FAA-87FA-5EB281553B45}" type="slidenum">
              <a:rPr lang="en-US"/>
              <a:pPr/>
              <a:t>68</a:t>
            </a:fld>
            <a:r>
              <a:rPr lang="en-US" dirty="0"/>
              <a:t>##</a:t>
            </a:r>
          </a:p>
        </p:txBody>
      </p:sp>
      <p:sp>
        <p:nvSpPr>
          <p:cNvPr id="1263618" name="Rectangle 2"/>
          <p:cNvSpPr>
            <a:spLocks noGrp="1" noRot="1" noChangeAspect="1" noChangeArrowheads="1" noTextEdit="1"/>
          </p:cNvSpPr>
          <p:nvPr>
            <p:ph type="sldImg"/>
          </p:nvPr>
        </p:nvSpPr>
        <p:spPr>
          <a:ln/>
        </p:spPr>
      </p:sp>
      <p:sp>
        <p:nvSpPr>
          <p:cNvPr id="12636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472249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F2B28AFD-0C0E-4BD8-9A10-CAE288526EDC}" type="slidenum">
              <a:rPr lang="en-US"/>
              <a:pPr/>
              <a:t>69</a:t>
            </a:fld>
            <a:r>
              <a:rPr lang="en-US" dirty="0"/>
              <a:t>##</a:t>
            </a:r>
          </a:p>
        </p:txBody>
      </p:sp>
      <p:sp>
        <p:nvSpPr>
          <p:cNvPr id="1265666" name="Rectangle 2"/>
          <p:cNvSpPr>
            <a:spLocks noGrp="1" noRot="1" noChangeAspect="1" noChangeArrowheads="1" noTextEdit="1"/>
          </p:cNvSpPr>
          <p:nvPr>
            <p:ph type="sldImg"/>
          </p:nvPr>
        </p:nvSpPr>
        <p:spPr>
          <a:ln/>
        </p:spPr>
      </p:sp>
      <p:sp>
        <p:nvSpPr>
          <p:cNvPr id="12656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819428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7DBB293D-CB45-4731-B7ED-BE47D7799204}" type="slidenum">
              <a:rPr lang="en-US"/>
              <a:pPr/>
              <a:t>71</a:t>
            </a:fld>
            <a:r>
              <a:rPr lang="en-US" dirty="0"/>
              <a:t>##</a:t>
            </a:r>
          </a:p>
        </p:txBody>
      </p:sp>
      <p:sp>
        <p:nvSpPr>
          <p:cNvPr id="1268738" name="Rectangle 2"/>
          <p:cNvSpPr>
            <a:spLocks noGrp="1" noRot="1" noChangeAspect="1" noChangeArrowheads="1" noTextEdit="1"/>
          </p:cNvSpPr>
          <p:nvPr>
            <p:ph type="sldImg"/>
          </p:nvPr>
        </p:nvSpPr>
        <p:spPr>
          <a:ln/>
        </p:spPr>
      </p:sp>
      <p:sp>
        <p:nvSpPr>
          <p:cNvPr id="12687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466928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63D61238-347C-4CA4-868C-63F8FD2AFB07}" type="slidenum">
              <a:rPr lang="en-US"/>
              <a:pPr/>
              <a:t>72</a:t>
            </a:fld>
            <a:r>
              <a:rPr lang="en-US" dirty="0"/>
              <a:t>##</a:t>
            </a:r>
          </a:p>
        </p:txBody>
      </p:sp>
      <p:sp>
        <p:nvSpPr>
          <p:cNvPr id="1270786" name="Rectangle 2"/>
          <p:cNvSpPr>
            <a:spLocks noGrp="1" noRot="1" noChangeAspect="1" noChangeArrowheads="1" noTextEdit="1"/>
          </p:cNvSpPr>
          <p:nvPr>
            <p:ph type="sldImg"/>
          </p:nvPr>
        </p:nvSpPr>
        <p:spPr>
          <a:ln/>
        </p:spPr>
      </p:sp>
      <p:sp>
        <p:nvSpPr>
          <p:cNvPr id="12707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5545273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6F0C525D-D29F-4DB8-9DBB-B3202496A33E}" type="slidenum">
              <a:rPr lang="en-US"/>
              <a:pPr/>
              <a:t>73</a:t>
            </a:fld>
            <a:r>
              <a:rPr lang="en-US" dirty="0"/>
              <a:t>##</a:t>
            </a:r>
          </a:p>
        </p:txBody>
      </p:sp>
      <p:sp>
        <p:nvSpPr>
          <p:cNvPr id="1272834" name="Rectangle 2"/>
          <p:cNvSpPr>
            <a:spLocks noGrp="1" noRot="1" noChangeAspect="1" noChangeArrowheads="1" noTextEdit="1"/>
          </p:cNvSpPr>
          <p:nvPr>
            <p:ph type="sldImg"/>
          </p:nvPr>
        </p:nvSpPr>
        <p:spPr>
          <a:ln/>
        </p:spPr>
      </p:sp>
      <p:sp>
        <p:nvSpPr>
          <p:cNvPr id="12728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78464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EDC62DD-9E81-4566-B8AA-1300A787C483}" type="slidenum">
              <a:rPr lang="en-US"/>
              <a:pPr/>
              <a:t>7</a:t>
            </a:fld>
            <a:r>
              <a:rPr lang="en-US" dirty="0"/>
              <a:t>##</a:t>
            </a:r>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548642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A1C33E3-88F0-47D6-959B-869C3121453C}" type="slidenum">
              <a:rPr lang="en-US"/>
              <a:pPr/>
              <a:t>75</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412326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965E8F8-60FD-46BF-99BF-1A133A1E0243}" type="slidenum">
              <a:rPr lang="en-US"/>
              <a:pPr/>
              <a:t>77</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49744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AE646F6-CBA3-4CCA-9140-911BAA09849B}" type="slidenum">
              <a:rPr lang="en-US"/>
              <a:pPr/>
              <a:t>78</a:t>
            </a:fld>
            <a:r>
              <a:rPr lang="en-US" dirty="0"/>
              <a:t>##</a:t>
            </a:r>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564392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7AC65DE-403F-46E1-B314-C624A722D741}" type="slidenum">
              <a:rPr lang="en-US"/>
              <a:pPr/>
              <a:t>79</a:t>
            </a:fld>
            <a:r>
              <a:rPr lang="en-US" dirty="0"/>
              <a:t>##</a:t>
            </a:r>
          </a:p>
        </p:txBody>
      </p:sp>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86675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86903F-55AE-4AC6-91DB-3725A73743C0}" type="slidenum">
              <a:rPr lang="en-US"/>
              <a:pPr/>
              <a:t>8</a:t>
            </a:fld>
            <a:r>
              <a:rPr lang="en-US" dirty="0"/>
              <a:t>##</a:t>
            </a:r>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87438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52968F3-B71C-4C74-BE34-57A72877DFA1}" type="slidenum">
              <a:rPr lang="en-US"/>
              <a:pPr/>
              <a:t>9</a:t>
            </a:fld>
            <a:r>
              <a:rPr lang="en-US" dirty="0"/>
              <a:t>##</a:t>
            </a:r>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54547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F314DFA-57D9-4A1D-8957-B6C8B0F4AE1C}" type="slidenum">
              <a:rPr lang="en-US"/>
              <a:pPr/>
              <a:t>17</a:t>
            </a:fld>
            <a:r>
              <a:rPr lang="en-US" dirty="0"/>
              <a:t>##</a:t>
            </a:r>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45514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E6FE29C-65AE-4B6B-BBBA-FA47CF92BC94}" type="slidenum">
              <a:rPr lang="en-US"/>
              <a:pPr/>
              <a:t>18</a:t>
            </a:fld>
            <a:r>
              <a:rPr lang="en-US" dirty="0"/>
              <a:t>##</a:t>
            </a:r>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r>
              <a:rPr lang="en-US"/>
              <a:t>Mew = </a:t>
            </a:r>
            <a:r>
              <a:rPr lang="bg-BG"/>
              <a:t>мяукам!</a:t>
            </a:r>
            <a:endParaRPr lang="en-US"/>
          </a:p>
        </p:txBody>
      </p:sp>
    </p:spTree>
    <p:extLst>
      <p:ext uri="{BB962C8B-B14F-4D97-AF65-F5344CB8AC3E}">
        <p14:creationId xmlns:p14="http://schemas.microsoft.com/office/powerpoint/2010/main" val="184262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a:t>Insert a Picture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Slide Title</a:t>
            </a:r>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a:t>Slide Title</a:t>
            </a:r>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a:t>Enter source code here</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‹Nº›</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Section Title</a:t>
            </a:r>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Section Subtitle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форум програмиране, форум уеб дизайн</a:t>
              </a: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a:ln w="0">
                    <a:noFill/>
                  </a:ln>
                  <a:solidFill>
                    <a:schemeClr val="bg1"/>
                  </a:solidFill>
                  <a:effectLst/>
                  <a:latin typeface="Corbel" pitchFamily="34" charset="0"/>
                  <a:ea typeface="+mn-ea"/>
                  <a:cs typeface="+mn-cs"/>
                </a:rPr>
                <a:t>курсове и уроци по програмиране, уеб дизайн – безплатно</a:t>
              </a: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програмиране за деца – безплатни курсове и уроци</a:t>
              </a: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a:ln w="0">
                    <a:noFill/>
                  </a:ln>
                  <a:solidFill>
                    <a:schemeClr val="bg1"/>
                  </a:solidFill>
                  <a:effectLst/>
                </a:rPr>
                <a:t>безплатен SEO курс - оптимизация за търсачки</a:t>
              </a: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уроци по уеб дизайн, HTML, CSS, JavaScript, Photoshop</a:t>
              </a: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уроци по програмиране и уеб дизайн за ученици</a:t>
              </a: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MVC курс – HTML, SQL, C#, .NET, ASP.NET MVC</a:t>
              </a: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"Разработка на софтуер в cloud среда"</a:t>
              </a: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BG Coder - онлайн състезателна система - online judge</a:t>
              </a: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курсове и уроци по програмиране, книги – безплатно от Наков</a:t>
              </a: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"Качествен програмен код"</a:t>
              </a: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алго академия – състезателно програмиране, състезания</a:t>
              </a: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курс - уеб програмиране, бази данни, C#, .NET, ASP.NET</a:t>
              </a: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a:ln w="0">
                    <a:noFill/>
                  </a:ln>
                  <a:solidFill>
                    <a:schemeClr val="bg1"/>
                  </a:solidFill>
                  <a:effectLst/>
                </a:rPr>
                <a:t>курсове и уроци по </a:t>
              </a:r>
              <a:r>
                <a:rPr lang="bg-BG" sz="200" kern="1200" noProof="1">
                  <a:ln w="0">
                    <a:noFill/>
                  </a:ln>
                  <a:solidFill>
                    <a:schemeClr val="bg1"/>
                  </a:solidFill>
                  <a:effectLst/>
                  <a:latin typeface="Corbel" pitchFamily="34" charset="0"/>
                  <a:ea typeface="+mn-ea"/>
                  <a:cs typeface="+mn-cs"/>
                </a:rPr>
                <a:t>програмиране – Телерик академия</a:t>
              </a: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 мобилни приложения с iPhone, Android, WP7, PhoneGap</a:t>
              </a: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free C# book, безплатна книга C#, книга Java, книга C#</a:t>
              </a: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Дончо Минков - сайт за програмиране</a:t>
              </a: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Николай Костов - блог за програмиране</a:t>
              </a: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C# курс, програмиране, безплатно</a:t>
              </a: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Presentation Title</a:t>
            </a:r>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a:solidFill>
                  <a:schemeClr val="tx1">
                    <a:lumMod val="75000"/>
                  </a:schemeClr>
                </a:solidFill>
                <a:effectLst>
                  <a:reflection blurRad="6350" stA="55000" endA="300" endPos="45500" dir="5400000" sy="-100000" algn="bl" rotWithShape="0"/>
                </a:effectLst>
              </a:rPr>
              <a:t>?</a:t>
            </a: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a:solidFill>
                  <a:schemeClr val="accent4">
                    <a:lumMod val="60000"/>
                    <a:lumOff val="40000"/>
                  </a:schemeClr>
                </a:solidFill>
                <a:effectLst>
                  <a:reflection blurRad="6350" stA="55000" endA="300" endPos="45500" dir="5400000" sy="-100000" algn="bl" rotWithShape="0"/>
                </a:effectLst>
              </a:rPr>
              <a:t>?</a:t>
            </a: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a:ln w="11430"/>
                <a:solidFill>
                  <a:schemeClr val="accent4">
                    <a:lumMod val="60000"/>
                    <a:lumOff val="40000"/>
                  </a:schemeClr>
                </a:solidFill>
                <a:effectLst>
                  <a:outerShdw blurRad="25400" algn="tl" rotWithShape="0">
                    <a:srgbClr val="000000">
                      <a:alpha val="43000"/>
                    </a:srgbClr>
                  </a:outerShdw>
                </a:effectLst>
              </a:rPr>
              <a:t>?</a:t>
            </a: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a:t>Course web site URL</a:t>
            </a: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a:solidFill>
                  <a:srgbClr val="FFBF8B"/>
                </a:solidFill>
                <a:effectLst>
                  <a:reflection blurRad="6350" stA="55000" endA="300" endPos="45500" dir="5400000" sy="-100000" algn="bl" rotWithShape="0"/>
                </a:effectLst>
                <a:latin typeface="Cambria" pitchFamily="18" charset="0"/>
              </a:rPr>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a:solidFill>
                  <a:srgbClr val="0EFE58"/>
                </a:solidFill>
                <a:effectLst>
                  <a:outerShdw blurRad="38100" dist="38100" dir="2700000" algn="tl">
                    <a:srgbClr val="000000">
                      <a:alpha val="43137"/>
                    </a:srgbClr>
                  </a:outerShdw>
                </a:effectLst>
              </a:rPr>
              <a:t>Telerik Corporation</a:t>
            </a: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a:t>Slide Title</a:t>
            </a:r>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a:t>Source code box</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pPr>
              <a:defRPr/>
            </a:pPr>
            <a:fld id="{58452FF4-89E3-4D1B-9927-2DBDC00E58D7}" type="slidenum">
              <a:rPr lang="en-US" smtClean="0"/>
              <a:pPr>
                <a:defRPr/>
              </a:pPr>
              <a:t>‹Nº›</a:t>
            </a:fld>
            <a:endParaRPr lang="en-US" dirty="0"/>
          </a:p>
        </p:txBody>
      </p:sp>
    </p:spTree>
    <p:extLst>
      <p:ext uri="{BB962C8B-B14F-4D97-AF65-F5344CB8AC3E}">
        <p14:creationId xmlns:p14="http://schemas.microsoft.com/office/powerpoint/2010/main" val="335891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jpeg"/><Relationship Id="rId7" Type="http://schemas.openxmlformats.org/officeDocument/2006/relationships/hyperlink" Target="http://www.nakov.com/" TargetMode="External"/><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hyperlink" Target="http://academy.telerik.com/" TargetMode="External"/><Relationship Id="rId5" Type="http://schemas.openxmlformats.org/officeDocument/2006/relationships/image" Target="../media/image8.png"/><Relationship Id="rId4" Type="http://schemas.openxmlformats.org/officeDocument/2006/relationships/image" Target="../media/image7.png"/><Relationship Id="rId9"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4.xml"/><Relationship Id="rId4" Type="http://schemas.openxmlformats.org/officeDocument/2006/relationships/image" Target="../media/image3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50.jpeg"/></Relationships>
</file>

<file path=ppt/slides/_rels/slide6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e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56.jpe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60.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hyperlink" Target="http://forums.academy.telerik.com/" TargetMode="External"/><Relationship Id="rId10" Type="http://schemas.openxmlformats.org/officeDocument/2006/relationships/image" Target="../media/image62.png"/><Relationship Id="rId4" Type="http://schemas.openxmlformats.org/officeDocument/2006/relationships/hyperlink" Target="http://www.facebook.com/telerikacademy" TargetMode="External"/><Relationship Id="rId9" Type="http://schemas.openxmlformats.org/officeDocument/2006/relationships/image" Target="../media/image6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00200"/>
            <a:ext cx="8229600" cy="1524000"/>
          </a:xfrm>
        </p:spPr>
        <p:txBody>
          <a:bodyPr/>
          <a:lstStyle/>
          <a:p>
            <a:pPr>
              <a:lnSpc>
                <a:spcPts val="6000"/>
              </a:lnSpc>
            </a:pPr>
            <a:r>
              <a:rPr lang="en-US" dirty="0"/>
              <a:t>Defining Classes</a:t>
            </a:r>
          </a:p>
        </p:txBody>
      </p:sp>
      <p:sp>
        <p:nvSpPr>
          <p:cNvPr id="3" name="Subtitle 2"/>
          <p:cNvSpPr>
            <a:spLocks noGrp="1"/>
          </p:cNvSpPr>
          <p:nvPr>
            <p:ph type="subTitle" idx="1"/>
          </p:nvPr>
        </p:nvSpPr>
        <p:spPr>
          <a:xfrm>
            <a:off x="530148" y="3276600"/>
            <a:ext cx="8134350" cy="569120"/>
          </a:xfrm>
        </p:spPr>
        <p:txBody>
          <a:bodyPr/>
          <a:lstStyle/>
          <a:p>
            <a:r>
              <a:rPr lang="en-US" dirty="0"/>
              <a:t>Classes, Fields, Constructors, Methods, Properties</a:t>
            </a:r>
          </a:p>
        </p:txBody>
      </p:sp>
      <p:pic>
        <p:nvPicPr>
          <p:cNvPr id="95234" name="Picture 2" descr="http://www.atelier-us.com/upload/2009/01/earth_networks.jpg"/>
          <p:cNvPicPr>
            <a:picLocks noChangeAspect="1" noChangeArrowheads="1"/>
          </p:cNvPicPr>
          <p:nvPr/>
        </p:nvPicPr>
        <p:blipFill>
          <a:blip r:embed="rId2" cstate="screen">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rot="10800000">
            <a:off x="6715648" y="-10047"/>
            <a:ext cx="2438400" cy="1653692"/>
          </a:xfrm>
          <a:prstGeom prst="rect">
            <a:avLst/>
          </a:prstGeom>
          <a:noFill/>
          <a:effectLst>
            <a:softEdge rad="31750"/>
          </a:effectLst>
        </p:spPr>
      </p:pic>
      <p:pic>
        <p:nvPicPr>
          <p:cNvPr id="95236" name="Picture 4" descr="http://www.johnlund.com/images/lrJL_LightAbstract_04.jpg"/>
          <p:cNvPicPr>
            <a:picLocks noChangeAspect="1" noChangeArrowheads="1"/>
          </p:cNvPicPr>
          <p:nvPr/>
        </p:nvPicPr>
        <p:blipFill>
          <a:blip r:embed="rId3" cstate="screen">
            <a:lum bright="10000" contrast="20000"/>
            <a:extLst>
              <a:ext uri="{28A0092B-C50C-407E-A947-70E740481C1C}">
                <a14:useLocalDpi xmlns:a14="http://schemas.microsoft.com/office/drawing/2010/main"/>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pic>
        <p:nvPicPr>
          <p:cNvPr id="95239" name="Picture 7" descr="C:\Trash\blue-earth.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20521944">
            <a:off x="1474395" y="331395"/>
            <a:ext cx="1965224" cy="1965224"/>
          </a:xfrm>
          <a:prstGeom prst="ellipse">
            <a:avLst/>
          </a:prstGeom>
          <a:noFill/>
          <a:effectLst>
            <a:softEdge rad="317500"/>
          </a:effectLst>
        </p:spPr>
      </p:pic>
      <p:pic>
        <p:nvPicPr>
          <p:cNvPr id="25"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505200" y="471800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Placeholder 4"/>
          <p:cNvSpPr>
            <a:spLocks noGrp="1"/>
          </p:cNvSpPr>
          <p:nvPr/>
        </p:nvSpPr>
        <p:spPr>
          <a:xfrm>
            <a:off x="381000" y="4495800"/>
            <a:ext cx="3046709" cy="533400"/>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Svetlin Nakov</a:t>
            </a:r>
          </a:p>
        </p:txBody>
      </p:sp>
      <p:sp>
        <p:nvSpPr>
          <p:cNvPr id="35" name="Text Placeholder 5"/>
          <p:cNvSpPr>
            <a:spLocks noGrp="1"/>
          </p:cNvSpPr>
          <p:nvPr/>
        </p:nvSpPr>
        <p:spPr>
          <a:xfrm>
            <a:off x="419101" y="5757446"/>
            <a:ext cx="3012477" cy="369332"/>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36" name="Text Placeholder 6"/>
          <p:cNvSpPr>
            <a:spLocks noGrp="1"/>
          </p:cNvSpPr>
          <p:nvPr/>
        </p:nvSpPr>
        <p:spPr>
          <a:xfrm>
            <a:off x="419101" y="6062246"/>
            <a:ext cx="3012477"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hlinkClick r:id="rId6"/>
              </a:rPr>
              <a:t>academy.telerik.com</a:t>
            </a:r>
            <a:r>
              <a:rPr lang="en-US" dirty="0"/>
              <a:t>   </a:t>
            </a:r>
          </a:p>
        </p:txBody>
      </p:sp>
      <p:sp>
        <p:nvSpPr>
          <p:cNvPr id="37" name="Text Placeholder 3"/>
          <p:cNvSpPr>
            <a:spLocks noGrp="1"/>
          </p:cNvSpPr>
          <p:nvPr/>
        </p:nvSpPr>
        <p:spPr>
          <a:xfrm>
            <a:off x="393701" y="4953000"/>
            <a:ext cx="3035299" cy="461665"/>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Technical Trainer</a:t>
            </a:r>
          </a:p>
        </p:txBody>
      </p:sp>
      <p:sp>
        <p:nvSpPr>
          <p:cNvPr id="38" name="Text Placeholder 5"/>
          <p:cNvSpPr>
            <a:spLocks noGrp="1"/>
          </p:cNvSpPr>
          <p:nvPr/>
        </p:nvSpPr>
        <p:spPr>
          <a:xfrm>
            <a:off x="419101" y="5329535"/>
            <a:ext cx="3012477" cy="369332"/>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800" dirty="0">
                <a:hlinkClick r:id="rId7"/>
              </a:rPr>
              <a:t>www.nakov.com</a:t>
            </a:r>
            <a:endParaRPr lang="en-US" sz="1800" dirty="0"/>
          </a:p>
        </p:txBody>
      </p:sp>
      <p:sp>
        <p:nvSpPr>
          <p:cNvPr id="39" name="TextBox 38"/>
          <p:cNvSpPr txBox="1"/>
          <p:nvPr/>
        </p:nvSpPr>
        <p:spPr>
          <a:xfrm rot="191094">
            <a:off x="5317042" y="5779156"/>
            <a:ext cx="2725426" cy="523220"/>
          </a:xfrm>
          <a:prstGeom prst="rect">
            <a:avLst/>
          </a:prstGeom>
          <a:noFill/>
        </p:spPr>
        <p:txBody>
          <a:bodyPr wrap="none" rtlCol="0">
            <a:prstTxWarp prst="textChevronInverted">
              <a:avLst/>
            </a:prstTxWarp>
            <a:spAutoFit/>
          </a:bodyPr>
          <a:lstStyle/>
          <a:p>
            <a:r>
              <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p>
        </p:txBody>
      </p:sp>
      <p:pic>
        <p:nvPicPr>
          <p:cNvPr id="1026" name="Picture 2" descr="objects icon"/>
          <p:cNvPicPr>
            <a:picLocks noChangeAspect="1" noChangeArrowheads="1"/>
          </p:cNvPicPr>
          <p:nvPr/>
        </p:nvPicPr>
        <p:blipFill>
          <a:blip r:embed="rId8" cstate="screen">
            <a:extLst>
              <a:ext uri="{BEBA8EAE-BF5A-486C-A8C5-ECC9F3942E4B}">
                <a14:imgProps xmlns:a14="http://schemas.microsoft.com/office/drawing/2010/main">
                  <a14:imgLayer r:embed="rId9">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rot="21404267">
            <a:off x="4107719" y="170109"/>
            <a:ext cx="1984825" cy="198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05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0868"/>
            <a:ext cx="7924800" cy="685800"/>
          </a:xfrm>
        </p:spPr>
        <p:txBody>
          <a:bodyPr/>
          <a:lstStyle/>
          <a:p>
            <a:r>
              <a:rPr lang="en-US" dirty="0"/>
              <a:t>Fields</a:t>
            </a:r>
          </a:p>
        </p:txBody>
      </p:sp>
      <p:sp>
        <p:nvSpPr>
          <p:cNvPr id="3" name="Subtitle 2"/>
          <p:cNvSpPr>
            <a:spLocks noGrp="1"/>
          </p:cNvSpPr>
          <p:nvPr>
            <p:ph type="subTitle" idx="1"/>
          </p:nvPr>
        </p:nvSpPr>
        <p:spPr>
          <a:xfrm>
            <a:off x="609600" y="1867147"/>
            <a:ext cx="7924800" cy="569120"/>
          </a:xfrm>
        </p:spPr>
        <p:txBody>
          <a:bodyPr/>
          <a:lstStyle/>
          <a:p>
            <a:r>
              <a:rPr lang="en-US" dirty="0"/>
              <a:t>Defining and Using Data Fields</a:t>
            </a:r>
          </a:p>
        </p:txBody>
      </p:sp>
      <p:pic>
        <p:nvPicPr>
          <p:cNvPr id="2052" name="Picture 4" descr="http://imgs.mi9.com/uploads/3d/34/the-green-field_1024x768_52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000" y="2730228"/>
            <a:ext cx="7620000" cy="345281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rot="192557">
            <a:off x="4389305" y="3024337"/>
            <a:ext cx="3591048" cy="838200"/>
          </a:xfrm>
          <a:prstGeom prst="rect">
            <a:avLst/>
          </a:prstGeom>
          <a:noFill/>
        </p:spPr>
        <p:txBody>
          <a:bodyPr wrap="none" rtlCol="0">
            <a:prstTxWarp prst="textWave4">
              <a:avLst>
                <a:gd name="adj1" fmla="val 6250"/>
                <a:gd name="adj2" fmla="val 661"/>
              </a:avLst>
            </a:prstTxWarp>
            <a:spAutoFit/>
            <a:scene3d>
              <a:camera prst="perspectiveRelaxed"/>
              <a:lightRig rig="threePt" dir="t"/>
            </a:scene3d>
          </a:bodyPr>
          <a:lstStyle/>
          <a:p>
            <a:r>
              <a:rPr lang="en-US" sz="5400" b="1" spc="50" dirty="0">
                <a:ln w="0">
                  <a:solidFill>
                    <a:schemeClr val="accent5">
                      <a:lumMod val="75000"/>
                      <a:alpha val="70000"/>
                    </a:schemeClr>
                  </a:solidFill>
                </a:ln>
                <a:solidFill>
                  <a:schemeClr val="accent6">
                    <a:lumMod val="20000"/>
                    <a:lumOff val="80000"/>
                    <a:alpha val="70000"/>
                  </a:schemeClr>
                </a:solidFill>
                <a:effectLst>
                  <a:innerShdw blurRad="63500" dist="50800" dir="13500000">
                    <a:srgbClr val="000000">
                      <a:alpha val="50000"/>
                    </a:srgbClr>
                  </a:innerShdw>
                </a:effectLst>
              </a:rPr>
              <a:t>Data Fields</a:t>
            </a:r>
          </a:p>
        </p:txBody>
      </p:sp>
    </p:spTree>
    <p:extLst>
      <p:ext uri="{BB962C8B-B14F-4D97-AF65-F5344CB8AC3E}">
        <p14:creationId xmlns:p14="http://schemas.microsoft.com/office/powerpoint/2010/main" val="1053461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Fields</a:t>
            </a:r>
          </a:p>
        </p:txBody>
      </p:sp>
      <p:sp>
        <p:nvSpPr>
          <p:cNvPr id="3" name="Content Placeholder 2"/>
          <p:cNvSpPr>
            <a:spLocks noGrp="1"/>
          </p:cNvSpPr>
          <p:nvPr>
            <p:ph idx="1"/>
          </p:nvPr>
        </p:nvSpPr>
        <p:spPr>
          <a:xfrm>
            <a:off x="228600" y="914400"/>
            <a:ext cx="8686800" cy="5791200"/>
          </a:xfrm>
        </p:spPr>
        <p:txBody>
          <a:bodyPr/>
          <a:lstStyle/>
          <a:p>
            <a:r>
              <a:rPr lang="en-US" dirty="0"/>
              <a:t>Fields are </a:t>
            </a:r>
            <a:r>
              <a:rPr lang="en-US" dirty="0">
                <a:solidFill>
                  <a:schemeClr val="accent5">
                    <a:lumMod val="20000"/>
                    <a:lumOff val="80000"/>
                  </a:schemeClr>
                </a:solidFill>
              </a:rPr>
              <a:t>data members </a:t>
            </a:r>
            <a:r>
              <a:rPr lang="en-US" dirty="0"/>
              <a:t>defined inside a class</a:t>
            </a:r>
          </a:p>
          <a:p>
            <a:pPr lvl="1"/>
            <a:r>
              <a:rPr lang="en-US" dirty="0"/>
              <a:t>Fields hold the internal object state</a:t>
            </a:r>
          </a:p>
          <a:p>
            <a:pPr lvl="1"/>
            <a:r>
              <a:rPr lang="en-US" dirty="0"/>
              <a:t>Can be </a:t>
            </a:r>
            <a:r>
              <a:rPr lang="en-US" dirty="0">
                <a:solidFill>
                  <a:schemeClr val="accent5">
                    <a:lumMod val="20000"/>
                    <a:lumOff val="80000"/>
                  </a:schemeClr>
                </a:solidFill>
                <a:latin typeface="Consolas" panose="020B0609020204030204" pitchFamily="49" charset="0"/>
                <a:cs typeface="Consolas" panose="020B0609020204030204" pitchFamily="49" charset="0"/>
              </a:rPr>
              <a:t>static</a:t>
            </a:r>
            <a:r>
              <a:rPr lang="en-US" dirty="0"/>
              <a:t> or per instance</a:t>
            </a:r>
          </a:p>
          <a:p>
            <a:pPr lvl="1"/>
            <a:r>
              <a:rPr lang="en-US" dirty="0"/>
              <a:t>Can be </a:t>
            </a:r>
            <a:r>
              <a:rPr lang="en-US" dirty="0">
                <a:solidFill>
                  <a:schemeClr val="accent5">
                    <a:lumMod val="20000"/>
                    <a:lumOff val="80000"/>
                  </a:schemeClr>
                </a:solidFill>
                <a:latin typeface="Consolas" panose="020B0609020204030204" pitchFamily="49" charset="0"/>
                <a:cs typeface="Consolas" panose="020B0609020204030204" pitchFamily="49" charset="0"/>
              </a:rPr>
              <a:t>private</a:t>
            </a:r>
            <a:r>
              <a:rPr lang="en-US" dirty="0"/>
              <a:t> / </a:t>
            </a:r>
            <a:r>
              <a:rPr lang="en-US" dirty="0">
                <a:solidFill>
                  <a:schemeClr val="accent5">
                    <a:lumMod val="20000"/>
                    <a:lumOff val="80000"/>
                  </a:schemeClr>
                </a:solidFill>
                <a:latin typeface="Consolas" panose="020B0609020204030204" pitchFamily="49" charset="0"/>
                <a:cs typeface="Consolas" panose="020B0609020204030204" pitchFamily="49" charset="0"/>
              </a:rPr>
              <a:t>public</a:t>
            </a:r>
            <a:r>
              <a:rPr lang="en-US" dirty="0"/>
              <a:t> / </a:t>
            </a:r>
            <a:r>
              <a:rPr lang="en-US" dirty="0">
                <a:solidFill>
                  <a:schemeClr val="accent5">
                    <a:lumMod val="20000"/>
                    <a:lumOff val="80000"/>
                  </a:schemeClr>
                </a:solidFill>
                <a:latin typeface="Consolas" panose="020B0609020204030204" pitchFamily="49" charset="0"/>
                <a:cs typeface="Consolas" panose="020B0609020204030204" pitchFamily="49" charset="0"/>
              </a:rPr>
              <a:t>protected</a:t>
            </a:r>
            <a:r>
              <a:rPr lang="en-US" dirty="0"/>
              <a:t> /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3"/>
          <p:cNvSpPr>
            <a:spLocks noChangeArrowheads="1"/>
          </p:cNvSpPr>
          <p:nvPr/>
        </p:nvSpPr>
        <p:spPr bwMode="auto">
          <a:xfrm>
            <a:off x="692150" y="3709987"/>
            <a:ext cx="7766050" cy="246221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Dog</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breed;</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age;</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protected Color color;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AutoShape 5"/>
          <p:cNvSpPr>
            <a:spLocks noChangeArrowheads="1"/>
          </p:cNvSpPr>
          <p:nvPr/>
        </p:nvSpPr>
        <p:spPr bwMode="auto">
          <a:xfrm>
            <a:off x="5257800" y="4213086"/>
            <a:ext cx="2286000" cy="953453"/>
          </a:xfrm>
          <a:prstGeom prst="wedgeRoundRectCallout">
            <a:avLst>
              <a:gd name="adj1" fmla="val -77916"/>
              <a:gd name="adj2" fmla="val 5334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Field declarations</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807575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Fields</a:t>
            </a:r>
          </a:p>
        </p:txBody>
      </p:sp>
      <p:sp>
        <p:nvSpPr>
          <p:cNvPr id="3" name="Content Placeholder 2"/>
          <p:cNvSpPr>
            <a:spLocks noGrp="1"/>
          </p:cNvSpPr>
          <p:nvPr>
            <p:ph idx="1"/>
          </p:nvPr>
        </p:nvSpPr>
        <p:spPr>
          <a:xfrm>
            <a:off x="228600" y="914400"/>
            <a:ext cx="8686800" cy="5791200"/>
          </a:xfrm>
        </p:spPr>
        <p:txBody>
          <a:bodyPr/>
          <a:lstStyle/>
          <a:p>
            <a:pPr>
              <a:lnSpc>
                <a:spcPct val="100000"/>
              </a:lnSpc>
            </a:pPr>
            <a:r>
              <a:rPr lang="en-US" dirty="0">
                <a:solidFill>
                  <a:schemeClr val="accent5">
                    <a:lumMod val="20000"/>
                    <a:lumOff val="80000"/>
                  </a:schemeClr>
                </a:solidFill>
              </a:rPr>
              <a:t>Constant fields </a:t>
            </a:r>
            <a:r>
              <a:rPr lang="en-US" dirty="0"/>
              <a:t>are of two types:</a:t>
            </a:r>
          </a:p>
          <a:p>
            <a:pPr lvl="1">
              <a:lnSpc>
                <a:spcPct val="100000"/>
              </a:lnSpc>
            </a:pPr>
            <a:r>
              <a:rPr lang="en-US" dirty="0"/>
              <a:t>Compile-time constants – </a:t>
            </a:r>
            <a:r>
              <a:rPr lang="en-US" noProof="1">
                <a:solidFill>
                  <a:schemeClr val="accent5">
                    <a:lumMod val="20000"/>
                    <a:lumOff val="80000"/>
                  </a:schemeClr>
                </a:solidFill>
                <a:latin typeface="Consolas" panose="020B0609020204030204" pitchFamily="49" charset="0"/>
                <a:cs typeface="Consolas" panose="020B0609020204030204" pitchFamily="49" charset="0"/>
              </a:rPr>
              <a:t>const</a:t>
            </a:r>
          </a:p>
          <a:p>
            <a:pPr lvl="2">
              <a:lnSpc>
                <a:spcPct val="100000"/>
              </a:lnSpc>
            </a:pPr>
            <a:r>
              <a:rPr lang="en-US" dirty="0"/>
              <a:t>Replaced by their value during the compilation</a:t>
            </a:r>
          </a:p>
          <a:p>
            <a:pPr lvl="1">
              <a:lnSpc>
                <a:spcPct val="100000"/>
              </a:lnSpc>
            </a:pPr>
            <a:r>
              <a:rPr lang="en-US" dirty="0"/>
              <a:t>Runtime constants – </a:t>
            </a:r>
            <a:r>
              <a:rPr lang="en-US" noProof="1">
                <a:solidFill>
                  <a:schemeClr val="accent5">
                    <a:lumMod val="20000"/>
                    <a:lumOff val="80000"/>
                  </a:schemeClr>
                </a:solidFill>
                <a:latin typeface="Consolas" panose="020B0609020204030204" pitchFamily="49" charset="0"/>
                <a:cs typeface="Consolas" panose="020B0609020204030204" pitchFamily="49" charset="0"/>
              </a:rPr>
              <a:t>readonly</a:t>
            </a:r>
          </a:p>
          <a:p>
            <a:pPr lvl="2">
              <a:lnSpc>
                <a:spcPct val="100000"/>
              </a:lnSpc>
            </a:pPr>
            <a:r>
              <a:rPr lang="en-US" dirty="0"/>
              <a:t>Assigned once only at object creation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 name="Rectangle 3"/>
          <p:cNvSpPr>
            <a:spLocks noChangeArrowheads="1"/>
          </p:cNvSpPr>
          <p:nvPr/>
        </p:nvSpPr>
        <p:spPr bwMode="auto">
          <a:xfrm>
            <a:off x="692150" y="4200942"/>
            <a:ext cx="7766050" cy="21236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Math</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2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const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PI = 3.14159;</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2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readonly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Color = </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Color.FromRGBA(25, 33, 74, 128);</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2933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Fields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5" name="Rectangle 3"/>
          <p:cNvSpPr>
            <a:spLocks noChangeArrowheads="1"/>
          </p:cNvSpPr>
          <p:nvPr/>
        </p:nvSpPr>
        <p:spPr bwMode="auto">
          <a:xfrm>
            <a:off x="692150" y="952411"/>
            <a:ext cx="7766050" cy="55245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Constants</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double PI = 3.1415926535897932385;</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readonly double Size;</a:t>
            </a:r>
          </a:p>
          <a:p>
            <a:pPr eaLnBrk="0" hangingPunct="0">
              <a:spcBef>
                <a:spcPts val="120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Constants(int size)</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this.Size = size; // Cannot be further modified!</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120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Console.WriteLine(Constants.PI);</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Constants c = new Constants(5);</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Console.WriteLine(c.Size);</a:t>
            </a:r>
          </a:p>
          <a:p>
            <a:pPr eaLnBrk="0" hangingPunct="0">
              <a:spcBef>
                <a:spcPts val="120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c.Size = 10; // Compilation error: readonly field</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Console.WriteLine(Constants.Size); // compile error</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03722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00200"/>
            <a:ext cx="8229600" cy="685800"/>
          </a:xfrm>
        </p:spPr>
        <p:txBody>
          <a:bodyPr/>
          <a:lstStyle/>
          <a:p>
            <a:r>
              <a:rPr lang="en-US" dirty="0"/>
              <a:t>Access Modifiers</a:t>
            </a:r>
          </a:p>
        </p:txBody>
      </p:sp>
      <p:sp>
        <p:nvSpPr>
          <p:cNvPr id="3" name="Subtitle 2"/>
          <p:cNvSpPr>
            <a:spLocks noGrp="1"/>
          </p:cNvSpPr>
          <p:nvPr>
            <p:ph type="subTitle" idx="1"/>
          </p:nvPr>
        </p:nvSpPr>
        <p:spPr>
          <a:xfrm>
            <a:off x="457200" y="2250279"/>
            <a:ext cx="8229600" cy="569120"/>
          </a:xfrm>
        </p:spPr>
        <p:txBody>
          <a:bodyPr/>
          <a:lstStyle/>
          <a:p>
            <a:r>
              <a:rPr lang="en-US" dirty="0"/>
              <a:t>Public, Private, Protected, Internal</a:t>
            </a:r>
          </a:p>
        </p:txBody>
      </p:sp>
      <p:pic>
        <p:nvPicPr>
          <p:cNvPr id="80897" name="Picture 1" descr="C:\Trash\access-control-device.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248400" y="3276599"/>
            <a:ext cx="2447925" cy="3146494"/>
          </a:xfrm>
          <a:prstGeom prst="rect">
            <a:avLst/>
          </a:prstGeom>
          <a:noFill/>
          <a:effectLst>
            <a:softEdge rad="63500"/>
          </a:effectLst>
        </p:spPr>
      </p:pic>
      <p:pic>
        <p:nvPicPr>
          <p:cNvPr id="80899" name="Picture 3" descr="http://kitso.co.za/img/gallery/fullsize/access.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8200" y="3428999"/>
            <a:ext cx="4648200" cy="2590800"/>
          </a:xfrm>
          <a:prstGeom prst="roundRect">
            <a:avLst>
              <a:gd name="adj" fmla="val 6195"/>
            </a:avLst>
          </a:prstGeom>
          <a:noFill/>
        </p:spPr>
      </p:pic>
    </p:spTree>
    <p:extLst>
      <p:ext uri="{BB962C8B-B14F-4D97-AF65-F5344CB8AC3E}">
        <p14:creationId xmlns:p14="http://schemas.microsoft.com/office/powerpoint/2010/main" val="2225665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Access Modifiers</a:t>
            </a:r>
          </a:p>
        </p:txBody>
      </p:sp>
      <p:sp>
        <p:nvSpPr>
          <p:cNvPr id="8" name="Content Placeholder 7"/>
          <p:cNvSpPr>
            <a:spLocks noGrp="1"/>
          </p:cNvSpPr>
          <p:nvPr>
            <p:ph idx="1"/>
          </p:nvPr>
        </p:nvSpPr>
        <p:spPr>
          <a:xfrm>
            <a:off x="228600" y="838200"/>
            <a:ext cx="8686800" cy="5715000"/>
          </a:xfrm>
        </p:spPr>
        <p:txBody>
          <a:bodyPr/>
          <a:lstStyle/>
          <a:p>
            <a:pPr>
              <a:lnSpc>
                <a:spcPct val="100000"/>
              </a:lnSpc>
            </a:pPr>
            <a:r>
              <a:rPr lang="en-US" dirty="0"/>
              <a:t>Class members can have access modifiers</a:t>
            </a:r>
          </a:p>
          <a:p>
            <a:pPr lvl="1">
              <a:lnSpc>
                <a:spcPct val="100000"/>
              </a:lnSpc>
            </a:pPr>
            <a:r>
              <a:rPr lang="en-US" dirty="0"/>
              <a:t>Used to restrict the classes able to access them</a:t>
            </a:r>
          </a:p>
          <a:p>
            <a:pPr lvl="1">
              <a:lnSpc>
                <a:spcPct val="100000"/>
              </a:lnSpc>
            </a:pPr>
            <a:r>
              <a:rPr lang="en-US" dirty="0"/>
              <a:t>Supports the OOP principle "</a:t>
            </a:r>
            <a:r>
              <a:rPr lang="en-US" dirty="0">
                <a:solidFill>
                  <a:schemeClr val="accent5">
                    <a:lumMod val="20000"/>
                    <a:lumOff val="80000"/>
                  </a:schemeClr>
                </a:solidFill>
              </a:rPr>
              <a:t>encapsulation</a:t>
            </a:r>
            <a:r>
              <a:rPr lang="en-US" dirty="0"/>
              <a:t>"</a:t>
            </a:r>
            <a:endParaRPr lang="en-US" dirty="0">
              <a:solidFill>
                <a:schemeClr val="accent5">
                  <a:lumMod val="20000"/>
                  <a:lumOff val="80000"/>
                </a:schemeClr>
              </a:solidFill>
            </a:endParaRPr>
          </a:p>
          <a:p>
            <a:pPr>
              <a:lnSpc>
                <a:spcPct val="100000"/>
              </a:lnSpc>
            </a:pPr>
            <a:r>
              <a:rPr lang="en-US" dirty="0"/>
              <a:t>Class members can be:</a:t>
            </a:r>
          </a:p>
          <a:p>
            <a:pPr lvl="1">
              <a:lnSpc>
                <a:spcPct val="100000"/>
              </a:lnSpc>
            </a:pPr>
            <a:r>
              <a:rPr lang="en-US" dirty="0">
                <a:solidFill>
                  <a:schemeClr val="accent5">
                    <a:lumMod val="20000"/>
                    <a:lumOff val="80000"/>
                  </a:schemeClr>
                </a:solidFill>
                <a:latin typeface="Consolas" pitchFamily="49" charset="0"/>
                <a:cs typeface="Consolas" pitchFamily="49" charset="0"/>
              </a:rPr>
              <a:t>public</a:t>
            </a:r>
            <a:r>
              <a:rPr lang="en-US" dirty="0"/>
              <a:t> – accessible from any class</a:t>
            </a:r>
          </a:p>
          <a:p>
            <a:pPr lvl="1">
              <a:lnSpc>
                <a:spcPct val="100000"/>
              </a:lnSpc>
            </a:pPr>
            <a:r>
              <a:rPr lang="en-US" dirty="0">
                <a:solidFill>
                  <a:schemeClr val="accent5">
                    <a:lumMod val="20000"/>
                    <a:lumOff val="80000"/>
                  </a:schemeClr>
                </a:solidFill>
                <a:latin typeface="Consolas" pitchFamily="49" charset="0"/>
                <a:cs typeface="Consolas" pitchFamily="49" charset="0"/>
              </a:rPr>
              <a:t>protected</a:t>
            </a:r>
            <a:r>
              <a:rPr lang="en-US" dirty="0"/>
              <a:t> – accessible from the class itself and all its descendent classes</a:t>
            </a:r>
          </a:p>
          <a:p>
            <a:pPr lvl="1">
              <a:lnSpc>
                <a:spcPct val="100000"/>
              </a:lnSpc>
            </a:pPr>
            <a:r>
              <a:rPr lang="en-US" dirty="0">
                <a:solidFill>
                  <a:schemeClr val="accent5">
                    <a:lumMod val="20000"/>
                    <a:lumOff val="80000"/>
                  </a:schemeClr>
                </a:solidFill>
                <a:latin typeface="Consolas" pitchFamily="49" charset="0"/>
                <a:cs typeface="Consolas" pitchFamily="49" charset="0"/>
              </a:rPr>
              <a:t>private</a:t>
            </a:r>
            <a:r>
              <a:rPr lang="en-US" dirty="0"/>
              <a:t> – accessible from the class itself only</a:t>
            </a:r>
          </a:p>
          <a:p>
            <a:pPr lvl="1">
              <a:lnSpc>
                <a:spcPct val="100000"/>
              </a:lnSpc>
            </a:pPr>
            <a:r>
              <a:rPr lang="en-US" dirty="0">
                <a:solidFill>
                  <a:schemeClr val="accent5">
                    <a:lumMod val="20000"/>
                    <a:lumOff val="80000"/>
                  </a:schemeClr>
                </a:solidFill>
                <a:latin typeface="Consolas" pitchFamily="49" charset="0"/>
                <a:cs typeface="Consolas" pitchFamily="49" charset="0"/>
              </a:rPr>
              <a:t>internal</a:t>
            </a:r>
            <a:r>
              <a:rPr lang="en-US" dirty="0"/>
              <a:t> (default) – accessible from the current assembly, i.e. the current VS project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620294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'this' Keyword</a:t>
            </a:r>
          </a:p>
        </p:txBody>
      </p:sp>
      <p:sp>
        <p:nvSpPr>
          <p:cNvPr id="3" name="Content Placeholder 2"/>
          <p:cNvSpPr>
            <a:spLocks noGrp="1"/>
          </p:cNvSpPr>
          <p:nvPr>
            <p:ph idx="1"/>
          </p:nvPr>
        </p:nvSpPr>
        <p:spPr/>
        <p:txBody>
          <a:bodyPr/>
          <a:lstStyle/>
          <a:p>
            <a:r>
              <a:rPr lang="en-US" dirty="0"/>
              <a:t>The keyword </a:t>
            </a:r>
            <a:r>
              <a:rPr lang="en-US" dirty="0">
                <a:solidFill>
                  <a:schemeClr val="accent5">
                    <a:lumMod val="20000"/>
                    <a:lumOff val="80000"/>
                  </a:schemeClr>
                </a:solidFill>
                <a:latin typeface="Consolas" pitchFamily="49" charset="0"/>
                <a:cs typeface="Consolas" pitchFamily="49" charset="0"/>
              </a:rPr>
              <a:t>this</a:t>
            </a:r>
            <a:r>
              <a:rPr lang="en-US" dirty="0"/>
              <a:t> inside a method points to the current instance of the class</a:t>
            </a:r>
          </a:p>
          <a:p>
            <a:r>
              <a:rPr lang="en-US" dirty="0"/>
              <a:t>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5" name="Rectangle 3"/>
          <p:cNvSpPr>
            <a:spLocks noChangeArrowheads="1"/>
          </p:cNvSpPr>
          <p:nvPr/>
        </p:nvSpPr>
        <p:spPr bwMode="auto">
          <a:xfrm>
            <a:off x="615950" y="3002101"/>
            <a:ext cx="7918450"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Dog</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PrintName()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a:solidFill>
                  <a:schemeClr val="tx2">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this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The same like Console.WriteLine(name);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13331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www.thedailygreen.com/cm/thedailygreen/images/qN/sweet-peas-clean-lg.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438400" y="1036145"/>
            <a:ext cx="4265108" cy="3337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73794" name="Rectangle 2"/>
          <p:cNvSpPr>
            <a:spLocks noGrp="1" noChangeArrowheads="1"/>
          </p:cNvSpPr>
          <p:nvPr>
            <p:ph type="ctrTitle"/>
          </p:nvPr>
        </p:nvSpPr>
        <p:spPr>
          <a:xfrm>
            <a:off x="971550" y="4838700"/>
            <a:ext cx="7200900" cy="736600"/>
          </a:xfrm>
        </p:spPr>
        <p:txBody>
          <a:bodyPr/>
          <a:lstStyle/>
          <a:p>
            <a:pPr>
              <a:lnSpc>
                <a:spcPct val="110000"/>
              </a:lnSpc>
            </a:pPr>
            <a:r>
              <a:rPr lang="en-US"/>
              <a:t>Defining Simple Classes</a:t>
            </a:r>
          </a:p>
        </p:txBody>
      </p:sp>
      <p:sp>
        <p:nvSpPr>
          <p:cNvPr id="673795" name="Rectangle 3"/>
          <p:cNvSpPr>
            <a:spLocks noChangeArrowheads="1"/>
          </p:cNvSpPr>
          <p:nvPr/>
        </p:nvSpPr>
        <p:spPr bwMode="auto">
          <a:xfrm>
            <a:off x="1331913" y="5721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a:effectLst>
                  <a:outerShdw blurRad="38100" dist="38100" dir="2700000" algn="tl">
                    <a:srgbClr val="000000">
                      <a:alpha val="43137"/>
                    </a:srgbClr>
                  </a:outerShdw>
                </a:effectLst>
              </a:rPr>
              <a:t>Example</a:t>
            </a:r>
          </a:p>
        </p:txBody>
      </p:sp>
    </p:spTree>
    <p:extLst>
      <p:ext uri="{BB962C8B-B14F-4D97-AF65-F5344CB8AC3E}">
        <p14:creationId xmlns:p14="http://schemas.microsoft.com/office/powerpoint/2010/main" val="356754274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dirty="0"/>
              <a:t>Task: Define a Class "</a:t>
            </a:r>
            <a:r>
              <a:rPr lang="en-US" dirty="0">
                <a:latin typeface="Consolas" pitchFamily="49" charset="0"/>
                <a:cs typeface="Consolas" pitchFamily="49" charset="0"/>
              </a:rPr>
              <a:t>Dog"</a:t>
            </a:r>
            <a:endParaRPr lang="bg-BG" dirty="0">
              <a:latin typeface="Consolas" pitchFamily="49" charset="0"/>
              <a:cs typeface="Consolas" pitchFamily="49" charset="0"/>
            </a:endParaRPr>
          </a:p>
        </p:txBody>
      </p:sp>
      <p:sp>
        <p:nvSpPr>
          <p:cNvPr id="676867" name="Rectangle 3"/>
          <p:cNvSpPr>
            <a:spLocks noGrp="1" noChangeArrowheads="1"/>
          </p:cNvSpPr>
          <p:nvPr>
            <p:ph idx="1"/>
          </p:nvPr>
        </p:nvSpPr>
        <p:spPr/>
        <p:txBody>
          <a:bodyPr/>
          <a:lstStyle/>
          <a:p>
            <a:pPr>
              <a:lnSpc>
                <a:spcPct val="120000"/>
              </a:lnSpc>
            </a:pPr>
            <a:r>
              <a:rPr lang="en-US" dirty="0"/>
              <a:t>Our task is to define a simple class that represents information about a </a:t>
            </a:r>
            <a:r>
              <a:rPr lang="en-US" dirty="0">
                <a:solidFill>
                  <a:schemeClr val="accent5">
                    <a:lumMod val="20000"/>
                    <a:lumOff val="80000"/>
                  </a:schemeClr>
                </a:solidFill>
              </a:rPr>
              <a:t>dog</a:t>
            </a:r>
          </a:p>
          <a:p>
            <a:pPr lvl="1">
              <a:lnSpc>
                <a:spcPct val="120000"/>
              </a:lnSpc>
            </a:pPr>
            <a:r>
              <a:rPr lang="en-US" dirty="0"/>
              <a:t>The dog should have </a:t>
            </a:r>
            <a:r>
              <a:rPr lang="en-US" dirty="0">
                <a:solidFill>
                  <a:schemeClr val="accent5">
                    <a:lumMod val="20000"/>
                    <a:lumOff val="80000"/>
                  </a:schemeClr>
                </a:solidFill>
              </a:rPr>
              <a:t>name</a:t>
            </a:r>
            <a:r>
              <a:rPr lang="en-US" dirty="0"/>
              <a:t> and </a:t>
            </a:r>
            <a:r>
              <a:rPr lang="en-US" dirty="0">
                <a:solidFill>
                  <a:schemeClr val="accent5">
                    <a:lumMod val="20000"/>
                    <a:lumOff val="80000"/>
                  </a:schemeClr>
                </a:solidFill>
              </a:rPr>
              <a:t>breed</a:t>
            </a:r>
          </a:p>
          <a:p>
            <a:pPr lvl="2">
              <a:lnSpc>
                <a:spcPct val="120000"/>
              </a:lnSpc>
            </a:pPr>
            <a:r>
              <a:rPr lang="en-US" dirty="0"/>
              <a:t>Optional fields (could be </a:t>
            </a:r>
            <a:r>
              <a:rPr lang="en-US" dirty="0">
                <a:solidFill>
                  <a:schemeClr val="accent5">
                    <a:lumMod val="20000"/>
                    <a:lumOff val="80000"/>
                  </a:schemeClr>
                </a:solidFill>
                <a:latin typeface="Consolas" panose="020B0609020204030204" pitchFamily="49" charset="0"/>
                <a:cs typeface="Consolas" panose="020B0609020204030204" pitchFamily="49" charset="0"/>
              </a:rPr>
              <a:t>null</a:t>
            </a:r>
            <a:r>
              <a:rPr lang="en-US" dirty="0"/>
              <a:t>)</a:t>
            </a:r>
            <a:endParaRPr lang="en-US" dirty="0">
              <a:solidFill>
                <a:schemeClr val="accent5">
                  <a:lumMod val="20000"/>
                  <a:lumOff val="80000"/>
                </a:schemeClr>
              </a:solidFill>
              <a:latin typeface="Consolas" panose="020B0609020204030204" pitchFamily="49" charset="0"/>
              <a:cs typeface="Consolas" panose="020B0609020204030204" pitchFamily="49" charset="0"/>
            </a:endParaRPr>
          </a:p>
          <a:p>
            <a:pPr lvl="1">
              <a:lnSpc>
                <a:spcPct val="120000"/>
              </a:lnSpc>
            </a:pPr>
            <a:r>
              <a:rPr lang="en-US" dirty="0"/>
              <a:t>The class allows to </a:t>
            </a:r>
            <a:r>
              <a:rPr lang="en-US" dirty="0">
                <a:solidFill>
                  <a:schemeClr val="accent5">
                    <a:lumMod val="20000"/>
                    <a:lumOff val="80000"/>
                  </a:schemeClr>
                </a:solidFill>
              </a:rPr>
              <a:t>view</a:t>
            </a:r>
            <a:r>
              <a:rPr lang="en-US" dirty="0"/>
              <a:t> and </a:t>
            </a:r>
            <a:r>
              <a:rPr lang="en-US" dirty="0">
                <a:solidFill>
                  <a:schemeClr val="accent5">
                    <a:lumMod val="20000"/>
                    <a:lumOff val="80000"/>
                  </a:schemeClr>
                </a:solidFill>
              </a:rPr>
              <a:t>modify</a:t>
            </a:r>
            <a:r>
              <a:rPr lang="en-US" dirty="0"/>
              <a:t> the name and the breed at any time</a:t>
            </a:r>
          </a:p>
          <a:p>
            <a:pPr lvl="1">
              <a:lnSpc>
                <a:spcPct val="120000"/>
              </a:lnSpc>
            </a:pPr>
            <a:r>
              <a:rPr lang="en-US" dirty="0"/>
              <a:t>The dog should be able to </a:t>
            </a:r>
            <a:r>
              <a:rPr lang="en-US" dirty="0">
                <a:solidFill>
                  <a:schemeClr val="accent5">
                    <a:lumMod val="20000"/>
                    <a:lumOff val="80000"/>
                  </a:schemeClr>
                </a:solidFill>
              </a:rPr>
              <a:t>bark</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391500221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dirty="0"/>
              <a:t>Defining Class </a:t>
            </a:r>
            <a:r>
              <a:rPr lang="en-US" dirty="0">
                <a:latin typeface="Consolas" pitchFamily="49" charset="0"/>
                <a:cs typeface="Consolas" pitchFamily="49" charset="0"/>
              </a:rPr>
              <a:t>Dog</a:t>
            </a:r>
            <a:r>
              <a:rPr lang="en-US" dirty="0">
                <a:cs typeface="Consolas" pitchFamily="49" charset="0"/>
              </a:rPr>
              <a:t> – Example</a:t>
            </a:r>
            <a:endParaRPr lang="bg-BG" dirty="0">
              <a:cs typeface="Consolas" pitchFamily="49" charset="0"/>
            </a:endParaRPr>
          </a:p>
        </p:txBody>
      </p:sp>
      <p:sp>
        <p:nvSpPr>
          <p:cNvPr id="675845" name="Rectangle 5"/>
          <p:cNvSpPr>
            <a:spLocks noChangeArrowheads="1"/>
          </p:cNvSpPr>
          <p:nvPr/>
        </p:nvSpPr>
        <p:spPr bwMode="auto">
          <a:xfrm>
            <a:off x="609601" y="1143000"/>
            <a:ext cx="7924800" cy="46782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Dog</a:t>
            </a:r>
            <a:b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breed;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Dog(string name, string breed)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this.breed = breed;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lgn="r" eaLnBrk="0" hangingPunct="0">
              <a:lnSpc>
                <a:spcPct val="100000"/>
              </a:lnSpc>
              <a:spcBef>
                <a:spcPts val="0"/>
              </a:spcBef>
              <a:buClr>
                <a:schemeClr val="accent5">
                  <a:lumMod val="40000"/>
                  <a:lumOff val="60000"/>
                </a:schemeClr>
              </a:buClr>
              <a:buSzPct val="70000"/>
            </a:pPr>
            <a:r>
              <a:rPr lang="en-US" sz="1800" b="1" i="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(the example continues)</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4754" name="Picture 2" descr="http://www.ohlaladog.com/images/crea/smalldog.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705600" y="1338200"/>
            <a:ext cx="1638300" cy="2038350"/>
          </a:xfrm>
          <a:prstGeom prst="rect">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347699060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423939" name="Rectangle 3"/>
          <p:cNvSpPr>
            <a:spLocks noGrp="1" noChangeArrowheads="1"/>
          </p:cNvSpPr>
          <p:nvPr>
            <p:ph idx="1"/>
          </p:nvPr>
        </p:nvSpPr>
        <p:spPr>
          <a:xfrm>
            <a:off x="228600" y="914400"/>
            <a:ext cx="8686800" cy="5562600"/>
          </a:xfrm>
        </p:spPr>
        <p:txBody>
          <a:bodyPr/>
          <a:lstStyle/>
          <a:p>
            <a:pPr marL="442913" indent="-442913">
              <a:lnSpc>
                <a:spcPct val="100000"/>
              </a:lnSpc>
              <a:spcBef>
                <a:spcPts val="500"/>
              </a:spcBef>
              <a:buFontTx/>
              <a:buAutoNum type="arabicPeriod"/>
            </a:pPr>
            <a:r>
              <a:rPr lang="en-US" dirty="0"/>
              <a:t>Defining Simple Classes</a:t>
            </a:r>
          </a:p>
          <a:p>
            <a:pPr marL="442913" indent="-442913">
              <a:lnSpc>
                <a:spcPct val="100000"/>
              </a:lnSpc>
              <a:spcBef>
                <a:spcPts val="500"/>
              </a:spcBef>
              <a:buFontTx/>
              <a:buAutoNum type="arabicPeriod"/>
            </a:pPr>
            <a:r>
              <a:rPr lang="en-US" dirty="0"/>
              <a:t>Fields</a:t>
            </a:r>
          </a:p>
          <a:p>
            <a:pPr marL="442913" indent="-442913">
              <a:lnSpc>
                <a:spcPct val="100000"/>
              </a:lnSpc>
              <a:spcBef>
                <a:spcPts val="500"/>
              </a:spcBef>
              <a:buFontTx/>
              <a:buAutoNum type="arabicPeriod"/>
            </a:pPr>
            <a:r>
              <a:rPr lang="en-US" dirty="0"/>
              <a:t>Access Modifiers</a:t>
            </a:r>
          </a:p>
          <a:p>
            <a:pPr marL="442913" indent="-442913">
              <a:lnSpc>
                <a:spcPct val="100000"/>
              </a:lnSpc>
              <a:spcBef>
                <a:spcPts val="500"/>
              </a:spcBef>
              <a:buFontTx/>
              <a:buAutoNum type="arabicPeriod"/>
            </a:pPr>
            <a:r>
              <a:rPr lang="en-US" dirty="0"/>
              <a:t>Using Classes and Objects</a:t>
            </a:r>
          </a:p>
          <a:p>
            <a:pPr marL="442913" indent="-442913">
              <a:lnSpc>
                <a:spcPct val="100000"/>
              </a:lnSpc>
              <a:spcBef>
                <a:spcPts val="500"/>
              </a:spcBef>
              <a:buFontTx/>
              <a:buAutoNum type="arabicPeriod"/>
            </a:pPr>
            <a:r>
              <a:rPr lang="en-US" dirty="0"/>
              <a:t>Constructors</a:t>
            </a:r>
          </a:p>
          <a:p>
            <a:pPr marL="442913" indent="-442913">
              <a:lnSpc>
                <a:spcPct val="100000"/>
              </a:lnSpc>
              <a:spcBef>
                <a:spcPts val="500"/>
              </a:spcBef>
              <a:buFontTx/>
              <a:buAutoNum type="arabicPeriod"/>
            </a:pPr>
            <a:r>
              <a:rPr lang="en-US" dirty="0"/>
              <a:t>Methods</a:t>
            </a:r>
          </a:p>
          <a:p>
            <a:pPr marL="442913" indent="-442913">
              <a:lnSpc>
                <a:spcPct val="100000"/>
              </a:lnSpc>
              <a:spcBef>
                <a:spcPts val="500"/>
              </a:spcBef>
              <a:buFontTx/>
              <a:buAutoNum type="arabicPeriod"/>
            </a:pPr>
            <a:r>
              <a:rPr lang="en-US" dirty="0"/>
              <a:t>Properties</a:t>
            </a:r>
          </a:p>
          <a:p>
            <a:pPr marL="442913" indent="-442913">
              <a:lnSpc>
                <a:spcPct val="100000"/>
              </a:lnSpc>
              <a:spcBef>
                <a:spcPts val="500"/>
              </a:spcBef>
              <a:buFontTx/>
              <a:buAutoNum type="arabicPeriod"/>
            </a:pPr>
            <a:r>
              <a:rPr lang="en-US" dirty="0"/>
              <a:t>Enumerations (Enums)</a:t>
            </a:r>
          </a:p>
          <a:p>
            <a:pPr marL="442913" indent="-442913">
              <a:lnSpc>
                <a:spcPct val="100000"/>
              </a:lnSpc>
              <a:spcBef>
                <a:spcPts val="500"/>
              </a:spcBef>
              <a:buFontTx/>
              <a:buAutoNum type="arabicPeriod"/>
            </a:pPr>
            <a:r>
              <a:rPr lang="en-US" dirty="0"/>
              <a:t>Keeping the Object State</a:t>
            </a:r>
          </a:p>
        </p:txBody>
      </p:sp>
      <p:pic>
        <p:nvPicPr>
          <p:cNvPr id="94210" name="Picture 2" descr="http://www.abstractpenguin.com/blog/books.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715000" y="3581400"/>
            <a:ext cx="2514600" cy="2514600"/>
          </a:xfrm>
          <a:prstGeom prst="rect">
            <a:avLst/>
          </a:prstGeom>
          <a:noFill/>
          <a:effectLst>
            <a:softEdge rad="635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2275" t="-9014" r="-12012" b="-13714"/>
          <a:stretch/>
        </p:blipFill>
        <p:spPr bwMode="auto">
          <a:xfrm>
            <a:off x="5562600" y="1219200"/>
            <a:ext cx="2872360" cy="1891554"/>
          </a:xfrm>
          <a:prstGeom prst="cloud">
            <a:avLst/>
          </a:prstGeom>
          <a:solidFill>
            <a:srgbClr val="FFFFFF"/>
          </a:solidFill>
          <a:scene3d>
            <a:camera prst="orthographicFront"/>
            <a:lightRig rig="threePt" dir="t"/>
          </a:scene3d>
          <a:sp3d>
            <a:bevelT w="152400" h="50800" prst="softRound"/>
          </a:sp3d>
        </p:spPr>
      </p:pic>
    </p:spTree>
    <p:extLst>
      <p:ext uri="{BB962C8B-B14F-4D97-AF65-F5344CB8AC3E}">
        <p14:creationId xmlns:p14="http://schemas.microsoft.com/office/powerpoint/2010/main" val="374163462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sz="3800" dirty="0"/>
              <a:t>Defining Class </a:t>
            </a:r>
            <a:r>
              <a:rPr lang="en-US" sz="3800" dirty="0">
                <a:latin typeface="Consolas" pitchFamily="49" charset="0"/>
                <a:cs typeface="Consolas" pitchFamily="49" charset="0"/>
              </a:rPr>
              <a:t>Dog</a:t>
            </a:r>
            <a:r>
              <a:rPr lang="en-US" sz="3800" dirty="0">
                <a:cs typeface="Consolas" pitchFamily="49" charset="0"/>
              </a:rPr>
              <a:t> – Example</a:t>
            </a:r>
            <a:r>
              <a:rPr lang="en-US" sz="3800" dirty="0"/>
              <a:t> (2)</a:t>
            </a:r>
            <a:endParaRPr lang="bg-BG" sz="3800" dirty="0"/>
          </a:p>
        </p:txBody>
      </p:sp>
      <p:sp>
        <p:nvSpPr>
          <p:cNvPr id="819203" name="Rectangle 3"/>
          <p:cNvSpPr>
            <a:spLocks noChangeArrowheads="1"/>
          </p:cNvSpPr>
          <p:nvPr/>
        </p:nvSpPr>
        <p:spPr bwMode="auto">
          <a:xfrm>
            <a:off x="612776" y="1095500"/>
            <a:ext cx="7921624" cy="53553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this.name;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this.name = value;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Breed</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this.breed;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this.breed = value;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SayBau()</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said: Bauuuuuu!",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"[unnamed dog]");</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2706" name="Picture 2" descr="http://www.vetcares.com/images/dog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010400" y="1295400"/>
            <a:ext cx="1365607" cy="2209800"/>
          </a:xfrm>
          <a:prstGeom prst="rect">
            <a:avLst/>
          </a:prstGeom>
          <a:noFill/>
          <a:effectLst>
            <a:softEdge rad="3175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201303445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ctrTitle"/>
          </p:nvPr>
        </p:nvSpPr>
        <p:spPr>
          <a:xfrm>
            <a:off x="920752" y="1219200"/>
            <a:ext cx="7308848" cy="1473200"/>
          </a:xfrm>
        </p:spPr>
        <p:txBody>
          <a:bodyPr/>
          <a:lstStyle/>
          <a:p>
            <a:pPr>
              <a:lnSpc>
                <a:spcPct val="110000"/>
              </a:lnSpc>
            </a:pPr>
            <a:r>
              <a:rPr lang="en-US" noProof="1"/>
              <a:t>Using Classes and Objects</a:t>
            </a:r>
          </a:p>
        </p:txBody>
      </p:sp>
      <p:pic>
        <p:nvPicPr>
          <p:cNvPr id="55297" name="Picture 1" descr="C:\Trash\objects.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434216" y="2895600"/>
            <a:ext cx="4271384" cy="3235574"/>
          </a:xfrm>
          <a:prstGeom prst="roundRect">
            <a:avLst>
              <a:gd name="adj" fmla="val 6108"/>
            </a:avLst>
          </a:prstGeom>
          <a:noFill/>
        </p:spPr>
      </p:pic>
    </p:spTree>
    <p:extLst>
      <p:ext uri="{BB962C8B-B14F-4D97-AF65-F5344CB8AC3E}">
        <p14:creationId xmlns:p14="http://schemas.microsoft.com/office/powerpoint/2010/main" val="423695439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en-US" sz="3700" dirty="0"/>
              <a:t>How to Use Classes (Non-Static)?</a:t>
            </a:r>
            <a:endParaRPr lang="bg-BG" sz="3700" dirty="0"/>
          </a:p>
        </p:txBody>
      </p:sp>
      <p:sp>
        <p:nvSpPr>
          <p:cNvPr id="699395" name="Rectangle 3"/>
          <p:cNvSpPr>
            <a:spLocks noGrp="1" noChangeArrowheads="1"/>
          </p:cNvSpPr>
          <p:nvPr>
            <p:ph idx="1"/>
          </p:nvPr>
        </p:nvSpPr>
        <p:spPr>
          <a:xfrm>
            <a:off x="228600" y="1143000"/>
            <a:ext cx="8686800" cy="5486400"/>
          </a:xfrm>
        </p:spPr>
        <p:txBody>
          <a:bodyPr/>
          <a:lstStyle/>
          <a:p>
            <a:pPr marL="452438" indent="-452438">
              <a:lnSpc>
                <a:spcPct val="100000"/>
              </a:lnSpc>
              <a:spcBef>
                <a:spcPts val="900"/>
              </a:spcBef>
              <a:buFontTx/>
              <a:buAutoNum type="arabicPeriod"/>
              <a:tabLst/>
            </a:pPr>
            <a:r>
              <a:rPr lang="en-US" dirty="0"/>
              <a:t>Create an </a:t>
            </a:r>
            <a:r>
              <a:rPr lang="en-US" dirty="0">
                <a:solidFill>
                  <a:schemeClr val="accent5">
                    <a:lumMod val="20000"/>
                    <a:lumOff val="80000"/>
                  </a:schemeClr>
                </a:solidFill>
              </a:rPr>
              <a:t>instance</a:t>
            </a:r>
          </a:p>
          <a:p>
            <a:pPr marL="803275" lvl="1" indent="-350838">
              <a:lnSpc>
                <a:spcPct val="100000"/>
              </a:lnSpc>
              <a:spcBef>
                <a:spcPts val="900"/>
              </a:spcBef>
            </a:pPr>
            <a:r>
              <a:rPr lang="en-US" dirty="0"/>
              <a:t>Initialize its properties / fields</a:t>
            </a:r>
          </a:p>
          <a:p>
            <a:pPr marL="452438" indent="-452438">
              <a:lnSpc>
                <a:spcPct val="100000"/>
              </a:lnSpc>
              <a:spcBef>
                <a:spcPts val="900"/>
              </a:spcBef>
              <a:buFontTx/>
              <a:buAutoNum type="arabicPeriod"/>
              <a:tabLst/>
            </a:pPr>
            <a:r>
              <a:rPr lang="en-US" dirty="0"/>
              <a:t>Manipulate the instance</a:t>
            </a:r>
          </a:p>
          <a:p>
            <a:pPr marL="803275" lvl="1" indent="-350838">
              <a:lnSpc>
                <a:spcPct val="100000"/>
              </a:lnSpc>
              <a:spcBef>
                <a:spcPts val="900"/>
              </a:spcBef>
            </a:pPr>
            <a:r>
              <a:rPr lang="en-US" dirty="0"/>
              <a:t>Read / modify its properties</a:t>
            </a:r>
          </a:p>
          <a:p>
            <a:pPr marL="803275" lvl="1" indent="-350838">
              <a:lnSpc>
                <a:spcPct val="100000"/>
              </a:lnSpc>
              <a:spcBef>
                <a:spcPts val="900"/>
              </a:spcBef>
            </a:pPr>
            <a:r>
              <a:rPr lang="en-US" dirty="0"/>
              <a:t>Invoke methods</a:t>
            </a:r>
          </a:p>
          <a:p>
            <a:pPr marL="803275" lvl="1" indent="-350838">
              <a:lnSpc>
                <a:spcPct val="100000"/>
              </a:lnSpc>
              <a:spcBef>
                <a:spcPts val="900"/>
              </a:spcBef>
            </a:pPr>
            <a:r>
              <a:rPr lang="en-US" dirty="0"/>
              <a:t>Handle events</a:t>
            </a:r>
          </a:p>
          <a:p>
            <a:pPr marL="452438" indent="-452438">
              <a:lnSpc>
                <a:spcPct val="100000"/>
              </a:lnSpc>
              <a:spcBef>
                <a:spcPts val="900"/>
              </a:spcBef>
              <a:buFontTx/>
              <a:buAutoNum type="arabicPeriod"/>
              <a:tabLst/>
            </a:pPr>
            <a:r>
              <a:rPr lang="en-US" dirty="0"/>
              <a:t>Release the occupied resources</a:t>
            </a:r>
          </a:p>
          <a:p>
            <a:pPr marL="803275" lvl="1" indent="-350838">
              <a:lnSpc>
                <a:spcPct val="100000"/>
              </a:lnSpc>
              <a:spcBef>
                <a:spcPts val="900"/>
              </a:spcBef>
              <a:buSzPct val="70000"/>
            </a:pPr>
            <a:r>
              <a:rPr lang="en-US" dirty="0"/>
              <a:t>Performed automatically in most cases</a:t>
            </a:r>
          </a:p>
        </p:txBody>
      </p:sp>
      <p:pic>
        <p:nvPicPr>
          <p:cNvPr id="51202" name="Picture 2" descr="http://gvsr.polytech.univ-nantes.fr/GVSR/illustration?key=wilmascope"/>
          <p:cNvPicPr>
            <a:picLocks noChangeAspect="1" noChangeArrowheads="1"/>
          </p:cNvPicPr>
          <p:nvPr/>
        </p:nvPicPr>
        <p:blipFill>
          <a:blip r:embed="rId3" cstate="screen">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a:off x="6477000" y="3505200"/>
            <a:ext cx="2221309" cy="2209800"/>
          </a:xfrm>
          <a:prstGeom prst="rect">
            <a:avLst/>
          </a:prstGeom>
          <a:noFill/>
        </p:spPr>
      </p:pic>
      <p:pic>
        <p:nvPicPr>
          <p:cNvPr id="5" name="Picture 2" descr="http://www.irrlicht3d.org/images/uml3d.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324600" y="1295400"/>
            <a:ext cx="2286000" cy="1571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40541006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dirty="0"/>
              <a:t>Task: Dog Meeting</a:t>
            </a:r>
            <a:endParaRPr lang="bg-BG" dirty="0"/>
          </a:p>
        </p:txBody>
      </p:sp>
      <p:sp>
        <p:nvSpPr>
          <p:cNvPr id="702467" name="Rectangle 3"/>
          <p:cNvSpPr>
            <a:spLocks noGrp="1" noChangeArrowheads="1"/>
          </p:cNvSpPr>
          <p:nvPr>
            <p:ph idx="1"/>
          </p:nvPr>
        </p:nvSpPr>
        <p:spPr/>
        <p:txBody>
          <a:bodyPr/>
          <a:lstStyle/>
          <a:p>
            <a:pPr marL="361950" indent="-361950">
              <a:lnSpc>
                <a:spcPct val="110000"/>
              </a:lnSpc>
              <a:tabLst/>
            </a:pPr>
            <a:r>
              <a:rPr lang="en-US" dirty="0"/>
              <a:t>Our task is as follows:</a:t>
            </a:r>
          </a:p>
          <a:p>
            <a:pPr marL="712788" lvl="1" indent="-365125">
              <a:lnSpc>
                <a:spcPct val="110000"/>
              </a:lnSpc>
            </a:pPr>
            <a:r>
              <a:rPr lang="en-US" dirty="0"/>
              <a:t>Create 3 dogs</a:t>
            </a:r>
          </a:p>
          <a:p>
            <a:pPr marL="984250" lvl="2" indent="-344488">
              <a:lnSpc>
                <a:spcPct val="110000"/>
              </a:lnSpc>
            </a:pPr>
            <a:r>
              <a:rPr lang="en-US" dirty="0"/>
              <a:t>The first should be named “Sharo”,</a:t>
            </a:r>
            <a:r>
              <a:rPr lang="bg-BG" dirty="0"/>
              <a:t> </a:t>
            </a:r>
            <a:r>
              <a:rPr lang="en-US" dirty="0"/>
              <a:t>the second – “Rex” and the last – left without name</a:t>
            </a:r>
          </a:p>
          <a:p>
            <a:pPr marL="712788" lvl="1" indent="-365125">
              <a:lnSpc>
                <a:spcPct val="110000"/>
              </a:lnSpc>
            </a:pPr>
            <a:r>
              <a:rPr lang="en-US" dirty="0"/>
              <a:t>Put all dogs in an array</a:t>
            </a:r>
          </a:p>
          <a:p>
            <a:pPr marL="712788" lvl="1" indent="-365125">
              <a:lnSpc>
                <a:spcPct val="110000"/>
              </a:lnSpc>
            </a:pPr>
            <a:r>
              <a:rPr lang="en-US" dirty="0"/>
              <a:t>Iterate through the array elements and ask each dog to bark</a:t>
            </a:r>
          </a:p>
          <a:p>
            <a:pPr marL="712788" lvl="1" indent="-365125">
              <a:lnSpc>
                <a:spcPct val="110000"/>
              </a:lnSpc>
            </a:pPr>
            <a:r>
              <a:rPr lang="en-US" dirty="0"/>
              <a:t>Note:</a:t>
            </a:r>
            <a:endParaRPr lang="bg-BG" dirty="0"/>
          </a:p>
          <a:p>
            <a:pPr marL="984250" lvl="2" indent="-344488">
              <a:lnSpc>
                <a:spcPct val="110000"/>
              </a:lnSpc>
            </a:pPr>
            <a:r>
              <a:rPr lang="en-US" dirty="0"/>
              <a:t>Use the </a:t>
            </a:r>
            <a:r>
              <a:rPr lang="en-US" dirty="0">
                <a:solidFill>
                  <a:schemeClr val="accent5">
                    <a:lumMod val="20000"/>
                    <a:lumOff val="80000"/>
                  </a:schemeClr>
                </a:solidFill>
                <a:latin typeface="Consolas" pitchFamily="49" charset="0"/>
                <a:cs typeface="Consolas" pitchFamily="49" charset="0"/>
              </a:rPr>
              <a:t>Dog</a:t>
            </a:r>
            <a:r>
              <a:rPr lang="en-US" dirty="0"/>
              <a:t> class from the previous example!</a:t>
            </a:r>
          </a:p>
          <a:p>
            <a:pPr algn="r">
              <a:lnSpc>
                <a:spcPct val="110000"/>
              </a:lnSpc>
              <a:buFontTx/>
              <a:buNone/>
            </a:pP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394854939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dirty="0"/>
              <a:t>Dog Meeting – Example</a:t>
            </a:r>
            <a:endParaRPr lang="bg-BG" dirty="0"/>
          </a:p>
        </p:txBody>
      </p:sp>
      <p:sp>
        <p:nvSpPr>
          <p:cNvPr id="703491" name="Rectangle 3"/>
          <p:cNvSpPr>
            <a:spLocks noGrp="1" noChangeArrowheads="1"/>
          </p:cNvSpPr>
          <p:nvPr>
            <p:ph idx="1"/>
          </p:nvPr>
        </p:nvSpPr>
        <p:spPr>
          <a:xfrm>
            <a:off x="609600" y="1087166"/>
            <a:ext cx="7924800" cy="5366084"/>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static void Main()</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a:t>
            </a:r>
          </a:p>
          <a:p>
            <a:pPr>
              <a:lnSpc>
                <a:spcPct val="90000"/>
              </a:lnSpc>
              <a:spcBef>
                <a:spcPts val="0"/>
              </a:spcBef>
              <a:spcAft>
                <a:spcPct val="0"/>
              </a:spcAft>
              <a:buFontTx/>
              <a:buNone/>
            </a:pPr>
            <a:r>
              <a:rPr lang="en-US" altLang="ko-KR" sz="1950" noProof="1">
                <a:solidFill>
                  <a:srgbClr val="8CF4F2"/>
                </a:solidFill>
                <a:latin typeface="Consolas" pitchFamily="49" charset="0"/>
                <a:cs typeface="Consolas" pitchFamily="49" charset="0"/>
              </a:rPr>
              <a:t>   Console.Write("Enter first dog's name: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string dogName = Console.ReadLine();</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Console.Write("Enter first dog's breed: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string dogBreed = Console.ReadLine();</a:t>
            </a:r>
          </a:p>
          <a:p>
            <a:pPr>
              <a:lnSpc>
                <a:spcPct val="100000"/>
              </a:lnSpc>
              <a:spcBef>
                <a:spcPts val="1200"/>
              </a:spcBef>
              <a:spcAft>
                <a:spcPct val="0"/>
              </a:spcAft>
              <a:buFontTx/>
              <a:buNone/>
            </a:pPr>
            <a:r>
              <a:rPr lang="en-US" altLang="ko-KR" sz="1950" noProof="1">
                <a:solidFill>
                  <a:srgbClr val="8CF4F2"/>
                </a:solidFill>
                <a:latin typeface="Consolas" pitchFamily="49" charset="0"/>
                <a:cs typeface="Consolas" pitchFamily="49" charset="0"/>
              </a:rPr>
              <a:t>   // Use the Dog constructor to assign name and breed</a:t>
            </a:r>
          </a:p>
          <a:p>
            <a:pPr>
              <a:lnSpc>
                <a:spcPct val="90000"/>
              </a:lnSpc>
              <a:spcBef>
                <a:spcPts val="0"/>
              </a:spcBef>
              <a:spcAft>
                <a:spcPct val="0"/>
              </a:spcAft>
              <a:buFontTx/>
              <a:buNone/>
            </a:pPr>
            <a:r>
              <a:rPr lang="en-US" altLang="ko-KR" sz="1950" noProof="1">
                <a:solidFill>
                  <a:srgbClr val="8CF4F2"/>
                </a:solidFill>
                <a:latin typeface="Consolas" pitchFamily="49" charset="0"/>
                <a:cs typeface="Consolas" pitchFamily="49" charset="0"/>
              </a:rPr>
              <a:t>   Dog firstDog = new Dog(dogName, dogBreed);</a:t>
            </a:r>
          </a:p>
          <a:p>
            <a:pPr>
              <a:lnSpc>
                <a:spcPct val="100000"/>
              </a:lnSpc>
              <a:spcBef>
                <a:spcPts val="1200"/>
              </a:spcBef>
              <a:spcAft>
                <a:spcPct val="0"/>
              </a:spcAft>
              <a:buFontTx/>
              <a:buNone/>
            </a:pPr>
            <a:r>
              <a:rPr lang="en-US" altLang="ko-KR" sz="1950" noProof="1">
                <a:solidFill>
                  <a:srgbClr val="8CF4F2"/>
                </a:solidFill>
                <a:latin typeface="Consolas" pitchFamily="49" charset="0"/>
                <a:cs typeface="Consolas" pitchFamily="49" charset="0"/>
              </a:rPr>
              <a:t>   // Use Dog's parameterless constructor</a:t>
            </a:r>
          </a:p>
          <a:p>
            <a:pPr>
              <a:lnSpc>
                <a:spcPct val="90000"/>
              </a:lnSpc>
              <a:spcBef>
                <a:spcPts val="0"/>
              </a:spcBef>
              <a:spcAft>
                <a:spcPct val="0"/>
              </a:spcAft>
              <a:buFontTx/>
              <a:buNone/>
            </a:pPr>
            <a:r>
              <a:rPr lang="en-US" altLang="ko-KR" sz="1950" noProof="1">
                <a:solidFill>
                  <a:srgbClr val="8CF4F2"/>
                </a:solidFill>
                <a:latin typeface="Consolas" pitchFamily="49" charset="0"/>
                <a:cs typeface="Consolas" pitchFamily="49" charset="0"/>
              </a:rPr>
              <a:t>   Dog secondDog = new Dog();</a:t>
            </a:r>
          </a:p>
          <a:p>
            <a:pPr>
              <a:lnSpc>
                <a:spcPct val="100000"/>
              </a:lnSpc>
              <a:spcBef>
                <a:spcPts val="1200"/>
              </a:spcBef>
              <a:spcAft>
                <a:spcPct val="0"/>
              </a:spcAft>
              <a:buFontTx/>
              <a:buNone/>
            </a:pPr>
            <a:r>
              <a:rPr lang="en-US" altLang="ko-KR" sz="1950" noProof="1">
                <a:solidFill>
                  <a:srgbClr val="8CF4F2"/>
                </a:solidFill>
                <a:latin typeface="Consolas" pitchFamily="49" charset="0"/>
                <a:cs typeface="Consolas" pitchFamily="49" charset="0"/>
              </a:rPr>
              <a:t>   // Use properties to assign name and breed</a:t>
            </a:r>
          </a:p>
          <a:p>
            <a:pPr>
              <a:lnSpc>
                <a:spcPct val="90000"/>
              </a:lnSpc>
              <a:spcBef>
                <a:spcPts val="0"/>
              </a:spcBef>
              <a:spcAft>
                <a:spcPct val="0"/>
              </a:spcAft>
              <a:buFontTx/>
              <a:buNone/>
            </a:pPr>
            <a:r>
              <a:rPr lang="en-US" altLang="ko-KR" sz="1950" noProof="1">
                <a:solidFill>
                  <a:srgbClr val="8CF4F2"/>
                </a:solidFill>
                <a:latin typeface="Consolas" pitchFamily="49" charset="0"/>
                <a:cs typeface="Consolas" pitchFamily="49" charset="0"/>
              </a:rPr>
              <a:t>   Console.Write("Enter second dog's name: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secondDog.Name = Console.ReadLine();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Console.Write("Enter second dog's breed: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secondDog.Breed = Console.ReadLine(); </a:t>
            </a:r>
          </a:p>
          <a:p>
            <a:pPr algn="r">
              <a:lnSpc>
                <a:spcPct val="100000"/>
              </a:lnSpc>
              <a:spcBef>
                <a:spcPts val="1200"/>
              </a:spcBef>
              <a:spcAft>
                <a:spcPct val="0"/>
              </a:spcAft>
              <a:buNone/>
            </a:pPr>
            <a:r>
              <a:rPr lang="en-US" sz="1800" i="1" noProof="1">
                <a:solidFill>
                  <a:schemeClr val="tx1">
                    <a:lumMod val="40000"/>
                    <a:lumOff val="60000"/>
                  </a:schemeClr>
                </a:solidFill>
                <a:latin typeface="Consolas" pitchFamily="49" charset="0"/>
                <a:cs typeface="Consolas" pitchFamily="49" charset="0"/>
              </a:rPr>
              <a:t>(the example continues)</a:t>
            </a:r>
            <a:endParaRPr lang="en-US" sz="1800" noProof="1">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66128707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dirty="0"/>
              <a:t>Dog Meeting </a:t>
            </a:r>
            <a:r>
              <a:rPr lang="en-US"/>
              <a:t>– Example (2)</a:t>
            </a:r>
            <a:endParaRPr lang="bg-BG" dirty="0"/>
          </a:p>
        </p:txBody>
      </p:sp>
      <p:sp>
        <p:nvSpPr>
          <p:cNvPr id="703491" name="Rectangle 3"/>
          <p:cNvSpPr>
            <a:spLocks noGrp="1" noChangeArrowheads="1"/>
          </p:cNvSpPr>
          <p:nvPr>
            <p:ph idx="1"/>
          </p:nvPr>
        </p:nvSpPr>
        <p:spPr>
          <a:xfrm>
            <a:off x="609600" y="1167348"/>
            <a:ext cx="7924800" cy="4093428"/>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 Create a Dog with no name and breed</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Dog thirdDog = new Dog();</a:t>
            </a:r>
          </a:p>
          <a:p>
            <a:pPr>
              <a:lnSpc>
                <a:spcPct val="100000"/>
              </a:lnSpc>
              <a:spcBef>
                <a:spcPts val="0"/>
              </a:spcBef>
              <a:spcAft>
                <a:spcPct val="0"/>
              </a:spcAft>
              <a:buFontTx/>
              <a:buNone/>
            </a:pPr>
            <a:endParaRPr lang="en-US" altLang="ko-KR" sz="1950" noProof="1">
              <a:solidFill>
                <a:srgbClr val="8CF4F2"/>
              </a:solidFill>
              <a:latin typeface="Consolas" pitchFamily="49" charset="0"/>
              <a:cs typeface="Consolas" pitchFamily="49" charset="0"/>
            </a:endParaRP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 Save the dogs in an array</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Dog[] dogs = new Dog[] {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firstDog, secondDog, thirdDog };</a:t>
            </a:r>
          </a:p>
          <a:p>
            <a:pPr>
              <a:lnSpc>
                <a:spcPct val="100000"/>
              </a:lnSpc>
              <a:spcBef>
                <a:spcPts val="0"/>
              </a:spcBef>
              <a:spcAft>
                <a:spcPct val="0"/>
              </a:spcAft>
              <a:buFontTx/>
              <a:buNone/>
            </a:pPr>
            <a:endParaRPr lang="en-US" altLang="ko-KR" sz="1950" noProof="1">
              <a:solidFill>
                <a:srgbClr val="8CF4F2"/>
              </a:solidFill>
              <a:latin typeface="Consolas" pitchFamily="49" charset="0"/>
              <a:cs typeface="Consolas" pitchFamily="49" charset="0"/>
            </a:endParaRP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 Ask each of the dogs to bark</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foreach(Dog dog in dogs)</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dog.SayBau();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  }</a:t>
            </a:r>
          </a:p>
          <a:p>
            <a:pPr>
              <a:lnSpc>
                <a:spcPct val="100000"/>
              </a:lnSpc>
              <a:spcBef>
                <a:spcPts val="0"/>
              </a:spcBef>
              <a:spcAft>
                <a:spcPct val="0"/>
              </a:spcAft>
              <a:buFontTx/>
              <a:buNone/>
            </a:pPr>
            <a:r>
              <a:rPr lang="en-US" altLang="ko-KR" sz="1950" noProof="1">
                <a:solidFill>
                  <a:srgbClr val="8CF4F2"/>
                </a:solidFill>
                <a:latin typeface="Consolas" pitchFamily="49" charset="0"/>
                <a:cs typeface="Consolas" pitchFamily="49" charset="0"/>
              </a:rPr>
              <a:t>}</a:t>
            </a:r>
            <a:endParaRPr lang="en-US" sz="1950" noProof="1">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332363070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ctrTitle"/>
          </p:nvPr>
        </p:nvSpPr>
        <p:spPr>
          <a:xfrm>
            <a:off x="1295400" y="4576762"/>
            <a:ext cx="6480175" cy="736600"/>
          </a:xfrm>
        </p:spPr>
        <p:txBody>
          <a:bodyPr/>
          <a:lstStyle/>
          <a:p>
            <a:pPr>
              <a:lnSpc>
                <a:spcPct val="110000"/>
              </a:lnSpc>
            </a:pPr>
            <a:r>
              <a:rPr lang="en-US" dirty="0"/>
              <a:t>Dog Meeting</a:t>
            </a:r>
            <a:endParaRPr lang="en-US" noProof="1"/>
          </a:p>
        </p:txBody>
      </p:sp>
      <p:sp>
        <p:nvSpPr>
          <p:cNvPr id="704515" name="Rectangle 3"/>
          <p:cNvSpPr>
            <a:spLocks noChangeArrowheads="1"/>
          </p:cNvSpPr>
          <p:nvPr/>
        </p:nvSpPr>
        <p:spPr bwMode="auto">
          <a:xfrm>
            <a:off x="1295400" y="54933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pic>
        <p:nvPicPr>
          <p:cNvPr id="45058" name="Picture 2" descr="http://www.dogs-names.net/pictures/angry-dog.jpg"/>
          <p:cNvPicPr>
            <a:picLocks noChangeAspect="1" noChangeArrowheads="1"/>
          </p:cNvPicPr>
          <p:nvPr/>
        </p:nvPicPr>
        <p:blipFill>
          <a:blip r:embed="rId3" cstate="screen">
            <a:lum bright="10000"/>
            <a:extLst>
              <a:ext uri="{28A0092B-C50C-407E-A947-70E740481C1C}">
                <a14:useLocalDpi xmlns:a14="http://schemas.microsoft.com/office/drawing/2010/main"/>
              </a:ext>
            </a:extLst>
          </a:blip>
          <a:srcRect/>
          <a:stretch>
            <a:fillRect/>
          </a:stretch>
        </p:blipFill>
        <p:spPr bwMode="auto">
          <a:xfrm>
            <a:off x="2626808" y="1300162"/>
            <a:ext cx="3810000" cy="2800350"/>
          </a:xfrm>
          <a:prstGeom prst="roundRect">
            <a:avLst>
              <a:gd name="adj" fmla="val 7338"/>
            </a:avLst>
          </a:prstGeom>
          <a:noFill/>
          <a:ln>
            <a:solidFill>
              <a:schemeClr val="accent5">
                <a:lumMod val="20000"/>
                <a:lumOff val="80000"/>
              </a:schemeClr>
            </a:solidFill>
          </a:ln>
        </p:spPr>
      </p:pic>
    </p:spTree>
    <p:extLst>
      <p:ext uri="{BB962C8B-B14F-4D97-AF65-F5344CB8AC3E}">
        <p14:creationId xmlns:p14="http://schemas.microsoft.com/office/powerpoint/2010/main" val="340245507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ctrTitle"/>
          </p:nvPr>
        </p:nvSpPr>
        <p:spPr>
          <a:xfrm>
            <a:off x="1339849" y="4572000"/>
            <a:ext cx="6480175" cy="736600"/>
          </a:xfrm>
        </p:spPr>
        <p:txBody>
          <a:bodyPr/>
          <a:lstStyle/>
          <a:p>
            <a:pPr>
              <a:lnSpc>
                <a:spcPct val="110000"/>
              </a:lnSpc>
            </a:pPr>
            <a:r>
              <a:rPr lang="en-US" dirty="0"/>
              <a:t>Constructors</a:t>
            </a:r>
            <a:endParaRPr lang="en-US" noProof="1"/>
          </a:p>
        </p:txBody>
      </p:sp>
      <p:sp>
        <p:nvSpPr>
          <p:cNvPr id="709635" name="Rectangle 3"/>
          <p:cNvSpPr>
            <a:spLocks noChangeArrowheads="1"/>
          </p:cNvSpPr>
          <p:nvPr/>
        </p:nvSpPr>
        <p:spPr bwMode="auto">
          <a:xfrm>
            <a:off x="762000" y="5497512"/>
            <a:ext cx="7637462"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Defining and Using Class Constructors</a:t>
            </a:r>
            <a:endParaRPr lang="en-US" sz="2800" b="1" noProof="1">
              <a:effectLst>
                <a:outerShdw blurRad="38100" dist="38100" dir="2700000" algn="tl">
                  <a:srgbClr val="000000">
                    <a:alpha val="43137"/>
                  </a:srgbClr>
                </a:outerShdw>
              </a:effectLst>
            </a:endParaRPr>
          </a:p>
        </p:txBody>
      </p:sp>
      <p:pic>
        <p:nvPicPr>
          <p:cNvPr id="43010" name="Picture 2" descr="http://bp0.blogger.com/_rR2wkKtWGQM/R0OWlnpZKJI/AAAAAAAAAAc/eeoVbiOwVPU/s400/bob-el-constructor.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646302" y="981076"/>
            <a:ext cx="3872538" cy="3286124"/>
          </a:xfrm>
          <a:prstGeom prst="roundRect">
            <a:avLst>
              <a:gd name="adj" fmla="val 5047"/>
            </a:avLst>
          </a:prstGeom>
          <a:noFill/>
        </p:spPr>
      </p:pic>
    </p:spTree>
    <p:extLst>
      <p:ext uri="{BB962C8B-B14F-4D97-AF65-F5344CB8AC3E}">
        <p14:creationId xmlns:p14="http://schemas.microsoft.com/office/powerpoint/2010/main" val="223430124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dirty="0"/>
              <a:t>What is Constructor?</a:t>
            </a:r>
            <a:endParaRPr lang="bg-BG" dirty="0"/>
          </a:p>
        </p:txBody>
      </p:sp>
      <p:sp>
        <p:nvSpPr>
          <p:cNvPr id="711683" name="Rectangle 3"/>
          <p:cNvSpPr>
            <a:spLocks noGrp="1" noChangeArrowheads="1"/>
          </p:cNvSpPr>
          <p:nvPr>
            <p:ph idx="1"/>
          </p:nvPr>
        </p:nvSpPr>
        <p:spPr/>
        <p:txBody>
          <a:bodyPr/>
          <a:lstStyle/>
          <a:p>
            <a:pPr marL="361950" indent="-361950">
              <a:lnSpc>
                <a:spcPct val="110000"/>
              </a:lnSpc>
              <a:tabLst/>
            </a:pPr>
            <a:r>
              <a:rPr lang="en-US" dirty="0">
                <a:solidFill>
                  <a:schemeClr val="accent5">
                    <a:lumMod val="20000"/>
                    <a:lumOff val="80000"/>
                  </a:schemeClr>
                </a:solidFill>
              </a:rPr>
              <a:t>Constructors</a:t>
            </a:r>
            <a:r>
              <a:rPr lang="en-US" dirty="0"/>
              <a:t> are special methods</a:t>
            </a:r>
          </a:p>
          <a:p>
            <a:pPr marL="712788" lvl="1" indent="-355600">
              <a:lnSpc>
                <a:spcPct val="110000"/>
              </a:lnSpc>
            </a:pPr>
            <a:r>
              <a:rPr lang="en-US" dirty="0"/>
              <a:t>Invoked at the time of </a:t>
            </a:r>
            <a:r>
              <a:rPr lang="en-US" dirty="0">
                <a:solidFill>
                  <a:schemeClr val="accent5">
                    <a:lumMod val="20000"/>
                    <a:lumOff val="80000"/>
                  </a:schemeClr>
                </a:solidFill>
              </a:rPr>
              <a:t>creating a new instance </a:t>
            </a:r>
            <a:r>
              <a:rPr lang="en-US" dirty="0"/>
              <a:t>of an object</a:t>
            </a:r>
          </a:p>
          <a:p>
            <a:pPr marL="712788" lvl="1" indent="-355600">
              <a:lnSpc>
                <a:spcPct val="110000"/>
              </a:lnSpc>
            </a:pPr>
            <a:r>
              <a:rPr lang="en-US" dirty="0"/>
              <a:t>Used to initialize the fields of the instance</a:t>
            </a:r>
          </a:p>
          <a:p>
            <a:pPr marL="361950" indent="-361950">
              <a:lnSpc>
                <a:spcPct val="110000"/>
              </a:lnSpc>
            </a:pPr>
            <a:r>
              <a:rPr lang="en-US" dirty="0"/>
              <a:t>Constructors has the same name as the class</a:t>
            </a:r>
          </a:p>
          <a:p>
            <a:pPr marL="712788" lvl="1" indent="-355600">
              <a:lnSpc>
                <a:spcPct val="110000"/>
              </a:lnSpc>
            </a:pPr>
            <a:r>
              <a:rPr lang="en-US" dirty="0"/>
              <a:t>Have no return type</a:t>
            </a:r>
          </a:p>
          <a:p>
            <a:pPr marL="712788" lvl="1" indent="-355600">
              <a:lnSpc>
                <a:spcPct val="110000"/>
              </a:lnSpc>
            </a:pPr>
            <a:r>
              <a:rPr lang="en-US" dirty="0"/>
              <a:t>Can have parameters</a:t>
            </a:r>
          </a:p>
          <a:p>
            <a:pPr marL="712788" lvl="1" indent="-355600">
              <a:lnSpc>
                <a:spcPct val="110000"/>
              </a:lnSpc>
            </a:pPr>
            <a:r>
              <a:rPr lang="en-US" dirty="0"/>
              <a:t>Can be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chemeClr val="accent5">
                    <a:lumMod val="20000"/>
                    <a:lumOff val="80000"/>
                  </a:schemeClr>
                </a:solidFill>
                <a:latin typeface="Consolas" pitchFamily="49" charset="0"/>
                <a:cs typeface="Consolas" pitchFamily="49" charset="0"/>
              </a:rPr>
              <a:t>protected</a:t>
            </a:r>
            <a:r>
              <a:rPr lang="en-US" dirty="0"/>
              <a:t>, </a:t>
            </a:r>
            <a:r>
              <a:rPr lang="en-US" dirty="0">
                <a:solidFill>
                  <a:schemeClr val="accent5">
                    <a:lumMod val="20000"/>
                    <a:lumOff val="80000"/>
                  </a:schemeClr>
                </a:solidFill>
                <a:latin typeface="Consolas" pitchFamily="49" charset="0"/>
                <a:cs typeface="Consolas" pitchFamily="49" charset="0"/>
              </a:rPr>
              <a:t>internal</a:t>
            </a:r>
            <a:r>
              <a:rPr lang="en-US" dirty="0"/>
              <a:t>, </a:t>
            </a:r>
            <a:r>
              <a:rPr lang="en-US" dirty="0">
                <a:solidFill>
                  <a:schemeClr val="accent5">
                    <a:lumMod val="20000"/>
                    <a:lumOff val="80000"/>
                  </a:schemeClr>
                </a:solidFill>
                <a:latin typeface="Consolas" pitchFamily="49" charset="0"/>
                <a:cs typeface="Consolas" pitchFamily="49" charset="0"/>
              </a:rPr>
              <a:t>public</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119540302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dirty="0"/>
              <a:t>Defining Constructors</a:t>
            </a:r>
            <a:endParaRPr lang="bg-BG" dirty="0"/>
          </a:p>
        </p:txBody>
      </p:sp>
      <p:sp>
        <p:nvSpPr>
          <p:cNvPr id="712708" name="Rectangle 4"/>
          <p:cNvSpPr>
            <a:spLocks noChangeArrowheads="1"/>
          </p:cNvSpPr>
          <p:nvPr/>
        </p:nvSpPr>
        <p:spPr bwMode="auto">
          <a:xfrm>
            <a:off x="608013" y="1864764"/>
            <a:ext cx="7850188" cy="44012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Simple parameterless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this.xCoord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this.yCoord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3"/>
          <p:cNvSpPr txBox="1">
            <a:spLocks noChangeArrowheads="1"/>
          </p:cNvSpPr>
          <p:nvPr/>
        </p:nvSpPr>
        <p:spPr>
          <a:xfrm>
            <a:off x="228600" y="1019300"/>
            <a:ext cx="8686800" cy="5638800"/>
          </a:xfrm>
          <a:prstGeom prst="rect">
            <a:avLst/>
          </a:prstGeom>
        </p:spPr>
        <p:txBody>
          <a:bodyPr/>
          <a:lstStyle/>
          <a:p>
            <a:pPr marL="361950" marR="0" lvl="0" indent="-361950" algn="l" defTabSz="914400" rtl="0" eaLnBrk="0" fontAlgn="base" latin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defRPr/>
            </a:pPr>
            <a:r>
              <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Class </a:t>
            </a:r>
            <a:r>
              <a:rPr kumimoji="0" lang="en-US" sz="3200" b="1" i="0" u="none" strike="noStrike" kern="1200" cap="none" spc="0" normalizeH="0" baseline="0" noProof="0" dirty="0">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rPr>
              <a:t>Point</a:t>
            </a:r>
            <a:r>
              <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 with parameterless constructor:</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pic>
        <p:nvPicPr>
          <p:cNvPr id="38914" name="Picture 2" descr="http://www.aspiredefence.co.uk/assets/Image/aspire-defence/measuring-success/considerate-constructors/considerateA.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34200" y="1752600"/>
            <a:ext cx="1621596" cy="1371600"/>
          </a:xfrm>
          <a:prstGeom prst="roundRect">
            <a:avLst>
              <a:gd name="adj" fmla="val 7313"/>
            </a:avLst>
          </a:prstGeom>
          <a:noFill/>
          <a:ln>
            <a:solidFill>
              <a:schemeClr val="accent5">
                <a:lumMod val="20000"/>
                <a:lumOff val="80000"/>
              </a:schemeClr>
            </a:solidFill>
          </a:ln>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189447600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423939" name="Rectangle 3"/>
          <p:cNvSpPr>
            <a:spLocks noGrp="1" noChangeArrowheads="1"/>
          </p:cNvSpPr>
          <p:nvPr>
            <p:ph idx="1"/>
          </p:nvPr>
        </p:nvSpPr>
        <p:spPr>
          <a:xfrm>
            <a:off x="228600" y="914400"/>
            <a:ext cx="8686800" cy="5562600"/>
          </a:xfrm>
        </p:spPr>
        <p:txBody>
          <a:bodyPr/>
          <a:lstStyle/>
          <a:p>
            <a:pPr marL="514350" indent="-514350">
              <a:lnSpc>
                <a:spcPct val="100000"/>
              </a:lnSpc>
              <a:spcBef>
                <a:spcPts val="500"/>
              </a:spcBef>
              <a:buFont typeface="+mj-lt"/>
              <a:buAutoNum type="arabicPeriod" startAt="10"/>
            </a:pPr>
            <a:r>
              <a:rPr lang="en-US" dirty="0"/>
              <a:t>Static Members</a:t>
            </a:r>
          </a:p>
          <a:p>
            <a:pPr marL="442913" indent="-442913">
              <a:lnSpc>
                <a:spcPct val="100000"/>
              </a:lnSpc>
              <a:spcBef>
                <a:spcPts val="500"/>
              </a:spcBef>
              <a:buFontTx/>
              <a:buAutoNum type="arabicPeriod" startAt="10"/>
            </a:pPr>
            <a:r>
              <a:rPr lang="en-US" dirty="0"/>
              <a:t>Structures in C#</a:t>
            </a:r>
          </a:p>
          <a:p>
            <a:pPr marL="442913" indent="-442913">
              <a:lnSpc>
                <a:spcPct val="100000"/>
              </a:lnSpc>
              <a:spcBef>
                <a:spcPts val="500"/>
              </a:spcBef>
              <a:buFontTx/>
              <a:buAutoNum type="arabicPeriod" startAt="10"/>
            </a:pPr>
            <a:r>
              <a:rPr lang="en-US" dirty="0"/>
              <a:t>Namespaces</a:t>
            </a:r>
          </a:p>
        </p:txBody>
      </p:sp>
      <p:pic>
        <p:nvPicPr>
          <p:cNvPr id="94210" name="Picture 2" descr="http://www.abstractpenguin.com/blog/books.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715000" y="3581400"/>
            <a:ext cx="2514600" cy="2514600"/>
          </a:xfrm>
          <a:prstGeom prst="rect">
            <a:avLst/>
          </a:prstGeom>
          <a:noFill/>
          <a:effectLst>
            <a:softEdge rad="635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a:t>
            </a:fld>
            <a:endParaRPr lang="en-US" dirty="0"/>
          </a:p>
        </p:txBody>
      </p:sp>
      <p:pic>
        <p:nvPicPr>
          <p:cNvPr id="6" name="Picture 2" descr="http://ideas4pm.files.wordpress.com/2012/10/oop-programming.jpg?w=529"/>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2275" t="-9014" r="-12012" b="-13714"/>
          <a:stretch/>
        </p:blipFill>
        <p:spPr bwMode="auto">
          <a:xfrm>
            <a:off x="5562600" y="1219200"/>
            <a:ext cx="2872360" cy="1891554"/>
          </a:xfrm>
          <a:prstGeom prst="cloud">
            <a:avLst/>
          </a:prstGeom>
          <a:solidFill>
            <a:srgbClr val="FFFFFF"/>
          </a:solidFill>
          <a:scene3d>
            <a:camera prst="orthographicFront"/>
            <a:lightRig rig="threePt" dir="t"/>
          </a:scene3d>
          <a:sp3d>
            <a:bevelT w="152400" h="50800" prst="softRound"/>
          </a:sp3d>
        </p:spPr>
      </p:pic>
    </p:spTree>
    <p:extLst>
      <p:ext uri="{BB962C8B-B14F-4D97-AF65-F5344CB8AC3E}">
        <p14:creationId xmlns:p14="http://schemas.microsoft.com/office/powerpoint/2010/main" val="195717652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dirty="0"/>
              <a:t>Defining Constructors (2)</a:t>
            </a:r>
            <a:endParaRPr lang="bg-BG" dirty="0"/>
          </a:p>
        </p:txBody>
      </p:sp>
      <p:sp>
        <p:nvSpPr>
          <p:cNvPr id="715780" name="Rectangle 4"/>
          <p:cNvSpPr>
            <a:spLocks noChangeArrowheads="1"/>
          </p:cNvSpPr>
          <p:nvPr/>
        </p:nvSpPr>
        <p:spPr bwMode="auto">
          <a:xfrm>
            <a:off x="615950" y="990600"/>
            <a:ext cx="7918450" cy="55399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Person</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age;</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Parameterless constructor</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null;</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this.age = 0;</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Constructor with parameters</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Person(string name, int age)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this.age = age;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AutoShape 5"/>
          <p:cNvSpPr>
            <a:spLocks noChangeArrowheads="1"/>
          </p:cNvSpPr>
          <p:nvPr/>
        </p:nvSpPr>
        <p:spPr bwMode="auto">
          <a:xfrm>
            <a:off x="4800601" y="4876800"/>
            <a:ext cx="3428999" cy="1379101"/>
          </a:xfrm>
          <a:prstGeom prst="wedgeRoundRectCallout">
            <a:avLst>
              <a:gd name="adj1" fmla="val -72018"/>
              <a:gd name="adj2" fmla="val -2536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As rule constructors should initialize all own class fields.</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pic>
        <p:nvPicPr>
          <p:cNvPr id="1026" name="Picture 2" descr="http://www.istockphoto.com/file_thumbview_approve/4561081/2/istockphoto_4561081-construction-worker.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172200" y="1270697"/>
            <a:ext cx="2082103" cy="2082103"/>
          </a:xfrm>
          <a:prstGeom prst="roundRect">
            <a:avLst>
              <a:gd name="adj" fmla="val 6042"/>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127895395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r>
              <a:rPr lang="en-US" dirty="0"/>
              <a:t>Constructors and Initialization</a:t>
            </a:r>
            <a:endParaRPr lang="bg-BG" dirty="0"/>
          </a:p>
        </p:txBody>
      </p:sp>
      <p:sp>
        <p:nvSpPr>
          <p:cNvPr id="716806" name="Rectangle 6"/>
          <p:cNvSpPr>
            <a:spLocks noGrp="1" noChangeArrowheads="1"/>
          </p:cNvSpPr>
          <p:nvPr>
            <p:ph idx="1"/>
          </p:nvPr>
        </p:nvSpPr>
        <p:spPr>
          <a:xfrm>
            <a:off x="376238" y="838200"/>
            <a:ext cx="8462962" cy="574675"/>
          </a:xfrm>
          <a:noFill/>
          <a:ln/>
        </p:spPr>
        <p:txBody>
          <a:bodyPr/>
          <a:lstStyle/>
          <a:p>
            <a:pPr marL="361950" indent="-361950">
              <a:tabLst/>
            </a:pPr>
            <a:r>
              <a:rPr lang="en-US" sz="3000" dirty="0">
                <a:solidFill>
                  <a:schemeClr val="tx1">
                    <a:lumMod val="40000"/>
                    <a:lumOff val="60000"/>
                  </a:schemeClr>
                </a:solidFill>
              </a:rPr>
              <a:t>Pay attention when using inline initialization!</a:t>
            </a:r>
          </a:p>
        </p:txBody>
      </p:sp>
      <p:sp>
        <p:nvSpPr>
          <p:cNvPr id="716804" name="Rectangle 4"/>
          <p:cNvSpPr>
            <a:spLocks noChangeArrowheads="1"/>
          </p:cNvSpPr>
          <p:nvPr/>
        </p:nvSpPr>
        <p:spPr bwMode="auto">
          <a:xfrm>
            <a:off x="533400" y="1537186"/>
            <a:ext cx="8077200" cy="49398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AlarmClock</a:t>
            </a:r>
            <a:endParaRPr lang="bg-BG"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hours = 9; // Inline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minutes = 0; // Inline initialization</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Parameterless constructor (intentionally left empty)</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AlarmClock()</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Constructor with parameters</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AlarmClock(int hours, int minutes)</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lvl="2"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this.hours = hours;      // Invoked after the inline </a:t>
            </a:r>
          </a:p>
          <a:p>
            <a:pPr marL="282575" lvl="2"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this.minutes = minutes;  //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38493568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en-US" dirty="0"/>
              <a:t>Chaining Constructors Calls</a:t>
            </a:r>
            <a:endParaRPr lang="bg-BG" dirty="0"/>
          </a:p>
        </p:txBody>
      </p:sp>
      <p:sp>
        <p:nvSpPr>
          <p:cNvPr id="800773" name="Rectangle 5"/>
          <p:cNvSpPr>
            <a:spLocks noGrp="1" noChangeArrowheads="1"/>
          </p:cNvSpPr>
          <p:nvPr>
            <p:ph idx="1"/>
          </p:nvPr>
        </p:nvSpPr>
        <p:spPr>
          <a:xfrm>
            <a:off x="323850" y="914400"/>
            <a:ext cx="8496300" cy="574675"/>
          </a:xfrm>
          <a:noFill/>
          <a:ln/>
        </p:spPr>
        <p:txBody>
          <a:bodyPr/>
          <a:lstStyle/>
          <a:p>
            <a:pPr marL="361950" indent="-361950">
              <a:tabLst/>
            </a:pPr>
            <a:r>
              <a:rPr lang="en-US" dirty="0"/>
              <a:t>Reusing constructors (chaining)</a:t>
            </a:r>
          </a:p>
        </p:txBody>
      </p:sp>
      <p:sp>
        <p:nvSpPr>
          <p:cNvPr id="800772" name="Rectangle 4"/>
          <p:cNvSpPr>
            <a:spLocks noChangeArrowheads="1"/>
          </p:cNvSpPr>
          <p:nvPr/>
        </p:nvSpPr>
        <p:spPr bwMode="auto">
          <a:xfrm>
            <a:off x="609600" y="1640392"/>
            <a:ext cx="7848600" cy="48013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endPar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 : this(0,</a:t>
            </a:r>
            <a:r>
              <a:rPr lang="en-US" altLang="ko-KR" sz="1800" b="1" noProof="1">
                <a:solidFill>
                  <a:srgbClr val="8CF4F2"/>
                </a:solidFill>
                <a:effectLst>
                  <a:outerShdw blurRad="38100" dist="38100" dir="2700000" algn="tl">
                    <a:srgbClr val="000000">
                      <a:alpha val="43137"/>
                    </a:srgbClr>
                  </a:outerShdw>
                </a:effectLst>
                <a:latin typeface="+mn-lt"/>
                <a:cs typeface="Consolas" pitchFamily="49" charset="0"/>
              </a:rPr>
              <a:t> </a:t>
            </a: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0) // Reuse the constructor</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Point(int xCoord, int yCoord)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this.xCoord = xCoord;</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this.yCoord = yCoord;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2770" name="Picture 2" descr="http://www.lks.ac.th/teacher_jonggonee/jongdw/picfromcd/occupations/constructor_worker.jpg"/>
          <p:cNvPicPr>
            <a:picLocks noChangeAspect="1" noChangeArrowheads="1"/>
          </p:cNvPicPr>
          <p:nvPr/>
        </p:nvPicPr>
        <p:blipFill>
          <a:blip r:embed="rId3" cstate="screen">
            <a:lum contrast="40000"/>
            <a:extLst>
              <a:ext uri="{28A0092B-C50C-407E-A947-70E740481C1C}">
                <a14:useLocalDpi xmlns:a14="http://schemas.microsoft.com/office/drawing/2010/main"/>
              </a:ext>
            </a:extLst>
          </a:blip>
          <a:srcRect/>
          <a:stretch>
            <a:fillRect/>
          </a:stretch>
        </p:blipFill>
        <p:spPr bwMode="auto">
          <a:xfrm>
            <a:off x="7239000" y="4343400"/>
            <a:ext cx="1295400" cy="2181225"/>
          </a:xfrm>
          <a:prstGeom prst="roundRect">
            <a:avLst>
              <a:gd name="adj" fmla="val 8134"/>
            </a:avLst>
          </a:prstGeom>
          <a:noFill/>
          <a:ln>
            <a:solidFill>
              <a:schemeClr val="accent5">
                <a:lumMod val="20000"/>
                <a:lumOff val="80000"/>
              </a:schemeClr>
            </a:solidFill>
          </a:ln>
        </p:spPr>
      </p:pic>
      <p:cxnSp>
        <p:nvCxnSpPr>
          <p:cNvPr id="3" name="Straight Arrow Connector 2"/>
          <p:cNvCxnSpPr/>
          <p:nvPr/>
        </p:nvCxnSpPr>
        <p:spPr>
          <a:xfrm rot="5400000">
            <a:off x="2895600" y="3395547"/>
            <a:ext cx="685801" cy="685800"/>
          </a:xfrm>
          <a:prstGeom prst="curvedConnector3">
            <a:avLst>
              <a:gd name="adj1" fmla="val 50000"/>
            </a:avLst>
          </a:prstGeom>
          <a:ln w="38100">
            <a:solidFill>
              <a:schemeClr val="accent5">
                <a:lumMod val="20000"/>
                <a:lumOff val="80000"/>
              </a:schemeClr>
            </a:solidFill>
            <a:tailEnd type="arrow"/>
          </a:ln>
        </p:spPr>
        <p:style>
          <a:lnRef idx="1">
            <a:schemeClr val="accent6"/>
          </a:lnRef>
          <a:fillRef idx="0">
            <a:schemeClr val="accent6"/>
          </a:fillRef>
          <a:effectRef idx="0">
            <a:schemeClr val="accent6"/>
          </a:effectRef>
          <a:fontRef idx="minor">
            <a:schemeClr val="tx1"/>
          </a:fontRef>
        </p:style>
      </p:cxn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p14="http://schemas.microsoft.com/office/powerpoint/2010/main" val="87843356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www.kbsinc.net/images/11-work.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67616" y="914400"/>
            <a:ext cx="3204584" cy="3044356"/>
          </a:xfrm>
          <a:prstGeom prst="roundRect">
            <a:avLst>
              <a:gd name="adj" fmla="val 8594"/>
            </a:avLst>
          </a:prstGeom>
          <a:solidFill>
            <a:srgbClr val="FFFFFF">
              <a:shade val="85000"/>
            </a:srgbClr>
          </a:solidFill>
          <a:ln w="3175">
            <a:solidFill>
              <a:schemeClr val="accent5">
                <a:lumMod val="60000"/>
                <a:lumOff val="40000"/>
              </a:schemeClr>
            </a:solidFill>
          </a:ln>
          <a:effectLst>
            <a:reflection blurRad="12700" stA="38000" endPos="28000" dist="5000" dir="5400000" sy="-100000" algn="bl" rotWithShape="0"/>
          </a:effectLst>
        </p:spPr>
      </p:pic>
      <p:sp>
        <p:nvSpPr>
          <p:cNvPr id="717826" name="Rectangle 2"/>
          <p:cNvSpPr>
            <a:spLocks noGrp="1" noChangeArrowheads="1"/>
          </p:cNvSpPr>
          <p:nvPr>
            <p:ph type="ctrTitle"/>
          </p:nvPr>
        </p:nvSpPr>
        <p:spPr>
          <a:xfrm>
            <a:off x="1331913" y="4592638"/>
            <a:ext cx="6480175" cy="736600"/>
          </a:xfrm>
        </p:spPr>
        <p:txBody>
          <a:bodyPr/>
          <a:lstStyle/>
          <a:p>
            <a:pPr>
              <a:lnSpc>
                <a:spcPct val="110000"/>
              </a:lnSpc>
            </a:pPr>
            <a:r>
              <a:rPr lang="en-US" dirty="0"/>
              <a:t>Constructors</a:t>
            </a:r>
            <a:endParaRPr lang="en-US" noProof="1"/>
          </a:p>
        </p:txBody>
      </p:sp>
      <p:sp>
        <p:nvSpPr>
          <p:cNvPr id="717827" name="Rectangle 3"/>
          <p:cNvSpPr>
            <a:spLocks noChangeArrowheads="1"/>
          </p:cNvSpPr>
          <p:nvPr/>
        </p:nvSpPr>
        <p:spPr bwMode="auto">
          <a:xfrm>
            <a:off x="2052638" y="5493349"/>
            <a:ext cx="504031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3616417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953001"/>
            <a:ext cx="7924800" cy="685800"/>
          </a:xfrm>
        </p:spPr>
        <p:txBody>
          <a:bodyPr/>
          <a:lstStyle/>
          <a:p>
            <a:r>
              <a:rPr lang="en-US" dirty="0"/>
              <a:t>Methods</a:t>
            </a:r>
          </a:p>
        </p:txBody>
      </p:sp>
      <p:sp>
        <p:nvSpPr>
          <p:cNvPr id="3" name="Subtitle 2"/>
          <p:cNvSpPr>
            <a:spLocks noGrp="1"/>
          </p:cNvSpPr>
          <p:nvPr>
            <p:ph type="subTitle" idx="1"/>
          </p:nvPr>
        </p:nvSpPr>
        <p:spPr>
          <a:xfrm>
            <a:off x="609600" y="5755480"/>
            <a:ext cx="7924800" cy="569120"/>
          </a:xfrm>
        </p:spPr>
        <p:txBody>
          <a:bodyPr/>
          <a:lstStyle/>
          <a:p>
            <a:r>
              <a:rPr lang="en-US" dirty="0"/>
              <a:t>Defining and Invoking Methods</a:t>
            </a:r>
          </a:p>
        </p:txBody>
      </p:sp>
      <p:pic>
        <p:nvPicPr>
          <p:cNvPr id="7" name="Picture 2" descr="http://www.outdoorspecialistinc.com/images/weld_it_up.jpg"/>
          <p:cNvPicPr>
            <a:picLocks noChangeAspect="1" noChangeArrowheads="1"/>
          </p:cNvPicPr>
          <p:nvPr/>
        </p:nvPicPr>
        <p:blipFill>
          <a:blip r:embed="rId2" cstate="screen"/>
          <a:srcRect/>
          <a:stretch>
            <a:fillRect/>
          </a:stretch>
        </p:blipFill>
        <p:spPr bwMode="auto">
          <a:xfrm>
            <a:off x="4876800" y="2495550"/>
            <a:ext cx="274320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4" descr="http://www.posseschasancpas.com/images/dv1961011_construction.jpg"/>
          <p:cNvPicPr>
            <a:picLocks noChangeAspect="1" noChangeArrowheads="1"/>
          </p:cNvPicPr>
          <p:nvPr/>
        </p:nvPicPr>
        <p:blipFill>
          <a:blip r:embed="rId3" cstate="screen"/>
          <a:srcRect/>
          <a:stretch>
            <a:fillRect/>
          </a:stretch>
        </p:blipFill>
        <p:spPr bwMode="auto">
          <a:xfrm>
            <a:off x="1600200" y="2495550"/>
            <a:ext cx="2514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2" descr="http://www.codeproject.com/KB/cs/539179/Step0.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048248" y="457200"/>
            <a:ext cx="3352552" cy="2259170"/>
          </a:xfrm>
          <a:prstGeom prst="roundRect">
            <a:avLst>
              <a:gd name="adj" fmla="val 2408"/>
            </a:avLst>
          </a:prstGeom>
          <a:noFill/>
          <a:scene3d>
            <a:camera prst="perspectiveAbove"/>
            <a:lightRig rig="threePt" dir="t"/>
          </a:scene3d>
          <a:sp3d>
            <a:bevelT w="165100" prst="coolSlan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453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a:xfrm>
            <a:off x="228600" y="814450"/>
            <a:ext cx="8686800" cy="5791200"/>
          </a:xfrm>
        </p:spPr>
        <p:txBody>
          <a:bodyPr/>
          <a:lstStyle/>
          <a:p>
            <a:pPr>
              <a:lnSpc>
                <a:spcPct val="100000"/>
              </a:lnSpc>
            </a:pPr>
            <a:r>
              <a:rPr lang="en-US" dirty="0">
                <a:solidFill>
                  <a:schemeClr val="accent5">
                    <a:lumMod val="20000"/>
                    <a:lumOff val="80000"/>
                  </a:schemeClr>
                </a:solidFill>
              </a:rPr>
              <a:t>Methods</a:t>
            </a:r>
            <a:r>
              <a:rPr lang="en-US" dirty="0"/>
              <a:t> are class members that execute some action (some code, some algorithm)</a:t>
            </a:r>
          </a:p>
          <a:p>
            <a:pPr lvl="1">
              <a:lnSpc>
                <a:spcPct val="100000"/>
              </a:lnSpc>
            </a:pPr>
            <a:r>
              <a:rPr lang="en-US" dirty="0"/>
              <a:t>Could be </a:t>
            </a:r>
            <a:r>
              <a:rPr lang="en-US" dirty="0">
                <a:solidFill>
                  <a:schemeClr val="accent5">
                    <a:lumMod val="20000"/>
                    <a:lumOff val="80000"/>
                  </a:schemeClr>
                </a:solidFill>
                <a:latin typeface="Consolas" panose="020B0609020204030204" pitchFamily="49" charset="0"/>
                <a:cs typeface="Consolas" panose="020B0609020204030204" pitchFamily="49" charset="0"/>
              </a:rPr>
              <a:t>static</a:t>
            </a:r>
            <a:r>
              <a:rPr lang="en-US" dirty="0"/>
              <a:t> / per instance</a:t>
            </a:r>
          </a:p>
          <a:p>
            <a:pPr lvl="1">
              <a:lnSpc>
                <a:spcPct val="100000"/>
              </a:lnSpc>
            </a:pPr>
            <a:r>
              <a:rPr lang="en-US" dirty="0"/>
              <a:t>Could be </a:t>
            </a:r>
            <a:r>
              <a:rPr lang="en-US" dirty="0">
                <a:solidFill>
                  <a:schemeClr val="accent5">
                    <a:lumMod val="20000"/>
                    <a:lumOff val="80000"/>
                  </a:schemeClr>
                </a:solidFill>
                <a:latin typeface="Consolas" panose="020B0609020204030204" pitchFamily="49" charset="0"/>
                <a:cs typeface="Consolas" panose="020B0609020204030204" pitchFamily="49" charset="0"/>
              </a:rPr>
              <a:t>public</a:t>
            </a:r>
            <a:r>
              <a:rPr lang="en-US" dirty="0"/>
              <a:t> / </a:t>
            </a:r>
            <a:r>
              <a:rPr lang="en-US" dirty="0">
                <a:solidFill>
                  <a:schemeClr val="accent5">
                    <a:lumMod val="20000"/>
                    <a:lumOff val="80000"/>
                  </a:schemeClr>
                </a:solidFill>
                <a:latin typeface="Consolas" panose="020B0609020204030204" pitchFamily="49" charset="0"/>
                <a:cs typeface="Consolas" panose="020B0609020204030204" pitchFamily="49" charset="0"/>
              </a:rPr>
              <a:t>private</a:t>
            </a:r>
            <a:r>
              <a:rPr lang="en-US" dirty="0"/>
              <a:t> / </a:t>
            </a:r>
            <a:r>
              <a:rPr lang="en-US" dirty="0">
                <a:solidFill>
                  <a:schemeClr val="accent5">
                    <a:lumMod val="20000"/>
                    <a:lumOff val="80000"/>
                  </a:schemeClr>
                </a:solidFill>
                <a:latin typeface="Consolas" panose="020B0609020204030204" pitchFamily="49" charset="0"/>
                <a:cs typeface="Consolas" panose="020B0609020204030204" pitchFamily="49" charset="0"/>
              </a:rPr>
              <a:t>protected</a:t>
            </a:r>
            <a:r>
              <a:rPr lang="en-US" dirty="0"/>
              <a:t> /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 name="Rectangle 4"/>
          <p:cNvSpPr>
            <a:spLocks noChangeArrowheads="1"/>
          </p:cNvSpPr>
          <p:nvPr/>
        </p:nvSpPr>
        <p:spPr bwMode="auto">
          <a:xfrm>
            <a:off x="609600" y="3305300"/>
            <a:ext cx="7924800" cy="31270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endPar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180000" indent="-282575" eaLnBrk="0" hangingPunct="0">
              <a:lnSpc>
                <a:spcPct val="85000"/>
              </a:lnSpc>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double CalcDistance(Point p)</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(p.xCoord - this.xCoord) * (p.xCoord - this.xCoord)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(p.yCoord - this.yCoord) * (p.yCoord - this.yCoord));</a:t>
            </a:r>
          </a:p>
          <a:p>
            <a:pPr marL="282575" indent="-282575" eaLnBrk="0" hangingPunct="0">
              <a:lnSpc>
                <a:spcPct val="85000"/>
              </a:lnSpc>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31050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Methods</a:t>
            </a:r>
          </a:p>
        </p:txBody>
      </p:sp>
      <p:sp>
        <p:nvSpPr>
          <p:cNvPr id="3" name="Content Placeholder 2"/>
          <p:cNvSpPr>
            <a:spLocks noGrp="1"/>
          </p:cNvSpPr>
          <p:nvPr>
            <p:ph idx="1"/>
          </p:nvPr>
        </p:nvSpPr>
        <p:spPr/>
        <p:txBody>
          <a:bodyPr/>
          <a:lstStyle/>
          <a:p>
            <a:r>
              <a:rPr lang="en-US" dirty="0"/>
              <a:t>Invoking instance methods is done through the object (class instance):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 name="Rectangle 4"/>
          <p:cNvSpPr>
            <a:spLocks noChangeArrowheads="1"/>
          </p:cNvSpPr>
          <p:nvPr/>
        </p:nvSpPr>
        <p:spPr bwMode="auto">
          <a:xfrm>
            <a:off x="768350" y="2270879"/>
            <a:ext cx="761365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TestMethods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Point p1 = new Point(2, 3);</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Point p2 = new Point(3, 4);</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System.Console.WriteLine(p1.CalcDistance(p2));</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099494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356588"/>
            <a:ext cx="3352800" cy="685800"/>
          </a:xfrm>
        </p:spPr>
        <p:txBody>
          <a:bodyPr/>
          <a:lstStyle/>
          <a:p>
            <a:r>
              <a:rPr lang="en-US" dirty="0"/>
              <a:t>Methods</a:t>
            </a:r>
          </a:p>
        </p:txBody>
      </p:sp>
      <p:sp>
        <p:nvSpPr>
          <p:cNvPr id="3" name="Subtitle 2"/>
          <p:cNvSpPr>
            <a:spLocks noGrp="1"/>
          </p:cNvSpPr>
          <p:nvPr>
            <p:ph type="subTitle" idx="1"/>
          </p:nvPr>
        </p:nvSpPr>
        <p:spPr>
          <a:xfrm>
            <a:off x="381000" y="3159067"/>
            <a:ext cx="3352800" cy="569120"/>
          </a:xfrm>
        </p:spPr>
        <p:txBody>
          <a:bodyPr/>
          <a:lstStyle/>
          <a:p>
            <a:r>
              <a:rPr lang="en-US" dirty="0"/>
              <a:t>Live Demo</a:t>
            </a: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19400" y="1295400"/>
            <a:ext cx="5348350" cy="4297310"/>
          </a:xfrm>
          <a:prstGeom prst="rect">
            <a:avLst/>
          </a:prstGeom>
          <a:scene3d>
            <a:camera prst="perspectiveHeroicExtremeLeftFacing"/>
            <a:lightRig rig="threePt" dir="t"/>
          </a:scene3d>
        </p:spPr>
      </p:pic>
    </p:spTree>
    <p:extLst>
      <p:ext uri="{BB962C8B-B14F-4D97-AF65-F5344CB8AC3E}">
        <p14:creationId xmlns:p14="http://schemas.microsoft.com/office/powerpoint/2010/main" val="2708414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60475" y="1371600"/>
            <a:ext cx="6480175" cy="736600"/>
          </a:xfrm>
        </p:spPr>
        <p:txBody>
          <a:bodyPr/>
          <a:lstStyle/>
          <a:p>
            <a:pPr>
              <a:lnSpc>
                <a:spcPct val="110000"/>
              </a:lnSpc>
            </a:pPr>
            <a:r>
              <a:rPr lang="en-US"/>
              <a:t>Properties</a:t>
            </a:r>
            <a:endParaRPr lang="en-US" noProof="1"/>
          </a:p>
        </p:txBody>
      </p:sp>
      <p:sp>
        <p:nvSpPr>
          <p:cNvPr id="726019" name="Rectangle 3"/>
          <p:cNvSpPr>
            <a:spLocks noChangeArrowheads="1"/>
          </p:cNvSpPr>
          <p:nvPr/>
        </p:nvSpPr>
        <p:spPr bwMode="auto">
          <a:xfrm>
            <a:off x="1187450" y="2381849"/>
            <a:ext cx="6624638"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Defining and Using Properties</a:t>
            </a:r>
            <a:endParaRPr lang="en-US" sz="2800" b="1" noProof="1">
              <a:effectLst>
                <a:outerShdw blurRad="38100" dist="38100" dir="2700000" algn="tl">
                  <a:srgbClr val="000000">
                    <a:alpha val="43137"/>
                  </a:srgbClr>
                </a:outerShdw>
              </a:effectLst>
            </a:endParaRPr>
          </a:p>
        </p:txBody>
      </p:sp>
      <p:pic>
        <p:nvPicPr>
          <p:cNvPr id="28674" name="Picture 2" descr="http://www.educationalmodels.com/product/category/Material-Properties/Material-Properties.jpg"/>
          <p:cNvPicPr>
            <a:picLocks noChangeAspect="1" noChangeArrowheads="1"/>
          </p:cNvPicPr>
          <p:nvPr/>
        </p:nvPicPr>
        <p:blipFill>
          <a:blip r:embed="rId3" cstate="screen">
            <a:lum contrast="20000"/>
            <a:extLst>
              <a:ext uri="{28A0092B-C50C-407E-A947-70E740481C1C}">
                <a14:useLocalDpi xmlns:a14="http://schemas.microsoft.com/office/drawing/2010/main"/>
              </a:ext>
            </a:extLst>
          </a:blip>
          <a:srcRect/>
          <a:stretch>
            <a:fillRect/>
          </a:stretch>
        </p:blipFill>
        <p:spPr bwMode="auto">
          <a:xfrm>
            <a:off x="2655817" y="3286125"/>
            <a:ext cx="3679966" cy="2695576"/>
          </a:xfrm>
          <a:prstGeom prst="roundRect">
            <a:avLst>
              <a:gd name="adj" fmla="val 7721"/>
            </a:avLst>
          </a:prstGeom>
          <a:noFill/>
          <a:effectLst>
            <a:softEdge rad="31750"/>
          </a:effectLst>
        </p:spPr>
      </p:pic>
    </p:spTree>
    <p:extLst>
      <p:ext uri="{BB962C8B-B14F-4D97-AF65-F5344CB8AC3E}">
        <p14:creationId xmlns:p14="http://schemas.microsoft.com/office/powerpoint/2010/main" val="213954907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US"/>
              <a:t>The Role of Properties</a:t>
            </a:r>
            <a:endParaRPr lang="bg-BG"/>
          </a:p>
        </p:txBody>
      </p:sp>
      <p:sp>
        <p:nvSpPr>
          <p:cNvPr id="728067" name="Rectangle 3"/>
          <p:cNvSpPr>
            <a:spLocks noGrp="1" noChangeArrowheads="1"/>
          </p:cNvSpPr>
          <p:nvPr>
            <p:ph idx="1"/>
          </p:nvPr>
        </p:nvSpPr>
        <p:spPr>
          <a:xfrm>
            <a:off x="228601" y="990600"/>
            <a:ext cx="8762999" cy="5562600"/>
          </a:xfrm>
        </p:spPr>
        <p:txBody>
          <a:bodyPr/>
          <a:lstStyle/>
          <a:p>
            <a:pPr marL="361950" indent="-361950">
              <a:lnSpc>
                <a:spcPct val="100000"/>
              </a:lnSpc>
              <a:tabLst/>
            </a:pPr>
            <a:r>
              <a:rPr lang="en-US" dirty="0">
                <a:solidFill>
                  <a:schemeClr val="accent5">
                    <a:lumMod val="20000"/>
                    <a:lumOff val="80000"/>
                  </a:schemeClr>
                </a:solidFill>
              </a:rPr>
              <a:t>Properties</a:t>
            </a:r>
            <a:r>
              <a:rPr lang="en-US" dirty="0"/>
              <a:t> expose object's data to the world</a:t>
            </a:r>
          </a:p>
          <a:p>
            <a:pPr marL="709613" lvl="1" indent="-361950">
              <a:lnSpc>
                <a:spcPct val="100000"/>
              </a:lnSpc>
            </a:pPr>
            <a:r>
              <a:rPr lang="en-US" dirty="0"/>
              <a:t>Control how the data is manipulated</a:t>
            </a:r>
          </a:p>
          <a:p>
            <a:pPr marL="1001713" lvl="2" indent="-361950">
              <a:lnSpc>
                <a:spcPct val="100000"/>
              </a:lnSpc>
            </a:pPr>
            <a:r>
              <a:rPr lang="en-US" dirty="0"/>
              <a:t>Ensure the internal object state is correct</a:t>
            </a:r>
          </a:p>
          <a:p>
            <a:pPr marL="1001713" lvl="2" indent="-361950">
              <a:lnSpc>
                <a:spcPct val="100000"/>
              </a:lnSpc>
            </a:pPr>
            <a:r>
              <a:rPr lang="en-US" dirty="0"/>
              <a:t>E.g. price should always be kept positive</a:t>
            </a:r>
          </a:p>
          <a:p>
            <a:pPr marL="361950" indent="-361950">
              <a:lnSpc>
                <a:spcPct val="100000"/>
              </a:lnSpc>
              <a:tabLst/>
            </a:pPr>
            <a:r>
              <a:rPr lang="en-US" dirty="0">
                <a:solidFill>
                  <a:schemeClr val="accent5">
                    <a:lumMod val="20000"/>
                    <a:lumOff val="80000"/>
                  </a:schemeClr>
                </a:solidFill>
              </a:rPr>
              <a:t>Properties</a:t>
            </a:r>
            <a:r>
              <a:rPr lang="en-US" dirty="0"/>
              <a:t> can be:</a:t>
            </a:r>
          </a:p>
          <a:p>
            <a:pPr marL="712788" lvl="1" indent="-355600">
              <a:lnSpc>
                <a:spcPct val="100000"/>
              </a:lnSpc>
            </a:pPr>
            <a:r>
              <a:rPr lang="en-US" dirty="0"/>
              <a:t>Read-only</a:t>
            </a:r>
          </a:p>
          <a:p>
            <a:pPr marL="712788" lvl="1" indent="-355600">
              <a:lnSpc>
                <a:spcPct val="100000"/>
              </a:lnSpc>
            </a:pPr>
            <a:r>
              <a:rPr lang="en-US" dirty="0"/>
              <a:t>Write-only</a:t>
            </a:r>
          </a:p>
          <a:p>
            <a:pPr marL="712788" lvl="1" indent="-355600">
              <a:lnSpc>
                <a:spcPct val="100000"/>
              </a:lnSpc>
            </a:pPr>
            <a:r>
              <a:rPr lang="en-US" dirty="0"/>
              <a:t>Read and write</a:t>
            </a:r>
          </a:p>
          <a:p>
            <a:pPr marL="361950" indent="-361950">
              <a:lnSpc>
                <a:spcPct val="100000"/>
              </a:lnSpc>
              <a:tabLst/>
            </a:pPr>
            <a:r>
              <a:rPr lang="en-US" dirty="0"/>
              <a:t>Simplify the writing of code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428148810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http://lgo.mit.edu/blog/drewhill/files/red_kidney_beans.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438400" y="1219200"/>
            <a:ext cx="4267200" cy="327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04162" name="Rectangle 2"/>
          <p:cNvSpPr>
            <a:spLocks noGrp="1" noChangeArrowheads="1"/>
          </p:cNvSpPr>
          <p:nvPr>
            <p:ph type="ctrTitle"/>
          </p:nvPr>
        </p:nvSpPr>
        <p:spPr>
          <a:xfrm>
            <a:off x="992188" y="5054600"/>
            <a:ext cx="7161212" cy="736600"/>
          </a:xfrm>
        </p:spPr>
        <p:txBody>
          <a:bodyPr/>
          <a:lstStyle/>
          <a:p>
            <a:pPr>
              <a:lnSpc>
                <a:spcPct val="110000"/>
              </a:lnSpc>
            </a:pPr>
            <a:r>
              <a:rPr lang="en-US" dirty="0"/>
              <a:t>Defining Simple Classes </a:t>
            </a:r>
          </a:p>
        </p:txBody>
      </p:sp>
    </p:spTree>
    <p:extLst>
      <p:ext uri="{BB962C8B-B14F-4D97-AF65-F5344CB8AC3E}">
        <p14:creationId xmlns:p14="http://schemas.microsoft.com/office/powerpoint/2010/main" val="9164809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en-US"/>
              <a:t>Defining Properties</a:t>
            </a:r>
            <a:endParaRPr lang="bg-BG"/>
          </a:p>
        </p:txBody>
      </p:sp>
      <p:sp>
        <p:nvSpPr>
          <p:cNvPr id="729091" name="Rectangle 3"/>
          <p:cNvSpPr>
            <a:spLocks noGrp="1" noChangeArrowheads="1"/>
          </p:cNvSpPr>
          <p:nvPr>
            <p:ph idx="1"/>
          </p:nvPr>
        </p:nvSpPr>
        <p:spPr>
          <a:xfrm>
            <a:off x="228600" y="1123950"/>
            <a:ext cx="8686800" cy="5505450"/>
          </a:xfrm>
        </p:spPr>
        <p:txBody>
          <a:bodyPr/>
          <a:lstStyle/>
          <a:p>
            <a:pPr marL="361950" indent="-361950">
              <a:lnSpc>
                <a:spcPct val="100000"/>
              </a:lnSpc>
              <a:tabLst/>
            </a:pPr>
            <a:r>
              <a:rPr lang="en-US" dirty="0"/>
              <a:t>Properties work as a pair of methods</a:t>
            </a:r>
          </a:p>
          <a:p>
            <a:pPr marL="709613" lvl="1" indent="-361950">
              <a:lnSpc>
                <a:spcPct val="100000"/>
              </a:lnSpc>
            </a:pPr>
            <a:r>
              <a:rPr lang="en-US" dirty="0">
                <a:solidFill>
                  <a:schemeClr val="accent5">
                    <a:lumMod val="20000"/>
                    <a:lumOff val="80000"/>
                  </a:schemeClr>
                </a:solidFill>
              </a:rPr>
              <a:t>Getter</a:t>
            </a:r>
            <a:r>
              <a:rPr lang="en-US" dirty="0"/>
              <a:t> and </a:t>
            </a:r>
            <a:r>
              <a:rPr lang="en-US" dirty="0">
                <a:solidFill>
                  <a:schemeClr val="accent5">
                    <a:lumMod val="20000"/>
                    <a:lumOff val="80000"/>
                  </a:schemeClr>
                </a:solidFill>
              </a:rPr>
              <a:t>setter</a:t>
            </a:r>
          </a:p>
          <a:p>
            <a:pPr marL="361950" indent="-361950">
              <a:lnSpc>
                <a:spcPct val="100000"/>
              </a:lnSpc>
              <a:tabLst/>
            </a:pPr>
            <a:r>
              <a:rPr lang="en-US" dirty="0"/>
              <a:t>Properties should have:</a:t>
            </a:r>
          </a:p>
          <a:p>
            <a:pPr marL="712788" lvl="1" indent="-355600">
              <a:lnSpc>
                <a:spcPct val="100000"/>
              </a:lnSpc>
            </a:pPr>
            <a:r>
              <a:rPr lang="en-US" dirty="0"/>
              <a:t>Access modifier (</a:t>
            </a:r>
            <a:r>
              <a:rPr lang="en-US" dirty="0">
                <a:solidFill>
                  <a:schemeClr val="accent5">
                    <a:lumMod val="20000"/>
                    <a:lumOff val="80000"/>
                  </a:schemeClr>
                </a:solidFill>
                <a:latin typeface="Consolas" pitchFamily="49" charset="0"/>
                <a:cs typeface="Consolas" pitchFamily="49" charset="0"/>
              </a:rPr>
              <a:t>public</a:t>
            </a:r>
            <a:r>
              <a:rPr lang="en-US" dirty="0"/>
              <a:t>, </a:t>
            </a:r>
            <a:r>
              <a:rPr lang="en-US" dirty="0">
                <a:solidFill>
                  <a:schemeClr val="accent5">
                    <a:lumMod val="20000"/>
                    <a:lumOff val="80000"/>
                  </a:schemeClr>
                </a:solidFill>
                <a:latin typeface="Consolas" pitchFamily="49" charset="0"/>
                <a:cs typeface="Consolas" pitchFamily="49" charset="0"/>
              </a:rPr>
              <a:t>protected</a:t>
            </a:r>
            <a:r>
              <a:rPr lang="en-US" dirty="0"/>
              <a:t>, etc.)</a:t>
            </a:r>
          </a:p>
          <a:p>
            <a:pPr marL="712788" lvl="1" indent="-355600">
              <a:lnSpc>
                <a:spcPct val="100000"/>
              </a:lnSpc>
            </a:pPr>
            <a:r>
              <a:rPr lang="en-US" dirty="0"/>
              <a:t>Return type</a:t>
            </a:r>
          </a:p>
          <a:p>
            <a:pPr marL="712788" lvl="1" indent="-355600">
              <a:lnSpc>
                <a:spcPct val="100000"/>
              </a:lnSpc>
            </a:pPr>
            <a:r>
              <a:rPr lang="en-US" dirty="0"/>
              <a:t>Unique name</a:t>
            </a:r>
          </a:p>
          <a:p>
            <a:pPr marL="712788" lvl="1" indent="-355600">
              <a:lnSpc>
                <a:spcPct val="100000"/>
              </a:lnSpc>
            </a:pPr>
            <a:r>
              <a:rPr lang="en-US" dirty="0">
                <a:solidFill>
                  <a:schemeClr val="accent5">
                    <a:lumMod val="20000"/>
                    <a:lumOff val="80000"/>
                  </a:schemeClr>
                </a:solidFill>
              </a:rPr>
              <a:t>Get</a:t>
            </a:r>
            <a:r>
              <a:rPr lang="en-US" dirty="0"/>
              <a:t> and / or </a:t>
            </a:r>
            <a:r>
              <a:rPr lang="en-US" dirty="0">
                <a:solidFill>
                  <a:schemeClr val="accent5">
                    <a:lumMod val="20000"/>
                    <a:lumOff val="80000"/>
                  </a:schemeClr>
                </a:solidFill>
              </a:rPr>
              <a:t>Set</a:t>
            </a:r>
            <a:r>
              <a:rPr lang="en-US" dirty="0"/>
              <a:t> part</a:t>
            </a:r>
          </a:p>
          <a:p>
            <a:pPr marL="712788" lvl="1" indent="-355600">
              <a:lnSpc>
                <a:spcPct val="100000"/>
              </a:lnSpc>
            </a:pPr>
            <a:r>
              <a:rPr lang="en-US" dirty="0"/>
              <a:t>Can contain code processing data in specific way, e.g. apply validation</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366741453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dirty="0"/>
              <a:t>Defining Properties – Example</a:t>
            </a:r>
            <a:endParaRPr lang="bg-BG" dirty="0"/>
          </a:p>
        </p:txBody>
      </p:sp>
      <p:sp>
        <p:nvSpPr>
          <p:cNvPr id="732164" name="Rectangle 4"/>
          <p:cNvSpPr>
            <a:spLocks noChangeArrowheads="1"/>
          </p:cNvSpPr>
          <p:nvPr/>
        </p:nvSpPr>
        <p:spPr bwMode="auto">
          <a:xfrm>
            <a:off x="609600" y="1143000"/>
            <a:ext cx="7923213" cy="53553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XCoord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this.xCoord; }</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this.xCoord = value;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YCoord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this.yCoord; }</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this.yCoord = value;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2530" name="Picture 2" descr="http://www.watereducation.utah.gov/WaterScience/properties.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082023" y="1066800"/>
            <a:ext cx="2505075" cy="1466850"/>
          </a:xfrm>
          <a:prstGeom prst="roundRect">
            <a:avLst>
              <a:gd name="adj" fmla="val 585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41</a:t>
            </a:fld>
            <a:endParaRPr lang="en-US" dirty="0"/>
          </a:p>
        </p:txBody>
      </p:sp>
    </p:spTree>
    <p:extLst>
      <p:ext uri="{BB962C8B-B14F-4D97-AF65-F5344CB8AC3E}">
        <p14:creationId xmlns:p14="http://schemas.microsoft.com/office/powerpoint/2010/main" val="278055358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a:t>Dynamic Properties</a:t>
            </a:r>
            <a:endParaRPr lang="bg-BG"/>
          </a:p>
        </p:txBody>
      </p:sp>
      <p:sp>
        <p:nvSpPr>
          <p:cNvPr id="733189" name="Rectangle 5"/>
          <p:cNvSpPr>
            <a:spLocks noGrp="1" noChangeArrowheads="1"/>
          </p:cNvSpPr>
          <p:nvPr>
            <p:ph idx="1"/>
          </p:nvPr>
        </p:nvSpPr>
        <p:spPr>
          <a:xfrm>
            <a:off x="323850" y="914400"/>
            <a:ext cx="8496300" cy="1079500"/>
          </a:xfrm>
          <a:noFill/>
          <a:ln/>
        </p:spPr>
        <p:txBody>
          <a:bodyPr/>
          <a:lstStyle/>
          <a:p>
            <a:r>
              <a:rPr lang="en-US" dirty="0"/>
              <a:t>Properties are not obligatory bound to a class field – can be </a:t>
            </a:r>
            <a:r>
              <a:rPr lang="en-US"/>
              <a:t>calculated dynamically:</a:t>
            </a:r>
            <a:endParaRPr lang="en-US" dirty="0"/>
          </a:p>
        </p:txBody>
      </p:sp>
      <p:sp>
        <p:nvSpPr>
          <p:cNvPr id="733188" name="Rectangle 4"/>
          <p:cNvSpPr>
            <a:spLocks noChangeArrowheads="1"/>
          </p:cNvSpPr>
          <p:nvPr/>
        </p:nvSpPr>
        <p:spPr bwMode="auto">
          <a:xfrm>
            <a:off x="690562" y="2133600"/>
            <a:ext cx="7767638" cy="424731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Rectangle</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double width;</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double height;</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double Area</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width * height;</a:t>
            </a:r>
          </a:p>
          <a:p>
            <a:pPr marL="282575" lvl="2"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12718761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Properties</a:t>
            </a:r>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a:t>Properties could be defined without an underlying field behind them</a:t>
            </a:r>
          </a:p>
          <a:p>
            <a:pPr lvl="1">
              <a:lnSpc>
                <a:spcPct val="100000"/>
              </a:lnSpc>
            </a:pPr>
            <a:r>
              <a:rPr lang="en-US" dirty="0"/>
              <a:t>It is automatically created by the compiler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5" name="Rectangle 4"/>
          <p:cNvSpPr>
            <a:spLocks noChangeArrowheads="1"/>
          </p:cNvSpPr>
          <p:nvPr/>
        </p:nvSpPr>
        <p:spPr bwMode="auto">
          <a:xfrm>
            <a:off x="610178" y="2895600"/>
            <a:ext cx="7924222" cy="36009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UserProfile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UserId { get; set;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FirstName { get; set;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LastName { get; set;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UserProfile profile = new UserProfile()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 "Steve",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 "Balmer",</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UserId = 91112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895152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www.boedeker.com/plavis.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24070" y="1181519"/>
            <a:ext cx="3187007" cy="2839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34210" name="Rectangle 2"/>
          <p:cNvSpPr>
            <a:spLocks noGrp="1" noChangeArrowheads="1"/>
          </p:cNvSpPr>
          <p:nvPr>
            <p:ph type="ctrTitle"/>
          </p:nvPr>
        </p:nvSpPr>
        <p:spPr>
          <a:xfrm>
            <a:off x="1258888" y="4572000"/>
            <a:ext cx="6480175" cy="736600"/>
          </a:xfrm>
        </p:spPr>
        <p:txBody>
          <a:bodyPr/>
          <a:lstStyle/>
          <a:p>
            <a:pPr>
              <a:lnSpc>
                <a:spcPct val="110000"/>
              </a:lnSpc>
            </a:pPr>
            <a:r>
              <a:rPr lang="en-US" dirty="0"/>
              <a:t>Properties</a:t>
            </a:r>
            <a:endParaRPr lang="en-US" noProof="1"/>
          </a:p>
        </p:txBody>
      </p:sp>
      <p:sp>
        <p:nvSpPr>
          <p:cNvPr id="734211" name="Rectangle 3"/>
          <p:cNvSpPr>
            <a:spLocks noChangeArrowheads="1"/>
          </p:cNvSpPr>
          <p:nvPr/>
        </p:nvSpPr>
        <p:spPr bwMode="auto">
          <a:xfrm>
            <a:off x="1979613" y="5493349"/>
            <a:ext cx="504031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516559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ctrTitle"/>
          </p:nvPr>
        </p:nvSpPr>
        <p:spPr>
          <a:xfrm>
            <a:off x="1258888" y="4495800"/>
            <a:ext cx="6480175" cy="736600"/>
          </a:xfrm>
        </p:spPr>
        <p:txBody>
          <a:bodyPr/>
          <a:lstStyle/>
          <a:p>
            <a:pPr>
              <a:lnSpc>
                <a:spcPct val="110000"/>
              </a:lnSpc>
            </a:pPr>
            <a:r>
              <a:rPr lang="en-US" dirty="0"/>
              <a:t>Enumerations</a:t>
            </a:r>
            <a:endParaRPr lang="en-US" noProof="1"/>
          </a:p>
        </p:txBody>
      </p:sp>
      <p:sp>
        <p:nvSpPr>
          <p:cNvPr id="734211" name="Rectangle 3"/>
          <p:cNvSpPr>
            <a:spLocks noChangeArrowheads="1"/>
          </p:cNvSpPr>
          <p:nvPr/>
        </p:nvSpPr>
        <p:spPr bwMode="auto">
          <a:xfrm>
            <a:off x="998538" y="5393424"/>
            <a:ext cx="7002462"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Defining and Using Enumerated Types</a:t>
            </a:r>
            <a:endParaRPr lang="en-US" sz="2800" b="1" noProof="1">
              <a:effectLst>
                <a:outerShdw blurRad="38100" dist="38100" dir="2700000" algn="tl">
                  <a:srgbClr val="000000">
                    <a:alpha val="43137"/>
                  </a:srgbClr>
                </a:outerShdw>
              </a:effectLst>
            </a:endParaRPr>
          </a:p>
        </p:txBody>
      </p:sp>
      <p:pic>
        <p:nvPicPr>
          <p:cNvPr id="3074" name="Picture 2" descr="http://nineplanets.org/planetorder.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3833" y="1295400"/>
            <a:ext cx="7253918" cy="2862822"/>
          </a:xfrm>
          <a:prstGeom prst="rect">
            <a:avLst/>
          </a:prstGeom>
          <a:noFill/>
          <a:ln w="3175">
            <a:solidFill>
              <a:schemeClr val="accent4">
                <a:lumMod val="50000"/>
                <a:alpha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9377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Enumerations in C#</a:t>
            </a:r>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a:solidFill>
                  <a:schemeClr val="accent5">
                    <a:lumMod val="20000"/>
                    <a:lumOff val="80000"/>
                  </a:schemeClr>
                </a:solidFill>
              </a:rPr>
              <a:t>Enumerations</a:t>
            </a:r>
            <a:r>
              <a:rPr lang="en-US" dirty="0"/>
              <a:t> are types that hold a value from a fixed set of named constants</a:t>
            </a:r>
          </a:p>
          <a:p>
            <a:pPr lvl="1">
              <a:lnSpc>
                <a:spcPct val="100000"/>
              </a:lnSpc>
            </a:pPr>
            <a:r>
              <a:rPr lang="en-US" dirty="0"/>
              <a:t>Declared by </a:t>
            </a:r>
            <a:r>
              <a:rPr lang="en-US" noProof="1">
                <a:solidFill>
                  <a:schemeClr val="accent5">
                    <a:lumMod val="20000"/>
                    <a:lumOff val="80000"/>
                  </a:schemeClr>
                </a:solidFill>
                <a:latin typeface="Consolas" panose="020B0609020204030204" pitchFamily="49" charset="0"/>
                <a:cs typeface="Consolas" panose="020B0609020204030204" pitchFamily="49" charset="0"/>
              </a:rPr>
              <a:t>enum</a:t>
            </a:r>
            <a:r>
              <a:rPr lang="en-US" dirty="0"/>
              <a:t> keyword in 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 name="Rectangle 4"/>
          <p:cNvSpPr>
            <a:spLocks noChangeArrowheads="1"/>
          </p:cNvSpPr>
          <p:nvPr/>
        </p:nvSpPr>
        <p:spPr bwMode="auto">
          <a:xfrm>
            <a:off x="686378" y="2677522"/>
            <a:ext cx="7771822" cy="375487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DayOfWeek</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Mon, Tue, Wed, Thu, Fri, Sat, Sun</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EnumExample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DayOfWeek day = DayOfWeek.Wed;</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Console.WriteLine(day); // Wed</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774518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Enumerations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5" name="Rectangle 4"/>
          <p:cNvSpPr>
            <a:spLocks noChangeArrowheads="1"/>
          </p:cNvSpPr>
          <p:nvPr/>
        </p:nvSpPr>
        <p:spPr bwMode="auto">
          <a:xfrm>
            <a:off x="686378" y="990600"/>
            <a:ext cx="7771822" cy="55245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CoffeeSize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Small = 100, Normal = 150, Double = 300</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Coffee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CoffeeSize size;</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Coffee(CoffeeSize size)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this.size = size;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CoffeeSize Size</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size;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algn="r" eaLnBrk="0" hangingPunct="0">
              <a:spcBef>
                <a:spcPts val="0"/>
              </a:spcBef>
              <a:buClr>
                <a:schemeClr val="accent5">
                  <a:lumMod val="40000"/>
                  <a:lumOff val="60000"/>
                </a:schemeClr>
              </a:buClr>
              <a:buSzPct val="70000"/>
              <a:tabLst>
                <a:tab pos="282575" algn="l"/>
              </a:tabLst>
            </a:pPr>
            <a:r>
              <a:rPr lang="en-US" altLang="ko-KR" sz="1900" b="1" i="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(the example continues)</a:t>
            </a:r>
          </a:p>
        </p:txBody>
      </p:sp>
    </p:spTree>
    <p:extLst>
      <p:ext uri="{BB962C8B-B14F-4D97-AF65-F5344CB8AC3E}">
        <p14:creationId xmlns:p14="http://schemas.microsoft.com/office/powerpoint/2010/main" val="4204169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Enumerations – Example (2)</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 name="Rectangle 4"/>
          <p:cNvSpPr>
            <a:spLocks noChangeArrowheads="1"/>
          </p:cNvSpPr>
          <p:nvPr/>
        </p:nvSpPr>
        <p:spPr bwMode="auto">
          <a:xfrm>
            <a:off x="686378" y="1066800"/>
            <a:ext cx="7771822" cy="523835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CoffeeMachine</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Coffee normalCoffee = new Coffee(CoffeeSize.Normal);</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Coffee doubleCoffee = new Coffee(CoffeeSize.Double);</a:t>
            </a:r>
          </a:p>
          <a:p>
            <a:pPr marL="282575" indent="-282575" eaLnBrk="0" hangingPunct="0">
              <a:lnSpc>
                <a:spcPct val="110000"/>
              </a:lnSpc>
              <a:spcBef>
                <a:spcPts val="0"/>
              </a:spcBef>
              <a:buClr>
                <a:schemeClr val="accent5">
                  <a:lumMod val="40000"/>
                  <a:lumOff val="60000"/>
                </a:schemeClr>
              </a:buClr>
              <a:buSzPct val="70000"/>
              <a:tabLst>
                <a:tab pos="282575" algn="l"/>
              </a:tabLst>
            </a:pPr>
            <a:endPar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Console.WriteLine("The {0} coffee is {1} ml.",</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normalCoffee.Size, (int)normalCoffee.Size);</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The Normal coffee is 150 ml.</a:t>
            </a:r>
          </a:p>
          <a:p>
            <a:pPr marL="282575" indent="-282575" eaLnBrk="0" hangingPunct="0">
              <a:lnSpc>
                <a:spcPct val="110000"/>
              </a:lnSpc>
              <a:spcBef>
                <a:spcPts val="0"/>
              </a:spcBef>
              <a:buClr>
                <a:schemeClr val="accent5">
                  <a:lumMod val="40000"/>
                  <a:lumOff val="60000"/>
                </a:schemeClr>
              </a:buClr>
              <a:buSzPct val="70000"/>
              <a:tabLst>
                <a:tab pos="282575" algn="l"/>
              </a:tabLst>
            </a:pPr>
            <a:endPar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Console.WriteLine("The {0} coffee is {1} ml.",</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doubleCoffee.Size, (int)doubleCoffee.Size);</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The Double coffee is 300 ml.</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10000"/>
              </a:lnSpc>
              <a:spcBef>
                <a:spcPts val="0"/>
              </a:spcBef>
              <a:buClr>
                <a:schemeClr val="accent5">
                  <a:lumMod val="40000"/>
                  <a:lumOff val="60000"/>
                </a:schemeClr>
              </a:buClr>
              <a:buSzPct val="70000"/>
              <a:tabLst>
                <a:tab pos="282575" algn="l"/>
              </a:tabLst>
            </a:pPr>
            <a:r>
              <a:rPr lang="en-US" altLang="ko-KR"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1900" b="1" i="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953259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ctrTitle"/>
          </p:nvPr>
        </p:nvSpPr>
        <p:spPr>
          <a:xfrm>
            <a:off x="1258888" y="4910138"/>
            <a:ext cx="6480175" cy="736600"/>
          </a:xfrm>
        </p:spPr>
        <p:txBody>
          <a:bodyPr/>
          <a:lstStyle/>
          <a:p>
            <a:pPr>
              <a:lnSpc>
                <a:spcPct val="110000"/>
              </a:lnSpc>
            </a:pPr>
            <a:r>
              <a:rPr lang="en-US" dirty="0"/>
              <a:t>Enumerations</a:t>
            </a:r>
            <a:endParaRPr lang="en-US" noProof="1"/>
          </a:p>
        </p:txBody>
      </p:sp>
      <p:sp>
        <p:nvSpPr>
          <p:cNvPr id="734211" name="Rectangle 3"/>
          <p:cNvSpPr>
            <a:spLocks noChangeArrowheads="1"/>
          </p:cNvSpPr>
          <p:nvPr/>
        </p:nvSpPr>
        <p:spPr bwMode="auto">
          <a:xfrm>
            <a:off x="998538" y="5831487"/>
            <a:ext cx="7002462" cy="450251"/>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pic>
        <p:nvPicPr>
          <p:cNvPr id="1026" name="Picture 2" descr="http://upload.wikimedia.org/wikipedia/commons/7/7f/Cape_May_diamonds.jpg"/>
          <p:cNvPicPr>
            <a:picLocks noChangeAspect="1" noChangeArrowheads="1"/>
          </p:cNvPicPr>
          <p:nvPr/>
        </p:nvPicPr>
        <p:blipFill rotWithShape="1">
          <a:blip r:embed="rId3" cstate="screen">
            <a:clrChange>
              <a:clrFrom>
                <a:srgbClr val="000000"/>
              </a:clrFrom>
              <a:clrTo>
                <a:srgbClr val="000000">
                  <a:alpha val="0"/>
                </a:srgbClr>
              </a:clrTo>
            </a:clrChange>
            <a:extLst>
              <a:ext uri="{28A0092B-C50C-407E-A947-70E740481C1C}">
                <a14:useLocalDpi xmlns:a14="http://schemas.microsoft.com/office/drawing/2010/main"/>
              </a:ext>
            </a:extLst>
          </a:blip>
          <a:srcRect/>
          <a:stretch/>
        </p:blipFill>
        <p:spPr bwMode="auto">
          <a:xfrm>
            <a:off x="2230244" y="838200"/>
            <a:ext cx="4551556" cy="376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73617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dirty="0"/>
              <a:t>Classes in OOP</a:t>
            </a:r>
            <a:endParaRPr lang="bg-BG" dirty="0"/>
          </a:p>
        </p:txBody>
      </p:sp>
      <p:sp>
        <p:nvSpPr>
          <p:cNvPr id="823299" name="Rectangle 3"/>
          <p:cNvSpPr>
            <a:spLocks noGrp="1" noChangeArrowheads="1"/>
          </p:cNvSpPr>
          <p:nvPr>
            <p:ph idx="1"/>
          </p:nvPr>
        </p:nvSpPr>
        <p:spPr/>
        <p:txBody>
          <a:bodyPr/>
          <a:lstStyle/>
          <a:p>
            <a:pPr marL="361950" indent="-361950">
              <a:lnSpc>
                <a:spcPct val="114000"/>
              </a:lnSpc>
              <a:tabLst/>
            </a:pPr>
            <a:r>
              <a:rPr lang="en-US" dirty="0">
                <a:solidFill>
                  <a:schemeClr val="accent5">
                    <a:lumMod val="20000"/>
                    <a:lumOff val="80000"/>
                  </a:schemeClr>
                </a:solidFill>
              </a:rPr>
              <a:t>Classes</a:t>
            </a:r>
            <a:r>
              <a:rPr lang="en-US" dirty="0"/>
              <a:t> model real-world objects and define</a:t>
            </a:r>
            <a:endParaRPr lang="bg-BG" dirty="0"/>
          </a:p>
          <a:p>
            <a:pPr marL="709613" lvl="1" indent="-361950">
              <a:lnSpc>
                <a:spcPct val="114000"/>
              </a:lnSpc>
            </a:pPr>
            <a:r>
              <a:rPr lang="en-US" dirty="0">
                <a:solidFill>
                  <a:schemeClr val="accent5">
                    <a:lumMod val="20000"/>
                    <a:lumOff val="80000"/>
                  </a:schemeClr>
                </a:solidFill>
              </a:rPr>
              <a:t>Attributes</a:t>
            </a:r>
            <a:r>
              <a:rPr lang="en-US" dirty="0"/>
              <a:t> (state, properties, fields)</a:t>
            </a:r>
          </a:p>
          <a:p>
            <a:pPr marL="709613" lvl="1" indent="-361950">
              <a:lnSpc>
                <a:spcPct val="114000"/>
              </a:lnSpc>
            </a:pPr>
            <a:r>
              <a:rPr lang="en-US" dirty="0">
                <a:solidFill>
                  <a:schemeClr val="accent5">
                    <a:lumMod val="20000"/>
                    <a:lumOff val="80000"/>
                  </a:schemeClr>
                </a:solidFill>
              </a:rPr>
              <a:t>Behavior</a:t>
            </a:r>
            <a:r>
              <a:rPr lang="en-US" dirty="0"/>
              <a:t> (methods, operations)</a:t>
            </a:r>
          </a:p>
          <a:p>
            <a:pPr marL="361950" indent="-361950">
              <a:lnSpc>
                <a:spcPct val="114000"/>
              </a:lnSpc>
            </a:pPr>
            <a:r>
              <a:rPr lang="en-US" dirty="0"/>
              <a:t>Classes describe the structure of objects</a:t>
            </a:r>
          </a:p>
          <a:p>
            <a:pPr marL="709613" lvl="1" indent="-361950">
              <a:lnSpc>
                <a:spcPct val="114000"/>
              </a:lnSpc>
            </a:pPr>
            <a:r>
              <a:rPr lang="en-US" dirty="0"/>
              <a:t>Objects describe particular instance of a class</a:t>
            </a:r>
          </a:p>
          <a:p>
            <a:pPr marL="361950" indent="-361950">
              <a:lnSpc>
                <a:spcPct val="114000"/>
              </a:lnSpc>
              <a:tabLst/>
            </a:pPr>
            <a:r>
              <a:rPr lang="en-US" dirty="0"/>
              <a:t>Properties hold information about the modeled object relevant to the problem</a:t>
            </a:r>
          </a:p>
          <a:p>
            <a:pPr marL="361950" indent="-361950">
              <a:lnSpc>
                <a:spcPct val="114000"/>
              </a:lnSpc>
              <a:tabLst/>
            </a:pPr>
            <a:r>
              <a:rPr lang="en-US" dirty="0"/>
              <a:t>Operations implement object behavior</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197139631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ctrTitle"/>
          </p:nvPr>
        </p:nvSpPr>
        <p:spPr>
          <a:xfrm>
            <a:off x="1258888" y="4495800"/>
            <a:ext cx="6480175" cy="1549400"/>
          </a:xfrm>
        </p:spPr>
        <p:txBody>
          <a:bodyPr/>
          <a:lstStyle/>
          <a:p>
            <a:pPr>
              <a:lnSpc>
                <a:spcPct val="110000"/>
              </a:lnSpc>
            </a:pPr>
            <a:r>
              <a:rPr lang="en-US" dirty="0"/>
              <a:t>Keeping the Object State Correct</a:t>
            </a:r>
            <a:endParaRPr lang="en-US" noProof="1"/>
          </a:p>
        </p:txBody>
      </p:sp>
      <p:pic>
        <p:nvPicPr>
          <p:cNvPr id="2050" name="Picture 2" descr="http://wlym.com/~animations/part2/9/chapter9-correct-correction.gif"/>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4543185" y="979025"/>
            <a:ext cx="3057526" cy="3009628"/>
          </a:xfrm>
          <a:prstGeom prst="roundRect">
            <a:avLst>
              <a:gd name="adj" fmla="val 3705"/>
            </a:avLst>
          </a:prstGeom>
          <a:noFill/>
          <a:ln>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52" name="Picture 4" descr="http://www.iconarchive.com/icons/custom-icon-design/pretty-office-6/256/question-type-one-correct-icon.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733311" y="111140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mricons.com/store/png/1312_1941_128_accept_check_correct_green_icon.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66800" y="1873403"/>
            <a:ext cx="2241395" cy="22413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6081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the Object State Correct</a:t>
            </a:r>
          </a:p>
        </p:txBody>
      </p:sp>
      <p:sp>
        <p:nvSpPr>
          <p:cNvPr id="3" name="Content Placeholder 2"/>
          <p:cNvSpPr>
            <a:spLocks noGrp="1"/>
          </p:cNvSpPr>
          <p:nvPr>
            <p:ph idx="1"/>
          </p:nvPr>
        </p:nvSpPr>
        <p:spPr/>
        <p:txBody>
          <a:bodyPr/>
          <a:lstStyle/>
          <a:p>
            <a:r>
              <a:rPr lang="en-US" dirty="0"/>
              <a:t>Constructors and properties can </a:t>
            </a:r>
            <a:r>
              <a:rPr lang="en-US" dirty="0">
                <a:solidFill>
                  <a:schemeClr val="accent5">
                    <a:lumMod val="20000"/>
                    <a:lumOff val="80000"/>
                  </a:schemeClr>
                </a:solidFill>
              </a:rPr>
              <a:t>keep the object's state correct</a:t>
            </a:r>
          </a:p>
          <a:p>
            <a:pPr lvl="1"/>
            <a:r>
              <a:rPr lang="en-US" dirty="0"/>
              <a:t>This is known as </a:t>
            </a:r>
            <a:r>
              <a:rPr lang="en-US" dirty="0">
                <a:solidFill>
                  <a:schemeClr val="accent5">
                    <a:lumMod val="20000"/>
                    <a:lumOff val="80000"/>
                  </a:schemeClr>
                </a:solidFill>
              </a:rPr>
              <a:t>encapsulation</a:t>
            </a:r>
            <a:r>
              <a:rPr lang="en-US" dirty="0"/>
              <a:t> in OOP</a:t>
            </a:r>
          </a:p>
          <a:p>
            <a:pPr lvl="1"/>
            <a:r>
              <a:rPr lang="en-US" dirty="0"/>
              <a:t>Can force </a:t>
            </a:r>
            <a:r>
              <a:rPr lang="en-US" dirty="0">
                <a:solidFill>
                  <a:schemeClr val="accent5">
                    <a:lumMod val="20000"/>
                    <a:lumOff val="80000"/>
                  </a:schemeClr>
                </a:solidFill>
              </a:rPr>
              <a:t>validation</a:t>
            </a:r>
            <a:r>
              <a:rPr lang="en-US" dirty="0"/>
              <a:t> when creating / modifying the object's internal state</a:t>
            </a:r>
          </a:p>
          <a:p>
            <a:pPr lvl="1"/>
            <a:r>
              <a:rPr lang="en-US" dirty="0"/>
              <a:t>Constructors define which properties are mandatory and which are optional</a:t>
            </a:r>
          </a:p>
          <a:p>
            <a:pPr lvl="1"/>
            <a:r>
              <a:rPr lang="en-US" dirty="0"/>
              <a:t>Property setters should validate the new value before saving it in the object field</a:t>
            </a:r>
          </a:p>
          <a:p>
            <a:pPr lvl="1"/>
            <a:r>
              <a:rPr lang="en-US" dirty="0"/>
              <a:t>Invalid values should cause an exception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42922167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Keep the Object State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
        <p:nvSpPr>
          <p:cNvPr id="5" name="Rectangle 4"/>
          <p:cNvSpPr>
            <a:spLocks noChangeArrowheads="1"/>
          </p:cNvSpPr>
          <p:nvPr/>
        </p:nvSpPr>
        <p:spPr bwMode="auto">
          <a:xfrm>
            <a:off x="609599" y="1090910"/>
            <a:ext cx="7848601" cy="53860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Person</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Person(string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120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this.name;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(String.IsNullOrEmpty(value))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name!");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value;</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cxnSp>
        <p:nvCxnSpPr>
          <p:cNvPr id="6" name="Straight Arrow Connector 2"/>
          <p:cNvCxnSpPr/>
          <p:nvPr/>
        </p:nvCxnSpPr>
        <p:spPr>
          <a:xfrm rot="16200000" flipH="1">
            <a:off x="2104791" y="3153006"/>
            <a:ext cx="362420" cy="1"/>
          </a:xfrm>
          <a:prstGeom prst="curvedConnector3">
            <a:avLst>
              <a:gd name="adj1" fmla="val 50000"/>
            </a:avLst>
          </a:prstGeom>
          <a:ln w="38100">
            <a:solidFill>
              <a:schemeClr val="accent5">
                <a:lumMod val="20000"/>
                <a:lumOff val="80000"/>
              </a:schemeClr>
            </a:solidFill>
            <a:tailEnd type="arrow"/>
          </a:ln>
        </p:spPr>
        <p:style>
          <a:lnRef idx="1">
            <a:schemeClr val="accent6"/>
          </a:lnRef>
          <a:fillRef idx="0">
            <a:schemeClr val="accent6"/>
          </a:fillRef>
          <a:effectRef idx="0">
            <a:schemeClr val="accent6"/>
          </a:effectRef>
          <a:fontRef idx="minor">
            <a:schemeClr val="tx1"/>
          </a:fontRef>
        </p:style>
      </p:cxnSp>
      <p:sp>
        <p:nvSpPr>
          <p:cNvPr id="13" name="AutoShape 5"/>
          <p:cNvSpPr>
            <a:spLocks noChangeArrowheads="1"/>
          </p:cNvSpPr>
          <p:nvPr/>
        </p:nvSpPr>
        <p:spPr bwMode="auto">
          <a:xfrm>
            <a:off x="5410200" y="1752600"/>
            <a:ext cx="3200400" cy="2230398"/>
          </a:xfrm>
          <a:prstGeom prst="wedgeRoundRectCallout">
            <a:avLst>
              <a:gd name="adj1" fmla="val -80073"/>
              <a:gd name="adj2" fmla="val -276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a:solidFill>
                  <a:srgbClr val="F7FFE7"/>
                </a:solidFill>
                <a:effectLst>
                  <a:outerShdw blurRad="38100" dist="38100" dir="2700000" algn="tl">
                    <a:srgbClr val="000000">
                      <a:alpha val="43137"/>
                    </a:srgbClr>
                  </a:outerShdw>
                </a:effectLst>
                <a:latin typeface="+mn-lt"/>
                <a:cs typeface="Consolas" pitchFamily="49" charset="0"/>
              </a:rPr>
              <a:t>We have only one constructor, so we cannot create person without specifying a name.</a:t>
            </a:r>
            <a:endParaRPr lang="bg-BG" sz="26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5"/>
          <p:cNvSpPr>
            <a:spLocks noChangeArrowheads="1"/>
          </p:cNvSpPr>
          <p:nvPr/>
        </p:nvSpPr>
        <p:spPr bwMode="auto">
          <a:xfrm>
            <a:off x="5029200" y="5410200"/>
            <a:ext cx="3276600" cy="953453"/>
          </a:xfrm>
          <a:prstGeom prst="wedgeRoundRectCallout">
            <a:avLst>
              <a:gd name="adj1" fmla="val -76086"/>
              <a:gd name="adj2" fmla="val -4510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a:solidFill>
                  <a:srgbClr val="F7FFE7"/>
                </a:solidFill>
                <a:effectLst>
                  <a:outerShdw blurRad="38100" dist="38100" dir="2700000" algn="tl">
                    <a:srgbClr val="000000">
                      <a:alpha val="43137"/>
                    </a:srgbClr>
                  </a:outerShdw>
                </a:effectLst>
                <a:latin typeface="+mn-lt"/>
                <a:cs typeface="Consolas" pitchFamily="49" charset="0"/>
              </a:rPr>
              <a:t>Incorrect name cannot be assigned</a:t>
            </a:r>
            <a:endParaRPr lang="bg-BG" sz="26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2298291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ctrTitle"/>
          </p:nvPr>
        </p:nvSpPr>
        <p:spPr>
          <a:xfrm>
            <a:off x="3886200" y="2971800"/>
            <a:ext cx="4159730" cy="2251924"/>
          </a:xfrm>
        </p:spPr>
        <p:txBody>
          <a:bodyPr/>
          <a:lstStyle/>
          <a:p>
            <a:pPr>
              <a:lnSpc>
                <a:spcPct val="110000"/>
              </a:lnSpc>
            </a:pPr>
            <a:r>
              <a:rPr lang="en-US" dirty="0"/>
              <a:t>Keeping the Object State Correct</a:t>
            </a:r>
            <a:endParaRPr lang="en-US" noProof="1"/>
          </a:p>
        </p:txBody>
      </p:sp>
      <p:pic>
        <p:nvPicPr>
          <p:cNvPr id="2052" name="Picture 4" descr="http://www.iconarchive.com/icons/custom-icon-design/pretty-office-6/256/question-type-one-correct-icon.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66800" y="304800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mricons.com/store/png/1312_1941_128_accept_check_correct_green_icon.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00289" y="3810000"/>
            <a:ext cx="2241395" cy="22413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4235930" y="5522615"/>
            <a:ext cx="3438525"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pic>
        <p:nvPicPr>
          <p:cNvPr id="3074" name="Picture 2" descr="http://people.mozilla.com/~faaborg/files/prism/announcement/personalBlog/prismIcon.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3876680" y="609600"/>
            <a:ext cx="4352920" cy="1669826"/>
          </a:xfrm>
          <a:prstGeom prst="roundRect">
            <a:avLst>
              <a:gd name="adj" fmla="val 9382"/>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sp>
        <p:nvSpPr>
          <p:cNvPr id="2" name="AutoShape 6" descr="data:image/jpg;base64,/9j/4AAQSkZJRgABAQAAAQABAAD/2wCEAAkGBg8PDw8QEA8PDw8QDw0PDw8NDw8PEA8PFBAVFBQQFBQXHSYeFxkjGRQUHy8gIycpLCwsFR4xNTAqNSYrLCkBCQoKDgwOGg8PGikkHhwpKSksKSkpKSwpKSkpKSkpLCkpKi0pKSwpLCwsLCkpKSwsLCkpKSksLCksKSwsKSwpKf/AABEIAMIBAwMBIgACEQEDEQH/xAAbAAEAAgMBAQAAAAAAAAAAAAAAAQIDBAUGB//EAEcQAAEDAgIFCAcEBwcFAQAAAAEAAgMEEQUhEjFBUZEGExRSYXGBoSIyQlOSsdEjM5PBBxU0Q3KC4VRjc6LS8PEkRGKywhb/xAAaAQEBAQEBAQEAAAAAAAAAAAAAAQIDBAUG/8QAKxEAAgEDAwMDBAIDAAAAAAAAAAECAxExIUFRBBITFHGxIjJSYQUVkcHR/9oADAMBAAIRAxEAPwDiYrMMQxyJjPSipS0OIzH2RL3n4yGr368LyKNJRRF0kw6RLbT9CUhjRmIwdHPPMnf3L0w5T0fv2+LZf9K/P/yE5VqmidkdqNLxxUTqIuaOUdH/AGiP/OPmFYcoKT+0ReLrL5/ZLhnWxzuW37Oz/Gb/AOj14per5XYlDLDG2OWOQiUEhjgSBoOF/NeUX0umTUNTpHB1MH9V/e35LfWhhHqv7x8l0F61gxLJCKUVIQpREAV6cekPH5KiyU/reBRg2kRFg0EREAREQBERAEREAREQBERAEREAREQBERAeMuN44qbjeOK+kdEj93H+Gz6KOhxe6j/DZ9Fy7x3nzjS7U0u1fRuhRe6i/DZ9E6DF7qL8Nn0TvHefObovov6vh9zF+FH9E/V8PuYfwo/onkHeeOwf1X94+S6C9G2jiGqKMd0bB+SnosfUZ8DVpVUZbuebRek6JH7tnwN+ijokfu2fA36J5US55xF6Pocfu2fA1Ohxe7Z8LU8qFzziy03reBXe6HH7tnwhBSRjUxnwhPKhc5SLrdGZ1G8AnR2dRvBTyItzkqV1ejM6jeCdGZ1G8E8iFzlKF1uis6jeCdFZ1Gp5ELnKULrdFj6gWGrp2BhIaAbjPxRTTLc56Ii6FCIiAIiIAiIgCIiAIiIDtovNYNy7pp7NkPRpdVpD9mT2P2dzrL0n/PhvXCUJQdpI5JpkoihYKFKIgCIiAIihzgASSAALkkgADeTsQEouFPyvg0+ap2y1s2yOkYXjxfqt2i6zR4XjVTnalw9h655+a3aACAeC6qlLfT3C1wdZSuNVclMQpWmpZXSVz4xeSmezQZJF7Qj9I2cNYy2eB6NBXMniZLGbse2439oO4g3B7lJQtqncrTWTYREXMhClYamoEbdI6ri+/vG/uWpTYq1z3M1kvcI7ai0NJvfw81VFvUy5JOzOii5kla7SJGWVh2ar+K3ad4sBpBzrXOd1XGyMxqKTsjKsFd92e9vzWwteu+7Pe35qRydUcxERek2EREAREQBERAEREAREQHVx7kZR1t3SR6Ep/fQ2bJf/AMtj/EX7V5CTk9i2GZ0z+l04z5sAusO2Im7e9hK+lrHUTtjY6R50WMa57jua0XJ4BfcnTjNWaPzNLqJ08HhcJ5f00vozA00mo6dzHf8Aitdv8wHevTMeHAOaQ5pFw5pBBG8Ea1xOS3I+HFI6muro3F1XKXQaL3MfFE0kBzSMs9WYOTBvWvV/o5xGhJfhtUZY73MEmix58HfZv7/RPYvmVOiT1gfYj1CxI9KoXj6fl3JA/msQpZIJBrc1jm+JjdnbtBK9Nh+KwVAvDKyQbQ0+kO9pzHiF4Z0pwyj0qSeDbREXIpBPh2rgYFgJxgyVFTLN0MTvZTU0Z0GyNblpuIzPzvfMLNysrHMpjHHnNUvbTRAay6TI+V+IXr8PwWOGkjpNcbYeZdoktLriz3AixBJLjlvXeH0x7t2bpx7nqa01FLRRgYfS0zo2tOnTAmCR7tjmy5hx7Hi53ryUPKHEKyR0Tq2PD5QSDSR0xFQ3+abN3e267suFYnRZ0c4rYR/2le68rW9WOoyJ7nea1DidBizxR1lLNT1jQ7RjmYWysIBcTFMBqsCbEAHcV0XOf3v/AIZuXC0NFs+KUL+dZUSYlD+9gqMphvdEc7HsHA61Wgr4OkCSmd/0lc5x5s5Opa4C8kLm+zpgFw2XBsq4dFUU2IS0RqTUwRQNlDpW/axlxGgwu25H/hYOUGHQSPe6KXo1UHMcXEERyvYdJunbaDqdr16wml+2W6yv9nByaVmeoRa9JViRjXEtDi0FzQ5p0XWzGR3rYXlasU162jErNEm2YIIAJB8VoR4Y2Ah7pHGxsGtZZzz1Rn/vuW5U4kxnogtc/Y3SAA7XOOQHmsMU0IJdJPE+QggkPbZoPssGweZW02kc5drf7JigEt3G7STchoFh2XOs9q5LMWkBFiGjVYDL+Ijb/RdN8sYH2RuSR6Vjq12vZafRGPPpHRuPWAuQe63mukf2eeTs/wBnSoa5r/Rbzj7es9zbC/ab+QWWu+7Pe35q1LDoMDdIuA1FwANt2SrXfdnvb81y07tD1xvbU5iIi7nUIiIAiIgCIiAIiIAiIgOTH+kLEKbKro2vaNb4wY79uk3SYeAUY5y9p6+GOmYZKYTzRsqZJgC2OC93EFhOls2DV2rsLRq8EppfXhjJ6wGg7i2xXtj1bwzwvoqd7o+iYNW0kkbGUksMkbGNYxsMjHlrWiwBANxkNoXQXxSo5DxX0opZInDVezwO45EcVnp6rHKT7mrNQwamSObKLfwzDLwK7R6iDOUullsex5YyivmjwqINcTozVcxa1/RYAQbMJ9WR2WrYe3Ll4p+iKEnnKKokppBm1shMjQex4s9v+Zee5PctZ8N53pFC+R88rpZqhznxyvcd5ILSBc2AtrK9fQfpZw2W2mZqc/3sem0fzRk/JeatKq5Xjg91CFOMbSyeclfjmHffwdMhbrlZeSw36bBpD+dq3cM5d0c9g5xp37praN+x4y42XuaDlFR1FuZqoJDsDZWh/wAJId5LXxnkfQ1dzPTM0z+9YDFL36bbaXjdeVuL++Nvb/h1dL8WebwaMVuK6YIfBh8V2lpBa6pl1WIyNmji1b/KepqpMQoaSlqXUzjFUzyva0SN0Bk0OYcnC7SLHrLrcmuTcOHwuhhLnB0jpC6TR0jewAJAANgAF4/EuWFPR41VyziV/N0sNNEIWtdYnRkfcucLZmysfqlaOyNW7I67s9thfTQSyqFM8Bvoz0xkYXm+p0Tx6JtncOIyXnaLEI5q2sxOR1qSihNJA/Y8g6Uz278zojfpBeVxr9JctaeYjjlpqZ2UroRz1TIzawamtvq/O2SpLjjZDTQVFJU0uEwaLmwRROldM5vqmZx0bi9ybbztNx0VJrV7mXUT0R0cBqaouqKp2H10s1ZLzrdCHRjENvs2iRxAtY/JTymGJClkmmENBELNZGHieqmkdk2MFvosvttYgA616CT9J+Ghg5p0s0hybBFA8SE7vSAaB4leeqJKivnZUVTRFHESaakadIRk/vJDtf8A7y1LKX1d0lYy4xto7nRocOhZTxMkEbpGxND3OsXF+jmSdZzuuPTYmWgXhppMh97AHHV2ELqONge4rzzdQ7luitW2eerFK1jrw46WG7aWjB7YZHDg6QhZnY/NO5sbxAyNzmhwip4IvRvn6QFx4ELjN1LLT+u3+ILu1ocE22dSbF3OIbbTa02Dsw5+49lwuhQuZ62la/syNAc0965j6EEk3IvYi2wrYC8LStZHpjSfdeR1+fZ12/EFhrJWlhAcCbjIEb1z1CwoWO1giIuhoIiIAiKUBCIiAIiIApUKUBCIiAIiIAtOpwWml9eCMneGhruLbFbiKptYJY8/U8iKV3qmSPucHjg4X81jh5P11P8As2ISs3N05YhwaSPJekRb8sjPYjiCsx8ZdOB7S9hPEx3V8DwiaKSeeokEs0xBc4Em+dySSBmTbguwijqO1tC9pIKAqEWDRAYASQACdZAAJ7ysTMb5iRwNPTzD0SOfbITmNWTgPJZ1x8R+9d3N+S60tZHKq7R0O1PytZIC3oUDAWlp5osbkRa4JiJB8VyZJ4LWbTaPa6onf/pWmxWXpPG5N5M7JGM0dOISAtvnJLGR6RGRaewawVsNraW4IpZAQQcqu4uOx0RWlUH7v/D/APpyxt1oivQ9JJyqhLbDD6e/Wc9wPCNrFrwz84NLRa25Pos0rDu0iT5rirq0H3Y73fMrlVSsdqMm5amwiIvMeoIiIAiIgCIpQEIiIAiIgCIiAIiIAiIgCIiAIiIAiIgCK8UD35NY5x3Ma53yC2DhVRtglHexzfmrZkNGm5QMic5slHDPouIBdJMwkdouW+S0K6qhmlfIInxBxFo45I9BgDQLC7L7PNa9awtlkBBBD3Ag5EEbFjYvZFWR4ZybbMrHRBw0hNom/qvj0vNtltaNEfbrGnbpRU7/AJSBc5+seKDWtGDflZSWJElW5wbZo5qnY3ac/tCdZWlC5vtB38jmj5gqSsY1DuQt7m3pQ7p/ii/0rcp8WjjiMYp2vdpOcJZZZA4AgZWZog6vNctqlRq5E2sHdCKA4bxxUgrwn0QiIhQiIgCKVCAKUUIAiIgCIiA3Th46x4BR0AdY8Ftovgerrfl8H0vDDg1OgDrHgnQB1jwW2ierrfl8Dww4NToA6x4BW/Vo6x4BbKlrrKrq6vPwR0YcGn0AdY8E6AOseAW85t1qzlxc1gNi42v42Wl1FZu3d8BUYPYwvpmDXJnuDblYdBuzSPgF2YMNjbs0jvdn5altAW1Zd2S9ilU3l8F8FPg8ZiM0sL2Fj5YiWHNj3x3s7stddKg5Q05aOkVGKOdbY+ne0dxd6VlqcrpwZo23F2x556tJ39Fwm6h3L7NBt01c+L1No1WkdWWCkc97ulTWc9zvSpC52ZJzPOAE9qvT0tA4kOq54+19FcH4JXFctupUOs+HyXY817nXq8KptIc1XwvbbMyxTxG/cGuWCGhgJINZGwgkelBUlpsbXBa03HfZaLVX6lBc6cmFx56NbSEbCTUN8jHcKjsMiaP2ynJ3MZVuPHmgFpNUoGzZipoiM6mNpzydFUk697WEKX0kQH7TGexsNT+bAtParIQ9E/ljOzR5qTSs0BxlicBewvYc64Ed4HctcY1U1UrWPLDcnJkMEd7NJ9YNvs3rjLdwRxFRFogOddwAJtclhFrrFT7X7HWnJucb8o6zqKQa2O4X+SoGt2lw8Au5HVeloOa6N+xrtR7jtWZzQciAR2i6+K5z5P0Hhp8HEipGu1P8hdXdhwHtHgt2fDGO9X0DsI1cPotemkcS5jsy02v42XCpUrRV1L4MujDNjB0AdY8ApGHjrHgFtuaoXl9XW5+B4YcGscNHWPAKvQB1jwW61yOateqq7S+CeGHBqNw4H2jwCg4eOseAW20qXhT1VW2fgeGF8Gn0AdY8FC3gxSnqa35fA8UODGisRfvVV5WjsmERFChWa1GtUFy17kJvZY6mDTAIycNRWQHeoIIWoytqiE0+J+zKNFw22yPfu+S3gbi4zG8Zhc97WuFnC/5LCKZzM43kdh1fTyXthXTyaubksL2udJGGOLhZzHgZkDIg7F5KPApb6LnRsP8AeOe3z0V6ZuJPb95H/M3L+izDEYXixPg9uX5heylXcPtONXp4VfuODHyQqCLh0BG9shI8mrA/knVhx+za4XyIkjscteZB8l6RtFC7Nh0TvifZZeZmb6s7+57Q75r0Lq5bo8z6Cns2eWbyWq/dD8WL6rS/VNRn/wBPNrP7qTf3L2/OVI9uJ3e0j5Kek1PVhPi8fmtLrHujD/j47M8S3Cqj3E/4Un0U/qqo9xN+FJ9F7XpdT7uL4nKDVVPUhHi4/mr6z9Gf69cnjmYFVOzFPLbtbbyNir//AJ+r/s8nAfVet52pPtQt7mk/NRzMx1zuH+GwN81PWPg1/Xx5ORgGAkOk6VTkN0QWuluACDmLg7QfJdLmaGJwLImukaQW81puIcNRveyl1FEM5HFx3yyJ0+Fgs23dG381wn1Epa4PTT6WEFbJkdzkrmveAxrDdrL3dfe4rYJt/Vc12KPd92zxdn/RYnQvk+8eT2DV9AvJKrFZZ6rWNmoxMerH6TjtGofVYqenLQSTdxzO1XZG1gsBntO1SCvJVrd2hm98Fg5QWIRfUgcuHuT2KqzXKbgoWJbgX5Ic1TrARoKtZaSJcIiKmSjRbNQSoJRc2zoERFkpe91RFbX3rWSYIAUuOxCdgQMV9iFQrBikuVS5NENWX1bVjdTsdraO/V8lZrVOlnZaUmiGu7DmbLjxB+ajojhqlcPiHyK21UG66eSS3KpMwBs41S37yfzCaVQPbB+H6LKRZSHp55FuzDz1R1m8G/RBJUH2x5fRZ8iqkWTzTHcYDzx1ynwJ/IKOiud60jjx/MrayKq5yjrS5F2a4omDeeAWRsDRqaPmrouTnJ7luFLTZQizcEuChWaVOjZW1yXsQ0WzVSbq1iVNgFbXIVDVYN7VBeozKmiGrL3UqoFlLV0RlkolkQhzOfd1j5Jz7usfJY0W7IXL8+7rHyTn3dYqiJZC5fn3dYqRO7rFY1dotmqooly4lcPaPFQ6od1jxWNzrqFXbYF+ed1jxVmyO6x4qjWo5ydq3Fy7qh3WPFGSO6x4lYlc5BVckLsmd1jxKoZHX9Y8SqgqzwlroFhKTtPEqpe4bTxKorg3SyYwRzjt54lXbMd54lYyLKFMFMjid54lU0zvPEqzXKrm2RpZJcaZ3niU0jvPEqEUsUnSO88Smkd54lQiWBOkd54lS252niVAF1ZzrZKpEJL7KhPaoQBHqUkXV9QUalUlXBMglWcbWUMChxTYGRSsQeivcLFnjaqK7Nyoo+QgiIslLNCPKkZBUWsIgVmtRrUc5EtwHOVUVmtUyUMChxVnu2KA22ZV/RCLKzTsUaaEWTAIIULJrCoQjQLA3VXCyhZAbpkYMavrCq5tkac0WgIRS4KFChEUtGaAsMgqKzyoAVfBAAr6k1KhKYGQSoRXAsotSknIKgCa1JNtSuSFUV9NFLLkEM1qDrRE2BCIihS7tSoERaZEZH6ljREZUFl2IisSMxt1qX60RTYblVcakRECGa1MiImw3KIERQpldqWJEVkRF3qiIpLJQrMREWSFSsjNSItLIZR2tQiLLKi7EeoRVYJuSNSoiI9gERFg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95436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ctrTitle"/>
          </p:nvPr>
        </p:nvSpPr>
        <p:spPr>
          <a:xfrm>
            <a:off x="1258888" y="1295400"/>
            <a:ext cx="6480175" cy="736600"/>
          </a:xfrm>
        </p:spPr>
        <p:txBody>
          <a:bodyPr/>
          <a:lstStyle/>
          <a:p>
            <a:pPr>
              <a:lnSpc>
                <a:spcPct val="110000"/>
              </a:lnSpc>
            </a:pPr>
            <a:r>
              <a:rPr lang="en-US" dirty="0"/>
              <a:t>Static Members</a:t>
            </a:r>
            <a:endParaRPr lang="en-US" noProof="1"/>
          </a:p>
        </p:txBody>
      </p:sp>
      <p:sp>
        <p:nvSpPr>
          <p:cNvPr id="738307" name="Rectangle 3"/>
          <p:cNvSpPr>
            <a:spLocks noChangeArrowheads="1"/>
          </p:cNvSpPr>
          <p:nvPr/>
        </p:nvSpPr>
        <p:spPr bwMode="auto">
          <a:xfrm>
            <a:off x="1979613" y="2163762"/>
            <a:ext cx="504031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Static vs. Instance Members</a:t>
            </a:r>
            <a:endParaRPr lang="en-US" sz="2800" b="1" noProof="1">
              <a:effectLst>
                <a:outerShdw blurRad="38100" dist="38100" dir="2700000" algn="tl">
                  <a:srgbClr val="000000">
                    <a:alpha val="43137"/>
                  </a:srgbClr>
                </a:outerShdw>
              </a:effectLst>
            </a:endParaRPr>
          </a:p>
        </p:txBody>
      </p:sp>
      <p:pic>
        <p:nvPicPr>
          <p:cNvPr id="15362" name="Picture 2" descr="http://www.bnl.gov/bnlweb/Museum/photos/Science%20Museum/D0330399.JPE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200400" y="2971800"/>
            <a:ext cx="2590800" cy="3264408"/>
          </a:xfrm>
          <a:prstGeom prst="roundRect">
            <a:avLst>
              <a:gd name="adj" fmla="val 8522"/>
            </a:avLst>
          </a:prstGeom>
          <a:noFill/>
          <a:ln>
            <a:solidFill>
              <a:schemeClr val="accent5">
                <a:lumMod val="60000"/>
                <a:lumOff val="40000"/>
              </a:schemeClr>
            </a:solidFill>
          </a:ln>
        </p:spPr>
      </p:pic>
    </p:spTree>
    <p:extLst>
      <p:ext uri="{BB962C8B-B14F-4D97-AF65-F5344CB8AC3E}">
        <p14:creationId xmlns:p14="http://schemas.microsoft.com/office/powerpoint/2010/main" val="6397256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US" dirty="0"/>
              <a:t>Static Members</a:t>
            </a:r>
            <a:endParaRPr lang="bg-BG" dirty="0"/>
          </a:p>
        </p:txBody>
      </p:sp>
      <p:sp>
        <p:nvSpPr>
          <p:cNvPr id="740355" name="Rectangle 3"/>
          <p:cNvSpPr>
            <a:spLocks noGrp="1" noChangeArrowheads="1"/>
          </p:cNvSpPr>
          <p:nvPr>
            <p:ph idx="1"/>
          </p:nvPr>
        </p:nvSpPr>
        <p:spPr/>
        <p:txBody>
          <a:bodyPr/>
          <a:lstStyle/>
          <a:p>
            <a:pPr marL="363538" indent="-363538">
              <a:lnSpc>
                <a:spcPct val="100000"/>
              </a:lnSpc>
              <a:tabLst/>
            </a:pPr>
            <a:r>
              <a:rPr lang="en-US" dirty="0"/>
              <a:t>Static members are associated with a type rather than with an instance</a:t>
            </a:r>
          </a:p>
          <a:p>
            <a:pPr marL="712788" lvl="1" indent="-355600">
              <a:lnSpc>
                <a:spcPct val="100000"/>
              </a:lnSpc>
            </a:pPr>
            <a:r>
              <a:rPr lang="en-US" dirty="0"/>
              <a:t>Defined with the modifier </a:t>
            </a:r>
            <a:r>
              <a:rPr lang="en-US" dirty="0">
                <a:solidFill>
                  <a:schemeClr val="accent5">
                    <a:lumMod val="20000"/>
                    <a:lumOff val="80000"/>
                  </a:schemeClr>
                </a:solidFill>
                <a:latin typeface="Consolas" pitchFamily="49" charset="0"/>
                <a:cs typeface="Consolas" pitchFamily="49" charset="0"/>
              </a:rPr>
              <a:t>static</a:t>
            </a:r>
          </a:p>
          <a:p>
            <a:pPr marL="363538" indent="-363538">
              <a:lnSpc>
                <a:spcPct val="100000"/>
              </a:lnSpc>
              <a:tabLst/>
            </a:pPr>
            <a:r>
              <a:rPr lang="en-US" dirty="0"/>
              <a:t>Static can be used for</a:t>
            </a:r>
          </a:p>
          <a:p>
            <a:pPr marL="712788" lvl="1" indent="-355600">
              <a:lnSpc>
                <a:spcPct val="100000"/>
              </a:lnSpc>
            </a:pPr>
            <a:r>
              <a:rPr lang="en-US" dirty="0"/>
              <a:t>Fields</a:t>
            </a:r>
          </a:p>
          <a:p>
            <a:pPr marL="712788" lvl="1" indent="-355600">
              <a:lnSpc>
                <a:spcPct val="100000"/>
              </a:lnSpc>
            </a:pPr>
            <a:r>
              <a:rPr lang="en-US" dirty="0"/>
              <a:t>Properties</a:t>
            </a:r>
          </a:p>
          <a:p>
            <a:pPr marL="712788" lvl="1" indent="-355600">
              <a:lnSpc>
                <a:spcPct val="100000"/>
              </a:lnSpc>
            </a:pPr>
            <a:r>
              <a:rPr lang="en-US" dirty="0"/>
              <a:t>Methods</a:t>
            </a:r>
          </a:p>
          <a:p>
            <a:pPr marL="712788" lvl="1" indent="-355600">
              <a:lnSpc>
                <a:spcPct val="100000"/>
              </a:lnSpc>
            </a:pPr>
            <a:r>
              <a:rPr lang="en-US" dirty="0"/>
              <a:t>Events</a:t>
            </a:r>
          </a:p>
          <a:p>
            <a:pPr marL="712788" lvl="1" indent="-355600">
              <a:lnSpc>
                <a:spcPct val="100000"/>
              </a:lnSpc>
            </a:pPr>
            <a:r>
              <a:rPr lang="en-US" dirty="0"/>
              <a:t>Constructors</a:t>
            </a:r>
          </a:p>
        </p:txBody>
      </p:sp>
      <p:pic>
        <p:nvPicPr>
          <p:cNvPr id="13315" name="Picture 3" descr="C:\Trash\static.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410200" y="3657600"/>
            <a:ext cx="3104940" cy="2602523"/>
          </a:xfrm>
          <a:prstGeom prst="roundRect">
            <a:avLst>
              <a:gd name="adj" fmla="val 8093"/>
            </a:avLst>
          </a:prstGeom>
          <a:noFill/>
          <a:ln w="3175">
            <a:solidFill>
              <a:schemeClr val="accent5">
                <a:lumMod val="60000"/>
                <a:lumOff val="40000"/>
              </a:schemeClr>
            </a:solidFill>
          </a:ln>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268913868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Static vs. Non-Static</a:t>
            </a:r>
            <a:endParaRPr lang="bg-BG" dirty="0"/>
          </a:p>
        </p:txBody>
      </p:sp>
      <p:sp>
        <p:nvSpPr>
          <p:cNvPr id="741379" name="Rectangle 3"/>
          <p:cNvSpPr>
            <a:spLocks noGrp="1" noChangeArrowheads="1"/>
          </p:cNvSpPr>
          <p:nvPr>
            <p:ph idx="1"/>
          </p:nvPr>
        </p:nvSpPr>
        <p:spPr/>
        <p:txBody>
          <a:bodyPr/>
          <a:lstStyle/>
          <a:p>
            <a:pPr marL="361950" indent="-361950">
              <a:lnSpc>
                <a:spcPct val="100000"/>
              </a:lnSpc>
              <a:tabLst/>
            </a:pPr>
            <a:r>
              <a:rPr lang="en-US" dirty="0">
                <a:solidFill>
                  <a:schemeClr val="accent5">
                    <a:lumMod val="20000"/>
                    <a:lumOff val="80000"/>
                  </a:schemeClr>
                </a:solidFill>
                <a:effectLst>
                  <a:outerShdw blurRad="38100" dist="38100" dir="2700000" algn="tl">
                    <a:srgbClr val="000000"/>
                  </a:outerShdw>
                </a:effectLst>
              </a:rPr>
              <a:t>Static</a:t>
            </a:r>
            <a:r>
              <a:rPr lang="en-US" dirty="0"/>
              <a:t>: </a:t>
            </a:r>
          </a:p>
          <a:p>
            <a:pPr marL="712788" lvl="1" indent="-355600">
              <a:lnSpc>
                <a:spcPct val="100000"/>
              </a:lnSpc>
            </a:pPr>
            <a:r>
              <a:rPr lang="en-US" dirty="0"/>
              <a:t>Associated with a type, not with an instance</a:t>
            </a:r>
          </a:p>
          <a:p>
            <a:pPr marL="361950" indent="-361950">
              <a:lnSpc>
                <a:spcPct val="100000"/>
              </a:lnSpc>
              <a:tabLst/>
            </a:pPr>
            <a:r>
              <a:rPr lang="en-US" dirty="0">
                <a:solidFill>
                  <a:schemeClr val="accent5">
                    <a:lumMod val="20000"/>
                    <a:lumOff val="80000"/>
                  </a:schemeClr>
                </a:solidFill>
                <a:effectLst>
                  <a:outerShdw blurRad="38100" dist="38100" dir="2700000" algn="tl">
                    <a:srgbClr val="000000"/>
                  </a:outerShdw>
                </a:effectLst>
              </a:rPr>
              <a:t>Non-Static</a:t>
            </a:r>
            <a:r>
              <a:rPr lang="en-US" dirty="0"/>
              <a:t>: </a:t>
            </a:r>
          </a:p>
          <a:p>
            <a:pPr marL="712788" lvl="1" indent="-355600">
              <a:lnSpc>
                <a:spcPct val="100000"/>
              </a:lnSpc>
            </a:pPr>
            <a:r>
              <a:rPr lang="en-US" dirty="0"/>
              <a:t>The opposite, associated with an instance</a:t>
            </a:r>
          </a:p>
          <a:p>
            <a:pPr marL="361950" indent="-361950">
              <a:lnSpc>
                <a:spcPct val="100000"/>
              </a:lnSpc>
              <a:tabLst/>
            </a:pPr>
            <a:r>
              <a:rPr lang="en-US" dirty="0">
                <a:solidFill>
                  <a:schemeClr val="accent5">
                    <a:lumMod val="20000"/>
                    <a:lumOff val="80000"/>
                  </a:schemeClr>
                </a:solidFill>
                <a:effectLst>
                  <a:outerShdw blurRad="38100" dist="38100" dir="2700000" algn="tl">
                    <a:srgbClr val="000000"/>
                  </a:outerShdw>
                </a:effectLst>
              </a:rPr>
              <a:t>Static</a:t>
            </a:r>
            <a:r>
              <a:rPr lang="en-US" dirty="0"/>
              <a:t>: </a:t>
            </a:r>
          </a:p>
          <a:p>
            <a:pPr marL="712788" lvl="1" indent="-355600">
              <a:lnSpc>
                <a:spcPct val="100000"/>
              </a:lnSpc>
            </a:pPr>
            <a:r>
              <a:rPr lang="en-US" dirty="0"/>
              <a:t>Initialized just before the type is used for the first time</a:t>
            </a:r>
            <a:endParaRPr lang="en-US" dirty="0">
              <a:solidFill>
                <a:schemeClr val="hlink"/>
              </a:solidFill>
              <a:effectLst>
                <a:outerShdw blurRad="38100" dist="38100" dir="2700000" algn="tl">
                  <a:srgbClr val="000000"/>
                </a:outerShdw>
              </a:effectLst>
            </a:endParaRPr>
          </a:p>
          <a:p>
            <a:pPr marL="361950" indent="-361950">
              <a:lnSpc>
                <a:spcPct val="100000"/>
              </a:lnSpc>
              <a:tabLst/>
            </a:pPr>
            <a:r>
              <a:rPr lang="en-US" dirty="0">
                <a:solidFill>
                  <a:schemeClr val="accent5">
                    <a:lumMod val="20000"/>
                    <a:lumOff val="80000"/>
                  </a:schemeClr>
                </a:solidFill>
                <a:effectLst>
                  <a:outerShdw blurRad="38100" dist="38100" dir="2700000" algn="tl">
                    <a:srgbClr val="000000"/>
                  </a:outerShdw>
                </a:effectLst>
              </a:rPr>
              <a:t>Non-Static</a:t>
            </a:r>
            <a:r>
              <a:rPr lang="en-US" dirty="0"/>
              <a:t>:</a:t>
            </a:r>
          </a:p>
          <a:p>
            <a:pPr marL="712788" lvl="1" indent="-355600">
              <a:lnSpc>
                <a:spcPct val="100000"/>
              </a:lnSpc>
            </a:pPr>
            <a:r>
              <a:rPr lang="en-US" dirty="0"/>
              <a:t>Initialized when the constructor is called</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16869600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en-US" dirty="0"/>
              <a:t>Static Members – Example</a:t>
            </a:r>
            <a:endParaRPr lang="bg-BG" dirty="0"/>
          </a:p>
        </p:txBody>
      </p:sp>
      <p:sp>
        <p:nvSpPr>
          <p:cNvPr id="744452" name="Rectangle 4"/>
          <p:cNvSpPr>
            <a:spLocks noChangeArrowheads="1"/>
          </p:cNvSpPr>
          <p:nvPr/>
        </p:nvSpPr>
        <p:spPr bwMode="auto">
          <a:xfrm>
            <a:off x="609599" y="1143000"/>
            <a:ext cx="7848601"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class SqrtPrecalculated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int MAX_VALUE = 10000;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Static field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static int[] sqrtValues;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Static constructor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SqrtPrecalculated()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sqrtValues = new int[MAX_VALUE + 1];</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 &lt; sqrtValues.Length; i++)</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sqrtValues[i] = (int)Math.Sqrt(i);</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algn="r" eaLnBrk="0" hangingPunct="0">
              <a:spcBef>
                <a:spcPts val="0"/>
              </a:spcBef>
              <a:buClr>
                <a:schemeClr val="accent5">
                  <a:lumMod val="40000"/>
                  <a:lumOff val="60000"/>
                </a:schemeClr>
              </a:buClr>
              <a:buSzPct val="70000"/>
              <a:tabLst>
                <a:tab pos="282575" algn="l"/>
              </a:tabLst>
            </a:pPr>
            <a:r>
              <a:rPr lang="en-US" altLang="ko-KR" sz="1800" b="1" i="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(example continues)</a:t>
            </a:r>
          </a:p>
        </p:txBody>
      </p:sp>
      <p:pic>
        <p:nvPicPr>
          <p:cNvPr id="9217" name="Picture 1" descr="C:\Trash\static-electricity-child.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933817" y="933637"/>
            <a:ext cx="1843192" cy="1585913"/>
          </a:xfrm>
          <a:prstGeom prst="ellipse">
            <a:avLst/>
          </a:prstGeom>
          <a:noFill/>
          <a:ln>
            <a:solidFill>
              <a:schemeClr val="accent5">
                <a:lumMod val="75000"/>
              </a:schemeClr>
            </a:solidFill>
          </a:ln>
          <a:effectLst>
            <a:outerShdw blurRad="63500" sx="102000" sy="102000" algn="ctr" rotWithShape="0">
              <a:prstClr val="black">
                <a:alpha val="40000"/>
              </a:prstClr>
            </a:outerShdw>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338078780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dirty="0"/>
              <a:t>Static Members – Example (2)</a:t>
            </a:r>
            <a:endParaRPr lang="bg-BG" dirty="0"/>
          </a:p>
        </p:txBody>
      </p:sp>
      <p:sp>
        <p:nvSpPr>
          <p:cNvPr id="834563" name="Rectangle 3"/>
          <p:cNvSpPr>
            <a:spLocks noChangeArrowheads="1"/>
          </p:cNvSpPr>
          <p:nvPr/>
        </p:nvSpPr>
        <p:spPr bwMode="auto">
          <a:xfrm>
            <a:off x="609600" y="1371600"/>
            <a:ext cx="78486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Static method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int GetSqrt(int value)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sqrtValues[value];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SqrtTest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SqrtPrecalculated.GetSqrt(254));</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Result: 15</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172" name="Picture 4" descr="http://antistaticsolution.net/images/static_electricity/static_electricity_250x25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485500" y="1143000"/>
            <a:ext cx="2125100" cy="2133600"/>
          </a:xfrm>
          <a:prstGeom prst="roundRect">
            <a:avLst>
              <a:gd name="adj" fmla="val 9071"/>
            </a:avLst>
          </a:prstGeom>
          <a:noFill/>
          <a:ln>
            <a:solidFill>
              <a:schemeClr val="accent5">
                <a:lumMod val="60000"/>
                <a:lumOff val="40000"/>
              </a:schemeClr>
            </a:solidFill>
          </a:ln>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2423503722"/>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ctrTitle"/>
          </p:nvPr>
        </p:nvSpPr>
        <p:spPr>
          <a:xfrm>
            <a:off x="1258888" y="1371600"/>
            <a:ext cx="6480175" cy="736600"/>
          </a:xfrm>
        </p:spPr>
        <p:txBody>
          <a:bodyPr/>
          <a:lstStyle/>
          <a:p>
            <a:pPr>
              <a:lnSpc>
                <a:spcPct val="110000"/>
              </a:lnSpc>
            </a:pPr>
            <a:r>
              <a:rPr lang="en-US" dirty="0"/>
              <a:t>Static Members</a:t>
            </a:r>
            <a:endParaRPr lang="en-US" noProof="1"/>
          </a:p>
        </p:txBody>
      </p:sp>
      <p:sp>
        <p:nvSpPr>
          <p:cNvPr id="746499" name="Rectangle 3"/>
          <p:cNvSpPr>
            <a:spLocks noChangeArrowheads="1"/>
          </p:cNvSpPr>
          <p:nvPr/>
        </p:nvSpPr>
        <p:spPr bwMode="auto">
          <a:xfrm>
            <a:off x="1979613" y="2216749"/>
            <a:ext cx="504031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pic>
        <p:nvPicPr>
          <p:cNvPr id="4" name="Picture 2" descr="http://3.bp.blogspot.com/_shNfb4kWu0g/SOShpuw27SI/AAAAAAAABSE/zFPYwed1Id4/s400/Static-Electricity-tw.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286000" y="3097910"/>
            <a:ext cx="4419600" cy="2950084"/>
          </a:xfrm>
          <a:prstGeom prst="roundRect">
            <a:avLst>
              <a:gd name="adj" fmla="val 9390"/>
            </a:avLst>
          </a:prstGeom>
          <a:noFill/>
          <a:ln>
            <a:solidFill>
              <a:schemeClr val="accent5">
                <a:lumMod val="60000"/>
                <a:lumOff val="40000"/>
              </a:schemeClr>
            </a:solidFill>
          </a:ln>
        </p:spPr>
      </p:pic>
    </p:spTree>
    <p:extLst>
      <p:ext uri="{BB962C8B-B14F-4D97-AF65-F5344CB8AC3E}">
        <p14:creationId xmlns:p14="http://schemas.microsoft.com/office/powerpoint/2010/main" val="1696510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C#</a:t>
            </a:r>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dirty="0"/>
              <a:t>Classes in C# can have </a:t>
            </a:r>
            <a:r>
              <a:rPr lang="en-US" dirty="0">
                <a:solidFill>
                  <a:schemeClr val="accent5">
                    <a:lumMod val="20000"/>
                    <a:lumOff val="80000"/>
                  </a:schemeClr>
                </a:solidFill>
              </a:rPr>
              <a:t>members</a:t>
            </a:r>
            <a:r>
              <a:rPr lang="en-US" dirty="0"/>
              <a:t>:</a:t>
            </a:r>
          </a:p>
          <a:p>
            <a:pPr lvl="1">
              <a:lnSpc>
                <a:spcPct val="100000"/>
              </a:lnSpc>
            </a:pPr>
            <a:r>
              <a:rPr lang="en-US" dirty="0"/>
              <a:t>Fields</a:t>
            </a:r>
            <a:r>
              <a:rPr lang="bg-BG" dirty="0"/>
              <a:t>, </a:t>
            </a:r>
            <a:r>
              <a:rPr lang="en-US" dirty="0"/>
              <a:t>constants</a:t>
            </a:r>
            <a:r>
              <a:rPr lang="bg-BG" dirty="0"/>
              <a:t>, </a:t>
            </a:r>
            <a:r>
              <a:rPr lang="en-US" dirty="0"/>
              <a:t>methods</a:t>
            </a:r>
            <a:r>
              <a:rPr lang="bg-BG" dirty="0"/>
              <a:t>, </a:t>
            </a:r>
            <a:r>
              <a:rPr lang="en-US" dirty="0"/>
              <a:t>properties</a:t>
            </a:r>
            <a:r>
              <a:rPr lang="bg-BG" dirty="0"/>
              <a:t>, </a:t>
            </a:r>
            <a:r>
              <a:rPr lang="en-US" dirty="0"/>
              <a:t>indexers</a:t>
            </a:r>
            <a:r>
              <a:rPr lang="bg-BG" dirty="0"/>
              <a:t>, </a:t>
            </a:r>
            <a:r>
              <a:rPr lang="en-US" dirty="0"/>
              <a:t>events</a:t>
            </a:r>
            <a:r>
              <a:rPr lang="bg-BG" dirty="0"/>
              <a:t>, </a:t>
            </a:r>
            <a:r>
              <a:rPr lang="en-US" dirty="0"/>
              <a:t>operators</a:t>
            </a:r>
            <a:r>
              <a:rPr lang="bg-BG" dirty="0"/>
              <a:t>, </a:t>
            </a:r>
            <a:r>
              <a:rPr lang="en-US" dirty="0"/>
              <a:t>constructors</a:t>
            </a:r>
            <a:r>
              <a:rPr lang="bg-BG" dirty="0"/>
              <a:t>, </a:t>
            </a:r>
            <a:r>
              <a:rPr lang="en-US" dirty="0"/>
              <a:t>destructors, …</a:t>
            </a:r>
            <a:endParaRPr lang="bg-BG" dirty="0"/>
          </a:p>
          <a:p>
            <a:pPr lvl="1">
              <a:lnSpc>
                <a:spcPct val="100000"/>
              </a:lnSpc>
            </a:pPr>
            <a:r>
              <a:rPr lang="en-US" dirty="0"/>
              <a:t>Inner types</a:t>
            </a:r>
            <a:r>
              <a:rPr lang="bg-BG" dirty="0"/>
              <a:t> (</a:t>
            </a:r>
            <a:r>
              <a:rPr lang="en-US" dirty="0"/>
              <a:t>inner classes</a:t>
            </a:r>
            <a:r>
              <a:rPr lang="bg-BG" dirty="0"/>
              <a:t>, </a:t>
            </a:r>
            <a:r>
              <a:rPr lang="en-US" dirty="0"/>
              <a:t>structures</a:t>
            </a:r>
            <a:r>
              <a:rPr lang="bg-BG" dirty="0"/>
              <a:t>, </a:t>
            </a:r>
            <a:r>
              <a:rPr lang="en-US" dirty="0"/>
              <a:t>interfaces</a:t>
            </a:r>
            <a:r>
              <a:rPr lang="bg-BG" dirty="0"/>
              <a:t>, </a:t>
            </a:r>
            <a:r>
              <a:rPr lang="en-US" dirty="0"/>
              <a:t>delegates</a:t>
            </a:r>
            <a:r>
              <a:rPr lang="bg-BG" dirty="0"/>
              <a:t>, ...)</a:t>
            </a:r>
          </a:p>
          <a:p>
            <a:pPr>
              <a:lnSpc>
                <a:spcPct val="100000"/>
              </a:lnSpc>
            </a:pPr>
            <a:r>
              <a:rPr lang="en-US" dirty="0"/>
              <a:t>Members can have access modifiers (scope)</a:t>
            </a:r>
            <a:endParaRPr lang="bg-BG" dirty="0"/>
          </a:p>
          <a:p>
            <a:pPr lvl="1">
              <a:lnSpc>
                <a:spcPct val="100000"/>
              </a:lnSpc>
            </a:pPr>
            <a:r>
              <a:rPr lang="en-US" dirty="0">
                <a:solidFill>
                  <a:schemeClr val="accent5">
                    <a:lumMod val="20000"/>
                    <a:lumOff val="80000"/>
                  </a:schemeClr>
                </a:solidFill>
                <a:latin typeface="Consolas" pitchFamily="49" charset="0"/>
                <a:cs typeface="Consolas" pitchFamily="49" charset="0"/>
              </a:rPr>
              <a:t>public</a:t>
            </a:r>
            <a:r>
              <a:rPr lang="en-US" dirty="0"/>
              <a:t>,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chemeClr val="accent5">
                    <a:lumMod val="20000"/>
                    <a:lumOff val="80000"/>
                  </a:schemeClr>
                </a:solidFill>
                <a:latin typeface="Consolas" pitchFamily="49" charset="0"/>
                <a:cs typeface="Consolas" pitchFamily="49" charset="0"/>
              </a:rPr>
              <a:t>protected</a:t>
            </a:r>
            <a:r>
              <a:rPr lang="en-US" dirty="0"/>
              <a:t>, </a:t>
            </a:r>
            <a:r>
              <a:rPr lang="en-US" dirty="0">
                <a:solidFill>
                  <a:schemeClr val="accent5">
                    <a:lumMod val="20000"/>
                    <a:lumOff val="80000"/>
                  </a:schemeClr>
                </a:solidFill>
                <a:latin typeface="Consolas" pitchFamily="49" charset="0"/>
                <a:cs typeface="Consolas" pitchFamily="49" charset="0"/>
              </a:rPr>
              <a:t>internal</a:t>
            </a:r>
            <a:endParaRPr lang="bg-BG" dirty="0">
              <a:solidFill>
                <a:schemeClr val="accent5">
                  <a:lumMod val="20000"/>
                  <a:lumOff val="80000"/>
                </a:schemeClr>
              </a:solidFill>
              <a:latin typeface="Consolas" pitchFamily="49" charset="0"/>
              <a:cs typeface="Consolas" pitchFamily="49" charset="0"/>
            </a:endParaRPr>
          </a:p>
          <a:p>
            <a:pPr>
              <a:lnSpc>
                <a:spcPct val="100000"/>
              </a:lnSpc>
            </a:pPr>
            <a:r>
              <a:rPr lang="en-US" dirty="0"/>
              <a:t>Members can be</a:t>
            </a:r>
          </a:p>
          <a:p>
            <a:pPr lvl="1">
              <a:lnSpc>
                <a:spcPct val="100000"/>
              </a:lnSpc>
            </a:pPr>
            <a:r>
              <a:rPr lang="en-US" dirty="0">
                <a:solidFill>
                  <a:schemeClr val="accent5">
                    <a:lumMod val="20000"/>
                    <a:lumOff val="80000"/>
                  </a:schemeClr>
                </a:solidFill>
                <a:latin typeface="Consolas" pitchFamily="49" charset="0"/>
                <a:cs typeface="Consolas" pitchFamily="49" charset="0"/>
              </a:rPr>
              <a:t>static</a:t>
            </a:r>
            <a:r>
              <a:rPr lang="bg-BG" dirty="0"/>
              <a:t> (</a:t>
            </a:r>
            <a:r>
              <a:rPr lang="en-US" dirty="0"/>
              <a:t>common</a:t>
            </a:r>
            <a:r>
              <a:rPr lang="bg-BG" dirty="0"/>
              <a:t>) </a:t>
            </a:r>
            <a:r>
              <a:rPr lang="en-US" dirty="0"/>
              <a:t>or </a:t>
            </a:r>
            <a:r>
              <a:rPr lang="en-US" dirty="0">
                <a:solidFill>
                  <a:schemeClr val="accent5">
                    <a:lumMod val="20000"/>
                    <a:lumOff val="80000"/>
                  </a:schemeClr>
                </a:solidFill>
              </a:rPr>
              <a:t>specific</a:t>
            </a:r>
            <a:r>
              <a:rPr lang="en-US" dirty="0"/>
              <a:t> for a given object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26054750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924800" cy="685800"/>
          </a:xfrm>
        </p:spPr>
        <p:txBody>
          <a:bodyPr/>
          <a:lstStyle/>
          <a:p>
            <a:r>
              <a:rPr lang="en-US" dirty="0"/>
              <a:t>C# Structures</a:t>
            </a:r>
          </a:p>
        </p:txBody>
      </p:sp>
      <p:pic>
        <p:nvPicPr>
          <p:cNvPr id="1026" name="Picture 2" descr="http://www.diamond.ac.uk/dms/Images/beamlines/I15/casestudies/Na_cI16_structure_colour_medi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98879"/>
            <a:ext cx="3886200" cy="3872516"/>
          </a:xfrm>
          <a:prstGeom prst="roundRect">
            <a:avLst>
              <a:gd name="adj" fmla="val 2269"/>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7145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 Structures</a:t>
            </a:r>
          </a:p>
        </p:txBody>
      </p:sp>
      <p:sp>
        <p:nvSpPr>
          <p:cNvPr id="5" name="Content Placeholder 4"/>
          <p:cNvSpPr>
            <a:spLocks noGrp="1"/>
          </p:cNvSpPr>
          <p:nvPr>
            <p:ph idx="1"/>
          </p:nvPr>
        </p:nvSpPr>
        <p:spPr>
          <a:xfrm>
            <a:off x="228600" y="990600"/>
            <a:ext cx="8686800" cy="5638800"/>
          </a:xfrm>
        </p:spPr>
        <p:txBody>
          <a:bodyPr/>
          <a:lstStyle/>
          <a:p>
            <a:pPr>
              <a:lnSpc>
                <a:spcPct val="100000"/>
              </a:lnSpc>
              <a:spcBef>
                <a:spcPts val="300"/>
              </a:spcBef>
            </a:pPr>
            <a:r>
              <a:rPr lang="en-US" dirty="0"/>
              <a:t>What is a </a:t>
            </a:r>
            <a:r>
              <a:rPr lang="en-US" dirty="0">
                <a:solidFill>
                  <a:schemeClr val="accent5">
                    <a:lumMod val="20000"/>
                    <a:lumOff val="80000"/>
                  </a:schemeClr>
                </a:solidFill>
              </a:rPr>
              <a:t>structure</a:t>
            </a:r>
            <a:r>
              <a:rPr lang="en-US" dirty="0"/>
              <a:t> in C#?</a:t>
            </a:r>
          </a:p>
          <a:p>
            <a:pPr lvl="1">
              <a:lnSpc>
                <a:spcPct val="100000"/>
              </a:lnSpc>
              <a:spcBef>
                <a:spcPts val="300"/>
              </a:spcBef>
            </a:pPr>
            <a:r>
              <a:rPr lang="en-US" dirty="0"/>
              <a:t>A </a:t>
            </a:r>
            <a:r>
              <a:rPr lang="en-US" dirty="0">
                <a:solidFill>
                  <a:schemeClr val="accent5">
                    <a:lumMod val="20000"/>
                    <a:lumOff val="80000"/>
                  </a:schemeClr>
                </a:solidFill>
              </a:rPr>
              <a:t>value data type </a:t>
            </a:r>
            <a:r>
              <a:rPr lang="en-US" dirty="0"/>
              <a:t>(behaves like a primitive type)</a:t>
            </a:r>
          </a:p>
          <a:p>
            <a:pPr lvl="2">
              <a:lnSpc>
                <a:spcPct val="100000"/>
              </a:lnSpc>
              <a:spcBef>
                <a:spcPts val="300"/>
              </a:spcBef>
            </a:pPr>
            <a:r>
              <a:rPr lang="en-US" dirty="0"/>
              <a:t>Examples of structures: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double</a:t>
            </a:r>
            <a:r>
              <a:rPr lang="en-US" noProof="1"/>
              <a:t>, </a:t>
            </a:r>
            <a:r>
              <a:rPr lang="en-US" noProof="1">
                <a:solidFill>
                  <a:schemeClr val="accent5">
                    <a:lumMod val="20000"/>
                    <a:lumOff val="80000"/>
                  </a:schemeClr>
                </a:solidFill>
                <a:latin typeface="Consolas" pitchFamily="49" charset="0"/>
                <a:cs typeface="Consolas" pitchFamily="49" charset="0"/>
              </a:rPr>
              <a:t>DateTime</a:t>
            </a:r>
            <a:endParaRPr lang="en-US" noProof="1"/>
          </a:p>
          <a:p>
            <a:pPr lvl="2">
              <a:lnSpc>
                <a:spcPct val="100000"/>
              </a:lnSpc>
              <a:spcBef>
                <a:spcPts val="300"/>
              </a:spcBef>
            </a:pPr>
            <a:r>
              <a:rPr lang="en-US" dirty="0"/>
              <a:t>Classes are reference types</a:t>
            </a:r>
          </a:p>
          <a:p>
            <a:pPr lvl="1">
              <a:lnSpc>
                <a:spcPct val="100000"/>
              </a:lnSpc>
              <a:spcBef>
                <a:spcPts val="300"/>
              </a:spcBef>
            </a:pPr>
            <a:r>
              <a:rPr lang="en-US" dirty="0"/>
              <a:t>Declared by the keyword </a:t>
            </a:r>
            <a:r>
              <a:rPr lang="en-US" dirty="0">
                <a:solidFill>
                  <a:schemeClr val="accent5">
                    <a:lumMod val="20000"/>
                    <a:lumOff val="80000"/>
                  </a:schemeClr>
                </a:solidFill>
                <a:latin typeface="Consolas" pitchFamily="49" charset="0"/>
                <a:cs typeface="Consolas" pitchFamily="49" charset="0"/>
              </a:rPr>
              <a:t>struct</a:t>
            </a:r>
            <a:endParaRPr lang="en-US" dirty="0"/>
          </a:p>
          <a:p>
            <a:pPr lvl="1">
              <a:lnSpc>
                <a:spcPct val="100000"/>
              </a:lnSpc>
              <a:spcBef>
                <a:spcPts val="300"/>
              </a:spcBef>
            </a:pPr>
            <a:r>
              <a:rPr lang="en-US" dirty="0"/>
              <a:t>Structures, like classes, have properties, methods, fields, constructors, events, …</a:t>
            </a:r>
          </a:p>
          <a:p>
            <a:pPr lvl="1">
              <a:lnSpc>
                <a:spcPct val="100000"/>
              </a:lnSpc>
              <a:spcBef>
                <a:spcPts val="300"/>
              </a:spcBef>
            </a:pPr>
            <a:r>
              <a:rPr lang="en-US" dirty="0"/>
              <a:t>Always have a parameterless constructor</a:t>
            </a:r>
          </a:p>
          <a:p>
            <a:pPr lvl="2">
              <a:lnSpc>
                <a:spcPct val="100000"/>
              </a:lnSpc>
              <a:spcBef>
                <a:spcPts val="300"/>
              </a:spcBef>
            </a:pPr>
            <a:r>
              <a:rPr lang="en-US" dirty="0"/>
              <a:t>It cannot be removed</a:t>
            </a:r>
          </a:p>
          <a:p>
            <a:pPr lvl="1">
              <a:lnSpc>
                <a:spcPct val="100000"/>
              </a:lnSpc>
              <a:spcBef>
                <a:spcPts val="300"/>
              </a:spcBef>
            </a:pPr>
            <a:r>
              <a:rPr lang="en-US" dirty="0"/>
              <a:t>Mostly used to store data (bunch of fields)</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61</a:t>
            </a:fld>
            <a:endParaRPr lang="en-US" dirty="0"/>
          </a:p>
        </p:txBody>
      </p:sp>
    </p:spTree>
    <p:extLst>
      <p:ext uri="{BB962C8B-B14F-4D97-AF65-F5344CB8AC3E}">
        <p14:creationId xmlns:p14="http://schemas.microsoft.com/office/powerpoint/2010/main" val="20475367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 </a:t>
            </a:r>
            <a:r>
              <a:rPr lang="en-US"/>
              <a:t>Structures – Example</a:t>
            </a:r>
            <a:endParaRPr lang="en-US" dirty="0"/>
          </a:p>
        </p:txBody>
      </p:sp>
      <p:sp>
        <p:nvSpPr>
          <p:cNvPr id="6" name="Rectangle 3"/>
          <p:cNvSpPr>
            <a:spLocks noGrp="1" noChangeArrowheads="1"/>
          </p:cNvSpPr>
          <p:nvPr>
            <p:ph idx="1"/>
          </p:nvPr>
        </p:nvSpPr>
        <p:spPr bwMode="auto">
          <a:xfrm>
            <a:off x="685800" y="1230898"/>
            <a:ext cx="7772400" cy="50937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struct Point</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   public int X { get; set; }</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   public int Y { get; set; }</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a:t>
            </a:r>
          </a:p>
          <a:p>
            <a:pPr marL="0" indent="0">
              <a:lnSpc>
                <a:spcPct val="100000"/>
              </a:lnSpc>
              <a:spcBef>
                <a:spcPts val="0"/>
              </a:spcBef>
              <a:spcAft>
                <a:spcPts val="0"/>
              </a:spcAft>
              <a:buNone/>
            </a:pPr>
            <a:endParaRPr lang="en-US" sz="2000" noProof="1">
              <a:solidFill>
                <a:srgbClr val="8CF4F2"/>
              </a:solidFill>
              <a:latin typeface="Consolas" pitchFamily="49" charset="0"/>
              <a:cs typeface="Consolas" pitchFamily="49" charset="0"/>
            </a:endParaRPr>
          </a:p>
          <a:p>
            <a:pPr marL="0" indent="0">
              <a:lnSpc>
                <a:spcPct val="100000"/>
              </a:lnSpc>
              <a:spcAft>
                <a:spcPct val="0"/>
              </a:spcAft>
              <a:buNone/>
            </a:pPr>
            <a:r>
              <a:rPr lang="en-US" sz="2000" noProof="1">
                <a:solidFill>
                  <a:srgbClr val="8CF4F2"/>
                </a:solidFill>
                <a:latin typeface="Consolas" pitchFamily="49" charset="0"/>
                <a:cs typeface="Consolas" pitchFamily="49" charset="0"/>
              </a:rPr>
              <a:t>struct Color</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   public byte RedValue { get; set; }</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   public byte GreenValue { get; set; }</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   public byte BlueValue { get; set; }</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a:t>
            </a:r>
          </a:p>
          <a:p>
            <a:pPr marL="0" indent="0">
              <a:lnSpc>
                <a:spcPct val="100000"/>
              </a:lnSpc>
              <a:spcBef>
                <a:spcPts val="0"/>
              </a:spcBef>
              <a:spcAft>
                <a:spcPts val="0"/>
              </a:spcAft>
              <a:buNone/>
            </a:pPr>
            <a:endParaRPr lang="en-US" sz="2000" noProof="1">
              <a:solidFill>
                <a:srgbClr val="8CF4F2"/>
              </a:solidFill>
              <a:latin typeface="Consolas" pitchFamily="49" charset="0"/>
              <a:cs typeface="Consolas" pitchFamily="49" charset="0"/>
            </a:endParaRP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enum Edges { Straight, Rounded }</a:t>
            </a:r>
          </a:p>
          <a:p>
            <a:pPr marL="0" indent="0">
              <a:lnSpc>
                <a:spcPct val="100000"/>
              </a:lnSpc>
              <a:spcBef>
                <a:spcPts val="0"/>
              </a:spcBef>
              <a:spcAft>
                <a:spcPts val="0"/>
              </a:spcAft>
              <a:buNone/>
            </a:pPr>
            <a:endParaRPr lang="en-US" sz="2000" noProof="1">
              <a:solidFill>
                <a:srgbClr val="8CF4F2"/>
              </a:solidFill>
              <a:latin typeface="Consolas" pitchFamily="49" charset="0"/>
              <a:cs typeface="Consolas" pitchFamily="49" charset="0"/>
            </a:endParaRPr>
          </a:p>
          <a:p>
            <a:pPr marL="0" indent="0" algn="r" eaLnBrk="0" hangingPunct="0">
              <a:lnSpc>
                <a:spcPct val="100000"/>
              </a:lnSpc>
              <a:spcBef>
                <a:spcPts val="0"/>
              </a:spcBef>
              <a:buNone/>
            </a:pPr>
            <a:r>
              <a:rPr lang="en-US" sz="2000" noProof="1">
                <a:solidFill>
                  <a:srgbClr val="8CF4F2"/>
                </a:solidFill>
                <a:latin typeface="Consolas" pitchFamily="49" charset="0"/>
                <a:cs typeface="Consolas" pitchFamily="49" charset="0"/>
              </a:rPr>
              <a:t>                             </a:t>
            </a:r>
            <a:r>
              <a:rPr lang="en-US" altLang="ko-KR" sz="2000" i="1" noProof="1">
                <a:solidFill>
                  <a:schemeClr val="tx1">
                    <a:lumMod val="40000"/>
                    <a:lumOff val="60000"/>
                  </a:schemeClr>
                </a:solidFill>
                <a:latin typeface="Consolas" pitchFamily="49" charset="0"/>
                <a:cs typeface="Consolas" pitchFamily="49" charset="0"/>
              </a:rPr>
              <a:t>(example continues)</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62</a:t>
            </a:fld>
            <a:endParaRPr lang="en-US" dirty="0"/>
          </a:p>
        </p:txBody>
      </p:sp>
    </p:spTree>
    <p:extLst>
      <p:ext uri="{BB962C8B-B14F-4D97-AF65-F5344CB8AC3E}">
        <p14:creationId xmlns:p14="http://schemas.microsoft.com/office/powerpoint/2010/main" val="32870080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 Structures – Example (2)</a:t>
            </a:r>
          </a:p>
        </p:txBody>
      </p:sp>
      <p:sp>
        <p:nvSpPr>
          <p:cNvPr id="6" name="Rectangle 3"/>
          <p:cNvSpPr>
            <a:spLocks noGrp="1" noChangeArrowheads="1"/>
          </p:cNvSpPr>
          <p:nvPr>
            <p:ph idx="1"/>
          </p:nvPr>
        </p:nvSpPr>
        <p:spPr bwMode="auto">
          <a:xfrm>
            <a:off x="685800" y="1104965"/>
            <a:ext cx="77724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struct Square</a:t>
            </a:r>
          </a:p>
          <a:p>
            <a:pPr marL="0" indent="0">
              <a:lnSpc>
                <a:spcPct val="75000"/>
              </a:lnSpc>
              <a:spcBef>
                <a:spcPts val="0"/>
              </a:spcBef>
              <a:spcAft>
                <a:spcPts val="0"/>
              </a:spcAft>
              <a:buNone/>
            </a:pPr>
            <a:r>
              <a:rPr lang="en-US" sz="2000" noProof="1">
                <a:solidFill>
                  <a:srgbClr val="8CF4F2"/>
                </a:solidFill>
                <a:latin typeface="Consolas" pitchFamily="49" charset="0"/>
                <a:cs typeface="Consolas" pitchFamily="49" charset="0"/>
              </a:rPr>
              <a:t>{</a:t>
            </a:r>
          </a:p>
          <a:p>
            <a:pPr marL="0" indent="0">
              <a:lnSpc>
                <a:spcPct val="75000"/>
              </a:lnSpc>
              <a:spcBef>
                <a:spcPts val="0"/>
              </a:spcBef>
              <a:spcAft>
                <a:spcPts val="0"/>
              </a:spcAft>
              <a:buNone/>
            </a:pPr>
            <a:r>
              <a:rPr lang="en-US" sz="2000" noProof="1">
                <a:solidFill>
                  <a:srgbClr val="8CF4F2"/>
                </a:solidFill>
                <a:latin typeface="Consolas" pitchFamily="49" charset="0"/>
                <a:cs typeface="Consolas" pitchFamily="49" charset="0"/>
              </a:rPr>
              <a:t>   public Point Location { get; set; }</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   public int Size { get; set; }</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   public Color SurfaceColor { get; set; }</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   public Color BorderColor { get; set; }</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   public Edges Edges { get; set; }</a:t>
            </a:r>
          </a:p>
          <a:p>
            <a:pPr marL="0" indent="0">
              <a:lnSpc>
                <a:spcPct val="100000"/>
              </a:lnSpc>
              <a:spcBef>
                <a:spcPts val="1200"/>
              </a:spcBef>
              <a:spcAft>
                <a:spcPts val="0"/>
              </a:spcAft>
              <a:buNone/>
            </a:pPr>
            <a:r>
              <a:rPr lang="en-US" sz="2000" noProof="1">
                <a:solidFill>
                  <a:srgbClr val="8CF4F2"/>
                </a:solidFill>
                <a:latin typeface="Consolas" pitchFamily="49" charset="0"/>
                <a:cs typeface="Consolas" pitchFamily="49" charset="0"/>
              </a:rPr>
              <a:t>   public Square(Point location, int size, </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     Color surfaceColor, Color borderColor, </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     Edges edges) : this()</a:t>
            </a:r>
          </a:p>
          <a:p>
            <a:pPr marL="0" indent="0">
              <a:lnSpc>
                <a:spcPct val="75000"/>
              </a:lnSpc>
              <a:spcBef>
                <a:spcPts val="0"/>
              </a:spcBef>
              <a:spcAft>
                <a:spcPts val="0"/>
              </a:spcAft>
              <a:buNone/>
            </a:pPr>
            <a:r>
              <a:rPr lang="en-US" sz="2000" noProof="1">
                <a:solidFill>
                  <a:srgbClr val="8CF4F2"/>
                </a:solidFill>
                <a:latin typeface="Consolas" pitchFamily="49" charset="0"/>
                <a:cs typeface="Consolas" pitchFamily="49" charset="0"/>
              </a:rPr>
              <a:t>   {</a:t>
            </a:r>
          </a:p>
          <a:p>
            <a:pPr marL="0" indent="0">
              <a:lnSpc>
                <a:spcPct val="75000"/>
              </a:lnSpc>
              <a:spcBef>
                <a:spcPts val="0"/>
              </a:spcBef>
              <a:spcAft>
                <a:spcPts val="0"/>
              </a:spcAft>
              <a:buNone/>
            </a:pPr>
            <a:r>
              <a:rPr lang="en-US" sz="2000" noProof="1">
                <a:solidFill>
                  <a:srgbClr val="8CF4F2"/>
                </a:solidFill>
                <a:latin typeface="Consolas" pitchFamily="49" charset="0"/>
                <a:cs typeface="Consolas" pitchFamily="49" charset="0"/>
              </a:rPr>
              <a:t>      this.Location = location;</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      this.Size = size;</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      this.SurfaceColor = surfaceColor;</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      this.BorderColor = borderColor;</a:t>
            </a:r>
          </a:p>
          <a:p>
            <a:pPr marL="0" indent="0">
              <a:lnSpc>
                <a:spcPct val="100000"/>
              </a:lnSpc>
              <a:spcBef>
                <a:spcPts val="0"/>
              </a:spcBef>
              <a:spcAft>
                <a:spcPts val="0"/>
              </a:spcAft>
              <a:buNone/>
            </a:pPr>
            <a:r>
              <a:rPr lang="en-US" sz="2000" noProof="1">
                <a:solidFill>
                  <a:srgbClr val="8CF4F2"/>
                </a:solidFill>
                <a:latin typeface="Consolas" pitchFamily="49" charset="0"/>
                <a:cs typeface="Consolas" pitchFamily="49" charset="0"/>
              </a:rPr>
              <a:t>      this.Edges = edges;</a:t>
            </a:r>
          </a:p>
          <a:p>
            <a:pPr marL="0" indent="0">
              <a:lnSpc>
                <a:spcPct val="75000"/>
              </a:lnSpc>
              <a:spcBef>
                <a:spcPts val="0"/>
              </a:spcBef>
              <a:spcAft>
                <a:spcPts val="0"/>
              </a:spcAft>
              <a:buNone/>
            </a:pPr>
            <a:r>
              <a:rPr lang="en-US" sz="2000" noProof="1">
                <a:solidFill>
                  <a:srgbClr val="8CF4F2"/>
                </a:solidFill>
                <a:latin typeface="Consolas" pitchFamily="49" charset="0"/>
                <a:cs typeface="Consolas" pitchFamily="49" charset="0"/>
              </a:rPr>
              <a:t>   }</a:t>
            </a:r>
          </a:p>
          <a:p>
            <a:pPr marL="0" indent="0">
              <a:lnSpc>
                <a:spcPct val="75000"/>
              </a:lnSpc>
              <a:spcBef>
                <a:spcPts val="0"/>
              </a:spcBef>
              <a:spcAft>
                <a:spcPts val="0"/>
              </a:spcAft>
              <a:buNone/>
            </a:pPr>
            <a:r>
              <a:rPr lang="en-US" sz="2000" noProof="1">
                <a:solidFill>
                  <a:srgbClr val="8CF4F2"/>
                </a:solidFill>
                <a:latin typeface="Consolas" pitchFamily="49" charset="0"/>
                <a:cs typeface="Consolas" pitchFamily="49" charset="0"/>
              </a:rPr>
              <a:t>}</a:t>
            </a:r>
            <a:endParaRPr lang="en-US" altLang="ko-KR" sz="2000" noProof="1">
              <a:solidFill>
                <a:srgbClr val="8CF4F2"/>
              </a:solidFill>
              <a:latin typeface="Consolas" pitchFamily="49" charset="0"/>
              <a:cs typeface="Consolas" pitchFamily="49" charset="0"/>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63</a:t>
            </a:fld>
            <a:endParaRPr lang="en-US" dirty="0"/>
          </a:p>
        </p:txBody>
      </p:sp>
    </p:spTree>
    <p:extLst>
      <p:ext uri="{BB962C8B-B14F-4D97-AF65-F5344CB8AC3E}">
        <p14:creationId xmlns:p14="http://schemas.microsoft.com/office/powerpoint/2010/main" val="12895301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http://rocketdock.com/images/screenshots/c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43000"/>
            <a:ext cx="3640670" cy="2667000"/>
          </a:xfrm>
          <a:prstGeom prst="rect">
            <a:avLst/>
          </a:prstGeom>
          <a:noFill/>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
        <p:nvSpPr>
          <p:cNvPr id="746498" name="Rectangle 2"/>
          <p:cNvSpPr>
            <a:spLocks noGrp="1" noChangeArrowheads="1"/>
          </p:cNvSpPr>
          <p:nvPr>
            <p:ph type="ctrTitle"/>
          </p:nvPr>
        </p:nvSpPr>
        <p:spPr>
          <a:xfrm>
            <a:off x="1258888" y="4800600"/>
            <a:ext cx="6480175" cy="736600"/>
          </a:xfrm>
        </p:spPr>
        <p:txBody>
          <a:bodyPr/>
          <a:lstStyle/>
          <a:p>
            <a:pPr>
              <a:lnSpc>
                <a:spcPct val="110000"/>
              </a:lnSpc>
            </a:pPr>
            <a:r>
              <a:rPr lang="en-US"/>
              <a:t>C# Structures</a:t>
            </a:r>
            <a:endParaRPr lang="en-US" noProof="1"/>
          </a:p>
        </p:txBody>
      </p:sp>
      <p:sp>
        <p:nvSpPr>
          <p:cNvPr id="746499" name="Rectangle 3"/>
          <p:cNvSpPr>
            <a:spLocks noChangeArrowheads="1"/>
          </p:cNvSpPr>
          <p:nvPr/>
        </p:nvSpPr>
        <p:spPr bwMode="auto">
          <a:xfrm>
            <a:off x="1979613" y="5721949"/>
            <a:ext cx="504031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en-US" sz="2800" b="1" noProof="1">
              <a:effectLst>
                <a:outerShdw blurRad="38100" dist="38100" dir="2700000" algn="tl">
                  <a:srgbClr val="000000">
                    <a:alpha val="43137"/>
                  </a:srgbClr>
                </a:outerShdw>
              </a:effectLst>
            </a:endParaRPr>
          </a:p>
        </p:txBody>
      </p:sp>
      <p:pic>
        <p:nvPicPr>
          <p:cNvPr id="4098" name="Picture 2" descr="http://www.sciencesoftware.com/Gallery/Vori_chirality_large.jpg"/>
          <p:cNvPicPr>
            <a:picLocks noChangeAspect="1" noChangeArrowheads="1"/>
          </p:cNvPicPr>
          <p:nvPr/>
        </p:nvPicPr>
        <p:blipFill rotWithShape="1">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p:blipFill>
        <p:spPr bwMode="auto">
          <a:xfrm>
            <a:off x="2895600" y="838200"/>
            <a:ext cx="5328154" cy="384010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459947"/>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Rectangle 2"/>
          <p:cNvSpPr>
            <a:spLocks noGrp="1" noChangeArrowheads="1"/>
          </p:cNvSpPr>
          <p:nvPr>
            <p:ph type="ctrTitle"/>
          </p:nvPr>
        </p:nvSpPr>
        <p:spPr>
          <a:xfrm>
            <a:off x="228600" y="1447800"/>
            <a:ext cx="4419600" cy="685800"/>
          </a:xfrm>
        </p:spPr>
        <p:txBody>
          <a:bodyPr/>
          <a:lstStyle/>
          <a:p>
            <a:pPr>
              <a:lnSpc>
                <a:spcPct val="110000"/>
              </a:lnSpc>
            </a:pPr>
            <a:r>
              <a:rPr lang="en-US" dirty="0"/>
              <a:t>Namespaces</a:t>
            </a:r>
            <a:endParaRPr lang="bg-BG" dirty="0"/>
          </a:p>
        </p:txBody>
      </p:sp>
      <p:pic>
        <p:nvPicPr>
          <p:cNvPr id="49156" name="Picture 4" descr="http://spacewack.makaak.nl/content/galaxies.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953000" y="930180"/>
            <a:ext cx="3276600" cy="4424564"/>
          </a:xfrm>
          <a:prstGeom prst="roundRect">
            <a:avLst>
              <a:gd name="adj" fmla="val 4376"/>
            </a:avLst>
          </a:prstGeom>
          <a:solidFill>
            <a:srgbClr val="FFFFFF">
              <a:shade val="85000"/>
            </a:srgbClr>
          </a:solidFill>
          <a:ln>
            <a:solidFill>
              <a:schemeClr val="bg1">
                <a:lumMod val="75000"/>
                <a:lumOff val="25000"/>
              </a:schemeClr>
            </a:solidFill>
          </a:ln>
          <a:effectLst/>
        </p:spPr>
      </p:pic>
      <p:pic>
        <p:nvPicPr>
          <p:cNvPr id="3074" name="Picture 2" descr="http://www.scottkim.com/inversions/images/26names.gif"/>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90600" y="2911380"/>
            <a:ext cx="2956020" cy="2956020"/>
          </a:xfrm>
          <a:prstGeom prst="roundRect">
            <a:avLst>
              <a:gd name="adj" fmla="val 4376"/>
            </a:avLst>
          </a:prstGeom>
          <a:solidFill>
            <a:srgbClr val="FFFFFF">
              <a:shade val="85000"/>
            </a:srgbClr>
          </a:solidFill>
          <a:ln>
            <a:solidFill>
              <a:schemeClr val="bg1">
                <a:lumMod val="75000"/>
                <a:lumOff val="25000"/>
              </a:schemeClr>
            </a:solidFill>
          </a:ln>
          <a:effectLst/>
        </p:spPr>
      </p:pic>
    </p:spTree>
    <p:extLst>
      <p:ext uri="{BB962C8B-B14F-4D97-AF65-F5344CB8AC3E}">
        <p14:creationId xmlns:p14="http://schemas.microsoft.com/office/powerpoint/2010/main" val="56121969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Rectangle 2"/>
          <p:cNvSpPr>
            <a:spLocks noGrp="1" noChangeArrowheads="1"/>
          </p:cNvSpPr>
          <p:nvPr>
            <p:ph type="title"/>
          </p:nvPr>
        </p:nvSpPr>
        <p:spPr/>
        <p:txBody>
          <a:bodyPr/>
          <a:lstStyle/>
          <a:p>
            <a:r>
              <a:rPr lang="en-US" dirty="0"/>
              <a:t>Namespaces</a:t>
            </a:r>
            <a:endParaRPr lang="bg-BG" dirty="0"/>
          </a:p>
        </p:txBody>
      </p:sp>
      <p:sp>
        <p:nvSpPr>
          <p:cNvPr id="1258499" name="Rectangle 3"/>
          <p:cNvSpPr>
            <a:spLocks noGrp="1" noChangeArrowheads="1"/>
          </p:cNvSpPr>
          <p:nvPr>
            <p:ph idx="1"/>
          </p:nvPr>
        </p:nvSpPr>
        <p:spPr/>
        <p:txBody>
          <a:bodyPr/>
          <a:lstStyle/>
          <a:p>
            <a:pPr>
              <a:lnSpc>
                <a:spcPts val="3500"/>
              </a:lnSpc>
              <a:spcBef>
                <a:spcPct val="23000"/>
              </a:spcBef>
            </a:pPr>
            <a:r>
              <a:rPr lang="en-US" sz="3000" dirty="0">
                <a:solidFill>
                  <a:schemeClr val="accent5">
                    <a:lumMod val="20000"/>
                    <a:lumOff val="80000"/>
                  </a:schemeClr>
                </a:solidFill>
              </a:rPr>
              <a:t>Namespaces</a:t>
            </a:r>
            <a:r>
              <a:rPr lang="en-US" sz="3000" dirty="0"/>
              <a:t> logically group type definitions</a:t>
            </a:r>
          </a:p>
          <a:p>
            <a:pPr lvl="1">
              <a:lnSpc>
                <a:spcPts val="3500"/>
              </a:lnSpc>
              <a:spcBef>
                <a:spcPct val="23000"/>
              </a:spcBef>
            </a:pPr>
            <a:r>
              <a:rPr lang="en-US" sz="2800" dirty="0"/>
              <a:t>May contain classes, structures, interfaces, enumerators and other types and namespaces</a:t>
            </a:r>
            <a:endParaRPr lang="bg-BG" sz="2800" dirty="0"/>
          </a:p>
          <a:p>
            <a:pPr lvl="1">
              <a:lnSpc>
                <a:spcPts val="3500"/>
              </a:lnSpc>
              <a:spcBef>
                <a:spcPct val="23000"/>
              </a:spcBef>
            </a:pPr>
            <a:r>
              <a:rPr lang="en-US" sz="2800" dirty="0"/>
              <a:t>Can not contain methods and data directly</a:t>
            </a:r>
          </a:p>
          <a:p>
            <a:pPr lvl="1">
              <a:lnSpc>
                <a:spcPts val="3500"/>
              </a:lnSpc>
              <a:spcBef>
                <a:spcPct val="23000"/>
              </a:spcBef>
            </a:pPr>
            <a:r>
              <a:rPr lang="en-US" sz="2800" dirty="0"/>
              <a:t>Can be allocated in one or several files</a:t>
            </a:r>
          </a:p>
          <a:p>
            <a:pPr>
              <a:lnSpc>
                <a:spcPts val="3500"/>
              </a:lnSpc>
              <a:spcBef>
                <a:spcPct val="23000"/>
              </a:spcBef>
            </a:pPr>
            <a:r>
              <a:rPr lang="en-US" sz="3000" dirty="0"/>
              <a:t>Namespaces in .NET are similar to namespaces in C++ and packages in Java</a:t>
            </a:r>
            <a:endParaRPr lang="bg-BG" sz="3000" dirty="0"/>
          </a:p>
          <a:p>
            <a:pPr>
              <a:lnSpc>
                <a:spcPts val="3500"/>
              </a:lnSpc>
              <a:spcBef>
                <a:spcPts val="773"/>
              </a:spcBef>
            </a:pPr>
            <a:r>
              <a:rPr lang="en-US" sz="3000" dirty="0"/>
              <a:t>Allows definition of types with duplicated names</a:t>
            </a:r>
          </a:p>
          <a:p>
            <a:pPr lvl="1">
              <a:lnSpc>
                <a:spcPts val="3500"/>
              </a:lnSpc>
              <a:spcBef>
                <a:spcPts val="773"/>
              </a:spcBef>
            </a:pPr>
            <a:r>
              <a:rPr lang="en-US" sz="2800" dirty="0"/>
              <a:t>E.g. a type named </a:t>
            </a:r>
            <a:r>
              <a:rPr lang="en-US" sz="2800" dirty="0">
                <a:solidFill>
                  <a:schemeClr val="accent5">
                    <a:lumMod val="20000"/>
                    <a:lumOff val="80000"/>
                  </a:schemeClr>
                </a:solidFill>
                <a:latin typeface="Consolas" panose="020B0609020204030204" pitchFamily="49" charset="0"/>
                <a:cs typeface="Consolas" panose="020B0609020204030204" pitchFamily="49" charset="0"/>
              </a:rPr>
              <a:t>Button</a:t>
            </a:r>
            <a:r>
              <a:rPr lang="en-US" sz="2800" dirty="0">
                <a:solidFill>
                  <a:schemeClr val="accent5">
                    <a:lumMod val="20000"/>
                    <a:lumOff val="80000"/>
                  </a:schemeClr>
                </a:solidFill>
                <a:cs typeface="Consolas" panose="020B0609020204030204" pitchFamily="49" charset="0"/>
              </a:rPr>
              <a:t> </a:t>
            </a:r>
            <a:r>
              <a:rPr lang="en-US" sz="2800" dirty="0"/>
              <a:t>is found in Windows Forms, in WPF and in ASP.NET Web Forms</a:t>
            </a:r>
            <a:endParaRPr lang="bg-BG" sz="28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66</a:t>
            </a:fld>
            <a:endParaRPr lang="en-US" dirty="0"/>
          </a:p>
        </p:txBody>
      </p:sp>
    </p:spTree>
    <p:extLst>
      <p:ext uri="{BB962C8B-B14F-4D97-AF65-F5344CB8AC3E}">
        <p14:creationId xmlns:p14="http://schemas.microsoft.com/office/powerpoint/2010/main" val="91800718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546" name="Rectangle 2"/>
          <p:cNvSpPr>
            <a:spLocks noGrp="1" noChangeArrowheads="1"/>
          </p:cNvSpPr>
          <p:nvPr>
            <p:ph type="title"/>
          </p:nvPr>
        </p:nvSpPr>
        <p:spPr/>
        <p:txBody>
          <a:bodyPr/>
          <a:lstStyle/>
          <a:p>
            <a:r>
              <a:rPr lang="en-US"/>
              <a:t>Including Namespaces</a:t>
            </a:r>
            <a:endParaRPr lang="bg-BG" dirty="0"/>
          </a:p>
        </p:txBody>
      </p:sp>
      <p:sp>
        <p:nvSpPr>
          <p:cNvPr id="1260547" name="Rectangle 3"/>
          <p:cNvSpPr>
            <a:spLocks noGrp="1" noChangeArrowheads="1"/>
          </p:cNvSpPr>
          <p:nvPr>
            <p:ph idx="1"/>
          </p:nvPr>
        </p:nvSpPr>
        <p:spPr/>
        <p:txBody>
          <a:bodyPr/>
          <a:lstStyle/>
          <a:p>
            <a:r>
              <a:rPr lang="en-US" dirty="0"/>
              <a:t>Including a namespace</a:t>
            </a:r>
          </a:p>
          <a:p>
            <a:pPr lvl="1"/>
            <a:r>
              <a:rPr lang="en-US" dirty="0"/>
              <a:t>The </a:t>
            </a:r>
            <a:r>
              <a:rPr lang="en-US" dirty="0">
                <a:solidFill>
                  <a:schemeClr val="accent5">
                    <a:lumMod val="20000"/>
                    <a:lumOff val="80000"/>
                  </a:schemeClr>
                </a:solidFill>
                <a:latin typeface="Consolas" pitchFamily="49" charset="0"/>
              </a:rPr>
              <a:t>using</a:t>
            </a:r>
            <a:r>
              <a:rPr lang="en-US" dirty="0"/>
              <a:t> directive is put at the start of the file</a:t>
            </a:r>
          </a:p>
          <a:p>
            <a:pPr>
              <a:buFontTx/>
              <a:buNone/>
            </a:pPr>
            <a:endParaRPr lang="bg-BG" dirty="0"/>
          </a:p>
          <a:p>
            <a:pPr lvl="1">
              <a:spcBef>
                <a:spcPct val="70000"/>
              </a:spcBef>
            </a:pPr>
            <a:r>
              <a:rPr lang="en-US" dirty="0">
                <a:solidFill>
                  <a:schemeClr val="accent5">
                    <a:lumMod val="20000"/>
                    <a:lumOff val="80000"/>
                  </a:schemeClr>
                </a:solidFill>
                <a:latin typeface="Consolas" pitchFamily="49" charset="0"/>
              </a:rPr>
              <a:t>using</a:t>
            </a:r>
            <a:r>
              <a:rPr lang="bg-BG" dirty="0"/>
              <a:t> </a:t>
            </a:r>
            <a:r>
              <a:rPr lang="en-US" dirty="0"/>
              <a:t>allows direct use of all types in </a:t>
            </a:r>
            <a:br>
              <a:rPr lang="en-US" dirty="0"/>
            </a:br>
            <a:r>
              <a:rPr lang="en-US" dirty="0"/>
              <a:t>the namespace</a:t>
            </a:r>
            <a:endParaRPr lang="bg-BG" dirty="0"/>
          </a:p>
          <a:p>
            <a:pPr lvl="1"/>
            <a:r>
              <a:rPr lang="en-US" dirty="0"/>
              <a:t>Including is applied to the current file</a:t>
            </a:r>
            <a:endParaRPr lang="bg-BG" dirty="0"/>
          </a:p>
          <a:p>
            <a:pPr lvl="1"/>
            <a:r>
              <a:rPr lang="en-US" dirty="0"/>
              <a:t>The directive is written at the begging of the file </a:t>
            </a:r>
            <a:endParaRPr lang="bg-BG" dirty="0"/>
          </a:p>
          <a:p>
            <a:pPr lvl="1"/>
            <a:r>
              <a:rPr lang="en-US" dirty="0"/>
              <a:t>When included a namespace with </a:t>
            </a:r>
            <a:r>
              <a:rPr lang="en-US" dirty="0">
                <a:solidFill>
                  <a:schemeClr val="accent5">
                    <a:lumMod val="20000"/>
                    <a:lumOff val="80000"/>
                  </a:schemeClr>
                </a:solidFill>
                <a:latin typeface="Consolas" pitchFamily="49" charset="0"/>
              </a:rPr>
              <a:t>using</a:t>
            </a:r>
            <a:r>
              <a:rPr lang="bg-BG" dirty="0"/>
              <a:t> </a:t>
            </a:r>
            <a:r>
              <a:rPr lang="en-US" dirty="0"/>
              <a:t>its subset of namespaces is not included</a:t>
            </a:r>
            <a:endParaRPr lang="bg-BG" dirty="0"/>
          </a:p>
        </p:txBody>
      </p:sp>
      <p:sp>
        <p:nvSpPr>
          <p:cNvPr id="1260548" name="Rectangle 4"/>
          <p:cNvSpPr>
            <a:spLocks noChangeArrowheads="1"/>
          </p:cNvSpPr>
          <p:nvPr/>
        </p:nvSpPr>
        <p:spPr bwMode="auto">
          <a:xfrm>
            <a:off x="1028700" y="2376202"/>
            <a:ext cx="7212013"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buClr>
                <a:schemeClr val="accent5">
                  <a:lumMod val="40000"/>
                  <a:lumOff val="60000"/>
                </a:schemeClr>
              </a:buClr>
              <a:buSzPct val="70000"/>
              <a:tabLst>
                <a:tab pos="282575" algn="l"/>
              </a:tabLst>
            </a:pPr>
            <a:r>
              <a:rPr lang="en-US" altLang="ko-KR"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System.Windows.Forms;</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67</a:t>
            </a:fld>
            <a:endParaRPr lang="en-US" dirty="0"/>
          </a:p>
        </p:txBody>
      </p:sp>
    </p:spTree>
    <p:extLst>
      <p:ext uri="{BB962C8B-B14F-4D97-AF65-F5344CB8AC3E}">
        <p14:creationId xmlns:p14="http://schemas.microsoft.com/office/powerpoint/2010/main" val="219123643"/>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Rectangle 2"/>
          <p:cNvSpPr>
            <a:spLocks noGrp="1" noChangeArrowheads="1"/>
          </p:cNvSpPr>
          <p:nvPr>
            <p:ph type="title"/>
          </p:nvPr>
        </p:nvSpPr>
        <p:spPr/>
        <p:txBody>
          <a:bodyPr/>
          <a:lstStyle/>
          <a:p>
            <a:r>
              <a:rPr lang="en-US" dirty="0"/>
              <a:t>Including Namespaces (2)</a:t>
            </a:r>
            <a:endParaRPr lang="bg-BG" dirty="0"/>
          </a:p>
        </p:txBody>
      </p:sp>
      <p:sp>
        <p:nvSpPr>
          <p:cNvPr id="1262595" name="Rectangle 3"/>
          <p:cNvSpPr>
            <a:spLocks noGrp="1" noChangeArrowheads="1"/>
          </p:cNvSpPr>
          <p:nvPr>
            <p:ph idx="1"/>
          </p:nvPr>
        </p:nvSpPr>
        <p:spPr/>
        <p:txBody>
          <a:bodyPr/>
          <a:lstStyle/>
          <a:p>
            <a:r>
              <a:rPr lang="en-US" sz="3000" dirty="0"/>
              <a:t>Types</a:t>
            </a:r>
            <a:r>
              <a:rPr lang="bg-BG" sz="3000" dirty="0"/>
              <a:t>, </a:t>
            </a:r>
            <a:r>
              <a:rPr lang="en-US" sz="3000" dirty="0"/>
              <a:t>placed in namespaces, can be used and without </a:t>
            </a:r>
            <a:r>
              <a:rPr lang="en-US" sz="3000" dirty="0">
                <a:solidFill>
                  <a:schemeClr val="accent5">
                    <a:lumMod val="20000"/>
                    <a:lumOff val="80000"/>
                  </a:schemeClr>
                </a:solidFill>
                <a:latin typeface="Consolas" pitchFamily="49" charset="0"/>
              </a:rPr>
              <a:t>using</a:t>
            </a:r>
            <a:r>
              <a:rPr lang="en-US" sz="3000" dirty="0"/>
              <a:t> directive</a:t>
            </a:r>
            <a:r>
              <a:rPr lang="bg-BG" sz="3000" dirty="0"/>
              <a:t>, </a:t>
            </a:r>
            <a:r>
              <a:rPr lang="en-US" sz="3000" dirty="0"/>
              <a:t>by their full name:</a:t>
            </a:r>
          </a:p>
          <a:p>
            <a:endParaRPr lang="bg-BG" sz="3000" dirty="0"/>
          </a:p>
          <a:p>
            <a:endParaRPr lang="en-US" sz="3000" dirty="0"/>
          </a:p>
          <a:p>
            <a:r>
              <a:rPr lang="en-US" sz="3000" dirty="0">
                <a:solidFill>
                  <a:schemeClr val="accent5">
                    <a:lumMod val="20000"/>
                    <a:lumOff val="80000"/>
                  </a:schemeClr>
                </a:solidFill>
                <a:latin typeface="Consolas" pitchFamily="49" charset="0"/>
              </a:rPr>
              <a:t>using</a:t>
            </a:r>
            <a:r>
              <a:rPr lang="en-US" sz="3000" dirty="0"/>
              <a:t> can create alias for namespaces </a:t>
            </a:r>
            <a:r>
              <a:rPr lang="bg-BG" sz="3000" dirty="0"/>
              <a:t>:</a:t>
            </a:r>
          </a:p>
        </p:txBody>
      </p:sp>
      <p:sp>
        <p:nvSpPr>
          <p:cNvPr id="1262596" name="Rectangle 4"/>
          <p:cNvSpPr>
            <a:spLocks noChangeArrowheads="1"/>
          </p:cNvSpPr>
          <p:nvPr/>
        </p:nvSpPr>
        <p:spPr bwMode="auto">
          <a:xfrm>
            <a:off x="971550" y="4076700"/>
            <a:ext cx="7016750" cy="206723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IO = System.IO;</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WinForms = System.Windows.Forms;</a:t>
            </a:r>
          </a:p>
          <a:p>
            <a:pPr marL="282575" indent="-282575" eaLnBrk="0" hangingPunct="0">
              <a:lnSpc>
                <a:spcPct val="100000"/>
              </a:lnSpc>
              <a:spcBef>
                <a:spcPts val="168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IO.StreamReader reader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IO.File.OpenText("file.txt");</a:t>
            </a:r>
          </a:p>
          <a:p>
            <a:pPr marL="282575" indent="-282575" eaLnBrk="0" hangingPunct="0">
              <a:lnSpc>
                <a:spcPct val="100000"/>
              </a:lnSpc>
              <a:spcBef>
                <a:spcPts val="168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WinForms.Form form = new WinForms.Form();</a:t>
            </a:r>
          </a:p>
        </p:txBody>
      </p:sp>
      <p:sp>
        <p:nvSpPr>
          <p:cNvPr id="1262597" name="Rectangle 5"/>
          <p:cNvSpPr>
            <a:spLocks noChangeArrowheads="1"/>
          </p:cNvSpPr>
          <p:nvPr/>
        </p:nvSpPr>
        <p:spPr bwMode="auto">
          <a:xfrm>
            <a:off x="971550" y="2263914"/>
            <a:ext cx="70929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System.IO.StreamReader reader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System.IO.File.OpenText("file.txt");</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68</a:t>
            </a:fld>
            <a:endParaRPr lang="en-US" dirty="0"/>
          </a:p>
        </p:txBody>
      </p:sp>
    </p:spTree>
    <p:extLst>
      <p:ext uri="{BB962C8B-B14F-4D97-AF65-F5344CB8AC3E}">
        <p14:creationId xmlns:p14="http://schemas.microsoft.com/office/powerpoint/2010/main" val="423577212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4642" name="Rectangle 2"/>
          <p:cNvSpPr>
            <a:spLocks noGrp="1" noChangeArrowheads="1"/>
          </p:cNvSpPr>
          <p:nvPr>
            <p:ph type="title"/>
          </p:nvPr>
        </p:nvSpPr>
        <p:spPr/>
        <p:txBody>
          <a:bodyPr/>
          <a:lstStyle/>
          <a:p>
            <a:r>
              <a:rPr lang="en-US" dirty="0"/>
              <a:t>Defining Namespaces</a:t>
            </a:r>
            <a:endParaRPr lang="bg-BG" dirty="0"/>
          </a:p>
        </p:txBody>
      </p:sp>
      <p:sp>
        <p:nvSpPr>
          <p:cNvPr id="1264643" name="Rectangle 3"/>
          <p:cNvSpPr>
            <a:spLocks noGrp="1" noChangeArrowheads="1"/>
          </p:cNvSpPr>
          <p:nvPr>
            <p:ph idx="1"/>
          </p:nvPr>
        </p:nvSpPr>
        <p:spPr/>
        <p:txBody>
          <a:bodyPr/>
          <a:lstStyle/>
          <a:p>
            <a:r>
              <a:rPr lang="en-US" dirty="0"/>
              <a:t>Divide the types in your applications into namespaces</a:t>
            </a:r>
          </a:p>
          <a:p>
            <a:pPr lvl="1"/>
            <a:r>
              <a:rPr lang="en-US" dirty="0"/>
              <a:t>When the types are too much (more than</a:t>
            </a:r>
            <a:r>
              <a:rPr lang="bg-BG" dirty="0"/>
              <a:t> 15-20</a:t>
            </a:r>
            <a:r>
              <a:rPr lang="en-US" dirty="0"/>
              <a:t>)</a:t>
            </a:r>
            <a:endParaRPr lang="bg-BG" dirty="0"/>
          </a:p>
          <a:p>
            <a:pPr lvl="1"/>
            <a:r>
              <a:rPr lang="en-US" dirty="0"/>
              <a:t>Group the types logically in namespaces according to their purpose</a:t>
            </a:r>
          </a:p>
          <a:p>
            <a:r>
              <a:rPr lang="en-US" dirty="0"/>
              <a:t>Use nested namespaces when the types are too much</a:t>
            </a:r>
          </a:p>
          <a:p>
            <a:pPr lvl="1"/>
            <a:r>
              <a:rPr lang="en-US" dirty="0"/>
              <a:t>E.g. for Tetris game you may have the following namespaces: </a:t>
            </a:r>
            <a:r>
              <a:rPr lang="en-US" noProof="1">
                <a:solidFill>
                  <a:schemeClr val="accent5">
                    <a:lumMod val="20000"/>
                    <a:lumOff val="80000"/>
                  </a:schemeClr>
                </a:solidFill>
                <a:latin typeface="Consolas" panose="020B0609020204030204" pitchFamily="49" charset="0"/>
                <a:cs typeface="Consolas" panose="020B0609020204030204" pitchFamily="49" charset="0"/>
              </a:rPr>
              <a:t>Tetris.Core</a:t>
            </a:r>
            <a:r>
              <a:rPr lang="en-US" dirty="0"/>
              <a:t>, </a:t>
            </a:r>
            <a:r>
              <a:rPr lang="en-US" noProof="1">
                <a:solidFill>
                  <a:schemeClr val="accent5">
                    <a:lumMod val="20000"/>
                    <a:lumOff val="80000"/>
                  </a:schemeClr>
                </a:solidFill>
                <a:latin typeface="Consolas" panose="020B0609020204030204" pitchFamily="49" charset="0"/>
                <a:cs typeface="Consolas" panose="020B0609020204030204" pitchFamily="49" charset="0"/>
              </a:rPr>
              <a:t>Tetris.Web</a:t>
            </a:r>
            <a:r>
              <a:rPr lang="en-US" dirty="0"/>
              <a:t>, </a:t>
            </a:r>
            <a:r>
              <a:rPr lang="en-US" noProof="1">
                <a:solidFill>
                  <a:schemeClr val="accent5">
                    <a:lumMod val="20000"/>
                    <a:lumOff val="80000"/>
                  </a:schemeClr>
                </a:solidFill>
                <a:latin typeface="Consolas" panose="020B0609020204030204" pitchFamily="49" charset="0"/>
                <a:cs typeface="Consolas" panose="020B0609020204030204" pitchFamily="49" charset="0"/>
              </a:rPr>
              <a:t>Tetris.Win8</a:t>
            </a:r>
            <a:r>
              <a:rPr lang="en-US" dirty="0"/>
              <a:t>, </a:t>
            </a:r>
            <a:r>
              <a:rPr lang="en-US" dirty="0">
                <a:solidFill>
                  <a:schemeClr val="accent5">
                    <a:lumMod val="20000"/>
                    <a:lumOff val="80000"/>
                  </a:schemeClr>
                </a:solidFill>
                <a:latin typeface="Consolas" panose="020B0609020204030204" pitchFamily="49" charset="0"/>
                <a:cs typeface="Consolas" panose="020B0609020204030204" pitchFamily="49" charset="0"/>
              </a:rPr>
              <a:t>Tetris.HTML5Client</a:t>
            </a:r>
            <a:endParaRPr lang="en-US" noProof="1">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69</a:t>
            </a:fld>
            <a:endParaRPr lang="en-US" dirty="0"/>
          </a:p>
        </p:txBody>
      </p:sp>
    </p:spTree>
    <p:extLst>
      <p:ext uri="{BB962C8B-B14F-4D97-AF65-F5344CB8AC3E}">
        <p14:creationId xmlns:p14="http://schemas.microsoft.com/office/powerpoint/2010/main" val="41214496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Simple Class Definition</a:t>
            </a:r>
            <a:endParaRPr lang="bg-BG" dirty="0"/>
          </a:p>
        </p:txBody>
      </p:sp>
      <p:sp>
        <p:nvSpPr>
          <p:cNvPr id="566276" name="Rectangle 4"/>
          <p:cNvSpPr>
            <a:spLocks noChangeArrowheads="1"/>
          </p:cNvSpPr>
          <p:nvPr/>
        </p:nvSpPr>
        <p:spPr bwMode="auto">
          <a:xfrm>
            <a:off x="539750" y="1524000"/>
            <a:ext cx="807085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Cat : Animal </a:t>
            </a:r>
            <a:b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owner;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Cat(string name, string owner)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this.owner = owner;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this.name;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this.name = value;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566279" name="AutoShape 7"/>
          <p:cNvSpPr>
            <a:spLocks noChangeArrowheads="1"/>
          </p:cNvSpPr>
          <p:nvPr/>
        </p:nvSpPr>
        <p:spPr bwMode="auto">
          <a:xfrm>
            <a:off x="5040312" y="2443996"/>
            <a:ext cx="1512888" cy="527804"/>
          </a:xfrm>
          <a:prstGeom prst="wedgeRoundRectCallout">
            <a:avLst>
              <a:gd name="adj1" fmla="val -112728"/>
              <a:gd name="adj2" fmla="val -4641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Fields</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0" name="AutoShape 8"/>
          <p:cNvSpPr>
            <a:spLocks noChangeArrowheads="1"/>
          </p:cNvSpPr>
          <p:nvPr/>
        </p:nvSpPr>
        <p:spPr bwMode="auto">
          <a:xfrm>
            <a:off x="4392613" y="3768477"/>
            <a:ext cx="2160587" cy="527804"/>
          </a:xfrm>
          <a:prstGeom prst="wedgeRoundRectCallout">
            <a:avLst>
              <a:gd name="adj1" fmla="val -42090"/>
              <a:gd name="adj2" fmla="val -10997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Constructor</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1" name="AutoShape 9"/>
          <p:cNvSpPr>
            <a:spLocks noChangeArrowheads="1"/>
          </p:cNvSpPr>
          <p:nvPr/>
        </p:nvSpPr>
        <p:spPr bwMode="auto">
          <a:xfrm>
            <a:off x="4897437" y="4724400"/>
            <a:ext cx="1655763" cy="527804"/>
          </a:xfrm>
          <a:prstGeom prst="wedgeRoundRectCallout">
            <a:avLst>
              <a:gd name="adj1" fmla="val -122013"/>
              <a:gd name="adj2" fmla="val 1423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Property</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2" name="AutoShape 10"/>
          <p:cNvSpPr>
            <a:spLocks noChangeArrowheads="1"/>
          </p:cNvSpPr>
          <p:nvPr/>
        </p:nvSpPr>
        <p:spPr bwMode="auto">
          <a:xfrm>
            <a:off x="1752600" y="843796"/>
            <a:ext cx="4419600" cy="527804"/>
          </a:xfrm>
          <a:prstGeom prst="wedgeRoundRectCallout">
            <a:avLst>
              <a:gd name="adj1" fmla="val -41649"/>
              <a:gd name="adj2" fmla="val 8923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Begin of class definition</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4" name="AutoShape 12"/>
          <p:cNvSpPr>
            <a:spLocks noChangeArrowheads="1"/>
          </p:cNvSpPr>
          <p:nvPr/>
        </p:nvSpPr>
        <p:spPr bwMode="auto">
          <a:xfrm>
            <a:off x="4958769" y="1676400"/>
            <a:ext cx="3505200" cy="527804"/>
          </a:xfrm>
          <a:prstGeom prst="wedgeRoundRectCallout">
            <a:avLst>
              <a:gd name="adj1" fmla="val -70474"/>
              <a:gd name="adj2" fmla="val -4164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Inherited (base) class</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2021339038"/>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ChangeArrowheads="1"/>
          </p:cNvSpPr>
          <p:nvPr>
            <p:ph type="title"/>
          </p:nvPr>
        </p:nvSpPr>
        <p:spPr/>
        <p:txBody>
          <a:bodyPr/>
          <a:lstStyle/>
          <a:p>
            <a:r>
              <a:rPr lang="en-US" dirty="0"/>
              <a:t>Defining Namespaces (2)</a:t>
            </a:r>
            <a:endParaRPr lang="bg-BG" dirty="0"/>
          </a:p>
        </p:txBody>
      </p:sp>
      <p:sp>
        <p:nvSpPr>
          <p:cNvPr id="1266691" name="Rectangle 3"/>
          <p:cNvSpPr>
            <a:spLocks noGrp="1" noChangeArrowheads="1"/>
          </p:cNvSpPr>
          <p:nvPr>
            <p:ph idx="1"/>
          </p:nvPr>
        </p:nvSpPr>
        <p:spPr/>
        <p:txBody>
          <a:bodyPr/>
          <a:lstStyle/>
          <a:p>
            <a:r>
              <a:rPr lang="en-US" dirty="0"/>
              <a:t>Distribute all public types in files identical with their names</a:t>
            </a:r>
          </a:p>
          <a:p>
            <a:pPr lvl="1"/>
            <a:r>
              <a:rPr lang="en-US" dirty="0"/>
              <a:t>E.g. the class </a:t>
            </a:r>
            <a:r>
              <a:rPr lang="en-US" dirty="0">
                <a:solidFill>
                  <a:schemeClr val="accent5">
                    <a:lumMod val="20000"/>
                    <a:lumOff val="80000"/>
                  </a:schemeClr>
                </a:solidFill>
                <a:latin typeface="Consolas" panose="020B0609020204030204" pitchFamily="49" charset="0"/>
                <a:cs typeface="Consolas" panose="020B0609020204030204" pitchFamily="49" charset="0"/>
              </a:rPr>
              <a:t>Student</a:t>
            </a:r>
            <a:r>
              <a:rPr lang="en-US" dirty="0"/>
              <a:t> should be in the file </a:t>
            </a:r>
            <a:r>
              <a:rPr lang="en-US" noProof="1">
                <a:solidFill>
                  <a:schemeClr val="accent5">
                    <a:lumMod val="20000"/>
                    <a:lumOff val="80000"/>
                  </a:schemeClr>
                </a:solidFill>
                <a:latin typeface="Consolas" panose="020B0609020204030204" pitchFamily="49" charset="0"/>
                <a:cs typeface="Consolas" panose="020B0609020204030204" pitchFamily="49" charset="0"/>
              </a:rPr>
              <a:t>Student.cs</a:t>
            </a:r>
          </a:p>
          <a:p>
            <a:r>
              <a:rPr lang="en-US" dirty="0"/>
              <a:t>Arrange the files in directories, corresponding to their namespaces </a:t>
            </a:r>
          </a:p>
          <a:p>
            <a:pPr lvl="1"/>
            <a:r>
              <a:rPr lang="en-US" dirty="0"/>
              <a:t>The directory structure from your project course-code have to reflect the structure of the defined namespaces</a:t>
            </a:r>
            <a:endParaRPr lang="bg-BG"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70</a:t>
            </a:fld>
            <a:endParaRPr lang="en-US" dirty="0"/>
          </a:p>
        </p:txBody>
      </p:sp>
    </p:spTree>
    <p:extLst>
      <p:ext uri="{BB962C8B-B14F-4D97-AF65-F5344CB8AC3E}">
        <p14:creationId xmlns:p14="http://schemas.microsoft.com/office/powerpoint/2010/main" val="531869723"/>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4" name="Rectangle 2"/>
          <p:cNvSpPr>
            <a:spLocks noGrp="1" noChangeArrowheads="1"/>
          </p:cNvSpPr>
          <p:nvPr>
            <p:ph type="title"/>
          </p:nvPr>
        </p:nvSpPr>
        <p:spPr>
          <a:noFill/>
          <a:ln/>
          <a:effectLst>
            <a:outerShdw dist="17961" dir="2700000" algn="ctr" rotWithShape="0">
              <a:schemeClr val="bg2"/>
            </a:outerShdw>
          </a:effectLst>
        </p:spPr>
        <p:txBody>
          <a:bodyPr anchor="ctr" anchorCtr="0"/>
          <a:lstStyle/>
          <a:p>
            <a:r>
              <a:rPr lang="en-US" dirty="0"/>
              <a:t>Namespaces</a:t>
            </a:r>
            <a:r>
              <a:rPr lang="bg-BG" dirty="0"/>
              <a:t> –</a:t>
            </a:r>
            <a:r>
              <a:rPr lang="en-US" dirty="0"/>
              <a:t> Example</a:t>
            </a:r>
            <a:endParaRPr lang="bg-BG" dirty="0"/>
          </a:p>
        </p:txBody>
      </p:sp>
      <p:sp>
        <p:nvSpPr>
          <p:cNvPr id="1267715" name="Rectangle 3"/>
          <p:cNvSpPr>
            <a:spLocks noChangeArrowheads="1"/>
          </p:cNvSpPr>
          <p:nvPr/>
        </p:nvSpPr>
        <p:spPr bwMode="auto">
          <a:xfrm>
            <a:off x="576263" y="1049338"/>
            <a:ext cx="8034338" cy="53553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0000"/>
              </a:lnSpc>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namespace SofiaUniversity.Data</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struct Faculty </a:t>
            </a: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Student</a:t>
            </a: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Professor </a:t>
            </a: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Specialty </a:t>
            </a: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bg-BG"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652402762"/>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Rectangle 2"/>
          <p:cNvSpPr>
            <a:spLocks noGrp="1" noChangeArrowheads="1"/>
          </p:cNvSpPr>
          <p:nvPr>
            <p:ph type="title"/>
          </p:nvPr>
        </p:nvSpPr>
        <p:spPr>
          <a:noFill/>
          <a:ln/>
          <a:effectLst>
            <a:outerShdw dist="17961" dir="2700000" algn="ctr" rotWithShape="0">
              <a:schemeClr val="bg2"/>
            </a:outerShdw>
          </a:effectLst>
        </p:spPr>
        <p:txBody>
          <a:bodyPr anchor="ctr" anchorCtr="0"/>
          <a:lstStyle/>
          <a:p>
            <a:r>
              <a:rPr lang="en-US" dirty="0"/>
              <a:t>Namespaces</a:t>
            </a:r>
            <a:r>
              <a:rPr lang="bg-BG" dirty="0"/>
              <a:t> –</a:t>
            </a:r>
            <a:r>
              <a:rPr lang="en-US" dirty="0"/>
              <a:t> Example (2)</a:t>
            </a:r>
            <a:endParaRPr lang="bg-BG" dirty="0"/>
          </a:p>
        </p:txBody>
      </p:sp>
      <p:sp>
        <p:nvSpPr>
          <p:cNvPr id="1269763" name="Rectangle 3"/>
          <p:cNvSpPr>
            <a:spLocks noChangeArrowheads="1"/>
          </p:cNvSpPr>
          <p:nvPr/>
        </p:nvSpPr>
        <p:spPr bwMode="auto">
          <a:xfrm>
            <a:off x="511176" y="914400"/>
            <a:ext cx="8099424" cy="56184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namespace SofiaUniversity.UI</a:t>
            </a:r>
          </a:p>
          <a:p>
            <a:pPr marL="282575" indent="-282575" eaLnBrk="0" hangingPunct="0">
              <a:lnSpc>
                <a:spcPct val="95000"/>
              </a:lnSpc>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StudentAdminForm : System.Windows.Forms.Form</a:t>
            </a: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ProfessorAdminForm : System.Windows.Forms.Form</a:t>
            </a: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95000"/>
              </a:lnSpc>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namespace SofiaUniversity </a:t>
            </a:r>
          </a:p>
          <a:p>
            <a:pPr marL="282575" indent="-282575" eaLnBrk="0" hangingPunct="0">
              <a:lnSpc>
                <a:spcPct val="95000"/>
              </a:lnSpc>
              <a:buClr>
                <a:schemeClr val="accent5">
                  <a:lumMod val="40000"/>
                  <a:lumOff val="60000"/>
                </a:schemeClr>
              </a:buClr>
              <a:buSzPct val="70000"/>
              <a:tabLst>
                <a:tab pos="282575" algn="l"/>
              </a:tabLst>
            </a:pP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AdministrationSystem</a:t>
            </a: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void Main()</a:t>
            </a: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buClr>
                <a:schemeClr val="accent5">
                  <a:lumMod val="40000"/>
                  <a:lumOff val="60000"/>
                </a:schemeClr>
              </a:buClr>
              <a:buSzPct val="70000"/>
              <a:tabLst>
                <a:tab pos="282575" algn="l"/>
              </a:tabLst>
            </a:pPr>
            <a:r>
              <a:rPr lang="bg-BG" altLang="ko-KR"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021526399"/>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0" name="Rectangle 2"/>
          <p:cNvSpPr>
            <a:spLocks noGrp="1" noChangeArrowheads="1"/>
          </p:cNvSpPr>
          <p:nvPr>
            <p:ph type="title"/>
          </p:nvPr>
        </p:nvSpPr>
        <p:spPr/>
        <p:txBody>
          <a:bodyPr/>
          <a:lstStyle/>
          <a:p>
            <a:r>
              <a:rPr lang="en-US" dirty="0"/>
              <a:t>Namespaces</a:t>
            </a:r>
            <a:r>
              <a:rPr lang="bg-BG" dirty="0"/>
              <a:t> –</a:t>
            </a:r>
            <a:r>
              <a:rPr lang="en-US" dirty="0"/>
              <a:t> Example (3)</a:t>
            </a:r>
            <a:endParaRPr lang="bg-BG" dirty="0"/>
          </a:p>
        </p:txBody>
      </p:sp>
      <p:sp>
        <p:nvSpPr>
          <p:cNvPr id="1271812" name="Rectangle 4"/>
          <p:cNvSpPr>
            <a:spLocks noGrp="1" noChangeArrowheads="1"/>
          </p:cNvSpPr>
          <p:nvPr>
            <p:ph idx="1"/>
          </p:nvPr>
        </p:nvSpPr>
        <p:spPr>
          <a:noFill/>
          <a:ln/>
          <a:effectLst>
            <a:outerShdw dist="17961" dir="2700000" algn="ctr" rotWithShape="0">
              <a:schemeClr val="bg2"/>
            </a:outerShdw>
          </a:effectLst>
        </p:spPr>
        <p:txBody>
          <a:bodyPr/>
          <a:lstStyle/>
          <a:p>
            <a:r>
              <a:rPr lang="en-US" dirty="0"/>
              <a:t>Recommended directory structure and </a:t>
            </a:r>
            <a:br>
              <a:rPr lang="en-US" dirty="0"/>
            </a:br>
            <a:r>
              <a:rPr lang="en-US" dirty="0"/>
              <a:t>classes organization in them</a:t>
            </a:r>
            <a:endParaRPr lang="bg-BG" dirty="0"/>
          </a:p>
        </p:txBody>
      </p:sp>
      <p:pic>
        <p:nvPicPr>
          <p:cNvPr id="1271811" name="Picture 3" descr="SofiaUniversity-Namespace-and-Cla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209800"/>
            <a:ext cx="4610100" cy="4095750"/>
          </a:xfrm>
          <a:prstGeom prst="roundRect">
            <a:avLst>
              <a:gd name="adj" fmla="val 1010"/>
            </a:avLst>
          </a:prstGeom>
          <a:solidFill>
            <a:srgbClr val="FFFFFF">
              <a:alpha val="97647"/>
            </a:srgbClr>
          </a:solidFill>
          <a:ln w="9525">
            <a:solidFill>
              <a:schemeClr val="accent5">
                <a:lumMod val="60000"/>
                <a:lumOff val="40000"/>
              </a:schemeClr>
            </a:solidFill>
            <a:miter lim="800000"/>
            <a:headEnd/>
            <a:tailEnd/>
          </a:ln>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73</a:t>
            </a:fld>
            <a:endParaRPr lang="en-US" dirty="0"/>
          </a:p>
        </p:txBody>
      </p:sp>
    </p:spTree>
    <p:extLst>
      <p:ext uri="{BB962C8B-B14F-4D97-AF65-F5344CB8AC3E}">
        <p14:creationId xmlns:p14="http://schemas.microsoft.com/office/powerpoint/2010/main" val="93724620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foundwalls.com/wallpapers/2012/04/space-stars-galaxy-universe-andromeda-nebula-1050x1680.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85800" y="991562"/>
            <a:ext cx="3962400" cy="3682644"/>
          </a:xfrm>
          <a:prstGeom prst="roundRect">
            <a:avLst>
              <a:gd name="adj" fmla="val 1473"/>
            </a:avLst>
          </a:prstGeom>
          <a:scene3d>
            <a:camera prst="perspectiveHeroicExtremeRightFacing" fov="7200000">
              <a:rot lat="278267" lon="20746329" rev="90658"/>
            </a:camera>
            <a:lightRig rig="threePt" dir="t"/>
          </a:scene3d>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609600" y="4953001"/>
            <a:ext cx="7924800" cy="685800"/>
          </a:xfrm>
        </p:spPr>
        <p:txBody>
          <a:bodyPr/>
          <a:lstStyle/>
          <a:p>
            <a:r>
              <a:rPr lang="en-US" dirty="0"/>
              <a:t>Namespaces</a:t>
            </a:r>
          </a:p>
        </p:txBody>
      </p:sp>
      <p:sp>
        <p:nvSpPr>
          <p:cNvPr id="6" name="Subtitle 5"/>
          <p:cNvSpPr>
            <a:spLocks noGrp="1"/>
          </p:cNvSpPr>
          <p:nvPr>
            <p:ph type="subTitle" idx="1"/>
          </p:nvPr>
        </p:nvSpPr>
        <p:spPr>
          <a:xfrm>
            <a:off x="609600" y="5679280"/>
            <a:ext cx="7924800" cy="569120"/>
          </a:xfrm>
        </p:spPr>
        <p:txBody>
          <a:bodyPr/>
          <a:lstStyle/>
          <a:p>
            <a:r>
              <a:rPr lang="en-US"/>
              <a:t>Live Demo</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032040"/>
            <a:ext cx="4419600" cy="3539960"/>
          </a:xfrm>
          <a:prstGeom prst="roundRect">
            <a:avLst>
              <a:gd name="adj" fmla="val 1246"/>
            </a:avLst>
          </a:prstGeom>
          <a:scene3d>
            <a:camera prst="perspectiveHeroicExtremeRightFacing" fov="3900000">
              <a:rot lat="347887" lon="1254237" rev="21588578"/>
            </a:camera>
            <a:lightRig rig="threePt" dir="t"/>
          </a:scene3d>
        </p:spPr>
      </p:pic>
    </p:spTree>
    <p:extLst>
      <p:ext uri="{BB962C8B-B14F-4D97-AF65-F5344CB8AC3E}">
        <p14:creationId xmlns:p14="http://schemas.microsoft.com/office/powerpoint/2010/main" val="20722279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Summary</a:t>
            </a:r>
            <a:endParaRPr lang="bg-BG"/>
          </a:p>
        </p:txBody>
      </p:sp>
      <p:sp>
        <p:nvSpPr>
          <p:cNvPr id="434179" name="Rectangle 3"/>
          <p:cNvSpPr>
            <a:spLocks noGrp="1" noChangeArrowheads="1"/>
          </p:cNvSpPr>
          <p:nvPr>
            <p:ph idx="1"/>
          </p:nvPr>
        </p:nvSpPr>
        <p:spPr>
          <a:xfrm>
            <a:off x="228600" y="914400"/>
            <a:ext cx="8686800" cy="5715000"/>
          </a:xfrm>
        </p:spPr>
        <p:txBody>
          <a:bodyPr/>
          <a:lstStyle/>
          <a:p>
            <a:pPr marL="358775" indent="-358775">
              <a:lnSpc>
                <a:spcPct val="100000"/>
              </a:lnSpc>
            </a:pPr>
            <a:r>
              <a:rPr lang="en-US" sz="3000" dirty="0"/>
              <a:t>Classes define specific structure for objects</a:t>
            </a:r>
          </a:p>
          <a:p>
            <a:pPr marL="706438" lvl="1" indent="-358775">
              <a:lnSpc>
                <a:spcPct val="100000"/>
              </a:lnSpc>
            </a:pPr>
            <a:r>
              <a:rPr lang="en-US" sz="2800" dirty="0"/>
              <a:t>Objects are particular instances of a class</a:t>
            </a:r>
          </a:p>
          <a:p>
            <a:pPr marL="358775" indent="-358775">
              <a:lnSpc>
                <a:spcPct val="100000"/>
              </a:lnSpc>
            </a:pPr>
            <a:r>
              <a:rPr lang="en-US" sz="3000" dirty="0"/>
              <a:t>Classes define fields, methods, constructors, properties and other members</a:t>
            </a:r>
          </a:p>
          <a:p>
            <a:pPr marL="706438" lvl="1" indent="-358775">
              <a:lnSpc>
                <a:spcPct val="100000"/>
              </a:lnSpc>
            </a:pPr>
            <a:r>
              <a:rPr lang="en-US" sz="2800" dirty="0"/>
              <a:t>Access modifiers limit the access to class members</a:t>
            </a:r>
          </a:p>
          <a:p>
            <a:pPr marL="358775" indent="-358775">
              <a:lnSpc>
                <a:spcPct val="100000"/>
              </a:lnSpc>
            </a:pPr>
            <a:r>
              <a:rPr lang="en-US" sz="3000" dirty="0"/>
              <a:t>Constructors are invoked when creating new class instances and initialize the object's internal state</a:t>
            </a:r>
          </a:p>
          <a:p>
            <a:pPr marL="358775" indent="-358775">
              <a:lnSpc>
                <a:spcPct val="100000"/>
              </a:lnSpc>
            </a:pPr>
            <a:r>
              <a:rPr lang="en-US" sz="3000" dirty="0"/>
              <a:t>Enumerations define a fixed set of constants</a:t>
            </a:r>
          </a:p>
          <a:p>
            <a:pPr marL="358775" indent="-358775">
              <a:lnSpc>
                <a:spcPct val="100000"/>
              </a:lnSpc>
            </a:pPr>
            <a:r>
              <a:rPr lang="en-US" sz="3000" dirty="0"/>
              <a:t>Properties expose the class data in safe, controlled way</a:t>
            </a:r>
            <a:endParaRPr lang="bg-BG" sz="30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75</a:t>
            </a:fld>
            <a:endParaRPr lang="en-US" dirty="0"/>
          </a:p>
        </p:txBody>
      </p:sp>
    </p:spTree>
    <p:extLst>
      <p:ext uri="{BB962C8B-B14F-4D97-AF65-F5344CB8AC3E}">
        <p14:creationId xmlns:p14="http://schemas.microsoft.com/office/powerpoint/2010/main" val="986004664"/>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dirty="0"/>
              <a:t>Defining Classes – Part I</a:t>
            </a:r>
            <a:endParaRPr lang="bg-BG" dirty="0"/>
          </a:p>
        </p:txBody>
      </p:sp>
      <p:sp>
        <p:nvSpPr>
          <p:cNvPr id="4" name="Rectangle 3"/>
          <p:cNvSpPr/>
          <p:nvPr/>
        </p:nvSpPr>
        <p:spPr>
          <a:xfrm>
            <a:off x="3962400" y="2854404"/>
            <a:ext cx="4672674" cy="1200329"/>
          </a:xfrm>
          <a:prstGeom prst="rect">
            <a:avLst/>
          </a:prstGeom>
        </p:spPr>
        <p:txBody>
          <a:bodyPr wrap="square">
            <a:spAutoFit/>
          </a:bodyPr>
          <a:lstStyle/>
          <a:p>
            <a:pPr algn="ctr">
              <a:buFontTx/>
              <a:buNone/>
            </a:pPr>
            <a:r>
              <a:rPr lang="en-US" sz="7200" b="1" dirty="0"/>
              <a:t>Questions?</a:t>
            </a:r>
            <a:endParaRPr lang="bg-BG" sz="7200" b="1" dirty="0"/>
          </a:p>
        </p:txBody>
      </p:sp>
      <p:pic>
        <p:nvPicPr>
          <p:cNvPr id="58370" name="Picture 2" descr="http://bp2.blogger.com/_Khl4_roRjxE/R-u4vrznNZI/AAAAAAAAAww/2TzrbPzcSF4/s320/questionmarks.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21204060">
            <a:off x="887688" y="1972053"/>
            <a:ext cx="2720424" cy="3943350"/>
          </a:xfrm>
          <a:prstGeom prst="roundRect">
            <a:avLst>
              <a:gd name="adj" fmla="val 5217"/>
            </a:avLst>
          </a:prstGeom>
          <a:noFill/>
        </p:spPr>
      </p:pic>
      <p:sp>
        <p:nvSpPr>
          <p:cNvPr id="5" name="TextBox 5"/>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a:hlinkClick r:id="rId3"/>
              </a:rPr>
              <a:t>http://academy.telerik.com</a:t>
            </a:r>
            <a:endParaRPr lang="en-US" sz="1800" b="1" dirty="0"/>
          </a:p>
        </p:txBody>
      </p:sp>
      <p:pic>
        <p:nvPicPr>
          <p:cNvPr id="6" name="Picture 4" descr="http://www.christina.k12.de.us/techlearn/images/Questions.png"/>
          <p:cNvPicPr>
            <a:picLocks noChangeAspect="1" noChangeArrowheads="1"/>
          </p:cNvPicPr>
          <p:nvPr/>
        </p:nvPicPr>
        <p:blipFill>
          <a:blip r:embed="rId4"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10002677">
            <a:off x="4661503" y="1689704"/>
            <a:ext cx="881452" cy="881452"/>
          </a:xfrm>
          <a:prstGeom prst="rect">
            <a:avLst/>
          </a:prstGeom>
          <a:noFill/>
        </p:spPr>
      </p:pic>
      <p:pic>
        <p:nvPicPr>
          <p:cNvPr id="7" name="Picture 4" descr="http://www.christina.k12.de.us/techlearn/images/Questions.png"/>
          <p:cNvPicPr>
            <a:picLocks noChangeAspect="1" noChangeArrowheads="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rot="2745993">
            <a:off x="4842389" y="4532621"/>
            <a:ext cx="1673990" cy="1673990"/>
          </a:xfrm>
          <a:prstGeom prst="rect">
            <a:avLst/>
          </a:prstGeom>
          <a:noFill/>
        </p:spPr>
      </p:pic>
      <p:pic>
        <p:nvPicPr>
          <p:cNvPr id="8" name="Picture 4" descr="http://www.christina.k12.de.us/techlearn/images/Questions.png"/>
          <p:cNvPicPr>
            <a:picLocks noChangeAspect="1" noChangeArrowheads="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a:ext>
            </a:extLst>
          </a:blip>
          <a:srcRect/>
          <a:stretch>
            <a:fillRect/>
          </a:stretch>
        </p:blipFill>
        <p:spPr bwMode="auto">
          <a:xfrm rot="18030450">
            <a:off x="6723751" y="780153"/>
            <a:ext cx="1749405" cy="1749405"/>
          </a:xfrm>
          <a:prstGeom prst="rect">
            <a:avLst/>
          </a:prstGeom>
          <a:noFill/>
        </p:spPr>
      </p:pic>
      <p:pic>
        <p:nvPicPr>
          <p:cNvPr id="9" name="Picture 4" descr="http://www.christina.k12.de.us/techlearn/images/Questions.png"/>
          <p:cNvPicPr>
            <a:picLocks noChangeAspect="1" noChangeArrowheads="1"/>
          </p:cNvPicPr>
          <p:nvPr/>
        </p:nvPicPr>
        <p:blipFill>
          <a:blip r:embed="rId5" cstate="screen">
            <a:duotone>
              <a:prstClr val="black"/>
              <a:schemeClr val="accent4">
                <a:tint val="45000"/>
                <a:satMod val="400000"/>
              </a:schemeClr>
            </a:duotone>
            <a:extLst>
              <a:ext uri="{28A0092B-C50C-407E-A947-70E740481C1C}">
                <a14:useLocalDpi xmlns:a14="http://schemas.microsoft.com/office/drawing/2010/main"/>
              </a:ext>
            </a:extLst>
          </a:blip>
          <a:srcRect/>
          <a:stretch>
            <a:fillRect/>
          </a:stretch>
        </p:blipFill>
        <p:spPr bwMode="auto">
          <a:xfrm rot="7309647">
            <a:off x="7340052" y="4515683"/>
            <a:ext cx="940318" cy="940318"/>
          </a:xfrm>
          <a:prstGeom prst="rect">
            <a:avLst/>
          </a:prstGeom>
          <a:noFill/>
        </p:spPr>
      </p:pic>
    </p:spTree>
    <p:extLst>
      <p:ext uri="{BB962C8B-B14F-4D97-AF65-F5344CB8AC3E}">
        <p14:creationId xmlns:p14="http://schemas.microsoft.com/office/powerpoint/2010/main" val="973873622"/>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46150"/>
            <a:ext cx="8686800" cy="5607050"/>
          </a:xfrm>
        </p:spPr>
        <p:txBody>
          <a:bodyPr/>
          <a:lstStyle/>
          <a:p>
            <a:pPr marL="442913" indent="-442913">
              <a:lnSpc>
                <a:spcPts val="3200"/>
              </a:lnSpc>
              <a:buFontTx/>
              <a:buAutoNum type="arabicPeriod"/>
            </a:pPr>
            <a:r>
              <a:rPr lang="en-US" sz="2800" dirty="0"/>
              <a:t>Define a class that holds information about a mobile phone device: model, manufacturer, price, owner, battery characteristics (model, hours idle and hours talk) and display characteristics (size and number of colors). Define 3 separate classes (class </a:t>
            </a:r>
            <a:r>
              <a:rPr lang="en-US" sz="2800" dirty="0">
                <a:solidFill>
                  <a:schemeClr val="accent5">
                    <a:lumMod val="20000"/>
                    <a:lumOff val="80000"/>
                  </a:schemeClr>
                </a:solidFill>
                <a:latin typeface="Consolas" pitchFamily="49" charset="0"/>
                <a:cs typeface="Consolas" pitchFamily="49" charset="0"/>
              </a:rPr>
              <a:t>GSM</a:t>
            </a:r>
            <a:r>
              <a:rPr lang="en-US" sz="2800" dirty="0"/>
              <a:t> holding instances of the classes </a:t>
            </a:r>
            <a:r>
              <a:rPr lang="en-US" sz="2800" dirty="0">
                <a:solidFill>
                  <a:schemeClr val="accent5">
                    <a:lumMod val="20000"/>
                    <a:lumOff val="80000"/>
                  </a:schemeClr>
                </a:solidFill>
                <a:latin typeface="Consolas" pitchFamily="49" charset="0"/>
                <a:cs typeface="Consolas" pitchFamily="49" charset="0"/>
              </a:rPr>
              <a:t>Battery</a:t>
            </a:r>
            <a:r>
              <a:rPr lang="en-US" sz="2800" dirty="0"/>
              <a:t> and </a:t>
            </a:r>
            <a:r>
              <a:rPr lang="en-US" sz="2800" dirty="0">
                <a:solidFill>
                  <a:schemeClr val="accent5">
                    <a:lumMod val="20000"/>
                    <a:lumOff val="80000"/>
                  </a:schemeClr>
                </a:solidFill>
                <a:latin typeface="Consolas" pitchFamily="49" charset="0"/>
                <a:cs typeface="Consolas" pitchFamily="49" charset="0"/>
              </a:rPr>
              <a:t>Display</a:t>
            </a:r>
            <a:r>
              <a:rPr lang="en-US" sz="2800" dirty="0"/>
              <a:t>).</a:t>
            </a:r>
          </a:p>
          <a:p>
            <a:pPr marL="442913" indent="-442913">
              <a:lnSpc>
                <a:spcPts val="3200"/>
              </a:lnSpc>
              <a:buFontTx/>
              <a:buAutoNum type="arabicPeriod"/>
            </a:pPr>
            <a:r>
              <a:rPr lang="en-US" sz="2800" dirty="0"/>
              <a:t>Define several constructors for the defined classes that take different sets of arguments (the full information for the class or part of it). Assume that model and manufacturer are mandatory (the others are optional). All unknown data fill with </a:t>
            </a:r>
            <a:r>
              <a:rPr lang="en-US" sz="2800" dirty="0">
                <a:solidFill>
                  <a:schemeClr val="accent5">
                    <a:lumMod val="20000"/>
                    <a:lumOff val="80000"/>
                  </a:schemeClr>
                </a:solidFill>
                <a:latin typeface="Consolas" pitchFamily="49" charset="0"/>
                <a:cs typeface="Consolas" pitchFamily="49" charset="0"/>
              </a:rPr>
              <a:t>null</a:t>
            </a:r>
            <a:r>
              <a:rPr lang="en-US" sz="2800" dirty="0"/>
              <a:t>.</a:t>
            </a:r>
          </a:p>
          <a:p>
            <a:pPr marL="442913" indent="-442913">
              <a:lnSpc>
                <a:spcPts val="3200"/>
              </a:lnSpc>
              <a:buFontTx/>
              <a:buAutoNum type="arabicPeriod"/>
            </a:pPr>
            <a:r>
              <a:rPr lang="en-US" sz="2800" dirty="0"/>
              <a:t>Add an enumeration </a:t>
            </a:r>
            <a:r>
              <a:rPr lang="en-US" sz="2800" noProof="1">
                <a:solidFill>
                  <a:schemeClr val="accent5">
                    <a:lumMod val="20000"/>
                    <a:lumOff val="80000"/>
                  </a:schemeClr>
                </a:solidFill>
                <a:latin typeface="Consolas" pitchFamily="49" charset="0"/>
                <a:cs typeface="Consolas" pitchFamily="49" charset="0"/>
              </a:rPr>
              <a:t>BatteryType</a:t>
            </a:r>
            <a:r>
              <a:rPr lang="en-US" sz="2800" noProof="1"/>
              <a:t> (Li-Ion, NiMH, NiCd, …</a:t>
            </a:r>
            <a:r>
              <a:rPr lang="en-US" sz="2800" dirty="0"/>
              <a:t>) and use it as a new field for the batteries.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77</a:t>
            </a:fld>
            <a:endParaRPr lang="en-US" dirty="0"/>
          </a:p>
        </p:txBody>
      </p:sp>
    </p:spTree>
    <p:extLst>
      <p:ext uri="{BB962C8B-B14F-4D97-AF65-F5344CB8AC3E}">
        <p14:creationId xmlns:p14="http://schemas.microsoft.com/office/powerpoint/2010/main" val="1654004522"/>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a:t>Exercises (2)</a:t>
            </a:r>
            <a:endParaRPr lang="bg-BG"/>
          </a:p>
        </p:txBody>
      </p:sp>
      <p:sp>
        <p:nvSpPr>
          <p:cNvPr id="802819" name="Rectangle 3"/>
          <p:cNvSpPr>
            <a:spLocks noGrp="1" noChangeArrowheads="1"/>
          </p:cNvSpPr>
          <p:nvPr>
            <p:ph idx="1"/>
          </p:nvPr>
        </p:nvSpPr>
        <p:spPr>
          <a:xfrm>
            <a:off x="228600" y="895600"/>
            <a:ext cx="8686800" cy="5715000"/>
          </a:xfrm>
        </p:spPr>
        <p:txBody>
          <a:bodyPr/>
          <a:lstStyle/>
          <a:p>
            <a:pPr marL="442913" indent="-442913">
              <a:lnSpc>
                <a:spcPct val="100000"/>
              </a:lnSpc>
              <a:spcBef>
                <a:spcPts val="300"/>
              </a:spcBef>
              <a:buFontTx/>
              <a:buAutoNum type="arabicPeriod" startAt="4"/>
            </a:pPr>
            <a:r>
              <a:rPr lang="en-US" sz="2800" noProof="1"/>
              <a:t>Add a method in the </a:t>
            </a:r>
            <a:r>
              <a:rPr lang="en-US" sz="2800" dirty="0">
                <a:solidFill>
                  <a:schemeClr val="accent5">
                    <a:lumMod val="20000"/>
                    <a:lumOff val="80000"/>
                  </a:schemeClr>
                </a:solidFill>
                <a:latin typeface="Consolas" pitchFamily="49" charset="0"/>
                <a:cs typeface="Consolas" pitchFamily="49" charset="0"/>
              </a:rPr>
              <a:t>GSM</a:t>
            </a:r>
            <a:r>
              <a:rPr lang="en-US" sz="2800" noProof="1"/>
              <a:t> class for displaying all information about </a:t>
            </a:r>
            <a:r>
              <a:rPr lang="en-US" sz="2800" dirty="0"/>
              <a:t>it</a:t>
            </a:r>
            <a:r>
              <a:rPr lang="en-US" sz="2800" noProof="1"/>
              <a:t>. Try to override </a:t>
            </a:r>
            <a:r>
              <a:rPr lang="en-US" sz="2800" noProof="1">
                <a:solidFill>
                  <a:schemeClr val="accent5">
                    <a:lumMod val="20000"/>
                    <a:lumOff val="80000"/>
                  </a:schemeClr>
                </a:solidFill>
                <a:latin typeface="Consolas" pitchFamily="49" charset="0"/>
                <a:cs typeface="Consolas" pitchFamily="49" charset="0"/>
              </a:rPr>
              <a:t>ToString()</a:t>
            </a:r>
            <a:r>
              <a:rPr lang="en-US" sz="2800" noProof="1"/>
              <a:t>.</a:t>
            </a:r>
          </a:p>
          <a:p>
            <a:pPr marL="442913" indent="-442913">
              <a:lnSpc>
                <a:spcPct val="100000"/>
              </a:lnSpc>
              <a:spcBef>
                <a:spcPts val="300"/>
              </a:spcBef>
              <a:buFontTx/>
              <a:buAutoNum type="arabicPeriod" startAt="4"/>
            </a:pPr>
            <a:r>
              <a:rPr lang="en-US" sz="2800" dirty="0"/>
              <a:t>Use properties to encapsulate the data fields inside the </a:t>
            </a:r>
            <a:r>
              <a:rPr lang="en-US" sz="2800" dirty="0">
                <a:solidFill>
                  <a:schemeClr val="accent5">
                    <a:lumMod val="20000"/>
                    <a:lumOff val="80000"/>
                  </a:schemeClr>
                </a:solidFill>
                <a:latin typeface="Consolas" pitchFamily="49" charset="0"/>
                <a:cs typeface="Consolas" pitchFamily="49" charset="0"/>
              </a:rPr>
              <a:t>GSM</a:t>
            </a:r>
            <a:r>
              <a:rPr lang="en-US" sz="2800" dirty="0"/>
              <a:t>, </a:t>
            </a:r>
            <a:r>
              <a:rPr lang="en-US" sz="2800" dirty="0">
                <a:solidFill>
                  <a:schemeClr val="accent5">
                    <a:lumMod val="20000"/>
                    <a:lumOff val="80000"/>
                  </a:schemeClr>
                </a:solidFill>
                <a:latin typeface="Consolas" pitchFamily="49" charset="0"/>
                <a:cs typeface="Consolas" pitchFamily="49" charset="0"/>
              </a:rPr>
              <a:t>Battery</a:t>
            </a:r>
            <a:r>
              <a:rPr lang="en-US" sz="2800" dirty="0"/>
              <a:t> and </a:t>
            </a:r>
            <a:r>
              <a:rPr lang="en-US" sz="2800" dirty="0">
                <a:solidFill>
                  <a:schemeClr val="accent5">
                    <a:lumMod val="20000"/>
                    <a:lumOff val="80000"/>
                  </a:schemeClr>
                </a:solidFill>
                <a:latin typeface="Consolas" pitchFamily="49" charset="0"/>
                <a:cs typeface="Consolas" pitchFamily="49" charset="0"/>
              </a:rPr>
              <a:t>Display</a:t>
            </a:r>
            <a:r>
              <a:rPr lang="en-US" sz="2800" noProof="1"/>
              <a:t> </a:t>
            </a:r>
            <a:r>
              <a:rPr lang="en-US" sz="2800" dirty="0"/>
              <a:t>classes. Ensure </a:t>
            </a:r>
            <a:r>
              <a:rPr lang="en-US" sz="2800" dirty="0">
                <a:solidFill>
                  <a:schemeClr val="accent5">
                    <a:lumMod val="20000"/>
                    <a:lumOff val="80000"/>
                  </a:schemeClr>
                </a:solidFill>
              </a:rPr>
              <a:t>all fields hold correct data</a:t>
            </a:r>
            <a:r>
              <a:rPr lang="en-US" sz="2800" dirty="0"/>
              <a:t> at any given time.</a:t>
            </a:r>
          </a:p>
          <a:p>
            <a:pPr marL="442913" indent="-442913">
              <a:lnSpc>
                <a:spcPct val="100000"/>
              </a:lnSpc>
              <a:spcBef>
                <a:spcPts val="300"/>
              </a:spcBef>
              <a:buFontTx/>
              <a:buAutoNum type="arabicPeriod" startAt="4"/>
            </a:pPr>
            <a:r>
              <a:rPr lang="en-US" sz="2800" dirty="0"/>
              <a:t>Add a static field and a property </a:t>
            </a:r>
            <a:r>
              <a:rPr lang="en-US" sz="2800" dirty="0">
                <a:solidFill>
                  <a:schemeClr val="accent5">
                    <a:lumMod val="20000"/>
                    <a:lumOff val="80000"/>
                  </a:schemeClr>
                </a:solidFill>
                <a:latin typeface="Consolas" pitchFamily="49" charset="0"/>
                <a:cs typeface="Consolas" pitchFamily="49" charset="0"/>
              </a:rPr>
              <a:t>IPhone4S</a:t>
            </a:r>
            <a:r>
              <a:rPr lang="en-US" sz="2800" dirty="0"/>
              <a:t> in the </a:t>
            </a:r>
            <a:r>
              <a:rPr lang="en-US" sz="2800" dirty="0">
                <a:solidFill>
                  <a:schemeClr val="accent5">
                    <a:lumMod val="20000"/>
                    <a:lumOff val="80000"/>
                  </a:schemeClr>
                </a:solidFill>
                <a:latin typeface="Consolas" pitchFamily="49" charset="0"/>
                <a:cs typeface="Consolas" pitchFamily="49" charset="0"/>
              </a:rPr>
              <a:t>GSM</a:t>
            </a:r>
            <a:r>
              <a:rPr lang="en-US" sz="2800" dirty="0"/>
              <a:t> class to hold the information about iPhone </a:t>
            </a:r>
            <a:r>
              <a:rPr lang="en-US" sz="2800" dirty="0">
                <a:latin typeface="Consolas" pitchFamily="49" charset="0"/>
                <a:cs typeface="Consolas" pitchFamily="49" charset="0"/>
              </a:rPr>
              <a:t>4</a:t>
            </a:r>
            <a:r>
              <a:rPr lang="en-US" sz="2800" dirty="0"/>
              <a:t>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78</a:t>
            </a:fld>
            <a:endParaRPr lang="en-US" dirty="0"/>
          </a:p>
        </p:txBody>
      </p:sp>
    </p:spTree>
    <p:extLst>
      <p:ext uri="{BB962C8B-B14F-4D97-AF65-F5344CB8AC3E}">
        <p14:creationId xmlns:p14="http://schemas.microsoft.com/office/powerpoint/2010/main" val="4115027840"/>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a:t>Exercises (3)</a:t>
            </a:r>
            <a:endParaRPr lang="bg-BG"/>
          </a:p>
        </p:txBody>
      </p:sp>
      <p:sp>
        <p:nvSpPr>
          <p:cNvPr id="827395" name="Rectangle 3"/>
          <p:cNvSpPr>
            <a:spLocks noGrp="1" noChangeArrowheads="1"/>
          </p:cNvSpPr>
          <p:nvPr>
            <p:ph idx="1"/>
          </p:nvPr>
        </p:nvSpPr>
        <p:spPr>
          <a:xfrm>
            <a:off x="228600" y="914400"/>
            <a:ext cx="8686800" cy="5715000"/>
          </a:xfrm>
        </p:spPr>
        <p:txBody>
          <a:bodyPr/>
          <a:lstStyle/>
          <a:p>
            <a:pPr marL="514350" indent="-514350">
              <a:lnSpc>
                <a:spcPts val="3500"/>
              </a:lnSpc>
              <a:spcBef>
                <a:spcPts val="300"/>
              </a:spcBef>
              <a:buFont typeface="+mj-lt"/>
              <a:buAutoNum type="arabicPeriod" startAt="8"/>
            </a:pPr>
            <a:r>
              <a:rPr lang="en-US" sz="2800" dirty="0"/>
              <a:t>Create a class </a:t>
            </a:r>
            <a:r>
              <a:rPr lang="en-US" sz="2800" dirty="0">
                <a:solidFill>
                  <a:schemeClr val="accent5">
                    <a:lumMod val="20000"/>
                    <a:lumOff val="80000"/>
                  </a:schemeClr>
                </a:solidFill>
                <a:latin typeface="Consolas" pitchFamily="49" charset="0"/>
                <a:cs typeface="Consolas" pitchFamily="49" charset="0"/>
              </a:rPr>
              <a:t>Call</a:t>
            </a:r>
            <a:r>
              <a:rPr lang="en-US" sz="2800" dirty="0"/>
              <a:t> to hold a call performed through a GSM. It should contain date, time, dialed phone number and duration (in seconds).</a:t>
            </a:r>
          </a:p>
          <a:p>
            <a:pPr marL="446088" indent="-446088">
              <a:lnSpc>
                <a:spcPts val="3500"/>
              </a:lnSpc>
              <a:spcBef>
                <a:spcPts val="300"/>
              </a:spcBef>
              <a:buFontTx/>
              <a:buAutoNum type="arabicPeriod" startAt="8"/>
            </a:pPr>
            <a:r>
              <a:rPr lang="en-US" sz="2800" dirty="0"/>
              <a:t>Add a property </a:t>
            </a:r>
            <a:r>
              <a:rPr lang="en-US" sz="2800" noProof="1">
                <a:solidFill>
                  <a:schemeClr val="accent5">
                    <a:lumMod val="20000"/>
                    <a:lumOff val="80000"/>
                  </a:schemeClr>
                </a:solidFill>
                <a:latin typeface="Consolas" pitchFamily="49" charset="0"/>
                <a:cs typeface="Consolas" pitchFamily="49" charset="0"/>
              </a:rPr>
              <a:t>CallHistory</a:t>
            </a:r>
            <a:r>
              <a:rPr lang="en-US" sz="2800" dirty="0"/>
              <a:t> in the </a:t>
            </a:r>
            <a:r>
              <a:rPr lang="en-US" sz="2800" dirty="0">
                <a:solidFill>
                  <a:schemeClr val="accent5">
                    <a:lumMod val="20000"/>
                    <a:lumOff val="80000"/>
                  </a:schemeClr>
                </a:solidFill>
                <a:latin typeface="Consolas" pitchFamily="49" charset="0"/>
                <a:cs typeface="Consolas" pitchFamily="49" charset="0"/>
              </a:rPr>
              <a:t>GSM</a:t>
            </a:r>
            <a:r>
              <a:rPr lang="en-US" sz="2800" dirty="0"/>
              <a:t> class to hold a list of the performed calls. Try to use the system class </a:t>
            </a:r>
            <a:r>
              <a:rPr lang="en-US" sz="2800" dirty="0">
                <a:solidFill>
                  <a:schemeClr val="accent5">
                    <a:lumMod val="20000"/>
                    <a:lumOff val="80000"/>
                  </a:schemeClr>
                </a:solidFill>
                <a:latin typeface="Consolas" pitchFamily="49" charset="0"/>
                <a:cs typeface="Consolas" pitchFamily="49" charset="0"/>
              </a:rPr>
              <a:t>List&lt;Call&gt;</a:t>
            </a:r>
            <a:r>
              <a:rPr lang="en-US" sz="2800" dirty="0"/>
              <a:t>.</a:t>
            </a:r>
          </a:p>
          <a:p>
            <a:pPr marL="446088" indent="-446088">
              <a:lnSpc>
                <a:spcPts val="3500"/>
              </a:lnSpc>
              <a:spcBef>
                <a:spcPts val="300"/>
              </a:spcBef>
              <a:buFontTx/>
              <a:buAutoNum type="arabicPeriod" startAt="8"/>
            </a:pPr>
            <a:r>
              <a:rPr lang="en-US" sz="2800" dirty="0"/>
              <a:t>Add methods in the </a:t>
            </a:r>
            <a:r>
              <a:rPr lang="en-US" sz="2800" dirty="0">
                <a:solidFill>
                  <a:schemeClr val="accent5">
                    <a:lumMod val="20000"/>
                    <a:lumOff val="80000"/>
                  </a:schemeClr>
                </a:solidFill>
                <a:latin typeface="Consolas" pitchFamily="49" charset="0"/>
                <a:cs typeface="Consolas" pitchFamily="49" charset="0"/>
              </a:rPr>
              <a:t>GSM</a:t>
            </a:r>
            <a:r>
              <a:rPr lang="en-US" sz="2800" dirty="0"/>
              <a:t> class for adding and deleting calls from the calls history. Add a method to clear the call history.</a:t>
            </a:r>
          </a:p>
          <a:p>
            <a:pPr marL="446088" indent="-446088">
              <a:lnSpc>
                <a:spcPts val="3500"/>
              </a:lnSpc>
              <a:spcBef>
                <a:spcPts val="300"/>
              </a:spcBef>
              <a:buFontTx/>
              <a:buAutoNum type="arabicPeriod" startAt="8"/>
            </a:pPr>
            <a:r>
              <a:rPr lang="en-US" sz="2800" dirty="0"/>
              <a:t>Add a method that calculates the total price of the calls in the call history. Assume the price per minute is fixed and is provided as a parameter.</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79</a:t>
            </a:fld>
            <a:endParaRPr lang="en-US" dirty="0"/>
          </a:p>
        </p:txBody>
      </p:sp>
    </p:spTree>
    <p:extLst>
      <p:ext uri="{BB962C8B-B14F-4D97-AF65-F5344CB8AC3E}">
        <p14:creationId xmlns:p14="http://schemas.microsoft.com/office/powerpoint/2010/main" val="23538260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dirty="0"/>
              <a:t>Simple Class Definition (2)</a:t>
            </a:r>
            <a:endParaRPr lang="bg-BG" dirty="0"/>
          </a:p>
        </p:txBody>
      </p:sp>
      <p:sp>
        <p:nvSpPr>
          <p:cNvPr id="817155" name="Rectangle 3"/>
          <p:cNvSpPr>
            <a:spLocks noChangeArrowheads="1"/>
          </p:cNvSpPr>
          <p:nvPr/>
        </p:nvSpPr>
        <p:spPr bwMode="auto">
          <a:xfrm>
            <a:off x="539750" y="1268413"/>
            <a:ext cx="8070850"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Owner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this.owner;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set { this.owner = value;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SayMiau()</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Console.WriteLine("Miauuuuuuu!");</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817157" name="AutoShape 5"/>
          <p:cNvSpPr>
            <a:spLocks noChangeArrowheads="1"/>
          </p:cNvSpPr>
          <p:nvPr/>
        </p:nvSpPr>
        <p:spPr bwMode="auto">
          <a:xfrm>
            <a:off x="5306586" y="2667000"/>
            <a:ext cx="1666875" cy="527804"/>
          </a:xfrm>
          <a:prstGeom prst="wedgeRoundRectCallout">
            <a:avLst>
              <a:gd name="adj1" fmla="val -119474"/>
              <a:gd name="adj2" fmla="val 6330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Method</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17158" name="AutoShape 6"/>
          <p:cNvSpPr>
            <a:spLocks noChangeArrowheads="1"/>
          </p:cNvSpPr>
          <p:nvPr/>
        </p:nvSpPr>
        <p:spPr bwMode="auto">
          <a:xfrm>
            <a:off x="1066800" y="4990147"/>
            <a:ext cx="2087562" cy="953453"/>
          </a:xfrm>
          <a:prstGeom prst="wedgeRoundRectCallout">
            <a:avLst>
              <a:gd name="adj1" fmla="val -61881"/>
              <a:gd name="adj2" fmla="val -9435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End of class definition</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pic>
        <p:nvPicPr>
          <p:cNvPr id="84994" name="Picture 2" descr="http://compoundthinking.com/blog/wp-content/uploads/2006/05/simple.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410200" y="4876800"/>
            <a:ext cx="3219450" cy="1467810"/>
          </a:xfrm>
          <a:prstGeom prst="roundRect">
            <a:avLst>
              <a:gd name="adj" fmla="val 11875"/>
            </a:avLst>
          </a:prstGeom>
          <a:noFill/>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22525670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(4)</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80</a:t>
            </a:fld>
            <a:endParaRPr lang="en-US" dirty="0"/>
          </a:p>
        </p:txBody>
      </p:sp>
      <p:sp>
        <p:nvSpPr>
          <p:cNvPr id="5" name="Rectangle 3"/>
          <p:cNvSpPr txBox="1">
            <a:spLocks noChangeArrowheads="1"/>
          </p:cNvSpPr>
          <p:nvPr/>
        </p:nvSpPr>
        <p:spPr>
          <a:xfrm>
            <a:off x="228600" y="990600"/>
            <a:ext cx="8686800" cy="5715000"/>
          </a:xfrm>
          <a:prstGeom prst="rect">
            <a:avLst/>
          </a:prstGeom>
        </p:spPr>
        <p:txBody>
          <a:bodyPr/>
          <a:lstStyle/>
          <a:p>
            <a:pPr marL="514350" lvl="0" indent="-514350" eaLnBrk="0" hangingPunct="0">
              <a:lnSpc>
                <a:spcPts val="3300"/>
              </a:lnSpc>
              <a:spcBef>
                <a:spcPts val="300"/>
              </a:spcBef>
              <a:spcAft>
                <a:spcPts val="300"/>
              </a:spcAft>
              <a:buClr>
                <a:schemeClr val="accent5">
                  <a:lumMod val="40000"/>
                  <a:lumOff val="60000"/>
                </a:schemeClr>
              </a:buClr>
              <a:buSzPct val="70000"/>
              <a:buFont typeface="+mj-lt"/>
              <a:buAutoNum type="arabicPeriod" startAt="12"/>
            </a:pP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Create a </a:t>
            </a:r>
            <a:r>
              <a:rPr kumimoji="0" lang="en-US" sz="2800" b="1" i="0" u="none" strike="noStrike" kern="1200" cap="none" spc="0" normalizeH="0" baseline="0" noProof="0" dirty="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structure</a:t>
            </a: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 </a:t>
            </a:r>
            <a:r>
              <a:rPr kumimoji="0" lang="en-US" sz="2800" b="1" i="0" u="none" strike="noStrike" kern="1200" cap="none" spc="0" normalizeH="0" baseline="0" noProof="0" dirty="0">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rPr>
              <a:t>Point3D</a:t>
            </a: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 to hold a 3D-coordinate </a:t>
            </a:r>
            <a:r>
              <a:rPr lang="en-US" sz="2800" b="1" dirty="0">
                <a:solidFill>
                  <a:srgbClr val="EBFFD2"/>
                </a:solidFill>
                <a:effectLst>
                  <a:outerShdw blurRad="38100" dist="38100" dir="2700000" algn="tl">
                    <a:srgbClr val="000000">
                      <a:alpha val="43137"/>
                    </a:srgbClr>
                  </a:outerShdw>
                </a:effectLst>
              </a:rPr>
              <a:t>{X, Y, Z} </a:t>
            </a: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in the Euclidian 3D</a:t>
            </a:r>
            <a:r>
              <a:rPr kumimoji="0" lang="en-US" sz="2800" b="1" i="0" u="none" strike="noStrike" kern="1200" cap="none" spc="0" normalizeH="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 space</a:t>
            </a: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 Implement the </a:t>
            </a:r>
            <a:r>
              <a:rPr kumimoji="0" lang="en-US" sz="2800" b="1" i="0" u="none" strike="noStrike" kern="1200" cap="none" spc="0" normalizeH="0" baseline="0" noProof="1">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rPr>
              <a:t>ToString()</a:t>
            </a: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 to enable printing a 3D point.</a:t>
            </a:r>
          </a:p>
          <a:p>
            <a:pPr marL="514350" lvl="0" indent="-514350" eaLnBrk="0" hangingPunct="0">
              <a:lnSpc>
                <a:spcPts val="3300"/>
              </a:lnSpc>
              <a:spcBef>
                <a:spcPts val="300"/>
              </a:spcBef>
              <a:spcAft>
                <a:spcPts val="300"/>
              </a:spcAft>
              <a:buClr>
                <a:schemeClr val="accent5">
                  <a:lumMod val="40000"/>
                  <a:lumOff val="60000"/>
                </a:schemeClr>
              </a:buClr>
              <a:buSzPct val="70000"/>
              <a:buFont typeface="+mj-lt"/>
              <a:buAutoNum type="arabicPeriod" startAt="12"/>
            </a:pPr>
            <a:r>
              <a:rPr lang="en-US" sz="2800" b="1" dirty="0">
                <a:solidFill>
                  <a:srgbClr val="EBFFD2"/>
                </a:solidFill>
                <a:effectLst>
                  <a:outerShdw blurRad="38100" dist="38100" dir="2700000" algn="tl">
                    <a:srgbClr val="000000">
                      <a:alpha val="43137"/>
                    </a:srgbClr>
                  </a:outerShdw>
                </a:effectLst>
                <a:latin typeface="+mn-lt"/>
              </a:rPr>
              <a:t>Add a private </a:t>
            </a:r>
            <a:r>
              <a:rPr lang="en-US" sz="2800" b="1" dirty="0">
                <a:solidFill>
                  <a:schemeClr val="accent5">
                    <a:lumMod val="20000"/>
                    <a:lumOff val="80000"/>
                  </a:schemeClr>
                </a:solidFill>
                <a:effectLst>
                  <a:outerShdw blurRad="38100" dist="38100" dir="2700000" algn="tl">
                    <a:srgbClr val="000000">
                      <a:alpha val="43137"/>
                    </a:srgbClr>
                  </a:outerShdw>
                </a:effectLst>
                <a:latin typeface="+mn-lt"/>
              </a:rPr>
              <a:t>static read-only field </a:t>
            </a:r>
            <a:r>
              <a:rPr lang="en-US" sz="2800" b="1" dirty="0">
                <a:solidFill>
                  <a:srgbClr val="EBFFD2"/>
                </a:solidFill>
                <a:effectLst>
                  <a:outerShdw blurRad="38100" dist="38100" dir="2700000" algn="tl">
                    <a:srgbClr val="000000">
                      <a:alpha val="43137"/>
                    </a:srgbClr>
                  </a:outerShdw>
                </a:effectLst>
                <a:latin typeface="+mn-lt"/>
              </a:rPr>
              <a:t>to hold the start of the coordinate system – the point </a:t>
            </a:r>
            <a:r>
              <a:rPr lang="en-US" sz="2800" b="1" dirty="0">
                <a:solidFill>
                  <a:srgbClr val="EBFFD2"/>
                </a:solidFill>
                <a:effectLst>
                  <a:outerShdw blurRad="38100" dist="38100" dir="2700000" algn="tl">
                    <a:srgbClr val="000000">
                      <a:alpha val="43137"/>
                    </a:srgbClr>
                  </a:outerShdw>
                </a:effectLst>
                <a:latin typeface="Consolas" pitchFamily="49" charset="0"/>
                <a:cs typeface="Consolas" pitchFamily="49" charset="0"/>
              </a:rPr>
              <a:t>O{0,</a:t>
            </a:r>
            <a:r>
              <a:rPr lang="en-US" sz="2800" b="1" dirty="0">
                <a:solidFill>
                  <a:srgbClr val="EBFFD2"/>
                </a:solidFill>
                <a:effectLst>
                  <a:outerShdw blurRad="38100" dist="38100" dir="2700000" algn="tl">
                    <a:srgbClr val="000000">
                      <a:alpha val="43137"/>
                    </a:srgbClr>
                  </a:outerShdw>
                </a:effectLst>
                <a:latin typeface="+mn-lt"/>
                <a:cs typeface="Consolas" pitchFamily="49" charset="0"/>
              </a:rPr>
              <a:t> </a:t>
            </a:r>
            <a:r>
              <a:rPr lang="en-US" sz="2800" b="1" dirty="0">
                <a:solidFill>
                  <a:srgbClr val="EBFFD2"/>
                </a:solidFill>
                <a:effectLst>
                  <a:outerShdw blurRad="38100" dist="38100" dir="2700000" algn="tl">
                    <a:srgbClr val="000000">
                      <a:alpha val="43137"/>
                    </a:srgbClr>
                  </a:outerShdw>
                </a:effectLst>
                <a:latin typeface="Consolas" pitchFamily="49" charset="0"/>
                <a:cs typeface="Consolas" pitchFamily="49" charset="0"/>
              </a:rPr>
              <a:t>0,</a:t>
            </a:r>
            <a:r>
              <a:rPr lang="en-US" sz="2800" b="1" dirty="0">
                <a:solidFill>
                  <a:srgbClr val="EBFFD2"/>
                </a:solidFill>
                <a:effectLst>
                  <a:outerShdw blurRad="38100" dist="38100" dir="2700000" algn="tl">
                    <a:srgbClr val="000000">
                      <a:alpha val="43137"/>
                    </a:srgbClr>
                  </a:outerShdw>
                </a:effectLst>
                <a:latin typeface="+mn-lt"/>
                <a:cs typeface="Consolas" pitchFamily="49" charset="0"/>
              </a:rPr>
              <a:t> </a:t>
            </a:r>
            <a:r>
              <a:rPr lang="en-US" sz="2800" b="1" dirty="0">
                <a:solidFill>
                  <a:srgbClr val="EBFFD2"/>
                </a:solidFill>
                <a:effectLst>
                  <a:outerShdw blurRad="38100" dist="38100" dir="2700000" algn="tl">
                    <a:srgbClr val="000000">
                      <a:alpha val="43137"/>
                    </a:srgbClr>
                  </a:outerShdw>
                </a:effectLst>
                <a:latin typeface="Consolas" pitchFamily="49" charset="0"/>
                <a:cs typeface="Consolas" pitchFamily="49" charset="0"/>
              </a:rPr>
              <a:t>0}</a:t>
            </a:r>
            <a:r>
              <a:rPr lang="en-US" sz="2800" b="1" dirty="0">
                <a:solidFill>
                  <a:srgbClr val="EBFFD2"/>
                </a:solidFill>
                <a:effectLst>
                  <a:outerShdw blurRad="38100" dist="38100" dir="2700000" algn="tl">
                    <a:srgbClr val="000000">
                      <a:alpha val="43137"/>
                    </a:srgbClr>
                  </a:outerShdw>
                </a:effectLst>
                <a:latin typeface="+mn-lt"/>
              </a:rPr>
              <a:t>. Add a </a:t>
            </a:r>
            <a:r>
              <a:rPr lang="en-US" sz="2800" b="1" dirty="0">
                <a:solidFill>
                  <a:schemeClr val="accent5">
                    <a:lumMod val="20000"/>
                    <a:lumOff val="80000"/>
                  </a:schemeClr>
                </a:solidFill>
                <a:effectLst>
                  <a:outerShdw blurRad="38100" dist="38100" dir="2700000" algn="tl">
                    <a:srgbClr val="000000">
                      <a:alpha val="43137"/>
                    </a:srgbClr>
                  </a:outerShdw>
                </a:effectLst>
                <a:latin typeface="+mn-lt"/>
              </a:rPr>
              <a:t>static property </a:t>
            </a:r>
            <a:r>
              <a:rPr lang="en-US" sz="2800" b="1" dirty="0">
                <a:solidFill>
                  <a:srgbClr val="EBFFD2"/>
                </a:solidFill>
                <a:effectLst>
                  <a:outerShdw blurRad="38100" dist="38100" dir="2700000" algn="tl">
                    <a:srgbClr val="000000">
                      <a:alpha val="43137"/>
                    </a:srgbClr>
                  </a:outerShdw>
                </a:effectLst>
                <a:latin typeface="+mn-lt"/>
              </a:rPr>
              <a:t>to return the point </a:t>
            </a:r>
            <a:r>
              <a:rPr lang="en-US" sz="2800" b="1" dirty="0">
                <a:solidFill>
                  <a:srgbClr val="EBFFD2"/>
                </a:solidFill>
                <a:effectLst>
                  <a:outerShdw blurRad="38100" dist="38100" dir="2700000" algn="tl">
                    <a:srgbClr val="000000">
                      <a:alpha val="43137"/>
                    </a:srgbClr>
                  </a:outerShdw>
                </a:effectLst>
                <a:latin typeface="Consolas" pitchFamily="49" charset="0"/>
                <a:cs typeface="Consolas" pitchFamily="49" charset="0"/>
              </a:rPr>
              <a:t>O</a:t>
            </a:r>
            <a:r>
              <a:rPr lang="en-US" sz="2800" b="1" dirty="0">
                <a:solidFill>
                  <a:srgbClr val="EBFFD2"/>
                </a:solidFill>
                <a:effectLst>
                  <a:outerShdw blurRad="38100" dist="38100" dir="2700000" algn="tl">
                    <a:srgbClr val="000000">
                      <a:alpha val="43137"/>
                    </a:srgbClr>
                  </a:outerShdw>
                </a:effectLst>
                <a:latin typeface="+mn-lt"/>
              </a:rPr>
              <a:t>.</a:t>
            </a:r>
          </a:p>
          <a:p>
            <a:pPr marL="514350" lvl="0" indent="-514350" eaLnBrk="0" hangingPunct="0">
              <a:lnSpc>
                <a:spcPts val="3300"/>
              </a:lnSpc>
              <a:spcBef>
                <a:spcPts val="300"/>
              </a:spcBef>
              <a:spcAft>
                <a:spcPts val="300"/>
              </a:spcAft>
              <a:buClr>
                <a:schemeClr val="accent5">
                  <a:lumMod val="40000"/>
                  <a:lumOff val="60000"/>
                </a:schemeClr>
              </a:buClr>
              <a:buSzPct val="70000"/>
              <a:buFont typeface="+mj-lt"/>
              <a:buAutoNum type="arabicPeriod" startAt="12"/>
            </a:pP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Write a</a:t>
            </a:r>
            <a:r>
              <a:rPr kumimoji="0" lang="en-US" sz="2800" b="1" i="0" u="none" strike="noStrike" kern="1200" cap="none" spc="0" normalizeH="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 </a:t>
            </a:r>
            <a:r>
              <a:rPr kumimoji="0" lang="en-US" sz="2800" b="1" i="0" u="none" strike="noStrike" kern="1200" cap="none" spc="0" normalizeH="0" noProof="0" dirty="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static class </a:t>
            </a:r>
            <a:r>
              <a:rPr kumimoji="0" lang="en-US" sz="2800" b="1" i="0" u="none" strike="noStrike" kern="1200" cap="none" spc="0" normalizeH="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with a </a:t>
            </a:r>
            <a:r>
              <a:rPr kumimoji="0" lang="en-US" sz="2800" b="1" i="0" u="none" strike="noStrike" kern="1200" cap="none" spc="0" normalizeH="0" noProof="0" dirty="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static method </a:t>
            </a:r>
            <a:r>
              <a:rPr kumimoji="0" lang="en-US" sz="2800" b="1" i="0" u="none" strike="noStrike" kern="1200" cap="none" spc="0" normalizeH="0" noProof="0" dirty="0">
                <a:ln>
                  <a:noFill/>
                </a:ln>
                <a:solidFill>
                  <a:srgbClr val="EBFFD2"/>
                </a:solidFill>
                <a:effectLst>
                  <a:outerShdw blurRad="38100" dist="38100" dir="2700000" algn="tl">
                    <a:srgbClr val="000000">
                      <a:alpha val="43137"/>
                    </a:srgbClr>
                  </a:outerShdw>
                </a:effectLst>
                <a:uLnTx/>
                <a:uFillTx/>
                <a:latin typeface="+mn-lt"/>
                <a:ea typeface="+mn-ea"/>
                <a:cs typeface="+mn-cs"/>
              </a:rPr>
              <a:t>to calculate the distance between two points in the 3D space.</a:t>
            </a:r>
          </a:p>
          <a:p>
            <a:pPr marL="514350" lvl="0" indent="-514350" eaLnBrk="0" hangingPunct="0">
              <a:lnSpc>
                <a:spcPts val="3300"/>
              </a:lnSpc>
              <a:spcBef>
                <a:spcPts val="300"/>
              </a:spcBef>
              <a:spcAft>
                <a:spcPts val="300"/>
              </a:spcAft>
              <a:buClr>
                <a:schemeClr val="accent5">
                  <a:lumMod val="40000"/>
                  <a:lumOff val="60000"/>
                </a:schemeClr>
              </a:buClr>
              <a:buSzPct val="70000"/>
              <a:buFont typeface="+mj-lt"/>
              <a:buAutoNum type="arabicPeriod" startAt="12"/>
            </a:pPr>
            <a:r>
              <a:rPr lang="en-US" sz="2800" b="1" baseline="0" dirty="0">
                <a:solidFill>
                  <a:srgbClr val="EBFFD2"/>
                </a:solidFill>
                <a:effectLst>
                  <a:outerShdw blurRad="38100" dist="38100" dir="2700000" algn="tl">
                    <a:srgbClr val="000000">
                      <a:alpha val="43137"/>
                    </a:srgbClr>
                  </a:outerShdw>
                </a:effectLst>
                <a:latin typeface="+mn-lt"/>
              </a:rPr>
              <a:t>Create a class </a:t>
            </a:r>
            <a:r>
              <a:rPr lang="en-US" sz="2800" b="1" baseline="0" dirty="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Path</a:t>
            </a:r>
            <a:r>
              <a:rPr lang="en-US" sz="2800" b="1" baseline="0" dirty="0">
                <a:solidFill>
                  <a:srgbClr val="EBFFD2"/>
                </a:solidFill>
                <a:effectLst>
                  <a:outerShdw blurRad="38100" dist="38100" dir="2700000" algn="tl">
                    <a:srgbClr val="000000">
                      <a:alpha val="43137"/>
                    </a:srgbClr>
                  </a:outerShdw>
                </a:effectLst>
                <a:latin typeface="+mn-lt"/>
              </a:rPr>
              <a:t> to hold a sequence of points in the 3D space. Create a static class </a:t>
            </a:r>
            <a:r>
              <a:rPr lang="en-US" sz="2800" b="1" baseline="0"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PathStorage</a:t>
            </a:r>
            <a:r>
              <a:rPr lang="en-US" sz="2800" b="1" dirty="0">
                <a:solidFill>
                  <a:srgbClr val="EBFFD2"/>
                </a:solidFill>
                <a:effectLst>
                  <a:outerShdw blurRad="38100" dist="38100" dir="2700000" algn="tl">
                    <a:srgbClr val="000000">
                      <a:alpha val="43137"/>
                    </a:srgbClr>
                  </a:outerShdw>
                </a:effectLst>
                <a:latin typeface="+mn-lt"/>
              </a:rPr>
              <a:t> with static methods to save and load paths from a text file. Use a file format of your choice.</a:t>
            </a:r>
            <a:endPar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23063748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Free Trainings @ Telerik Academy</a:t>
            </a:r>
          </a:p>
        </p:txBody>
      </p:sp>
      <p:sp>
        <p:nvSpPr>
          <p:cNvPr id="4" name="Content Placeholder 3"/>
          <p:cNvSpPr>
            <a:spLocks noGrp="1"/>
          </p:cNvSpPr>
          <p:nvPr>
            <p:ph idx="1"/>
          </p:nvPr>
        </p:nvSpPr>
        <p:spPr>
          <a:xfrm>
            <a:off x="228600" y="1066800"/>
            <a:ext cx="8686800" cy="5638800"/>
          </a:xfrm>
        </p:spPr>
        <p:txBody>
          <a:bodyPr/>
          <a:lstStyle/>
          <a:p>
            <a:r>
              <a:rPr lang="en-US"/>
              <a:t>C# Programming </a:t>
            </a:r>
            <a:r>
              <a:rPr lang="en-US" dirty="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3" tooltip="Telerik Software Academy - Free Programming Courses"/>
              </a:rPr>
              <a:t>academy.telerik.com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4" tooltip="Telerik Softyware Academy @ Facebook"/>
              </a:rPr>
              <a:t>facebook.com/TelerikAcademy</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281531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Class Definition and Members</a:t>
            </a:r>
            <a:endParaRPr lang="bg-BG" dirty="0"/>
          </a:p>
        </p:txBody>
      </p:sp>
      <p:sp>
        <p:nvSpPr>
          <p:cNvPr id="606211" name="Rectangle 3"/>
          <p:cNvSpPr>
            <a:spLocks noGrp="1" noChangeArrowheads="1"/>
          </p:cNvSpPr>
          <p:nvPr>
            <p:ph idx="1"/>
          </p:nvPr>
        </p:nvSpPr>
        <p:spPr>
          <a:xfrm>
            <a:off x="228600" y="1009650"/>
            <a:ext cx="8686800" cy="5695950"/>
          </a:xfrm>
        </p:spPr>
        <p:txBody>
          <a:bodyPr/>
          <a:lstStyle/>
          <a:p>
            <a:pPr marL="361950" indent="-361950">
              <a:lnSpc>
                <a:spcPct val="110000"/>
              </a:lnSpc>
              <a:tabLst/>
            </a:pPr>
            <a:r>
              <a:rPr lang="en-US" dirty="0">
                <a:solidFill>
                  <a:schemeClr val="accent5">
                    <a:lumMod val="20000"/>
                    <a:lumOff val="80000"/>
                  </a:schemeClr>
                </a:solidFill>
              </a:rPr>
              <a:t>Class definition </a:t>
            </a:r>
            <a:r>
              <a:rPr lang="en-US" dirty="0"/>
              <a:t>consists of:</a:t>
            </a:r>
          </a:p>
          <a:p>
            <a:pPr marL="709613" lvl="1" indent="-361950">
              <a:lnSpc>
                <a:spcPct val="110000"/>
              </a:lnSpc>
            </a:pPr>
            <a:r>
              <a:rPr lang="en-US" dirty="0"/>
              <a:t>Class declaration</a:t>
            </a:r>
          </a:p>
          <a:p>
            <a:pPr marL="709613" lvl="1" indent="-361950">
              <a:lnSpc>
                <a:spcPct val="110000"/>
              </a:lnSpc>
            </a:pPr>
            <a:r>
              <a:rPr lang="en-US" dirty="0"/>
              <a:t>Inherited class or implemented interfaces</a:t>
            </a:r>
          </a:p>
          <a:p>
            <a:pPr marL="709613" lvl="1" indent="-361950">
              <a:lnSpc>
                <a:spcPct val="110000"/>
              </a:lnSpc>
            </a:pPr>
            <a:r>
              <a:rPr lang="en-US" dirty="0"/>
              <a:t>Fields (static or not)</a:t>
            </a:r>
          </a:p>
          <a:p>
            <a:pPr marL="709613" lvl="1" indent="-361950">
              <a:lnSpc>
                <a:spcPct val="110000"/>
              </a:lnSpc>
            </a:pPr>
            <a:r>
              <a:rPr lang="en-US" dirty="0"/>
              <a:t>Constructors (static or not)</a:t>
            </a:r>
          </a:p>
          <a:p>
            <a:pPr marL="709613" lvl="1" indent="-361950">
              <a:lnSpc>
                <a:spcPct val="110000"/>
              </a:lnSpc>
            </a:pPr>
            <a:r>
              <a:rPr lang="en-US" dirty="0"/>
              <a:t>Properties (static or not)</a:t>
            </a:r>
          </a:p>
          <a:p>
            <a:pPr marL="709613" lvl="1" indent="-361950">
              <a:lnSpc>
                <a:spcPct val="110000"/>
              </a:lnSpc>
            </a:pPr>
            <a:r>
              <a:rPr lang="en-US" dirty="0"/>
              <a:t>Methods (static or not)</a:t>
            </a:r>
          </a:p>
          <a:p>
            <a:pPr marL="709613" lvl="1" indent="-361950">
              <a:lnSpc>
                <a:spcPct val="110000"/>
              </a:lnSpc>
            </a:pPr>
            <a:r>
              <a:rPr lang="en-US" dirty="0"/>
              <a:t>Events, inner types, etc.</a:t>
            </a:r>
          </a:p>
        </p:txBody>
      </p:sp>
      <p:pic>
        <p:nvPicPr>
          <p:cNvPr id="82945" name="Picture 1" descr="C:\Trash\abstract-shit.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785170" y="3733800"/>
            <a:ext cx="2878057" cy="2667000"/>
          </a:xfrm>
          <a:prstGeom prst="rect">
            <a:avLst/>
          </a:prstGeom>
          <a:noFill/>
          <a:effectLst>
            <a:softEdge rad="635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58526361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1762</TotalTime>
  <Words>5693</Words>
  <Application>Microsoft Office PowerPoint</Application>
  <PresentationFormat>Presentación en pantalla (4:3)</PresentationFormat>
  <Paragraphs>957</Paragraphs>
  <Slides>81</Slides>
  <Notes>53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81</vt:i4>
      </vt:variant>
    </vt:vector>
  </HeadingPairs>
  <TitlesOfParts>
    <vt:vector size="87" baseType="lpstr">
      <vt:lpstr>Calibri</vt:lpstr>
      <vt:lpstr>Cambria</vt:lpstr>
      <vt:lpstr>Consolas</vt:lpstr>
      <vt:lpstr>Corbel</vt:lpstr>
      <vt:lpstr>Wingdings 2</vt:lpstr>
      <vt:lpstr>Telerik Academy</vt:lpstr>
      <vt:lpstr>Defining Classes</vt:lpstr>
      <vt:lpstr>Table of Contents</vt:lpstr>
      <vt:lpstr>Table of Contents</vt:lpstr>
      <vt:lpstr>Defining Simple Classes </vt:lpstr>
      <vt:lpstr>Classes in OOP</vt:lpstr>
      <vt:lpstr>Classes in C#</vt:lpstr>
      <vt:lpstr>Simple Class Definition</vt:lpstr>
      <vt:lpstr>Simple Class Definition (2)</vt:lpstr>
      <vt:lpstr>Class Definition and Members</vt:lpstr>
      <vt:lpstr>Fields</vt:lpstr>
      <vt:lpstr>Fields</vt:lpstr>
      <vt:lpstr>Constant Fields</vt:lpstr>
      <vt:lpstr>Constant Fields – Example</vt:lpstr>
      <vt:lpstr>Access Modifiers</vt:lpstr>
      <vt:lpstr>Access Modifiers</vt:lpstr>
      <vt:lpstr>The 'this' Keyword</vt:lpstr>
      <vt:lpstr>Defining Simple Classes</vt:lpstr>
      <vt:lpstr>Task: Define a Class "Dog"</vt:lpstr>
      <vt:lpstr>Defining Class Dog – Example</vt:lpstr>
      <vt:lpstr>Defining Class Dog – Example (2)</vt:lpstr>
      <vt:lpstr>Using Classes and Objects</vt:lpstr>
      <vt:lpstr>How to Use Classes (Non-Static)?</vt:lpstr>
      <vt:lpstr>Task: Dog Meeting</vt:lpstr>
      <vt:lpstr>Dog Meeting – Example</vt:lpstr>
      <vt:lpstr>Dog Meeting – Example (2)</vt:lpstr>
      <vt:lpstr>Dog Meeting</vt:lpstr>
      <vt:lpstr>Constructors</vt:lpstr>
      <vt:lpstr>What is Constructor?</vt:lpstr>
      <vt:lpstr>Defining Constructors</vt:lpstr>
      <vt:lpstr>Defining Constructors (2)</vt:lpstr>
      <vt:lpstr>Constructors and Initialization</vt:lpstr>
      <vt:lpstr>Chaining Constructors Calls</vt:lpstr>
      <vt:lpstr>Constructors</vt:lpstr>
      <vt:lpstr>Methods</vt:lpstr>
      <vt:lpstr>Methods</vt:lpstr>
      <vt:lpstr>Using Methods</vt:lpstr>
      <vt:lpstr>Methods</vt:lpstr>
      <vt:lpstr>Properties</vt:lpstr>
      <vt:lpstr>The Role of Properties</vt:lpstr>
      <vt:lpstr>Defining Properties</vt:lpstr>
      <vt:lpstr>Defining Properties – Example</vt:lpstr>
      <vt:lpstr>Dynamic Properties</vt:lpstr>
      <vt:lpstr>Automatic Properties</vt:lpstr>
      <vt:lpstr>Properties</vt:lpstr>
      <vt:lpstr>Enumerations</vt:lpstr>
      <vt:lpstr>Enumerations in C#</vt:lpstr>
      <vt:lpstr>Enumerations – Example</vt:lpstr>
      <vt:lpstr>Enumerations – Example (2)</vt:lpstr>
      <vt:lpstr>Enumerations</vt:lpstr>
      <vt:lpstr>Keeping the Object State Correct</vt:lpstr>
      <vt:lpstr>Keep the Object State Correct</vt:lpstr>
      <vt:lpstr>Keep the Object State – Example</vt:lpstr>
      <vt:lpstr>Keeping the Object State Correct</vt:lpstr>
      <vt:lpstr>Static Members</vt:lpstr>
      <vt:lpstr>Static Members</vt:lpstr>
      <vt:lpstr>Static vs. Non-Static</vt:lpstr>
      <vt:lpstr>Static Members – Example</vt:lpstr>
      <vt:lpstr>Static Members – Example (2)</vt:lpstr>
      <vt:lpstr>Static Members</vt:lpstr>
      <vt:lpstr>C# Structures</vt:lpstr>
      <vt:lpstr>C# Structures</vt:lpstr>
      <vt:lpstr>C# Structures – Example</vt:lpstr>
      <vt:lpstr>C# Structures – Example (2)</vt:lpstr>
      <vt:lpstr>C# Structures</vt:lpstr>
      <vt:lpstr>Namespaces</vt:lpstr>
      <vt:lpstr>Namespaces</vt:lpstr>
      <vt:lpstr>Including Namespaces</vt:lpstr>
      <vt:lpstr>Including Namespaces (2)</vt:lpstr>
      <vt:lpstr>Defining Namespaces</vt:lpstr>
      <vt:lpstr>Defining Namespaces (2)</vt:lpstr>
      <vt:lpstr>Namespaces – Example</vt:lpstr>
      <vt:lpstr>Namespaces – Example (2)</vt:lpstr>
      <vt:lpstr>Namespaces – Example (3)</vt:lpstr>
      <vt:lpstr>Namespaces</vt:lpstr>
      <vt:lpstr>Summary</vt:lpstr>
      <vt:lpstr>Defining Classes – Part I</vt:lpstr>
      <vt:lpstr>Exercises</vt:lpstr>
      <vt:lpstr>Exercises (2)</vt:lpstr>
      <vt:lpstr>Exercises (3)</vt:lpstr>
      <vt:lpstr>Exercises (4)</vt:lpstr>
      <vt:lpstr>Free Trainings @ Telerik Academy</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Miguel Angel Campos Méndez</cp:lastModifiedBy>
  <cp:revision>447</cp:revision>
  <dcterms:created xsi:type="dcterms:W3CDTF">2007-12-08T16:03:35Z</dcterms:created>
  <dcterms:modified xsi:type="dcterms:W3CDTF">2020-03-29T17:41:31Z</dcterms:modified>
  <cp:category>software engineering</cp:category>
</cp:coreProperties>
</file>