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55" r:id="rId14"/>
    <p:sldId id="346" r:id="rId15"/>
    <p:sldId id="347" r:id="rId16"/>
    <p:sldId id="348" r:id="rId17"/>
    <p:sldId id="349" r:id="rId18"/>
    <p:sldId id="350" r:id="rId19"/>
    <p:sldId id="351" r:id="rId20"/>
    <p:sldId id="352" r:id="rId21"/>
    <p:sldId id="353" r:id="rId22"/>
    <p:sldId id="354"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4" d="100"/>
          <a:sy n="104" d="100"/>
        </p:scale>
        <p:origin x="114" y="29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Ángel Campos Méndez" userId="402d5bdf62ce6c12" providerId="LiveId" clId="{793D278F-532F-43FA-99BA-B2FE11BE4DFF}"/>
    <pc:docChg chg="modSld sldOrd">
      <pc:chgData name="Miguel Ángel Campos Méndez" userId="402d5bdf62ce6c12" providerId="LiveId" clId="{793D278F-532F-43FA-99BA-B2FE11BE4DFF}" dt="2021-05-05T10:36:03.511" v="10" actId="20577"/>
      <pc:docMkLst>
        <pc:docMk/>
      </pc:docMkLst>
      <pc:sldChg chg="modSp mod">
        <pc:chgData name="Miguel Ángel Campos Méndez" userId="402d5bdf62ce6c12" providerId="LiveId" clId="{793D278F-532F-43FA-99BA-B2FE11BE4DFF}" dt="2021-05-05T10:36:03.511" v="10" actId="20577"/>
        <pc:sldMkLst>
          <pc:docMk/>
          <pc:sldMk cId="94694358" sldId="344"/>
        </pc:sldMkLst>
        <pc:spChg chg="mod">
          <ac:chgData name="Miguel Ángel Campos Méndez" userId="402d5bdf62ce6c12" providerId="LiveId" clId="{793D278F-532F-43FA-99BA-B2FE11BE4DFF}" dt="2021-05-05T10:36:03.511" v="10" actId="20577"/>
          <ac:spMkLst>
            <pc:docMk/>
            <pc:sldMk cId="94694358" sldId="344"/>
            <ac:spMk id="545796" creationId="{00000000-0000-0000-0000-000000000000}"/>
          </ac:spMkLst>
        </pc:spChg>
      </pc:sldChg>
      <pc:sldChg chg="ord">
        <pc:chgData name="Miguel Ángel Campos Méndez" userId="402d5bdf62ce6c12" providerId="LiveId" clId="{793D278F-532F-43FA-99BA-B2FE11BE4DFF}" dt="2021-05-05T09:16:31.889" v="3"/>
        <pc:sldMkLst>
          <pc:docMk/>
          <pc:sldMk cId="1749551829" sldId="3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5/5/2021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‹Nº›</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5/5/2021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‹Nº›</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14</a:t>
            </a:fld>
            <a:r>
              <a:rPr lang="en-US" dirty="0"/>
              <a:t>##</a:t>
            </a: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355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15</a:t>
            </a:fld>
            <a:r>
              <a:rPr lang="en-US" dirty="0"/>
              <a:t>##</a:t>
            </a:r>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8554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16</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543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17</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70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18</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8548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19</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56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20</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661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45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22</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237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2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1480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2625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9900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3024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44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6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35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8564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9270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079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35</a:t>
            </a:fld>
            <a:r>
              <a:rPr lang="en-US" dirty="0"/>
              <a:t>##</a:t>
            </a:r>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07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38</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037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619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29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04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364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4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17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sharpfundamentals.telerik.com/" TargetMode="External"/><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loneranger2008.files.wordpress.com/2008/05/lightning-gallery-18.jpg"/>
          <p:cNvPicPr>
            <a:picLocks noChangeAspect="1" noChangeArrowheads="1"/>
          </p:cNvPicPr>
          <p:nvPr/>
        </p:nvPicPr>
        <p:blipFill>
          <a:blip r:embed="rId3" cstate="screen">
            <a:clrChange>
              <a:clrFrom>
                <a:srgbClr val="020A2F"/>
              </a:clrFrom>
              <a:clrTo>
                <a:srgbClr val="020A2F">
                  <a:alpha val="0"/>
                </a:srgbClr>
              </a:clrTo>
            </a:clrChange>
            <a:extLst>
              <a:ext uri="{28A0092B-C50C-407E-A947-70E740481C1C}">
                <a14:useLocalDpi xmlns:a14="http://schemas.microsoft.com/office/drawing/2010/main" val="0"/>
              </a:ext>
            </a:extLst>
          </a:blip>
          <a:srcRect/>
          <a:stretch>
            <a:fillRect/>
          </a:stretch>
        </p:blipFill>
        <p:spPr bwMode="auto">
          <a:xfrm flipH="1">
            <a:off x="1447800" y="457200"/>
            <a:ext cx="7239000" cy="2057400"/>
          </a:xfrm>
          <a:prstGeom prst="rect">
            <a:avLst/>
          </a:prstGeom>
          <a:noFill/>
          <a:effectLst>
            <a:softEdge rad="127000"/>
          </a:effectLst>
        </p:spPr>
      </p:pic>
      <p:sp>
        <p:nvSpPr>
          <p:cNvPr id="2" name="Title 1"/>
          <p:cNvSpPr>
            <a:spLocks noGrp="1"/>
          </p:cNvSpPr>
          <p:nvPr>
            <p:ph type="ctrTitle"/>
          </p:nvPr>
        </p:nvSpPr>
        <p:spPr>
          <a:xfrm>
            <a:off x="457200" y="1752600"/>
            <a:ext cx="8229600" cy="1524000"/>
          </a:xfrm>
        </p:spPr>
        <p:txBody>
          <a:bodyPr/>
          <a:lstStyle/>
          <a:p>
            <a:r>
              <a:rPr lang="en-US" dirty="0"/>
              <a:t>Exception Handling</a:t>
            </a:r>
          </a:p>
        </p:txBody>
      </p:sp>
      <p:sp>
        <p:nvSpPr>
          <p:cNvPr id="3" name="Subtitle 2"/>
          <p:cNvSpPr>
            <a:spLocks noGrp="1"/>
          </p:cNvSpPr>
          <p:nvPr>
            <p:ph type="subTitle" idx="1"/>
          </p:nvPr>
        </p:nvSpPr>
        <p:spPr>
          <a:xfrm>
            <a:off x="457200" y="3349736"/>
            <a:ext cx="8229600" cy="569120"/>
          </a:xfrm>
        </p:spPr>
        <p:txBody>
          <a:bodyPr/>
          <a:lstStyle/>
          <a:p>
            <a:r>
              <a:rPr lang="en-US" dirty="0"/>
              <a:t>Handling Errors during the Program Execution</a:t>
            </a:r>
          </a:p>
        </p:txBody>
      </p:sp>
      <p:sp>
        <p:nvSpPr>
          <p:cNvPr id="14" name="Text Placeholder 4"/>
          <p:cNvSpPr>
            <a:spLocks noGrp="1"/>
          </p:cNvSpPr>
          <p:nvPr>
            <p:ph type="body" sz="quarter" idx="10"/>
          </p:nvPr>
        </p:nvSpPr>
        <p:spPr>
          <a:xfrm>
            <a:off x="419099" y="4572000"/>
            <a:ext cx="3853295" cy="533400"/>
          </a:xfrm>
        </p:spPr>
        <p:txBody>
          <a:bodyPr/>
          <a:lstStyle/>
          <a:p>
            <a:r>
              <a:rPr lang="en-US" dirty="0"/>
              <a:t>Svetlin Nakov</a:t>
            </a:r>
          </a:p>
        </p:txBody>
      </p:sp>
      <p:sp>
        <p:nvSpPr>
          <p:cNvPr id="15" name="Text Placeholder 5"/>
          <p:cNvSpPr>
            <a:spLocks noGrp="1"/>
          </p:cNvSpPr>
          <p:nvPr>
            <p:ph type="body" sz="quarter" idx="11"/>
          </p:nvPr>
        </p:nvSpPr>
        <p:spPr>
          <a:xfrm>
            <a:off x="457200" y="5833646"/>
            <a:ext cx="3810000" cy="369332"/>
          </a:xfrm>
        </p:spPr>
        <p:txBody>
          <a:bodyPr/>
          <a:lstStyle/>
          <a:p>
            <a:r>
              <a:rPr lang="en-US" dirty="0"/>
              <a:t>Telerik Software Academy</a:t>
            </a:r>
          </a:p>
        </p:txBody>
      </p:sp>
      <p:sp>
        <p:nvSpPr>
          <p:cNvPr id="16" name="Text Placeholder 6"/>
          <p:cNvSpPr>
            <a:spLocks noGrp="1"/>
          </p:cNvSpPr>
          <p:nvPr>
            <p:ph type="body" sz="quarter" idx="12"/>
          </p:nvPr>
        </p:nvSpPr>
        <p:spPr>
          <a:xfrm>
            <a:off x="457200" y="6138446"/>
            <a:ext cx="3810000" cy="338554"/>
          </a:xfrm>
        </p:spPr>
        <p:txBody>
          <a:bodyPr/>
          <a:lstStyle/>
          <a:p>
            <a:r>
              <a:rPr lang="en-US" dirty="0">
                <a:hlinkClick r:id="rId4"/>
              </a:rPr>
              <a:t>academy.telerik.com</a:t>
            </a:r>
            <a:r>
              <a:rPr lang="en-US" dirty="0"/>
              <a:t>   </a:t>
            </a:r>
          </a:p>
        </p:txBody>
      </p:sp>
      <p:sp>
        <p:nvSpPr>
          <p:cNvPr id="4" name="Text Placeholder 3"/>
          <p:cNvSpPr>
            <a:spLocks noGrp="1"/>
          </p:cNvSpPr>
          <p:nvPr>
            <p:ph type="body" sz="quarter" idx="13"/>
          </p:nvPr>
        </p:nvSpPr>
        <p:spPr>
          <a:xfrm>
            <a:off x="431800" y="5029200"/>
            <a:ext cx="3838864" cy="461665"/>
          </a:xfrm>
        </p:spPr>
        <p:txBody>
          <a:bodyPr/>
          <a:lstStyle/>
          <a:p>
            <a:r>
              <a:rPr lang="en-US" dirty="0"/>
              <a:t>Technical Trainer</a:t>
            </a:r>
          </a:p>
        </p:txBody>
      </p:sp>
      <p:sp>
        <p:nvSpPr>
          <p:cNvPr id="6" name="Text Placeholder 5"/>
          <p:cNvSpPr>
            <a:spLocks noGrp="1"/>
          </p:cNvSpPr>
          <p:nvPr>
            <p:ph type="body" sz="quarter" idx="14"/>
          </p:nvPr>
        </p:nvSpPr>
        <p:spPr>
          <a:xfrm>
            <a:off x="457200" y="5405735"/>
            <a:ext cx="3810000" cy="369332"/>
          </a:xfrm>
        </p:spPr>
        <p:txBody>
          <a:bodyPr/>
          <a:lstStyle/>
          <a:p>
            <a:r>
              <a:rPr lang="en-US" sz="1800" dirty="0">
                <a:hlinkClick r:id="rId5"/>
              </a:rPr>
              <a:t>www.nakov.com</a:t>
            </a:r>
            <a:endParaRPr lang="en-US" sz="1800" dirty="0"/>
          </a:p>
        </p:txBody>
      </p:sp>
      <p:sp>
        <p:nvSpPr>
          <p:cNvPr id="12" name="TextBox 10"/>
          <p:cNvSpPr txBox="1"/>
          <p:nvPr/>
        </p:nvSpPr>
        <p:spPr>
          <a:xfrm rot="21108038">
            <a:off x="1645315" y="459998"/>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6"/>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7495" y="4634593"/>
            <a:ext cx="1690210" cy="1611475"/>
          </a:xfrm>
          <a:prstGeom prst="rect">
            <a:avLst/>
          </a:prstGeom>
        </p:spPr>
      </p:pic>
      <p:pic>
        <p:nvPicPr>
          <p:cNvPr id="21" name="Picture 2" descr="http://ralphlosey.files.wordpress.com/2008/08/quantum_computing.jpg?w=297&amp;h=210"/>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5486400" y="4556062"/>
            <a:ext cx="3093533" cy="1768538"/>
          </a:xfrm>
          <a:prstGeom prst="roundRect">
            <a:avLst>
              <a:gd name="adj" fmla="val 9598"/>
            </a:avLst>
          </a:prstGeom>
          <a:noFill/>
          <a:effectLst>
            <a:softEdge rad="127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43748" name="Rectangle 4"/>
          <p:cNvSpPr>
            <a:spLocks noChangeArrowheads="1"/>
          </p:cNvSpPr>
          <p:nvPr/>
        </p:nvSpPr>
        <p:spPr bwMode="auto">
          <a:xfrm>
            <a:off x="539750" y="998577"/>
            <a:ext cx="80645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Example</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{0}\n{1}",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671856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caused 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45796" name="Rectangle 4"/>
          <p:cNvSpPr>
            <a:spLocks noChangeArrowheads="1"/>
          </p:cNvSpPr>
          <p:nvPr/>
        </p:nvSpPr>
        <p:spPr bwMode="auto">
          <a:xfrm>
            <a:off x="609601" y="3352800"/>
            <a:ext cx="7924799"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 Input string was not in a correct format.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946943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was in </a:t>
            </a:r>
            <a:r>
              <a:rPr lang="en-US" sz="2800" dirty="0">
                <a:solidFill>
                  <a:schemeClr val="accent5">
                    <a:lumMod val="20000"/>
                    <a:lumOff val="80000"/>
                  </a:schemeClr>
                </a:solidFill>
              </a:rPr>
              <a:t>Debug</a:t>
            </a:r>
            <a:r>
              <a:rPr lang="en-US" sz="2800" dirty="0"/>
              <a:t> mode</a:t>
            </a:r>
          </a:p>
          <a:p>
            <a:pPr>
              <a:lnSpc>
                <a:spcPct val="100000"/>
              </a:lnSpc>
            </a:pPr>
            <a:r>
              <a:rPr lang="en-US" sz="2800" dirty="0"/>
              <a:t>When compiled in </a:t>
            </a:r>
            <a:r>
              <a:rPr lang="en-US" sz="2800" dirty="0">
                <a:solidFill>
                  <a:schemeClr val="accent5">
                    <a:lumMod val="20000"/>
                    <a:lumOff val="80000"/>
                  </a:schemeClr>
                </a:solidFill>
              </a:rPr>
              <a:t>Release</a:t>
            </a:r>
            <a:r>
              <a:rPr lang="en-US" sz="2800" dirty="0"/>
              <a:t> mode, the information in the 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is quite 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47844" name="Rectangle 4"/>
          <p:cNvSpPr>
            <a:spLocks noChangeArrowheads="1"/>
          </p:cNvSpPr>
          <p:nvPr/>
        </p:nvSpPr>
        <p:spPr bwMode="auto">
          <a:xfrm>
            <a:off x="627063" y="32766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981200" y="5295900"/>
            <a:ext cx="5238750" cy="1181100"/>
          </a:xfrm>
          <a:prstGeom prst="roundRect">
            <a:avLst>
              <a:gd name="adj" fmla="val 1613"/>
            </a:avLst>
          </a:prstGeom>
          <a:noFill/>
          <a:ln w="9525">
            <a:noFill/>
            <a:miter lim="800000"/>
            <a:headEnd/>
            <a:tailEnd/>
          </a:ln>
        </p:spPr>
      </p:pic>
    </p:spTree>
    <p:extLst>
      <p:ext uri="{BB962C8B-B14F-4D97-AF65-F5344CB8AC3E}">
        <p14:creationId xmlns:p14="http://schemas.microsoft.com/office/powerpoint/2010/main" val="30904157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a:t>How Exceptions Work?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2. Method call</a:t>
            </a: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3. Method call</a:t>
            </a: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4. Method call</a:t>
            </a: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8. Find handler</a:t>
            </a: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7. Find handler</a:t>
            </a: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6. Find handler</a:t>
            </a: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5. Throw an exception</a:t>
            </a: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a:solidFill>
                  <a:schemeClr val="accent5">
                    <a:lumMod val="20000"/>
                    <a:lumOff val="80000"/>
                  </a:schemeClr>
                </a:solidFill>
                <a:effectLst>
                  <a:outerShdw blurRad="38100" dist="38100" dir="2700000" algn="tl">
                    <a:srgbClr val="000000">
                      <a:alpha val="43137"/>
                    </a:srgbClr>
                  </a:outerShdw>
                </a:effectLst>
              </a:rPr>
              <a:t>program</a:t>
            </a: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a:solidFill>
                  <a:schemeClr val="accent5">
                    <a:lumMod val="20000"/>
                    <a:lumOff val="80000"/>
                  </a:schemeClr>
                </a:solidFill>
                <a:effectLst>
                  <a:outerShdw blurRad="38100" dist="38100" dir="2700000" algn="tl">
                    <a:srgbClr val="000000">
                      <a:alpha val="43137"/>
                    </a:srgbClr>
                  </a:outerShdw>
                </a:effectLst>
              </a:rPr>
              <a:t>9. Find handler</a:t>
            </a: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a:solidFill>
                  <a:schemeClr val="accent5">
                    <a:lumMod val="20000"/>
                    <a:lumOff val="80000"/>
                  </a:schemeClr>
                </a:solidFill>
                <a:effectLst>
                  <a:outerShdw blurRad="38100" dist="38100" dir="2700000" algn="tl">
                    <a:srgbClr val="000000">
                      <a:alpha val="43137"/>
                    </a:srgbClr>
                  </a:outerShdw>
                </a:effectLst>
              </a:rPr>
              <a:t>10. Display error message</a:t>
            </a: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174955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598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a:t>The Hierarchy of</a:t>
            </a:r>
            <a:r>
              <a:rPr lang="bg-BG" dirty="0"/>
              <a:t> </a:t>
            </a:r>
            <a:r>
              <a:rPr lang="en-US" dirty="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extLst>
              <a:ext uri="{28A0092B-C50C-407E-A947-70E740481C1C}">
                <a14:useLocalDpi xmlns:a14="http://schemas.microsoft.com/office/drawing/2010/main" val="0"/>
              </a:ext>
            </a:extLst>
          </a:blip>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extLst>
      <p:ext uri="{BB962C8B-B14F-4D97-AF65-F5344CB8AC3E}">
        <p14:creationId xmlns:p14="http://schemas.microsoft.com/office/powerpoint/2010/main" val="3700186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in .NET Framework are organized in a hierarchy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452176" y="23454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5425689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10000"/>
              </a:lnSpc>
            </a:pPr>
            <a:r>
              <a:rPr lang="en-US" sz="3000" dirty="0"/>
              <a:t>.NET exceptions inherit from </a:t>
            </a:r>
            <a:r>
              <a:rPr lang="en-US" sz="3000" noProof="1">
                <a:solidFill>
                  <a:schemeClr val="accent5">
                    <a:lumMod val="20000"/>
                    <a:lumOff val="80000"/>
                  </a:schemeClr>
                </a:solidFill>
                <a:latin typeface="Consolas" pitchFamily="49" charset="0"/>
                <a:cs typeface="Consolas" pitchFamily="49" charset="0"/>
              </a:rPr>
              <a:t>System.Exception</a:t>
            </a:r>
          </a:p>
          <a:p>
            <a:pPr>
              <a:lnSpc>
                <a:spcPct val="110000"/>
              </a:lnSpc>
            </a:pPr>
            <a:r>
              <a:rPr lang="en-US" sz="3000" dirty="0"/>
              <a:t>The system exceptions inherit from </a:t>
            </a:r>
            <a:r>
              <a:rPr lang="en-US" sz="3000" noProof="1">
                <a:solidFill>
                  <a:schemeClr val="accent5">
                    <a:lumMod val="20000"/>
                    <a:lumOff val="80000"/>
                  </a:schemeClr>
                </a:solidFill>
                <a:latin typeface="Consolas" pitchFamily="49" charset="0"/>
                <a:cs typeface="Consolas" pitchFamily="49" charset="0"/>
              </a:rPr>
              <a:t>System.SystemException</a:t>
            </a:r>
            <a:r>
              <a:rPr lang="en-US" sz="3000" dirty="0"/>
              <a:t>, e.g.</a:t>
            </a:r>
            <a:endParaRPr lang="bg-BG" sz="3000" dirty="0"/>
          </a:p>
          <a:p>
            <a:pPr lvl="1">
              <a:lnSpc>
                <a:spcPct val="110000"/>
              </a:lnSpc>
            </a:pPr>
            <a:r>
              <a:rPr lang="en-US" sz="2800" noProof="1">
                <a:solidFill>
                  <a:schemeClr val="accent5">
                    <a:lumMod val="20000"/>
                    <a:lumOff val="80000"/>
                  </a:schemeClr>
                </a:solidFill>
                <a:latin typeface="Consolas" pitchFamily="49" charset="0"/>
                <a:cs typeface="Consolas" pitchFamily="49" charset="0"/>
              </a:rPr>
              <a:t>System.ArgumentException</a:t>
            </a:r>
          </a:p>
          <a:p>
            <a:pPr lvl="1">
              <a:lnSpc>
                <a:spcPct val="110000"/>
              </a:lnSpc>
            </a:pPr>
            <a:r>
              <a:rPr lang="en-US" sz="2800" noProof="1">
                <a:solidFill>
                  <a:schemeClr val="accent5">
                    <a:lumMod val="20000"/>
                    <a:lumOff val="80000"/>
                  </a:schemeClr>
                </a:solidFill>
                <a:latin typeface="Consolas" pitchFamily="49" charset="0"/>
                <a:cs typeface="Consolas" pitchFamily="49" charset="0"/>
              </a:rPr>
              <a:t>System.NullReferenceException</a:t>
            </a:r>
          </a:p>
          <a:p>
            <a:pPr lvl="1">
              <a:lnSpc>
                <a:spcPct val="110000"/>
              </a:lnSpc>
            </a:pPr>
            <a:r>
              <a:rPr lang="en-US" sz="2800" noProof="1">
                <a:solidFill>
                  <a:schemeClr val="accent5">
                    <a:lumMod val="20000"/>
                    <a:lumOff val="80000"/>
                  </a:schemeClr>
                </a:solidFill>
                <a:latin typeface="Consolas" pitchFamily="49" charset="0"/>
                <a:cs typeface="Consolas" pitchFamily="49" charset="0"/>
              </a:rPr>
              <a:t>System.OutOfMemoryException</a:t>
            </a:r>
          </a:p>
          <a:p>
            <a:pPr lvl="1">
              <a:lnSpc>
                <a:spcPct val="110000"/>
              </a:lnSpc>
            </a:pPr>
            <a:r>
              <a:rPr lang="en-US" sz="2800" noProof="1">
                <a:solidFill>
                  <a:schemeClr val="accent5">
                    <a:lumMod val="20000"/>
                    <a:lumOff val="80000"/>
                  </a:schemeClr>
                </a:solidFill>
                <a:latin typeface="Consolas" pitchFamily="49" charset="0"/>
                <a:cs typeface="Consolas" pitchFamily="49" charset="0"/>
              </a:rPr>
              <a:t>System.StackOverflowException</a:t>
            </a:r>
          </a:p>
          <a:p>
            <a:pPr>
              <a:lnSpc>
                <a:spcPct val="110000"/>
              </a:lnSpc>
            </a:pPr>
            <a:r>
              <a:rPr lang="en-US" sz="3000" dirty="0"/>
              <a:t>User-defined exceptions should inherit from </a:t>
            </a:r>
            <a:r>
              <a:rPr lang="en-US" sz="3000" noProof="1">
                <a:solidFill>
                  <a:schemeClr val="accent5">
                    <a:lumMod val="20000"/>
                    <a:lumOff val="80000"/>
                  </a:schemeClr>
                </a:solidFill>
                <a:latin typeface="Consolas" pitchFamily="49" charset="0"/>
                <a:cs typeface="Consolas" pitchFamily="49" charset="0"/>
              </a:rPr>
              <a:t>System.ApplicationException</a:t>
            </a:r>
            <a:endParaRPr lang="bg-BG" sz="30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31945463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429250"/>
          </a:xfrm>
        </p:spPr>
        <p:txBody>
          <a:bodyPr/>
          <a:lstStyle/>
          <a:p>
            <a:pPr>
              <a:lnSpc>
                <a:spcPct val="100000"/>
              </a:lnSpc>
              <a:spcBef>
                <a:spcPct val="20000"/>
              </a:spcBef>
            </a:pPr>
            <a:r>
              <a:rPr lang="en-US" sz="3000" dirty="0"/>
              <a:t>When catching an exception of a particular class, all its inheritors (child exceptions) are caught too</a:t>
            </a:r>
          </a:p>
          <a:p>
            <a:pPr>
              <a:lnSpc>
                <a:spcPct val="100000"/>
              </a:lnSpc>
              <a:spcBef>
                <a:spcPct val="20000"/>
              </a:spcBef>
            </a:pPr>
            <a:r>
              <a:rPr lang="en-US" sz="3000" dirty="0"/>
              <a:t>Example:</a:t>
            </a:r>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ts val="0"/>
              </a:spcBef>
              <a:buFontTx/>
              <a:buNone/>
            </a:pPr>
            <a:endParaRPr lang="en-US" sz="2600" dirty="0"/>
          </a:p>
          <a:p>
            <a:pPr>
              <a:lnSpc>
                <a:spcPct val="100000"/>
              </a:lnSpc>
              <a:buFontTx/>
              <a:buNone/>
            </a:pPr>
            <a:r>
              <a:rPr lang="bg-BG" sz="2600" dirty="0"/>
              <a:t>	</a:t>
            </a:r>
            <a:r>
              <a:rPr lang="en-US" sz="2700" dirty="0"/>
              <a:t>Handles</a:t>
            </a:r>
            <a:r>
              <a:rPr lang="bg-BG" sz="2700" dirty="0"/>
              <a:t> </a:t>
            </a:r>
            <a:r>
              <a:rPr lang="en-US" sz="2700" noProof="1">
                <a:solidFill>
                  <a:schemeClr val="accent5">
                    <a:lumMod val="20000"/>
                    <a:lumOff val="80000"/>
                  </a:schemeClr>
                </a:solidFill>
                <a:latin typeface="Consolas" pitchFamily="49" charset="0"/>
                <a:cs typeface="Consolas" pitchFamily="49" charset="0"/>
              </a:rPr>
              <a:t>ArithmeticException</a:t>
            </a:r>
            <a:r>
              <a:rPr lang="bg-BG" sz="2700" dirty="0"/>
              <a:t> </a:t>
            </a:r>
            <a:r>
              <a:rPr lang="en-US" sz="2700" dirty="0"/>
              <a:t>and</a:t>
            </a:r>
            <a:r>
              <a:rPr lang="bg-BG" sz="2700" dirty="0"/>
              <a:t> </a:t>
            </a:r>
            <a:r>
              <a:rPr lang="en-US" sz="2700" dirty="0"/>
              <a:t>its descendants </a:t>
            </a:r>
            <a:r>
              <a:rPr lang="en-US" sz="2700" noProof="1">
                <a:solidFill>
                  <a:schemeClr val="accent5">
                    <a:lumMod val="20000"/>
                    <a:lumOff val="80000"/>
                  </a:schemeClr>
                </a:solidFill>
                <a:latin typeface="Consolas" pitchFamily="49" charset="0"/>
                <a:cs typeface="Consolas" pitchFamily="49" charset="0"/>
              </a:rPr>
              <a:t>DivideByZeroException</a:t>
            </a:r>
            <a:r>
              <a:rPr lang="bg-BG" sz="2700" dirty="0"/>
              <a:t> </a:t>
            </a:r>
            <a:r>
              <a:rPr lang="en-US" sz="2700" dirty="0"/>
              <a:t>and</a:t>
            </a:r>
            <a:r>
              <a:rPr lang="bg-BG" sz="2700" dirty="0"/>
              <a:t> </a:t>
            </a:r>
            <a:r>
              <a:rPr lang="en-US" sz="2700" noProof="1">
                <a:solidFill>
                  <a:schemeClr val="accent5">
                    <a:lumMod val="20000"/>
                    <a:lumOff val="80000"/>
                  </a:schemeClr>
                </a:solidFill>
                <a:latin typeface="Consolas" pitchFamily="49" charset="0"/>
                <a:cs typeface="Consolas" pitchFamily="49" charset="0"/>
              </a:rPr>
              <a:t>OverflowException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53988" name="Rectangle 4"/>
          <p:cNvSpPr>
            <a:spLocks noChangeArrowheads="1"/>
          </p:cNvSpPr>
          <p:nvPr/>
        </p:nvSpPr>
        <p:spPr bwMode="auto">
          <a:xfrm>
            <a:off x="900113" y="2953365"/>
            <a:ext cx="7326312"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 some works that can cause an exception</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Handle the caught arithmetic exception</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37890" name="Picture 2" descr="http://butterflywebsite.com/clipart/butterfly_ne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62800" y="24193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16300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Mistake!</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56035" name="Rectangle 3"/>
          <p:cNvSpPr>
            <a:spLocks noChangeArrowheads="1"/>
          </p:cNvSpPr>
          <p:nvPr/>
        </p:nvSpPr>
        <p:spPr bwMode="auto">
          <a:xfrm>
            <a:off x="507441" y="873978"/>
            <a:ext cx="81581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(Exception)</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Console.WriteLine("Can not parse the number!");</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Console.WriteLine("Invalid integer number!");</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(OverflowException)</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810000" y="2012196"/>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This should be last</a:t>
            </a:r>
          </a:p>
        </p:txBody>
      </p:sp>
      <p:sp>
        <p:nvSpPr>
          <p:cNvPr id="5" name="AutoShape 7"/>
          <p:cNvSpPr>
            <a:spLocks noChangeArrowheads="1"/>
          </p:cNvSpPr>
          <p:nvPr/>
        </p:nvSpPr>
        <p:spPr bwMode="auto">
          <a:xfrm>
            <a:off x="4775200" y="3701296"/>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latin typeface="+mn-lt"/>
                <a:cs typeface="Consolas" pitchFamily="49" charset="0"/>
              </a:rPr>
              <a:t>Unreachable code</a:t>
            </a:r>
          </a:p>
        </p:txBody>
      </p:sp>
      <p:sp>
        <p:nvSpPr>
          <p:cNvPr id="6" name="AutoShape 7"/>
          <p:cNvSpPr>
            <a:spLocks noChangeArrowheads="1"/>
          </p:cNvSpPr>
          <p:nvPr/>
        </p:nvSpPr>
        <p:spPr bwMode="auto">
          <a:xfrm>
            <a:off x="5067300" y="49403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a:solidFill>
                  <a:srgbClr val="F7FFE7"/>
                </a:solidFill>
                <a:effectLst>
                  <a:outerShdw blurRad="38100" dist="38100" dir="2700000" algn="tl">
                    <a:srgbClr val="000000">
                      <a:alpha val="43137"/>
                    </a:srgbClr>
                  </a:outerShdw>
                </a:effectLst>
                <a:cs typeface="Consolas" pitchFamily="49" charset="0"/>
              </a:rPr>
              <a:t>Unreachable code</a:t>
            </a:r>
          </a:p>
        </p:txBody>
      </p:sp>
    </p:spTree>
    <p:extLst>
      <p:ext uri="{BB962C8B-B14F-4D97-AF65-F5344CB8AC3E}">
        <p14:creationId xmlns:p14="http://schemas.microsoft.com/office/powerpoint/2010/main" val="329647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444419" name="Rectangle 3"/>
          <p:cNvSpPr>
            <a:spLocks noGrp="1" noChangeArrowheads="1"/>
          </p:cNvSpPr>
          <p:nvPr>
            <p:ph idx="1"/>
          </p:nvPr>
        </p:nvSpPr>
        <p:spPr/>
        <p:txBody>
          <a:bodyPr/>
          <a:lstStyle/>
          <a:p>
            <a:pPr marL="452438" indent="-452438">
              <a:lnSpc>
                <a:spcPct val="100000"/>
              </a:lnSpc>
              <a:buFontTx/>
              <a:buAutoNum type="arabicPeriod"/>
            </a:pPr>
            <a:r>
              <a:rPr lang="en-US" dirty="0"/>
              <a:t>What are Exceptions?</a:t>
            </a:r>
            <a:endParaRPr lang="bg-BG" dirty="0"/>
          </a:p>
          <a:p>
            <a:pPr marL="452438" indent="-452438">
              <a:lnSpc>
                <a:spcPct val="100000"/>
              </a:lnSpc>
              <a:buFontTx/>
              <a:buAutoNum type="arabicPeriod"/>
            </a:pPr>
            <a:r>
              <a:rPr lang="en-US" dirty="0"/>
              <a:t>Handling Exceptions</a:t>
            </a:r>
            <a:endParaRPr lang="bg-BG" dirty="0"/>
          </a:p>
          <a:p>
            <a:pPr marL="452438" indent="-452438">
              <a:lnSpc>
                <a:spcPct val="100000"/>
              </a:lnSpc>
              <a:buFontTx/>
              <a:buAutoNum type="arabicPeriod"/>
            </a:pPr>
            <a:r>
              <a:rPr lang="en-US" dirty="0"/>
              <a:t>The </a:t>
            </a:r>
            <a:r>
              <a:rPr lang="en-US" noProof="1">
                <a:latin typeface="Consolas" pitchFamily="49" charset="0"/>
                <a:cs typeface="Consolas" pitchFamily="49" charset="0"/>
              </a:rPr>
              <a:t>System.Exception</a:t>
            </a:r>
            <a:r>
              <a:rPr lang="en-US" dirty="0"/>
              <a:t> Class</a:t>
            </a:r>
          </a:p>
          <a:p>
            <a:pPr marL="452438" indent="-452438">
              <a:lnSpc>
                <a:spcPct val="100000"/>
              </a:lnSpc>
              <a:buFontTx/>
              <a:buAutoNum type="arabicPeriod"/>
            </a:pPr>
            <a:r>
              <a:rPr lang="en-US" dirty="0"/>
              <a:t>Types of Exceptions and their		 Hierarchy</a:t>
            </a:r>
            <a:endParaRPr lang="ru-RU" dirty="0"/>
          </a:p>
          <a:p>
            <a:pPr marL="452438" indent="-452438">
              <a:lnSpc>
                <a:spcPct val="100000"/>
              </a:lnSpc>
              <a:buFontTx/>
              <a:buAutoNum type="arabicPeriod"/>
            </a:pPr>
            <a:r>
              <a:rPr lang="en-US" dirty="0"/>
              <a:t>Raising </a:t>
            </a:r>
            <a:r>
              <a:rPr lang="ru-RU" dirty="0"/>
              <a:t>(</a:t>
            </a:r>
            <a:r>
              <a:rPr lang="en-US" dirty="0"/>
              <a:t>Throwing</a:t>
            </a:r>
            <a:r>
              <a:rPr lang="ru-RU" dirty="0"/>
              <a:t>)</a:t>
            </a:r>
            <a:r>
              <a:rPr lang="en-US" dirty="0"/>
              <a:t> Exceptions</a:t>
            </a:r>
            <a:endParaRPr lang="ru-RU" dirty="0"/>
          </a:p>
          <a:p>
            <a:pPr marL="452438" indent="-452438">
              <a:lnSpc>
                <a:spcPct val="100000"/>
              </a:lnSpc>
              <a:buFontTx/>
              <a:buAutoNum type="arabicPeriod"/>
            </a:pPr>
            <a:r>
              <a:rPr lang="en-US" dirty="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353401"/>
            <a:ext cx="1752600" cy="3828199"/>
          </a:xfrm>
          <a:prstGeom prst="roundRect">
            <a:avLst>
              <a:gd name="adj" fmla="val 10360"/>
            </a:avLst>
          </a:prstGeom>
          <a:noFill/>
        </p:spPr>
      </p:pic>
    </p:spTree>
    <p:extLst>
      <p:ext uri="{BB962C8B-B14F-4D97-AF65-F5344CB8AC3E}">
        <p14:creationId xmlns:p14="http://schemas.microsoft.com/office/powerpoint/2010/main" val="1291334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a:solidFill>
                  <a:schemeClr val="accent5">
                    <a:lumMod val="20000"/>
                    <a:lumOff val="80000"/>
                  </a:schemeClr>
                </a:solidFill>
                <a:latin typeface="Consolas" pitchFamily="49" charset="0"/>
                <a:cs typeface="Consolas" pitchFamily="49" charset="0"/>
              </a:rPr>
              <a:t>System.Exception</a:t>
            </a:r>
            <a:r>
              <a:rPr lang="en-US" sz="3000" dirty="0"/>
              <a:t> exception</a:t>
            </a:r>
          </a:p>
          <a:p>
            <a:pPr>
              <a:lnSpc>
                <a:spcPct val="100000"/>
              </a:lnSpc>
            </a:pPr>
            <a:r>
              <a:rPr lang="en-US" sz="3000" dirty="0"/>
              <a:t>Unmanaged code can throw other exceptions</a:t>
            </a:r>
          </a:p>
          <a:p>
            <a:pPr>
              <a:lnSpc>
                <a:spcPct val="100000"/>
              </a:lnSpc>
            </a:pPr>
            <a:r>
              <a:rPr lang="en-US" sz="3000" dirty="0"/>
              <a:t>For handling all exceptions (even unmanaged) use 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60132" name="Rectangle 4"/>
          <p:cNvSpPr>
            <a:spLocks noChangeArrowheads="1"/>
          </p:cNvSpPr>
          <p:nvPr/>
        </p:nvSpPr>
        <p:spPr bwMode="auto">
          <a:xfrm>
            <a:off x="762000" y="4016276"/>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33794" name="Picture 2" descr="http://www.agentcats.com/img/catchball1pic2.jpg"/>
          <p:cNvPicPr>
            <a:picLocks noChangeAspect="1" noChangeArrowheads="1"/>
          </p:cNvPicPr>
          <p:nvPr/>
        </p:nvPicPr>
        <p:blipFill>
          <a:blip r:embed="rId3" cstate="screen">
            <a:lum bright="10000" contrast="20000"/>
            <a:extLst>
              <a:ext uri="{28A0092B-C50C-407E-A947-70E740481C1C}">
                <a14:useLocalDpi xmlns:a14="http://schemas.microsoft.com/office/drawing/2010/main" val="0"/>
              </a:ext>
            </a:extLst>
          </a:blip>
          <a:srcRect/>
          <a:stretch>
            <a:fillRect/>
          </a:stretch>
        </p:blipFill>
        <p:spPr bwMode="auto">
          <a:xfrm>
            <a:off x="7239000" y="3692254"/>
            <a:ext cx="1447800" cy="1695622"/>
          </a:xfrm>
          <a:prstGeom prst="roundRect">
            <a:avLst>
              <a:gd name="adj" fmla="val 13197"/>
            </a:avLst>
          </a:prstGeom>
          <a:noFill/>
        </p:spPr>
      </p:pic>
    </p:spTree>
    <p:extLst>
      <p:ext uri="{BB962C8B-B14F-4D97-AF65-F5344CB8AC3E}">
        <p14:creationId xmlns:p14="http://schemas.microsoft.com/office/powerpoint/2010/main" val="42397003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2971800"/>
            <a:ext cx="3810000" cy="2998033"/>
          </a:xfrm>
          <a:prstGeom prst="roundRect">
            <a:avLst>
              <a:gd name="adj" fmla="val 6612"/>
            </a:avLst>
          </a:prstGeom>
          <a:noFill/>
        </p:spPr>
      </p:pic>
    </p:spTree>
    <p:extLst>
      <p:ext uri="{BB962C8B-B14F-4D97-AF65-F5344CB8AC3E}">
        <p14:creationId xmlns:p14="http://schemas.microsoft.com/office/powerpoint/2010/main" val="13685267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a:t>Exceptions are thrown (raised) by </a:t>
            </a:r>
            <a:r>
              <a:rPr lang="en-US" sz="3400" dirty="0">
                <a:solidFill>
                  <a:schemeClr val="accent5">
                    <a:lumMod val="20000"/>
                    <a:lumOff val="80000"/>
                  </a:schemeClr>
                </a:solidFill>
                <a:latin typeface="Consolas" pitchFamily="49" charset="0"/>
                <a:cs typeface="Consolas" pitchFamily="49" charset="0"/>
              </a:rPr>
              <a:t>throw</a:t>
            </a:r>
            <a:r>
              <a:rPr lang="en-US" sz="3400" dirty="0"/>
              <a:t> keyword in C#</a:t>
            </a:r>
          </a:p>
          <a:p>
            <a:pPr lvl="1">
              <a:lnSpc>
                <a:spcPct val="100000"/>
              </a:lnSpc>
            </a:pPr>
            <a:r>
              <a:rPr lang="en-US" sz="3200" dirty="0"/>
              <a:t>Used to notify the calling code in case of error or unusual situation</a:t>
            </a:r>
          </a:p>
          <a:p>
            <a:pPr>
              <a:lnSpc>
                <a:spcPct val="100000"/>
              </a:lnSpc>
            </a:pPr>
            <a:r>
              <a:rPr lang="en-US" dirty="0"/>
              <a:t>When an exception is thrown:</a:t>
            </a:r>
          </a:p>
          <a:p>
            <a:pPr lvl="1">
              <a:lnSpc>
                <a:spcPct val="100000"/>
              </a:lnSpc>
            </a:pPr>
            <a:r>
              <a:rPr lang="en-US" dirty="0"/>
              <a:t>The program execution stops</a:t>
            </a:r>
          </a:p>
          <a:p>
            <a:pPr lvl="1">
              <a:lnSpc>
                <a:spcPct val="100000"/>
              </a:lnSpc>
            </a:pPr>
            <a:r>
              <a:rPr lang="en-US" dirty="0"/>
              <a:t>The exception travels over the stack until a suitable </a:t>
            </a:r>
            <a:r>
              <a:rPr lang="en-US" dirty="0">
                <a:solidFill>
                  <a:schemeClr val="accent5">
                    <a:lumMod val="20000"/>
                    <a:lumOff val="80000"/>
                  </a:schemeClr>
                </a:solidFill>
                <a:latin typeface="Consolas" pitchFamily="49" charset="0"/>
                <a:cs typeface="Consolas" pitchFamily="49" charset="0"/>
              </a:rPr>
              <a:t>catch</a:t>
            </a:r>
            <a:r>
              <a:rPr lang="en-US" dirty="0"/>
              <a:t> block is reached to handle it</a:t>
            </a:r>
          </a:p>
          <a:p>
            <a:pPr>
              <a:lnSpc>
                <a:spcPct val="100000"/>
              </a:lnSpc>
            </a:pPr>
            <a:r>
              <a:rPr lang="en-US" dirty="0"/>
              <a:t>Unhandled exceptions display error message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4542418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throw</a:t>
            </a:r>
            <a:r>
              <a:rPr lang="en-US" dirty="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exception with an error message:</a:t>
            </a:r>
          </a:p>
          <a:p>
            <a:pPr>
              <a:lnSpc>
                <a:spcPct val="100000"/>
              </a:lnSpc>
              <a:spcBef>
                <a:spcPct val="30000"/>
              </a:spcBef>
            </a:pPr>
            <a:endParaRPr lang="bg-BG" sz="3000" dirty="0"/>
          </a:p>
          <a:p>
            <a:pPr>
              <a:lnSpc>
                <a:spcPct val="100000"/>
              </a:lnSpc>
              <a:spcBef>
                <a:spcPct val="0"/>
              </a:spcBef>
            </a:pPr>
            <a:r>
              <a:rPr lang="en-US" sz="3000" dirty="0"/>
              <a:t>Exceptions can accept message and cause:</a:t>
            </a:r>
          </a:p>
          <a:p>
            <a:pPr>
              <a:lnSpc>
                <a:spcPct val="100000"/>
              </a:lnSpc>
              <a:spcBef>
                <a:spcPct val="0"/>
              </a:spcBef>
            </a:pPr>
            <a:endParaRPr lang="en-US" sz="3000" dirty="0"/>
          </a:p>
          <a:p>
            <a:pPr>
              <a:lnSpc>
                <a:spcPct val="100000"/>
              </a:lnSpc>
              <a:spcBef>
                <a:spcPct val="0"/>
              </a:spcBef>
            </a:pPr>
            <a:endParaRPr lang="en-US" sz="3000" dirty="0"/>
          </a:p>
          <a:p>
            <a:pPr>
              <a:lnSpc>
                <a:spcPct val="100000"/>
              </a:lnSpc>
              <a:spcBef>
                <a:spcPct val="0"/>
              </a:spcBef>
            </a:pPr>
            <a:endParaRPr lang="en-US" sz="3000" dirty="0"/>
          </a:p>
          <a:p>
            <a:pPr>
              <a:lnSpc>
                <a:spcPct val="100000"/>
              </a:lnSpc>
              <a:spcBef>
                <a:spcPct val="0"/>
              </a:spcBef>
            </a:pPr>
            <a:endParaRPr lang="en-US" sz="3000" dirty="0"/>
          </a:p>
          <a:p>
            <a:pPr>
              <a:lnSpc>
                <a:spcPct val="100000"/>
              </a:lnSpc>
              <a:spcBef>
                <a:spcPct val="0"/>
              </a:spcBef>
            </a:pPr>
            <a:endParaRPr lang="en-US" sz="3000" dirty="0"/>
          </a:p>
          <a:p>
            <a:pPr>
              <a:lnSpc>
                <a:spcPct val="100000"/>
              </a:lnSpc>
            </a:pPr>
            <a:r>
              <a:rPr lang="en-US" sz="3000" dirty="0"/>
              <a:t>Note</a:t>
            </a:r>
            <a:r>
              <a:rPr lang="bg-BG" sz="3000" dirty="0"/>
              <a:t>:</a:t>
            </a:r>
            <a:r>
              <a:rPr lang="en-US" sz="3000" dirty="0"/>
              <a:t> </a:t>
            </a:r>
            <a:r>
              <a:rPr lang="en-US" dirty="0"/>
              <a:t>if the original exception is not passed 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64228" name="Rectangle 4"/>
          <p:cNvSpPr>
            <a:spLocks noChangeArrowheads="1"/>
          </p:cNvSpPr>
          <p:nvPr/>
        </p:nvSpPr>
        <p:spPr bwMode="auto">
          <a:xfrm>
            <a:off x="677862" y="173349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p>
        </p:txBody>
      </p:sp>
      <p:sp>
        <p:nvSpPr>
          <p:cNvPr id="5" name="Rectangle 4"/>
          <p:cNvSpPr>
            <a:spLocks noChangeArrowheads="1"/>
          </p:cNvSpPr>
          <p:nvPr/>
        </p:nvSpPr>
        <p:spPr bwMode="auto">
          <a:xfrm>
            <a:off x="677862" y="29318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6712851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Re-Throwing Exceptions</a:t>
            </a:r>
            <a:endParaRPr lang="bg-BG" dirty="0"/>
          </a:p>
        </p:txBody>
      </p:sp>
      <p:sp>
        <p:nvSpPr>
          <p:cNvPr id="637955" name="Rectangle 3"/>
          <p:cNvSpPr>
            <a:spLocks noGrp="1" noChangeArrowheads="1"/>
          </p:cNvSpPr>
          <p:nvPr>
            <p:ph idx="1"/>
          </p:nvPr>
        </p:nvSpPr>
        <p:spPr>
          <a:xfrm>
            <a:off x="338138" y="990600"/>
            <a:ext cx="8435975" cy="5522913"/>
          </a:xfrm>
        </p:spPr>
        <p:txBody>
          <a:bodyPr/>
          <a:lstStyle/>
          <a:p>
            <a:pPr>
              <a:lnSpc>
                <a:spcPct val="100000"/>
              </a:lnSpc>
            </a:pPr>
            <a:r>
              <a:rPr lang="en-US" dirty="0"/>
              <a:t>Caught exceptions can be re-thrown again: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 name="Rectangle 3"/>
          <p:cNvSpPr>
            <a:spLocks noChangeArrowheads="1"/>
          </p:cNvSpPr>
          <p:nvPr/>
        </p:nvSpPr>
        <p:spPr bwMode="auto">
          <a:xfrm>
            <a:off x="754062" y="17858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Rectangle 4"/>
          <p:cNvSpPr>
            <a:spLocks noChangeArrowheads="1"/>
          </p:cNvSpPr>
          <p:nvPr/>
        </p:nvSpPr>
        <p:spPr bwMode="auto">
          <a:xfrm>
            <a:off x="762000" y="50292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the last caught exception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901356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66275" name="Rectangle 3"/>
          <p:cNvSpPr>
            <a:spLocks noChangeArrowheads="1"/>
          </p:cNvSpPr>
          <p:nvPr/>
        </p:nvSpPr>
        <p:spPr bwMode="auto">
          <a:xfrm>
            <a:off x="703264" y="1224742"/>
            <a:ext cx="7754936" cy="50998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62227000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8288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2822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315200" y="35776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781425" y="43597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600" y="3425226"/>
            <a:ext cx="1981200" cy="2371725"/>
          </a:xfrm>
          <a:prstGeom prst="roundRect">
            <a:avLst>
              <a:gd name="adj" fmla="val 6015"/>
            </a:avLst>
          </a:prstGeom>
          <a:noFill/>
        </p:spPr>
      </p:pic>
    </p:spTree>
    <p:extLst>
      <p:ext uri="{BB962C8B-B14F-4D97-AF65-F5344CB8AC3E}">
        <p14:creationId xmlns:p14="http://schemas.microsoft.com/office/powerpoint/2010/main" val="7387606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the Exception </a:t>
            </a:r>
            <a:r>
              <a:rPr lang="en-US" dirty="0"/>
              <a:t>Type</a:t>
            </a:r>
          </a:p>
        </p:txBody>
      </p:sp>
      <p:sp>
        <p:nvSpPr>
          <p:cNvPr id="8" name="Content Placeholder 7"/>
          <p:cNvSpPr>
            <a:spLocks noGrp="1"/>
          </p:cNvSpPr>
          <p:nvPr>
            <p:ph idx="1"/>
          </p:nvPr>
        </p:nvSpPr>
        <p:spPr/>
        <p:txBody>
          <a:bodyPr/>
          <a:lstStyle/>
          <a:p>
            <a:pPr>
              <a:lnSpc>
                <a:spcPct val="100000"/>
              </a:lnSpc>
            </a:pPr>
            <a:r>
              <a:rPr lang="en-US" sz="3000" dirty="0"/>
              <a:t>When an invalid parameter is passed to a method:</a:t>
            </a:r>
          </a:p>
          <a:p>
            <a:pPr lvl="1">
              <a:lnSpc>
                <a:spcPct val="100000"/>
              </a:lnSpc>
            </a:pPr>
            <a:r>
              <a:rPr lang="en-US" sz="2800" noProof="1">
                <a:solidFill>
                  <a:schemeClr val="accent5">
                    <a:lumMod val="20000"/>
                    <a:lumOff val="80000"/>
                  </a:schemeClr>
                </a:solidFill>
                <a:latin typeface="Consolas" pitchFamily="49" charset="0"/>
                <a:cs typeface="Consolas" pitchFamily="49" charset="0"/>
              </a:rPr>
              <a:t>ArgumentException</a:t>
            </a:r>
            <a:r>
              <a:rPr lang="en-US" sz="2800" dirty="0"/>
              <a:t>, </a:t>
            </a:r>
            <a:r>
              <a:rPr lang="en-US" sz="2800" noProof="1">
                <a:solidFill>
                  <a:schemeClr val="accent5">
                    <a:lumMod val="20000"/>
                    <a:lumOff val="80000"/>
                  </a:schemeClr>
                </a:solidFill>
                <a:latin typeface="Consolas" pitchFamily="49" charset="0"/>
                <a:cs typeface="Consolas" pitchFamily="49" charset="0"/>
              </a:rPr>
              <a:t>ArgumentNullException</a:t>
            </a:r>
            <a:r>
              <a:rPr lang="en-US" sz="2800" dirty="0"/>
              <a:t>, </a:t>
            </a:r>
            <a:r>
              <a:rPr lang="en-US" sz="2800" noProof="1">
                <a:solidFill>
                  <a:schemeClr val="accent5">
                    <a:lumMod val="20000"/>
                    <a:lumOff val="80000"/>
                  </a:schemeClr>
                </a:solidFill>
                <a:latin typeface="Consolas" pitchFamily="49" charset="0"/>
                <a:cs typeface="Consolas" pitchFamily="49" charset="0"/>
              </a:rPr>
              <a:t>ArgumentOutOfRangeException</a:t>
            </a:r>
          </a:p>
          <a:p>
            <a:pPr>
              <a:lnSpc>
                <a:spcPct val="100000"/>
              </a:lnSpc>
            </a:pPr>
            <a:r>
              <a:rPr lang="en-US" sz="3000" dirty="0"/>
              <a:t>When requested operation is not supported</a:t>
            </a:r>
          </a:p>
          <a:p>
            <a:pPr lvl="1">
              <a:lnSpc>
                <a:spcPct val="100000"/>
              </a:lnSpc>
            </a:pPr>
            <a:r>
              <a:rPr lang="en-US" sz="2800" noProof="1">
                <a:solidFill>
                  <a:schemeClr val="accent5">
                    <a:lumMod val="20000"/>
                    <a:lumOff val="80000"/>
                  </a:schemeClr>
                </a:solidFill>
                <a:latin typeface="Consolas" pitchFamily="49" charset="0"/>
                <a:cs typeface="Consolas" pitchFamily="49" charset="0"/>
              </a:rPr>
              <a:t>NotSupportedException</a:t>
            </a:r>
          </a:p>
          <a:p>
            <a:pPr>
              <a:lnSpc>
                <a:spcPct val="100000"/>
              </a:lnSpc>
            </a:pPr>
            <a:r>
              <a:rPr lang="en-US" dirty="0"/>
              <a:t>When a method is still not implemented</a:t>
            </a:r>
          </a:p>
          <a:p>
            <a:pPr lvl="1">
              <a:lnSpc>
                <a:spcPct val="100000"/>
              </a:lnSpc>
            </a:pPr>
            <a:r>
              <a:rPr lang="en-US" sz="2800" noProof="1">
                <a:solidFill>
                  <a:schemeClr val="accent5">
                    <a:lumMod val="20000"/>
                    <a:lumOff val="80000"/>
                  </a:schemeClr>
                </a:solidFill>
                <a:latin typeface="Consolas" pitchFamily="49" charset="0"/>
                <a:cs typeface="Consolas" pitchFamily="49" charset="0"/>
              </a:rPr>
              <a:t>NotImplementedException</a:t>
            </a:r>
          </a:p>
          <a:p>
            <a:pPr>
              <a:lnSpc>
                <a:spcPct val="100000"/>
              </a:lnSpc>
            </a:pPr>
            <a:r>
              <a:rPr lang="en-US" sz="3000" dirty="0"/>
              <a:t>If no suitable standard exception class is available</a:t>
            </a:r>
          </a:p>
          <a:p>
            <a:pPr lvl="1">
              <a:lnSpc>
                <a:spcPct val="100000"/>
              </a:lnSpc>
            </a:pPr>
            <a:r>
              <a:rPr lang="en-US" sz="2800" dirty="0"/>
              <a:t>Create own exception class (inherit </a:t>
            </a:r>
            <a:r>
              <a:rPr lang="en-US" sz="2800" dirty="0">
                <a:solidFill>
                  <a:schemeClr val="accent5">
                    <a:lumMod val="20000"/>
                    <a:lumOff val="80000"/>
                  </a:schemeClr>
                </a:solidFill>
                <a:latin typeface="Consolas" pitchFamily="49" charset="0"/>
                <a:cs typeface="Consolas" pitchFamily="49" charset="0"/>
              </a:rPr>
              <a:t>Exception</a:t>
            </a:r>
            <a:r>
              <a:rPr lang="en-US" sz="2800" dirty="0"/>
              <a: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04259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a:t>Using Try-Finally Blocks</a:t>
            </a:r>
            <a:endParaRPr lang="bg-BG" dirty="0"/>
          </a:p>
        </p:txBody>
      </p:sp>
      <p:pic>
        <p:nvPicPr>
          <p:cNvPr id="21506" name="Picture 2" descr="http://p2pexeem.net/fanimages/finish.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8096" y="2819400"/>
            <a:ext cx="2971800" cy="3207253"/>
          </a:xfrm>
          <a:prstGeom prst="roundRect">
            <a:avLst>
              <a:gd name="adj" fmla="val 7876"/>
            </a:avLst>
          </a:prstGeom>
          <a:noFill/>
          <a:effectLst>
            <a:softEdge rad="31750"/>
          </a:effectLst>
        </p:spPr>
      </p:pic>
    </p:spTree>
    <p:extLst>
      <p:ext uri="{BB962C8B-B14F-4D97-AF65-F5344CB8AC3E}">
        <p14:creationId xmlns:p14="http://schemas.microsoft.com/office/powerpoint/2010/main" val="7564199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Statement</a:t>
            </a:r>
            <a:endParaRPr lang="bg-BG" sz="3800" dirty="0"/>
          </a:p>
        </p:txBody>
      </p:sp>
      <p:sp>
        <p:nvSpPr>
          <p:cNvPr id="644099" name="Rectangle 3"/>
          <p:cNvSpPr>
            <a:spLocks noGrp="1" noChangeArrowheads="1"/>
          </p:cNvSpPr>
          <p:nvPr>
            <p:ph idx="1"/>
          </p:nvPr>
        </p:nvSpPr>
        <p:spPr>
          <a:xfrm>
            <a:off x="228600" y="990600"/>
            <a:ext cx="8686800" cy="5638800"/>
          </a:xfrm>
        </p:spPr>
        <p:txBody>
          <a:bodyPr/>
          <a:lstStyle/>
          <a:p>
            <a:r>
              <a:rPr lang="en-US" sz="3000" dirty="0"/>
              <a:t>The statement:</a:t>
            </a:r>
          </a:p>
          <a:p>
            <a:pPr lvl="1">
              <a:lnSpc>
                <a:spcPct val="100000"/>
              </a:lnSpc>
            </a:pPr>
            <a:endParaRPr lang="en-US" dirty="0"/>
          </a:p>
          <a:p>
            <a:pPr lvl="1">
              <a:lnSpc>
                <a:spcPct val="100000"/>
              </a:lnSpc>
              <a:buFontTx/>
              <a:buNone/>
            </a:pPr>
            <a:endParaRPr lang="en-US" dirty="0"/>
          </a:p>
          <a:p>
            <a:endParaRPr lang="en-US" sz="3000" dirty="0"/>
          </a:p>
          <a:p>
            <a:endParaRPr lang="en-US" sz="3000" dirty="0"/>
          </a:p>
          <a:p>
            <a:pPr>
              <a:spcBef>
                <a:spcPts val="1800"/>
              </a:spcBef>
            </a:pPr>
            <a:r>
              <a:rPr lang="en-US" sz="3000" dirty="0"/>
              <a:t>Ensures execution of given block in all cases</a:t>
            </a:r>
          </a:p>
          <a:p>
            <a:pPr lvl="1"/>
            <a:r>
              <a:rPr lang="en-US" sz="2800" dirty="0"/>
              <a:t>When exception is raised or not in 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block</a:t>
            </a:r>
          </a:p>
          <a:p>
            <a:r>
              <a:rPr lang="en-US" sz="3000" dirty="0"/>
              <a:t>Used for execution of cleaning-up code, e.g. releasing resources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44100" name="Rectangle 4"/>
          <p:cNvSpPr>
            <a:spLocks noChangeArrowheads="1"/>
          </p:cNvSpPr>
          <p:nvPr/>
        </p:nvSpPr>
        <p:spPr bwMode="auto">
          <a:xfrm>
            <a:off x="827088" y="17526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3725530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a:t>What are Exceptions?</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The </a:t>
            </a:r>
            <a:r>
              <a:rPr lang="en-US" sz="2800" b="1" dirty="0">
                <a:solidFill>
                  <a:srgbClr val="FAF7C8"/>
                </a:solidFill>
                <a:effectLst>
                  <a:outerShdw blurRad="38100" dist="38100" dir="2700000" algn="tl">
                    <a:srgbClr val="000000">
                      <a:alpha val="43137"/>
                    </a:srgbClr>
                  </a:outerShdw>
                </a:effectLst>
              </a:rPr>
              <a:t>Paradigm</a:t>
            </a:r>
            <a:r>
              <a:rPr lang="en-US" sz="2800" b="1" dirty="0">
                <a:solidFill>
                  <a:srgbClr val="FAF7C8"/>
                </a:solidFill>
                <a:effectLst>
                  <a:outerShdw blurRad="38100" dist="38100" dir="2700000" algn="tl">
                    <a:srgbClr val="000000">
                      <a:alpha val="43137"/>
                    </a:srgbClr>
                  </a:outerShdw>
                </a:effectLst>
                <a:latin typeface="+mn-lt"/>
              </a:rPr>
              <a:t> of Exceptions in OOP</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18784" y="3276600"/>
            <a:ext cx="4114800" cy="2895600"/>
          </a:xfrm>
          <a:prstGeom prst="roundRect">
            <a:avLst>
              <a:gd name="adj" fmla="val 5794"/>
            </a:avLst>
          </a:prstGeom>
          <a:noFill/>
        </p:spPr>
      </p:pic>
    </p:spTree>
    <p:extLst>
      <p:ext uri="{BB962C8B-B14F-4D97-AF65-F5344CB8AC3E}">
        <p14:creationId xmlns:p14="http://schemas.microsoft.com/office/powerpoint/2010/main" val="28533209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1828800" y="31958"/>
            <a:ext cx="7086600" cy="882442"/>
          </a:xfrm>
        </p:spPr>
        <p:txBody>
          <a:bodyPr/>
          <a:lstStyle/>
          <a:p>
            <a:r>
              <a:rPr lang="en-US" dirty="0">
                <a:latin typeface="Consolas" pitchFamily="49" charset="0"/>
                <a:cs typeface="Consolas" pitchFamily="49" charset="0"/>
              </a:rPr>
              <a:t>try-finally</a:t>
            </a:r>
            <a:r>
              <a:rPr lang="en-US" dirty="0"/>
              <a:t>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46147" name="Rectangle 3"/>
          <p:cNvSpPr>
            <a:spLocks noChangeArrowheads="1"/>
          </p:cNvSpPr>
          <p:nvPr/>
        </p:nvSpPr>
        <p:spPr bwMode="auto">
          <a:xfrm>
            <a:off x="381000" y="914400"/>
            <a:ext cx="8382000" cy="55981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Console.WriteLine("Code executed before try-finally.");</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str = Console.ReadLine();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was successful.");</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 Exit from the current method</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failed!");</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cleanup code is always executed.");</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code is after the try-finally block.");</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61446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447800"/>
            <a:ext cx="6232526" cy="736600"/>
          </a:xfrm>
        </p:spPr>
        <p:txBody>
          <a:bodyPr/>
          <a:lstStyle/>
          <a:p>
            <a:pPr>
              <a:lnSpc>
                <a:spcPct val="110000"/>
              </a:lnSpc>
            </a:pPr>
            <a:r>
              <a:rPr lang="en-US" dirty="0"/>
              <a:t>Try-Finally</a:t>
            </a:r>
            <a:endParaRPr lang="bg-BG" dirty="0"/>
          </a:p>
        </p:txBody>
      </p:sp>
      <p:sp>
        <p:nvSpPr>
          <p:cNvPr id="3" name="Rectangle 3"/>
          <p:cNvSpPr>
            <a:spLocks noChangeArrowheads="1"/>
          </p:cNvSpPr>
          <p:nvPr/>
        </p:nvSpPr>
        <p:spPr bwMode="auto">
          <a:xfrm>
            <a:off x="1322369" y="2441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727936" y="3532683"/>
            <a:ext cx="1676400" cy="2487117"/>
          </a:xfrm>
          <a:prstGeom prst="roundRect">
            <a:avLst>
              <a:gd name="adj" fmla="val 7651"/>
            </a:avLst>
          </a:prstGeom>
          <a:noFill/>
        </p:spPr>
      </p:pic>
      <p:pic>
        <p:nvPicPr>
          <p:cNvPr id="2050" name="Picture 2" descr="checkered, finish, flag, goal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593434" y="2770734"/>
            <a:ext cx="1864766" cy="2182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mistry, laboratory, science, tes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383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9098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a:t>Exceptions – Best Practices</a:t>
            </a:r>
            <a:r>
              <a:rPr lang="bg-BG" dirty="0"/>
              <a:t> </a:t>
            </a:r>
          </a:p>
        </p:txBody>
      </p:sp>
      <p:sp>
        <p:nvSpPr>
          <p:cNvPr id="59085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catch</a:t>
            </a:r>
            <a:r>
              <a:rPr lang="en-US" dirty="0"/>
              <a:t> blocks should begin with the exceptions lowest in the hierarchy</a:t>
            </a:r>
          </a:p>
          <a:p>
            <a:pPr lvl="1">
              <a:lnSpc>
                <a:spcPct val="100000"/>
              </a:lnSpc>
            </a:pPr>
            <a:r>
              <a:rPr lang="en-US" dirty="0"/>
              <a:t>And continue with the more general exceptions</a:t>
            </a:r>
          </a:p>
          <a:p>
            <a:pPr lvl="1">
              <a:lnSpc>
                <a:spcPct val="100000"/>
              </a:lnSpc>
            </a:pPr>
            <a:r>
              <a:rPr lang="en-US" dirty="0"/>
              <a:t>Otherwise a compilation error will occur</a:t>
            </a:r>
          </a:p>
          <a:p>
            <a:pPr>
              <a:lnSpc>
                <a:spcPct val="100000"/>
              </a:lnSpc>
            </a:pPr>
            <a:r>
              <a:rPr lang="en-US" dirty="0"/>
              <a:t>Each </a:t>
            </a:r>
            <a:r>
              <a:rPr lang="en-US" dirty="0">
                <a:solidFill>
                  <a:schemeClr val="accent5">
                    <a:lumMod val="20000"/>
                    <a:lumOff val="80000"/>
                  </a:schemeClr>
                </a:solidFill>
                <a:latin typeface="Consolas" pitchFamily="49" charset="0"/>
                <a:cs typeface="Consolas" pitchFamily="49" charset="0"/>
              </a:rPr>
              <a:t>catch</a:t>
            </a:r>
            <a:r>
              <a:rPr lang="en-US" dirty="0">
                <a:solidFill>
                  <a:schemeClr val="hlink"/>
                </a:solidFill>
              </a:rPr>
              <a:t> </a:t>
            </a:r>
            <a:r>
              <a:rPr lang="en-US" dirty="0"/>
              <a:t>block should handle only these exceptions which it expects</a:t>
            </a:r>
          </a:p>
          <a:p>
            <a:pPr lvl="1">
              <a:lnSpc>
                <a:spcPct val="100000"/>
              </a:lnSpc>
            </a:pPr>
            <a:r>
              <a:rPr lang="en-US" dirty="0"/>
              <a:t>If a method is not competent to handle an exception, it should be left unhandled</a:t>
            </a:r>
          </a:p>
          <a:p>
            <a:pPr lvl="1">
              <a:lnSpc>
                <a:spcPct val="100000"/>
              </a:lnSpc>
            </a:pPr>
            <a:r>
              <a:rPr lang="en-US" dirty="0"/>
              <a:t>Handling all exceptions disregarding their type is popular bad practice (anti-pattern)!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20180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 Best Practices</a:t>
            </a:r>
            <a:r>
              <a:rPr lang="bg-BG" dirty="0"/>
              <a:t> </a:t>
            </a:r>
            <a:r>
              <a:rPr lang="en-US" dirty="0"/>
              <a:t> (2)</a:t>
            </a:r>
          </a:p>
        </p:txBody>
      </p:sp>
      <p:sp>
        <p:nvSpPr>
          <p:cNvPr id="3" name="Content Placeholder 2"/>
          <p:cNvSpPr>
            <a:spLocks noGrp="1"/>
          </p:cNvSpPr>
          <p:nvPr>
            <p:ph idx="1"/>
          </p:nvPr>
        </p:nvSpPr>
        <p:spPr>
          <a:xfrm>
            <a:off x="152399" y="939800"/>
            <a:ext cx="8640031" cy="5638800"/>
          </a:xfrm>
        </p:spPr>
        <p:txBody>
          <a:bodyPr/>
          <a:lstStyle/>
          <a:p>
            <a:r>
              <a:rPr lang="en-US" dirty="0"/>
              <a:t>When raising an exception always pass to the constructor good explanation message</a:t>
            </a:r>
            <a:endParaRPr lang="bg-BG" dirty="0"/>
          </a:p>
          <a:p>
            <a:pPr>
              <a:lnSpc>
                <a:spcPct val="100000"/>
              </a:lnSpc>
            </a:pPr>
            <a:r>
              <a:rPr lang="en-US" dirty="0"/>
              <a:t>When throwing an exception always pass a good description of the problem</a:t>
            </a:r>
          </a:p>
          <a:p>
            <a:pPr lvl="1">
              <a:lnSpc>
                <a:spcPct val="100000"/>
              </a:lnSpc>
            </a:pPr>
            <a:r>
              <a:rPr lang="en-US" dirty="0">
                <a:solidFill>
                  <a:schemeClr val="accent5">
                    <a:lumMod val="20000"/>
                    <a:lumOff val="80000"/>
                  </a:schemeClr>
                </a:solidFill>
              </a:rPr>
              <a:t>Exception message</a:t>
            </a:r>
            <a:r>
              <a:rPr lang="en-US" dirty="0"/>
              <a:t> should explain what causes the problem and how to solve it</a:t>
            </a:r>
          </a:p>
          <a:p>
            <a:pPr lvl="1">
              <a:lnSpc>
                <a:spcPct val="100000"/>
              </a:lnSpc>
            </a:pPr>
            <a:r>
              <a:rPr lang="en-US" dirty="0"/>
              <a:t>Good: "</a:t>
            </a:r>
            <a:r>
              <a:rPr lang="en-US" i="1" dirty="0"/>
              <a:t>Size should be integer in range [1…15]</a:t>
            </a:r>
            <a:r>
              <a:rPr lang="en-US" dirty="0"/>
              <a:t>"</a:t>
            </a:r>
          </a:p>
          <a:p>
            <a:pPr lvl="1">
              <a:lnSpc>
                <a:spcPct val="100000"/>
              </a:lnSpc>
            </a:pPr>
            <a:r>
              <a:rPr lang="en-US" dirty="0"/>
              <a:t>Good: "</a:t>
            </a:r>
            <a:r>
              <a:rPr lang="en-US" i="1" dirty="0"/>
              <a:t>Invalid state. First call Initialize()</a:t>
            </a:r>
            <a:r>
              <a:rPr lang="en-US" dirty="0"/>
              <a:t>"</a:t>
            </a:r>
          </a:p>
          <a:p>
            <a:pPr lvl="1">
              <a:lnSpc>
                <a:spcPct val="100000"/>
              </a:lnSpc>
            </a:pPr>
            <a:r>
              <a:rPr lang="en-US" dirty="0"/>
              <a:t>Bad: "</a:t>
            </a:r>
            <a:r>
              <a:rPr lang="en-US" i="1" dirty="0">
                <a:solidFill>
                  <a:schemeClr val="accent2">
                    <a:lumMod val="40000"/>
                    <a:lumOff val="60000"/>
                  </a:schemeClr>
                </a:solidFill>
              </a:rPr>
              <a:t>Unexpected error</a:t>
            </a:r>
            <a:r>
              <a:rPr lang="en-US" dirty="0"/>
              <a:t>"</a:t>
            </a:r>
          </a:p>
          <a:p>
            <a:pPr lvl="1">
              <a:lnSpc>
                <a:spcPct val="100000"/>
              </a:lnSpc>
            </a:pPr>
            <a:r>
              <a:rPr lang="en-US" dirty="0"/>
              <a:t>Bad: "</a:t>
            </a:r>
            <a:r>
              <a:rPr lang="en-US" i="1" dirty="0">
                <a:solidFill>
                  <a:schemeClr val="accent2">
                    <a:lumMod val="40000"/>
                    <a:lumOff val="60000"/>
                  </a:schemeClr>
                </a:solidFill>
              </a:rPr>
              <a:t>Invalid argument</a:t>
            </a:r>
            <a:r>
              <a:rPr lang="en-US" dirty="0"/>
              <a:t>"</a:t>
            </a:r>
          </a:p>
          <a:p>
            <a:pPr lvl="1">
              <a:lnSpc>
                <a:spcPct val="100000"/>
              </a:lnSpc>
            </a:pPr>
            <a:endParaRPr lang="en-US" dirty="0"/>
          </a:p>
          <a:p>
            <a:pPr lvl="1">
              <a:lnSpc>
                <a:spcPct val="100000"/>
              </a:lnSpc>
            </a:pPr>
            <a:endParaRPr lang="en-US" dirty="0"/>
          </a:p>
          <a:p>
            <a:pPr lvl="1">
              <a:lnSpc>
                <a:spcPct val="100000"/>
              </a:lnSpc>
            </a:pP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3" name="Picture 2" descr="accept, accord, check, correct, green, ok, success, y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1" y="4511200"/>
            <a:ext cx="1041400" cy="100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 close, cross, delete, exit, no, remov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573" y="5664200"/>
            <a:ext cx="92332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Exceptions – Best</a:t>
            </a:r>
            <a:r>
              <a:rPr lang="bg-BG" dirty="0"/>
              <a:t> </a:t>
            </a:r>
            <a:r>
              <a:rPr lang="en-US" dirty="0"/>
              <a:t>Practices (3)</a:t>
            </a:r>
            <a:endParaRPr lang="bg-BG" dirty="0"/>
          </a:p>
        </p:txBody>
      </p:sp>
      <p:sp>
        <p:nvSpPr>
          <p:cNvPr id="594947" name="Rectangle 3"/>
          <p:cNvSpPr>
            <a:spLocks noGrp="1" noChangeArrowheads="1"/>
          </p:cNvSpPr>
          <p:nvPr>
            <p:ph idx="1"/>
          </p:nvPr>
        </p:nvSpPr>
        <p:spPr/>
        <p:txBody>
          <a:bodyPr/>
          <a:lstStyle/>
          <a:p>
            <a:pPr>
              <a:lnSpc>
                <a:spcPct val="110000"/>
              </a:lnSpc>
            </a:pPr>
            <a:r>
              <a:rPr lang="en-US" dirty="0"/>
              <a:t>Exceptions can decrease the application performance</a:t>
            </a:r>
          </a:p>
          <a:p>
            <a:pPr lvl="1">
              <a:lnSpc>
                <a:spcPct val="110000"/>
              </a:lnSpc>
            </a:pPr>
            <a:r>
              <a:rPr lang="en-US" dirty="0"/>
              <a:t>Throw exceptions only in situations which are really </a:t>
            </a:r>
            <a:r>
              <a:rPr lang="en-US" dirty="0">
                <a:solidFill>
                  <a:schemeClr val="accent5">
                    <a:lumMod val="20000"/>
                    <a:lumOff val="80000"/>
                  </a:schemeClr>
                </a:solidFill>
              </a:rPr>
              <a:t>exceptional</a:t>
            </a:r>
            <a:r>
              <a:rPr lang="en-US" dirty="0"/>
              <a:t> and should be handled</a:t>
            </a:r>
          </a:p>
          <a:p>
            <a:pPr lvl="1">
              <a:lnSpc>
                <a:spcPct val="110000"/>
              </a:lnSpc>
            </a:pPr>
            <a:r>
              <a:rPr lang="en-US" dirty="0"/>
              <a:t>Do not throw exceptions in the normal program control flow (e.g. for invalid user input)</a:t>
            </a:r>
          </a:p>
          <a:p>
            <a:pPr>
              <a:lnSpc>
                <a:spcPct val="110000"/>
              </a:lnSpc>
            </a:pPr>
            <a:r>
              <a:rPr lang="en-US" dirty="0"/>
              <a:t>CLR could throw exceptions at any time with no way to predict them</a:t>
            </a:r>
          </a:p>
          <a:p>
            <a:pPr lvl="1">
              <a:lnSpc>
                <a:spcPct val="110000"/>
              </a:lnSpc>
            </a:pPr>
            <a:r>
              <a:rPr lang="en-US" dirty="0"/>
              <a:t>E.g. </a:t>
            </a:r>
            <a:r>
              <a:rPr lang="bg-BG" noProof="1">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6379393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a:t>Exceptions provide flexible error handling mechanism in .NET Framework</a:t>
            </a:r>
          </a:p>
          <a:p>
            <a:pPr lvl="1">
              <a:lnSpc>
                <a:spcPct val="100000"/>
              </a:lnSpc>
            </a:pPr>
            <a:r>
              <a:rPr lang="en-US" dirty="0"/>
              <a:t>Allow errors to be handled at multiple levels</a:t>
            </a:r>
          </a:p>
          <a:p>
            <a:pPr lvl="1">
              <a:lnSpc>
                <a:spcPct val="100000"/>
              </a:lnSpc>
            </a:pPr>
            <a:r>
              <a:rPr lang="en-US" dirty="0"/>
              <a:t>Each exception handler processes only errors of particular type (and its child types)</a:t>
            </a:r>
          </a:p>
          <a:p>
            <a:pPr lvl="2">
              <a:lnSpc>
                <a:spcPct val="100000"/>
              </a:lnSpc>
            </a:pPr>
            <a:r>
              <a:rPr lang="en-US" dirty="0"/>
              <a:t>Other types of errors are processed by some other handlers later</a:t>
            </a:r>
          </a:p>
          <a:p>
            <a:pPr lvl="1">
              <a:lnSpc>
                <a:spcPct val="100000"/>
              </a:lnSpc>
            </a:pPr>
            <a:r>
              <a:rPr lang="en-US" dirty="0"/>
              <a:t>Unhandled exceptions cause error messages</a:t>
            </a:r>
          </a:p>
          <a:p>
            <a:pPr>
              <a:lnSpc>
                <a:spcPct val="100000"/>
              </a:lnSpc>
            </a:pPr>
            <a:r>
              <a:rPr lang="en-US" dirty="0"/>
              <a:t>Try-finally ensures given code block is always executed (even when an exception is thrown)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53379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a:t>Exceptions Handling</a:t>
            </a:r>
            <a:endParaRPr lang="bg-BG" dirty="0"/>
          </a:p>
        </p:txBody>
      </p:sp>
      <p:sp>
        <p:nvSpPr>
          <p:cNvPr id="14" name="TextBox 5"/>
          <p:cNvSpPr txBox="1"/>
          <p:nvPr/>
        </p:nvSpPr>
        <p:spPr>
          <a:xfrm>
            <a:off x="4901698" y="635000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a:hlinkClick r:id="rId2"/>
              </a:rPr>
              <a:t>http://csharpfundamentals.telerik.com</a:t>
            </a:r>
            <a:endParaRPr lang="en-US" sz="1800" b="1" dirty="0"/>
          </a:p>
        </p:txBody>
      </p:sp>
    </p:spTree>
    <p:extLst>
      <p:ext uri="{BB962C8B-B14F-4D97-AF65-F5344CB8AC3E}">
        <p14:creationId xmlns:p14="http://schemas.microsoft.com/office/powerpoint/2010/main" val="38903155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a:t>Write a method </a:t>
            </a:r>
            <a:r>
              <a:rPr lang="en-US" sz="2800" noProof="1">
                <a:solidFill>
                  <a:schemeClr val="accent5">
                    <a:lumMod val="20000"/>
                    <a:lumOff val="80000"/>
                  </a:schemeClr>
                </a:solidFill>
                <a:latin typeface="Consolas" pitchFamily="49" charset="0"/>
                <a:cs typeface="Consolas" pitchFamily="49" charset="0"/>
              </a:rPr>
              <a:t>ReadNumber(int</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start,</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int</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end)</a:t>
            </a:r>
            <a:r>
              <a:rPr lang="en-US" sz="2800" dirty="0"/>
              <a:t> that enters an integer number in given range [start…end]. If an invalid number or non-number text is entered, the method should throw an exception. Using this method write a program that enters </a:t>
            </a:r>
            <a:r>
              <a:rPr lang="en-US" sz="2800" dirty="0">
                <a:latin typeface="Consolas" pitchFamily="49" charset="0"/>
                <a:cs typeface="Consolas" pitchFamily="49" charset="0"/>
              </a:rPr>
              <a:t>10 </a:t>
            </a:r>
            <a:r>
              <a:rPr lang="en-US" sz="2800" dirty="0"/>
              <a:t>numbers:</a:t>
            </a:r>
          </a:p>
          <a:p>
            <a:pPr marL="360000" indent="-360000">
              <a:lnSpc>
                <a:spcPts val="3600"/>
              </a:lnSpc>
              <a:spcBef>
                <a:spcPts val="0"/>
              </a:spcBef>
              <a:buNone/>
            </a:pPr>
            <a:r>
              <a:rPr lang="en-US" sz="2800" dirty="0"/>
              <a:t>			a</a:t>
            </a:r>
            <a:r>
              <a:rPr lang="en-US" sz="2800" baseline="-25000" dirty="0"/>
              <a:t>1</a:t>
            </a:r>
            <a:r>
              <a:rPr lang="en-US" sz="2800" dirty="0"/>
              <a:t>, a</a:t>
            </a:r>
            <a:r>
              <a:rPr lang="en-US" sz="2800" baseline="-25000" dirty="0"/>
              <a:t>2</a:t>
            </a:r>
            <a:r>
              <a:rPr lang="en-US" sz="2800" dirty="0"/>
              <a:t>, … a</a:t>
            </a:r>
            <a:r>
              <a:rPr lang="en-US" sz="2800" baseline="-25000" dirty="0"/>
              <a:t>10</a:t>
            </a:r>
            <a:r>
              <a:rPr lang="en-US" sz="2800" dirty="0"/>
              <a:t>, such that 1 &lt; a</a:t>
            </a:r>
            <a:r>
              <a:rPr lang="en-US" sz="2800" baseline="-25000" dirty="0"/>
              <a:t>1</a:t>
            </a:r>
            <a:r>
              <a:rPr lang="en-US" sz="2800" dirty="0"/>
              <a:t> &lt; … &lt; a</a:t>
            </a:r>
            <a:r>
              <a:rPr lang="en-US" sz="2800" baseline="-25000" dirty="0"/>
              <a:t>10</a:t>
            </a:r>
            <a:r>
              <a:rPr lang="en-US" sz="2800" dirty="0"/>
              <a:t> &lt; 100</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8620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(2)</a:t>
            </a:r>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a:t>Write a program that enters file name along with its full file path (e.g. </a:t>
            </a:r>
            <a:r>
              <a:rPr lang="en-US" sz="2800" dirty="0">
                <a:solidFill>
                  <a:schemeClr val="accent5">
                    <a:lumMod val="20000"/>
                    <a:lumOff val="80000"/>
                  </a:schemeClr>
                </a:solidFill>
                <a:latin typeface="Consolas" pitchFamily="49" charset="0"/>
                <a:cs typeface="Consolas" pitchFamily="49" charset="0"/>
              </a:rPr>
              <a:t>C:\WINDOWS\win.ini</a:t>
            </a:r>
            <a:r>
              <a:rPr lang="en-US" sz="2800" dirty="0"/>
              <a:t>), reads its contents and prints it on the console. Find in MSDN how to use </a:t>
            </a:r>
            <a:r>
              <a:rPr lang="en-US" sz="2800" noProof="1">
                <a:solidFill>
                  <a:schemeClr val="accent5">
                    <a:lumMod val="20000"/>
                    <a:lumOff val="80000"/>
                  </a:schemeClr>
                </a:solidFill>
                <a:latin typeface="Consolas" pitchFamily="49" charset="0"/>
                <a:cs typeface="Consolas" pitchFamily="49" charset="0"/>
              </a:rPr>
              <a:t>System.IO.File.ReadAllText(…)</a:t>
            </a:r>
            <a:r>
              <a:rPr lang="en-US" sz="2800" dirty="0"/>
              <a:t>. Be sure to catch all possible exceptions and print user-friendly error messages.</a:t>
            </a:r>
          </a:p>
          <a:p>
            <a:pPr marL="360000" indent="-360000">
              <a:lnSpc>
                <a:spcPts val="3600"/>
              </a:lnSpc>
              <a:buFont typeface="+mj-lt"/>
              <a:buAutoNum type="arabicPeriod" startAt="3"/>
              <a:tabLst/>
            </a:pPr>
            <a:r>
              <a:rPr lang="en-US" sz="2800" dirty="0"/>
              <a:t>Write a program that downloads a file from Internet (e.g. </a:t>
            </a:r>
            <a:r>
              <a:rPr lang="en-US" sz="2800" dirty="0">
                <a:hlinkClick r:id="rId3"/>
              </a:rPr>
              <a:t>http://www.devbg.org/img/Logo-BASD.jpg</a:t>
            </a:r>
            <a:r>
              <a:rPr lang="en-US" sz="2800" dirty="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7364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a:t>
            </a:r>
            <a:r>
              <a:rPr lang="en-US" dirty="0">
                <a:solidFill>
                  <a:schemeClr val="accent5">
                    <a:lumMod val="20000"/>
                    <a:lumOff val="80000"/>
                  </a:schemeClr>
                </a:solidFill>
              </a:rPr>
              <a:t>exceptions</a:t>
            </a:r>
            <a:r>
              <a:rPr lang="en-US" dirty="0"/>
              <a:t> in .NET Framework are classic implementation of the OOP exception model</a:t>
            </a:r>
          </a:p>
          <a:p>
            <a:pPr>
              <a:lnSpc>
                <a:spcPct val="100000"/>
              </a:lnSpc>
            </a:pPr>
            <a:r>
              <a:rPr lang="en-US" dirty="0"/>
              <a:t>Deliver powerful mechanism for centralized handling of errors and unusual events</a:t>
            </a:r>
            <a:endParaRPr lang="bg-BG" dirty="0"/>
          </a:p>
          <a:p>
            <a:pPr>
              <a:lnSpc>
                <a:spcPct val="100000"/>
              </a:lnSpc>
            </a:pPr>
            <a:r>
              <a:rPr lang="en-US" dirty="0"/>
              <a:t>Substitute procedure-oriented approach, </a:t>
            </a:r>
            <a:br>
              <a:rPr lang="en-US" dirty="0"/>
            </a:br>
            <a:r>
              <a:rPr lang="en-US" dirty="0"/>
              <a:t>in which each function returns error code</a:t>
            </a:r>
          </a:p>
          <a:p>
            <a:pPr>
              <a:lnSpc>
                <a:spcPct val="100000"/>
              </a:lnSpc>
            </a:pPr>
            <a:r>
              <a:rPr lang="en-US" dirty="0"/>
              <a:t>Simplify code construction and maintenance</a:t>
            </a:r>
            <a:endParaRPr lang="bg-BG" dirty="0"/>
          </a:p>
          <a:p>
            <a:pPr>
              <a:lnSpc>
                <a:spcPct val="100000"/>
              </a:lnSpc>
            </a:pPr>
            <a:r>
              <a:rPr lang="en-US" dirty="0"/>
              <a:t>Allow the problematic situations to be </a:t>
            </a:r>
            <a:br>
              <a:rPr lang="en-US" dirty="0"/>
            </a:br>
            <a:r>
              <a:rPr lang="en-US" dirty="0"/>
              <a:t>processed at multiple levels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7003567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dirty="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Catching and Processing Errors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084008" y="1219200"/>
            <a:ext cx="2971800" cy="2638958"/>
          </a:xfrm>
          <a:prstGeom prst="roundRect">
            <a:avLst>
              <a:gd name="adj" fmla="val 6005"/>
            </a:avLst>
          </a:prstGeom>
          <a:noFill/>
        </p:spPr>
      </p:pic>
    </p:spTree>
    <p:extLst>
      <p:ext uri="{BB962C8B-B14F-4D97-AF65-F5344CB8AC3E}">
        <p14:creationId xmlns:p14="http://schemas.microsoft.com/office/powerpoint/2010/main" val="27564894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a:solidFill>
                  <a:schemeClr val="accent5">
                    <a:lumMod val="20000"/>
                    <a:lumOff val="80000"/>
                  </a:schemeClr>
                </a:solidFill>
                <a:latin typeface="Consolas" pitchFamily="49" charset="0"/>
                <a:cs typeface="Consolas" pitchFamily="49" charset="0"/>
              </a:rPr>
              <a:t>try-catch-finally</a:t>
            </a:r>
            <a:r>
              <a:rPr lang="en-US" dirty="0"/>
              <a:t> 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800"/>
              </a:spcBef>
            </a:pPr>
            <a:r>
              <a:rPr lang="ru-RU" dirty="0">
                <a:solidFill>
                  <a:schemeClr val="accent5">
                    <a:lumMod val="20000"/>
                    <a:lumOff val="80000"/>
                  </a:schemeClr>
                </a:solidFill>
                <a:latin typeface="Consolas" pitchFamily="49" charset="0"/>
                <a:cs typeface="Consolas" pitchFamily="49" charset="0"/>
              </a:rPr>
              <a:t>catch</a:t>
            </a:r>
            <a:r>
              <a:rPr lang="ru-RU" dirty="0"/>
              <a:t> </a:t>
            </a:r>
            <a:r>
              <a:rPr lang="en-US" dirty="0"/>
              <a:t>blocks can be 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1460" name="Rectangle 4"/>
          <p:cNvSpPr>
            <a:spLocks noChangeArrowheads="1"/>
          </p:cNvSpPr>
          <p:nvPr/>
        </p:nvSpPr>
        <p:spPr bwMode="auto">
          <a:xfrm>
            <a:off x="685800" y="22929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(SomeException)</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326754"/>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33508" name="Rectangle 4"/>
          <p:cNvSpPr>
            <a:spLocks noChangeArrowheads="1"/>
          </p:cNvSpPr>
          <p:nvPr/>
        </p:nvSpPr>
        <p:spPr bwMode="auto">
          <a:xfrm>
            <a:off x="623888" y="1144720"/>
            <a:ext cx="7910512" cy="51798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descr="http://alieneyes.files.wordpress.com/2008/04/explosion.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59980" y="1323976"/>
            <a:ext cx="1622020" cy="1495424"/>
          </a:xfrm>
          <a:prstGeom prst="rect">
            <a:avLst/>
          </a:prstGeom>
          <a:noFill/>
        </p:spPr>
      </p:pic>
    </p:spTree>
    <p:extLst>
      <p:ext uri="{BB962C8B-B14F-4D97-AF65-F5344CB8AC3E}">
        <p14:creationId xmlns:p14="http://schemas.microsoft.com/office/powerpoint/2010/main" val="41566748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524000"/>
            <a:ext cx="3352800" cy="1524000"/>
          </a:xfrm>
        </p:spPr>
        <p:txBody>
          <a:bodyPr/>
          <a:lstStyle/>
          <a:p>
            <a:pPr>
              <a:lnSpc>
                <a:spcPct val="100000"/>
              </a:lnSpc>
            </a:pPr>
            <a:r>
              <a:rPr lang="en-US" dirty="0"/>
              <a:t>Handling Exceptions</a:t>
            </a:r>
            <a:endParaRPr lang="bg-BG" dirty="0"/>
          </a:p>
        </p:txBody>
      </p:sp>
      <p:sp>
        <p:nvSpPr>
          <p:cNvPr id="618499" name="Rectangle 3"/>
          <p:cNvSpPr>
            <a:spLocks noChangeArrowheads="1"/>
          </p:cNvSpPr>
          <p:nvPr/>
        </p:nvSpPr>
        <p:spPr bwMode="auto">
          <a:xfrm>
            <a:off x="1138219" y="33360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322379" y="2514600"/>
            <a:ext cx="3164396" cy="3733800"/>
          </a:xfrm>
          <a:prstGeom prst="roundRect">
            <a:avLst>
              <a:gd name="adj" fmla="val 6086"/>
            </a:avLst>
          </a:prstGeom>
          <a:noFill/>
        </p:spPr>
      </p:pic>
      <p:pic>
        <p:nvPicPr>
          <p:cNvPr id="1026" name="Picture 2" descr="bom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282">
            <a:off x="1849916" y="4314793"/>
            <a:ext cx="1835117" cy="1835117"/>
          </a:xfrm>
          <a:prstGeom prst="rect">
            <a:avLst/>
          </a:prstGeom>
          <a:noFill/>
          <a:effectLst>
            <a:glow rad="190500">
              <a:schemeClr val="accent5">
                <a:satMod val="175000"/>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967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sz="3000" dirty="0"/>
              <a:t>Exceptions in</a:t>
            </a:r>
            <a:r>
              <a:rPr lang="ru-RU" sz="3000" dirty="0"/>
              <a:t> .NET </a:t>
            </a:r>
            <a:r>
              <a:rPr lang="en-US" sz="3000" dirty="0"/>
              <a:t>are objects</a:t>
            </a:r>
            <a:endParaRPr lang="ru-RU" sz="3000" dirty="0"/>
          </a:p>
          <a:p>
            <a:pPr>
              <a:lnSpc>
                <a:spcPct val="1000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ct val="100000"/>
              </a:lnSpc>
            </a:pPr>
            <a:r>
              <a:rPr lang="en-US" sz="2800" dirty="0"/>
              <a:t>Contains information for the cause of the error / unusual situation</a:t>
            </a:r>
            <a:endParaRPr lang="ru-RU" sz="28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en-US" sz="2600" dirty="0"/>
              <a:t> the snapshot of the stack at the moment of exception throwing</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caused the current</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48796593"/>
      </p:ext>
    </p:extLst>
  </p:cSld>
  <p:clrMapOvr>
    <a:masterClrMapping/>
  </p:clrMapOvr>
  <p:transition/>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1252</TotalTime>
  <Words>3040</Words>
  <Application>Microsoft Office PowerPoint</Application>
  <PresentationFormat>Presentación en pantalla (4:3)</PresentationFormat>
  <Paragraphs>475</Paragraphs>
  <Slides>40</Slides>
  <Notes>31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Calibri</vt:lpstr>
      <vt:lpstr>Cambria</vt:lpstr>
      <vt:lpstr>Consolas</vt:lpstr>
      <vt:lpstr>Corbel</vt:lpstr>
      <vt:lpstr>Wingdings 2</vt:lpstr>
      <vt:lpstr>Telerik Academy</vt:lpstr>
      <vt:lpstr>Exception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How Exceptions Work?</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Using throw Keyword</vt:lpstr>
      <vt:lpstr>Re-Throwing Exceptions</vt:lpstr>
      <vt:lpstr>Throwing Exceptions – Example</vt:lpstr>
      <vt:lpstr>Throwing Exceptions</vt:lpstr>
      <vt:lpstr>Choosing the Exception Type</vt:lpstr>
      <vt:lpstr>Using Try-Finally Blocks</vt:lpstr>
      <vt:lpstr>The try-finally Statement</vt:lpstr>
      <vt:lpstr>try-finally – Example</vt:lpstr>
      <vt:lpstr>Try-Finally</vt:lpstr>
      <vt:lpstr>Exceptions: Best Practices</vt:lpstr>
      <vt:lpstr>Exceptions – Best Practices </vt:lpstr>
      <vt:lpstr>Exceptions – Best Practices  (2)</vt:lpstr>
      <vt:lpstr>Exceptions – Best Practices (3)</vt:lpstr>
      <vt:lpstr>Summary</vt:lpstr>
      <vt:lpstr>Exceptions Handling</vt:lpstr>
      <vt:lpstr>Exercises</vt:lpstr>
      <vt:lpstr>Exercises (2)</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Miguel Ángel Campos Méndez</cp:lastModifiedBy>
  <cp:revision>307</cp:revision>
  <dcterms:created xsi:type="dcterms:W3CDTF">2007-12-08T16:03:35Z</dcterms:created>
  <dcterms:modified xsi:type="dcterms:W3CDTF">2021-05-05T10:36:28Z</dcterms:modified>
  <cp:category>software engineering</cp:category>
</cp:coreProperties>
</file>