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7" r:id="rId16"/>
    <p:sldId id="288" r:id="rId17"/>
    <p:sldId id="289" r:id="rId18"/>
    <p:sldId id="290" r:id="rId19"/>
    <p:sldId id="291" r:id="rId20"/>
    <p:sldId id="292" r:id="rId21"/>
    <p:sldId id="295" r:id="rId22"/>
    <p:sldId id="293" r:id="rId23"/>
    <p:sldId id="294" r:id="rId24"/>
    <p:sldId id="272" r:id="rId25"/>
    <p:sldId id="273" r:id="rId26"/>
    <p:sldId id="274" r:id="rId27"/>
    <p:sldId id="275" r:id="rId28"/>
    <p:sldId id="276" r:id="rId29"/>
    <p:sldId id="277" r:id="rId30"/>
    <p:sldId id="300" r:id="rId31"/>
    <p:sldId id="301" r:id="rId32"/>
    <p:sldId id="278" r:id="rId33"/>
    <p:sldId id="302" r:id="rId34"/>
    <p:sldId id="303" r:id="rId35"/>
    <p:sldId id="304" r:id="rId36"/>
    <p:sldId id="279" r:id="rId37"/>
    <p:sldId id="280" r:id="rId38"/>
    <p:sldId id="281" r:id="rId39"/>
    <p:sldId id="282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3" r:id="rId48"/>
    <p:sldId id="284" r:id="rId49"/>
    <p:sldId id="285" r:id="rId50"/>
    <p:sldId id="286" r:id="rId51"/>
    <p:sldId id="314" r:id="rId52"/>
  </p:sldIdLst>
  <p:sldSz cx="9144000" cy="6858000" type="screen4x3"/>
  <p:notesSz cx="6881813" cy="92964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4421" autoAdjust="0"/>
  </p:normalViewPr>
  <p:slideViewPr>
    <p:cSldViewPr>
      <p:cViewPr varScale="1">
        <p:scale>
          <a:sx n="112" d="100"/>
          <a:sy n="112" d="100"/>
        </p:scale>
        <p:origin x="31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B47E6BBD-3348-4701-B63F-48519D16CB05}"/>
    <pc:docChg chg="modSld">
      <pc:chgData name="Miguel Ángel Campos Méndez" userId="402d5bdf62ce6c12" providerId="LiveId" clId="{B47E6BBD-3348-4701-B63F-48519D16CB05}" dt="2021-05-07T04:51:32.851" v="4" actId="729"/>
      <pc:docMkLst>
        <pc:docMk/>
      </pc:docMkLst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346956886" sldId="259"/>
        </pc:sldMkLst>
      </pc:sldChg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2479119889" sldId="260"/>
        </pc:sldMkLst>
      </pc:sldChg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3558191861" sldId="261"/>
        </pc:sldMkLst>
      </pc:sldChg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137193653" sldId="262"/>
        </pc:sldMkLst>
      </pc:sldChg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312996114" sldId="263"/>
        </pc:sldMkLst>
      </pc:sldChg>
      <pc:sldChg chg="mod modShow">
        <pc:chgData name="Miguel Ángel Campos Méndez" userId="402d5bdf62ce6c12" providerId="LiveId" clId="{B47E6BBD-3348-4701-B63F-48519D16CB05}" dt="2021-05-07T04:51:32.851" v="4" actId="729"/>
        <pc:sldMkLst>
          <pc:docMk/>
          <pc:sldMk cId="892977983" sldId="264"/>
        </pc:sldMkLst>
      </pc:sldChg>
      <pc:sldChg chg="mod modShow">
        <pc:chgData name="Miguel Ángel Campos Méndez" userId="402d5bdf62ce6c12" providerId="LiveId" clId="{B47E6BBD-3348-4701-B63F-48519D16CB05}" dt="2021-05-07T04:44:04.510" v="1" actId="729"/>
        <pc:sldMkLst>
          <pc:docMk/>
          <pc:sldMk cId="186658551" sldId="287"/>
        </pc:sldMkLst>
      </pc:sldChg>
      <pc:sldChg chg="mod modShow">
        <pc:chgData name="Miguel Ángel Campos Méndez" userId="402d5bdf62ce6c12" providerId="LiveId" clId="{B47E6BBD-3348-4701-B63F-48519D16CB05}" dt="2021-05-07T04:44:04.510" v="1" actId="729"/>
        <pc:sldMkLst>
          <pc:docMk/>
          <pc:sldMk cId="2068696227" sldId="288"/>
        </pc:sldMkLst>
      </pc:sldChg>
      <pc:sldChg chg="mod modShow">
        <pc:chgData name="Miguel Ángel Campos Méndez" userId="402d5bdf62ce6c12" providerId="LiveId" clId="{B47E6BBD-3348-4701-B63F-48519D16CB05}" dt="2021-05-07T04:44:04.510" v="1" actId="729"/>
        <pc:sldMkLst>
          <pc:docMk/>
          <pc:sldMk cId="1399833511" sldId="289"/>
        </pc:sldMkLst>
      </pc:sldChg>
      <pc:sldChg chg="mod modShow">
        <pc:chgData name="Miguel Ángel Campos Méndez" userId="402d5bdf62ce6c12" providerId="LiveId" clId="{B47E6BBD-3348-4701-B63F-48519D16CB05}" dt="2021-05-07T04:44:04.510" v="1" actId="729"/>
        <pc:sldMkLst>
          <pc:docMk/>
          <pc:sldMk cId="447791110" sldId="290"/>
        </pc:sldMkLst>
      </pc:sldChg>
      <pc:sldChg chg="mod modShow">
        <pc:chgData name="Miguel Ángel Campos Méndez" userId="402d5bdf62ce6c12" providerId="LiveId" clId="{B47E6BBD-3348-4701-B63F-48519D16CB05}" dt="2021-05-07T04:44:04.510" v="1" actId="729"/>
        <pc:sldMkLst>
          <pc:docMk/>
          <pc:sldMk cId="1266473835" sldId="291"/>
        </pc:sldMkLst>
      </pc:sldChg>
      <pc:sldChg chg="mod modShow">
        <pc:chgData name="Miguel Ángel Campos Méndez" userId="402d5bdf62ce6c12" providerId="LiveId" clId="{B47E6BBD-3348-4701-B63F-48519D16CB05}" dt="2021-05-07T04:44:20.999" v="2" actId="729"/>
        <pc:sldMkLst>
          <pc:docMk/>
          <pc:sldMk cId="3920852671" sldId="292"/>
        </pc:sldMkLst>
      </pc:sldChg>
      <pc:sldChg chg="mod modShow">
        <pc:chgData name="Miguel Ángel Campos Méndez" userId="402d5bdf62ce6c12" providerId="LiveId" clId="{B47E6BBD-3348-4701-B63F-48519D16CB05}" dt="2021-05-07T04:45:45.490" v="3" actId="729"/>
        <pc:sldMkLst>
          <pc:docMk/>
          <pc:sldMk cId="704872433" sldId="293"/>
        </pc:sldMkLst>
      </pc:sldChg>
      <pc:sldChg chg="mod modShow">
        <pc:chgData name="Miguel Ángel Campos Méndez" userId="402d5bdf62ce6c12" providerId="LiveId" clId="{B47E6BBD-3348-4701-B63F-48519D16CB05}" dt="2021-05-07T04:45:45.490" v="3" actId="729"/>
        <pc:sldMkLst>
          <pc:docMk/>
          <pc:sldMk cId="2594543375" sldId="294"/>
        </pc:sldMkLst>
      </pc:sldChg>
      <pc:sldChg chg="mod modShow">
        <pc:chgData name="Miguel Ángel Campos Méndez" userId="402d5bdf62ce6c12" providerId="LiveId" clId="{B47E6BBD-3348-4701-B63F-48519D16CB05}" dt="2021-05-07T04:45:45.490" v="3" actId="729"/>
        <pc:sldMkLst>
          <pc:docMk/>
          <pc:sldMk cId="1983672281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97D57-0746-439A-B0F8-04E16211A84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1797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D80CE-EE49-42F1-9EA8-C4AFAED6220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110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4C800-527C-48C6-9E1D-0DF98F73663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736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3D2F8-8966-4BD6-9C71-BC5C91F6B7A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399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23D46-FE71-4750-A545-10D210E8D4D7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99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96005-2DBD-46E6-85AE-8A3ACA7662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873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CAC81-0289-4C8C-889E-AD327AF4A76C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63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196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85A11-35F1-411F-86C6-EFDFFEE79B8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7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369ty8x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5100" dirty="0"/>
              <a:t>Extension Methods, Lambda Expressions and 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2895600"/>
            <a:ext cx="8134350" cy="9548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Extension Methods, Anonymous Types,</a:t>
            </a:r>
            <a:br>
              <a:rPr lang="en-US" dirty="0"/>
            </a:br>
            <a:r>
              <a:rPr lang="en-US" dirty="0"/>
              <a:t> Delegates, Lambda Expressions and LINQ</a:t>
            </a:r>
            <a:endParaRPr lang="bg-BG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180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 Placeholder 4"/>
          <p:cNvSpPr>
            <a:spLocks noGrp="1"/>
          </p:cNvSpPr>
          <p:nvPr/>
        </p:nvSpPr>
        <p:spPr>
          <a:xfrm>
            <a:off x="381000" y="4495800"/>
            <a:ext cx="3046709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</p:txBody>
      </p:sp>
      <p:sp>
        <p:nvSpPr>
          <p:cNvPr id="35" name="Text Placeholder 5"/>
          <p:cNvSpPr>
            <a:spLocks noGrp="1"/>
          </p:cNvSpPr>
          <p:nvPr/>
        </p:nvSpPr>
        <p:spPr>
          <a:xfrm>
            <a:off x="419101" y="5757446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36" name="Text Placeholder 6"/>
          <p:cNvSpPr>
            <a:spLocks noGrp="1"/>
          </p:cNvSpPr>
          <p:nvPr/>
        </p:nvSpPr>
        <p:spPr>
          <a:xfrm>
            <a:off x="419101" y="6062246"/>
            <a:ext cx="3012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academy.telerik.com</a:t>
            </a:r>
            <a:r>
              <a:rPr lang="en-US" dirty="0"/>
              <a:t>   </a:t>
            </a:r>
          </a:p>
        </p:txBody>
      </p:sp>
      <p:sp>
        <p:nvSpPr>
          <p:cNvPr id="37" name="Text Placeholder 3"/>
          <p:cNvSpPr>
            <a:spLocks noGrp="1"/>
          </p:cNvSpPr>
          <p:nvPr/>
        </p:nvSpPr>
        <p:spPr>
          <a:xfrm>
            <a:off x="393701" y="4953000"/>
            <a:ext cx="303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</a:t>
            </a:r>
          </a:p>
        </p:txBody>
      </p:sp>
      <p:sp>
        <p:nvSpPr>
          <p:cNvPr id="38" name="Text Placeholder 5"/>
          <p:cNvSpPr>
            <a:spLocks noGrp="1"/>
          </p:cNvSpPr>
          <p:nvPr/>
        </p:nvSpPr>
        <p:spPr>
          <a:xfrm>
            <a:off x="419101" y="5329535"/>
            <a:ext cx="30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0" name="Picture 6" descr="http://www.3dwallpapers.in/images/wallpapers/3d%20smilies__2560x1600-972334.jpe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638800" y="4572000"/>
            <a:ext cx="2924174" cy="1828051"/>
          </a:xfrm>
          <a:prstGeom prst="roundRect">
            <a:avLst>
              <a:gd name="adj" fmla="val 515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Encapsulate a set of read-only properties and their value into a single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need to explicitly define a type first</a:t>
            </a:r>
          </a:p>
          <a:p>
            <a:pPr>
              <a:lnSpc>
                <a:spcPct val="100000"/>
              </a:lnSpc>
            </a:pPr>
            <a:r>
              <a:rPr lang="en-US" dirty="0"/>
              <a:t>To define an anonymous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the new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 in conjunction with the object initialization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5410200"/>
            <a:ext cx="74803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282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– Example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3357563"/>
            <a:ext cx="8496300" cy="32400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compile time, the C# compiler will </a:t>
            </a:r>
            <a:r>
              <a:rPr lang="en-US" noProof="1"/>
              <a:t>autogenerate</a:t>
            </a:r>
            <a:r>
              <a:rPr lang="en-US" dirty="0"/>
              <a:t> an uniquely named class</a:t>
            </a:r>
          </a:p>
          <a:p>
            <a:pPr>
              <a:lnSpc>
                <a:spcPct val="100000"/>
              </a:lnSpc>
            </a:pPr>
            <a:r>
              <a:rPr lang="en-US" dirty="0"/>
              <a:t>The class name is not visible from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implicit typing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</a:t>
            </a:r>
            <a:r>
              <a:rPr lang="en-US" dirty="0"/>
              <a:t> keyword) is mandatory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9126" y="1219200"/>
            <a:ext cx="7839074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rIns="10800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 anonymous type representing a car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myCar = 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{ Color =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Speed 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180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Console.WriteLine("My car is a {0} {1}.",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myCar.Color, myCar.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Brand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610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 – Properties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Anonymous types are reference types directly 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System.Object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Have overridden version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Equals()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GetHashCode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,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 operators overloaded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4114800"/>
            <a:ext cx="7480300" cy="16606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{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 == q); // false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Console.WriteLine(p.Equals(q)); // true</a:t>
            </a:r>
          </a:p>
        </p:txBody>
      </p:sp>
    </p:spTree>
    <p:extLst>
      <p:ext uri="{BB962C8B-B14F-4D97-AF65-F5344CB8AC3E}">
        <p14:creationId xmlns:p14="http://schemas.microsoft.com/office/powerpoint/2010/main" val="39748846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and use arrays of anonymous types through the following syntax: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9300" y="2443009"/>
            <a:ext cx="7480300" cy="32231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new[] { new { X = 3, Y = 5 },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{ X = 1, Y = 2 }, new { X = 0, Y = 7 } };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item in arr)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Console.WriteLine("({0}, {1})",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item.X, item.Y);</a:t>
            </a:r>
          </a:p>
          <a:p>
            <a:pPr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10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447800"/>
            <a:ext cx="7467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Anonymous Types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2250280"/>
            <a:ext cx="7467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6388" name="Picture 4" descr="http://traction.untergrund.net/common/img/screenshot/pouet/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114800" cy="30861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71057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6248400" cy="14478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in .NET Framework</a:t>
            </a:r>
            <a:endParaRPr lang="en-US" dirty="0"/>
          </a:p>
        </p:txBody>
      </p:sp>
      <p:pic>
        <p:nvPicPr>
          <p:cNvPr id="52229" name="Picture 5" descr="C:\Trash\delegate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182688" y="2912207"/>
            <a:ext cx="6589712" cy="2757610"/>
          </a:xfrm>
          <a:prstGeom prst="roundRect">
            <a:avLst>
              <a:gd name="adj" fmla="val 3925"/>
            </a:avLst>
          </a:prstGeom>
          <a:noFill/>
          <a:effectLst>
            <a:softEdge rad="63500"/>
          </a:effectLst>
        </p:spPr>
      </p:pic>
      <p:pic>
        <p:nvPicPr>
          <p:cNvPr id="52231" name="Picture 7" descr="C:\Trash\ms.net-transparent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4038600"/>
            <a:ext cx="7294346" cy="2144587"/>
          </a:xfrm>
          <a:prstGeom prst="roundRect">
            <a:avLst>
              <a:gd name="adj" fmla="val 564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8665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 special .NET types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hold a method reference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Describe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signature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of given method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Number and types of the parameters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return type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"values" are methods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These methods match their signature (parameters and return types)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Delegates?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are roughly similar to function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pointers in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C++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Strongly-typed pointer (reference) to a method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Pointer (address) to a callback function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static and instance methods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point to a sequence of multiple methods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Known as multicast delegates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to perform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callback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invocations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Implement the "publish-subscribe"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3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42938" y="1050617"/>
            <a:ext cx="7815262" cy="5350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Declaration of a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SimpleDelegate(string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DelegatesExample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TestMethod(string param)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was called by a delegate.");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Console.WriteLine("I got parameter: {0}.", param);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Instantiate the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SimpleDelegate d = new SimpleDelegate(TestMethod);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Invocation of the method, pointed by delegate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d("test");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R="0" lvl="0" defTabSz="914400" eaLnBrk="0" latinLnBrk="0" hangingPunct="0">
              <a:lnSpc>
                <a:spcPts val="22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779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724400"/>
            <a:ext cx="43434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Simple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4864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48129" name="Picture 1" descr="C:\Trash\more-delegates.net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19150" y="1586753"/>
            <a:ext cx="7486650" cy="2730426"/>
          </a:xfrm>
          <a:prstGeom prst="roundRect">
            <a:avLst>
              <a:gd name="adj" fmla="val 663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26647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Extension Methods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Anonymous Types</a:t>
            </a:r>
            <a:r>
              <a:rPr lang="bg-BG" dirty="0"/>
              <a:t> </a:t>
            </a:r>
            <a:endParaRPr lang="en-US" dirty="0"/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Delegates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LINQ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2706" name="Picture 2" descr="http://www.disaster-info.net/newsletter/96/images/book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743200"/>
            <a:ext cx="2748231" cy="3512821"/>
          </a:xfrm>
          <a:prstGeom prst="roundRect">
            <a:avLst>
              <a:gd name="adj" fmla="val 380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0671963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Generic and Multicast Delegates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r>
              <a:rPr lang="en-US" dirty="0"/>
              <a:t>A delegate can be generic:</a:t>
            </a: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a generic delegate: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 above can simplified as follows: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Delegates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multicast</a:t>
            </a:r>
            <a:r>
              <a:rPr lang="en-US" dirty="0"/>
              <a:t> (can hold multiple methods), assigned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dirty="0"/>
              <a:t> operator: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685801" y="1587704"/>
            <a:ext cx="77724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void SomeDelegate&lt;T&gt;(T item);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4395850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Notify;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" y="28481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void Notify(int i) { … } </a:t>
            </a:r>
          </a:p>
          <a:p>
            <a:pPr marL="0" indent="0" eaLnBrk="0" hangingPunct="0">
              <a:lnSpc>
                <a:spcPct val="11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SomeDelegate&lt;int&gt; d = new SomeDelegate&lt;int&gt;(Notify);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6036418"/>
            <a:ext cx="77724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 += Notify;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852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791200" cy="9144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Anonymous methods </a:t>
            </a:r>
            <a:r>
              <a:rPr lang="en-US" sz="30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are methods without name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take parameters and return values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Declared through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keyword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96913" y="3124200"/>
            <a:ext cx="7761288" cy="32378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SomeClass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delegate void SomeDelegate(string str);</a:t>
            </a:r>
          </a:p>
          <a:p>
            <a:pPr marL="0" indent="0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SomeDelegate d = </a:t>
            </a:r>
            <a:r>
              <a:rPr lang="en-US" sz="1800" b="1" noProof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(string str)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MessageBox.Show(str);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d("Hello");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						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67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Delegates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685800" y="974827"/>
            <a:ext cx="77724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 int StringDelegate&lt;T&gt;(T value); 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MultiDelegates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int PrintString(string str)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Console.WriteLine("Str: {0}", str);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1;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int PrintStringLength(string value)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Console.WriteLine("Length: {0}", value.Length);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return 2;</a:t>
            </a:r>
          </a:p>
          <a:p>
            <a:pPr lvl="0" eaLnBrk="0" hangingPunct="0">
              <a:lnSpc>
                <a:spcPts val="1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22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static void Main()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StringDelegate&lt;string&gt; d = MultiDelegates.PrintString;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 += new MultiDelegates().PrintStringLength;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int result = d("some string value");</a:t>
            </a:r>
          </a:p>
          <a:p>
            <a:pPr lvl="0" eaLnBrk="0" hangingPunct="0">
              <a:lnSpc>
                <a:spcPts val="22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Console.WriteLine("Returned result: {0}", result);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lvl="0" eaLnBrk="0" hangingPunct="0">
              <a:lnSpc>
                <a:spcPts val="1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487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029200"/>
            <a:ext cx="64770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Multicast Generic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7912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/>
              <a:t>Live Demo</a:t>
            </a:r>
          </a:p>
        </p:txBody>
      </p:sp>
      <p:pic>
        <p:nvPicPr>
          <p:cNvPr id="6" name="Picture 2" descr="http://www.libraifa.com/images/call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80" y="1295400"/>
            <a:ext cx="4459008" cy="3263296"/>
          </a:xfrm>
          <a:prstGeom prst="roundRect">
            <a:avLst>
              <a:gd name="adj" fmla="val 13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4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800600"/>
            <a:ext cx="60960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969243"/>
            <a:ext cx="4610100" cy="3069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7413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A lambda expression is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function </a:t>
            </a:r>
            <a:r>
              <a:rPr lang="en-US" sz="3000" dirty="0"/>
              <a:t>containing expressions and statements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Used to create delegates or expression tree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 the lambda operator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Read as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goes to</a:t>
            </a:r>
            <a:r>
              <a:rPr lang="en-US" sz="26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The right side holds the expression or statement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476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Lambda Expressions – Examples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9200"/>
            <a:ext cx="8496300" cy="1143000"/>
          </a:xfrm>
        </p:spPr>
        <p:txBody>
          <a:bodyPr/>
          <a:lstStyle/>
          <a:p>
            <a:r>
              <a:rPr lang="en-US" dirty="0"/>
              <a:t>Usually used with collection extension methods 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FindAll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RemoveAll()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0197" name="Rectangle 5"/>
          <p:cNvSpPr>
            <a:spLocks noChangeArrowheads="1"/>
          </p:cNvSpPr>
          <p:nvPr/>
        </p:nvSpPr>
        <p:spPr bwMode="auto">
          <a:xfrm>
            <a:off x="695326" y="2508171"/>
            <a:ext cx="7762874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List&lt;int&gt;() { 1, 2, 3, 4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list.FindAll(x =&gt; (x % 2) == 0);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num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num);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list.RemoveAll(x =&gt; x &gt; 3); // 1 2 3</a:t>
            </a:r>
          </a:p>
        </p:txBody>
      </p:sp>
    </p:spTree>
    <p:extLst>
      <p:ext uri="{BB962C8B-B14F-4D97-AF65-F5344CB8AC3E}">
        <p14:creationId xmlns:p14="http://schemas.microsoft.com/office/powerpoint/2010/main" val="31691842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Sorting with Lambda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26" y="1447086"/>
            <a:ext cx="776287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pets = new Pet[]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Name="Sharo", Age=8 },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Name="Rex", Age=4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Name="Strela", Age=1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Pet { Name="Bora", Age=3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sortedPets = pets.OrderBy(pet =&gt; pet.Age);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(Pet pet in sortedPets)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pet.Name, pet.Age);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Code Expressions</a:t>
            </a:r>
            <a:endParaRPr lang="bg-BG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Lambda code expressions: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539750" y="1752600"/>
            <a:ext cx="80645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list = new List&lt;int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20, 1, 4, 8, 9, 44 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rocess each argument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statements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 evenNumbers = list.FindAll((i) =&gt;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Console.WriteLine("value of i is: {0}", i);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% 2) == 0;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Console.WriteLine("Here are your even numbers:");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(int even in evenNumbers)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Console.Write("{0}\t", even);</a:t>
            </a:r>
          </a:p>
        </p:txBody>
      </p:sp>
    </p:spTree>
    <p:extLst>
      <p:ext uri="{BB962C8B-B14F-4D97-AF65-F5344CB8AC3E}">
        <p14:creationId xmlns:p14="http://schemas.microsoft.com/office/powerpoint/2010/main" val="12916723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Delegates Holding</a:t>
            </a:r>
            <a:br>
              <a:rPr lang="en-US" dirty="0"/>
            </a:br>
            <a:r>
              <a:rPr lang="en-US" dirty="0"/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functions can be stored in variables of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delegate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Delegates are typed references to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Standard function delegates in .NET: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Func&lt;TResult&gt;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Func&lt;T1,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T2,</a:t>
            </a:r>
            <a:r>
              <a:rPr lang="en-US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TResult&gt;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4876800"/>
            <a:ext cx="77724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Func&lt;bool&gt; boolFunc = () =&gt; true;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bool&gt; intFunc = (x) =&gt; x &lt; 10;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(boolFunc() &amp;&amp; intFunc(5))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Console.WriteLine("5 &lt; 10");</a:t>
            </a:r>
          </a:p>
        </p:txBody>
      </p:sp>
    </p:spTree>
    <p:extLst>
      <p:ext uri="{BB962C8B-B14F-4D97-AF65-F5344CB8AC3E}">
        <p14:creationId xmlns:p14="http://schemas.microsoft.com/office/powerpoint/2010/main" val="35741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Extension Methods</a:t>
            </a:r>
            <a:endParaRPr lang="bg-BG" dirty="0"/>
          </a:p>
        </p:txBody>
      </p:sp>
      <p:pic>
        <p:nvPicPr>
          <p:cNvPr id="48130" name="Picture 2" descr="http://www.sterlingspring.com/images/extension/extension_springs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89983">
            <a:off x="3429000" y="1132964"/>
            <a:ext cx="2258206" cy="2971800"/>
          </a:xfrm>
          <a:prstGeom prst="roundRect">
            <a:avLst>
              <a:gd name="adj" fmla="val 56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9568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are predefined delegates with the following signature</a:t>
            </a: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 a way to check if an object meets some Boolean criteria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Similar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Func&lt;T,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bool&gt;</a:t>
            </a:r>
          </a:p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Used by many methods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to search for an element</a:t>
            </a:r>
          </a:p>
          <a:p>
            <a:pPr lvl="1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For example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List&lt;T&gt;.FindAll(…)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retrieves all elements meeting the criteria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20713" y="2117568"/>
            <a:ext cx="79136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delegate bool Predicate&lt;T&gt;(T obj) </a:t>
            </a:r>
          </a:p>
        </p:txBody>
      </p:sp>
    </p:spTree>
    <p:extLst>
      <p:ext uri="{BB962C8B-B14F-4D97-AF65-F5344CB8AC3E}">
        <p14:creationId xmlns:p14="http://schemas.microsoft.com/office/powerpoint/2010/main" val="56256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Predicates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598488" y="990600"/>
            <a:ext cx="793591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"Silistra"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delegate(string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town)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 short form of the above (with lambda expression)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town) =&gt; town.StartsWith("S"));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Console.WriteLine(town);</a:t>
            </a:r>
          </a:p>
          <a:p>
            <a:pPr marL="0" indent="0"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18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62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Lambda Expressions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631280"/>
            <a:ext cx="71628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843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3" cstate="print"/>
          <a:srcRect t="-10480" r="-1205" b="9170"/>
          <a:stretch>
            <a:fillRect/>
          </a:stretch>
        </p:blipFill>
        <p:spPr bwMode="auto">
          <a:xfrm>
            <a:off x="2362200" y="3733800"/>
            <a:ext cx="3313341" cy="2209800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05200"/>
            <a:ext cx="1238250" cy="1238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24777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620000" cy="14478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LINQ and Query Keywords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3794" name="Picture 2" descr="http://www.credica.co.uk/Portals/3/PhotoImage_QueryManagem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0882"/>
            <a:ext cx="4238625" cy="2819401"/>
          </a:xfrm>
          <a:prstGeom prst="roundRect">
            <a:avLst>
              <a:gd name="adj" fmla="val 45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8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3" b="11139"/>
          <a:stretch>
            <a:fillRect/>
          </a:stretch>
        </p:blipFill>
        <p:spPr bwMode="auto">
          <a:xfrm rot="844917">
            <a:off x="5183846" y="3272930"/>
            <a:ext cx="3198132" cy="2935306"/>
          </a:xfrm>
          <a:prstGeom prst="roundRect">
            <a:avLst>
              <a:gd name="adj" fmla="val 9411"/>
            </a:avLst>
          </a:prstGeom>
          <a:noFill/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297">
            <a:off x="3854356" y="302767"/>
            <a:ext cx="4604369" cy="14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 rot="21298113">
            <a:off x="2805446" y="5036746"/>
            <a:ext cx="1954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10753264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Building Blocks (2)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/>
              <a:t> is a set of extensions to .NET Framework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Encompasses language-integrated query, set, and transform operations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Consistent manner to obtain and manipulate "data" in the broad sense of the term</a:t>
            </a:r>
          </a:p>
          <a:p>
            <a:pPr>
              <a:lnSpc>
                <a:spcPct val="103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Query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expressions</a:t>
            </a:r>
            <a:r>
              <a:rPr lang="en-US" dirty="0"/>
              <a:t> can be defined directly within the C# programming language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3000"/>
              </a:lnSpc>
            </a:pPr>
            <a:r>
              <a:rPr lang="en-US" dirty="0"/>
              <a:t>Used to interact with numerous data types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Converted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 trees </a:t>
            </a:r>
            <a:r>
              <a:rPr lang="en-US" dirty="0"/>
              <a:t>at compile time and evaluated at runtime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7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*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5" name="Rounded Rectangle 17451"/>
          <p:cNvSpPr>
            <a:spLocks noChangeArrowheads="1"/>
          </p:cNvSpPr>
          <p:nvPr/>
        </p:nvSpPr>
        <p:spPr bwMode="auto">
          <a:xfrm>
            <a:off x="482600" y="2825749"/>
            <a:ext cx="8128000" cy="2297113"/>
          </a:xfrm>
          <a:prstGeom prst="roundRect">
            <a:avLst>
              <a:gd name="adj" fmla="val 9375"/>
            </a:avLst>
          </a:prstGeom>
          <a:solidFill>
            <a:srgbClr val="808080">
              <a:alpha val="25098"/>
            </a:srgbClr>
          </a:solidFill>
          <a:ln w="28575" algn="ctr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sz="2000" b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479424" y="2786062"/>
            <a:ext cx="8131175" cy="5842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sx="1000" sy="1000" algn="tl">
                    <a:srgbClr val="C0C0C0"/>
                  </a:outerShdw>
                </a:effectLst>
                <a:latin typeface="+mn-lt"/>
              </a:rPr>
              <a:t>LINQ enabled data sources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38175" y="3916237"/>
            <a:ext cx="1419225" cy="992440"/>
            <a:chOff x="638178" y="3496454"/>
            <a:chExt cx="1419223" cy="1343834"/>
          </a:xfrm>
        </p:grpSpPr>
        <p:pic>
          <p:nvPicPr>
            <p:cNvPr id="77" name="Rectangle 1743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17440"/>
            <p:cNvSpPr txBox="1">
              <a:spLocks noChangeArrowheads="1"/>
            </p:cNvSpPr>
            <p:nvPr/>
          </p:nvSpPr>
          <p:spPr bwMode="auto">
            <a:xfrm>
              <a:off x="680223" y="3685787"/>
              <a:ext cx="1351009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Objects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881773" y="5437189"/>
            <a:ext cx="844701" cy="538859"/>
            <a:chOff x="865036" y="5216539"/>
            <a:chExt cx="842789" cy="611390"/>
          </a:xfrm>
        </p:grpSpPr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75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6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36575" y="6062086"/>
            <a:ext cx="1543050" cy="58477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061200" y="3922586"/>
            <a:ext cx="1419225" cy="992440"/>
            <a:chOff x="638178" y="3496454"/>
            <a:chExt cx="1419223" cy="1343834"/>
          </a:xfrm>
        </p:grpSpPr>
        <p:pic>
          <p:nvPicPr>
            <p:cNvPr id="84" name="Rectangle 1744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7442"/>
            <p:cNvSpPr txBox="1">
              <a:spLocks noChangeArrowheads="1"/>
            </p:cNvSpPr>
            <p:nvPr/>
          </p:nvSpPr>
          <p:spPr bwMode="auto">
            <a:xfrm>
              <a:off x="864631" y="3677190"/>
              <a:ext cx="982191" cy="95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XML</a:t>
              </a:r>
            </a:p>
          </p:txBody>
        </p:sp>
      </p:grpSp>
      <p:sp>
        <p:nvSpPr>
          <p:cNvPr id="82" name="Folded Corner 81"/>
          <p:cNvSpPr>
            <a:spLocks noChangeArrowheads="1"/>
          </p:cNvSpPr>
          <p:nvPr/>
        </p:nvSpPr>
        <p:spPr bwMode="auto">
          <a:xfrm>
            <a:off x="7315200" y="5275262"/>
            <a:ext cx="971550" cy="847739"/>
          </a:xfrm>
          <a:prstGeom prst="foldedCorner">
            <a:avLst>
              <a:gd name="adj" fmla="val 12500"/>
            </a:avLst>
          </a:prstGeom>
          <a:solidFill>
            <a:srgbClr val="132F35"/>
          </a:solidFill>
          <a:ln>
            <a:solidFill>
              <a:schemeClr val="accent5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600" b="1" dirty="0">
              <a:solidFill>
                <a:schemeClr val="tx1">
                  <a:lumMod val="40000"/>
                  <a:lumOff val="60000"/>
                </a:schemeClr>
              </a:solidFill>
              <a:latin typeface="Segoe"/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&lt;book&gt;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&lt;title/&gt;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&lt;author/&gt;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    &lt;price/&gt;</a:t>
            </a:r>
          </a:p>
          <a:p>
            <a:pPr>
              <a:defRPr/>
            </a:pPr>
            <a:r>
              <a:rPr lang="en-US" sz="1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&lt;/book&gt;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315200" y="6067406"/>
            <a:ext cx="914376" cy="5841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XML</a:t>
            </a:r>
          </a:p>
        </p:txBody>
      </p:sp>
      <p:sp>
        <p:nvSpPr>
          <p:cNvPr id="103" name="Rounded Rectangle 102"/>
          <p:cNvSpPr>
            <a:spLocks noChangeArrowheads="1"/>
          </p:cNvSpPr>
          <p:nvPr/>
        </p:nvSpPr>
        <p:spPr bwMode="auto">
          <a:xfrm>
            <a:off x="2154238" y="3370262"/>
            <a:ext cx="4829175" cy="1609726"/>
          </a:xfrm>
          <a:prstGeom prst="roundRect">
            <a:avLst>
              <a:gd name="adj" fmla="val 9375"/>
            </a:avLst>
          </a:prstGeom>
          <a:solidFill>
            <a:schemeClr val="accent2">
              <a:shade val="50000"/>
              <a:alpha val="25098"/>
            </a:schemeClr>
          </a:solidFill>
          <a:ln w="2857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defRPr/>
            </a:pPr>
            <a:endParaRPr lang="en-US" sz="3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77296" y="3318887"/>
            <a:ext cx="8153401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rPr>
              <a:t>LINQ enabled ADO.NET</a:t>
            </a:r>
          </a:p>
        </p:txBody>
      </p: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2249488" y="3860470"/>
            <a:ext cx="1560513" cy="1033792"/>
            <a:chOff x="562395" y="3496454"/>
            <a:chExt cx="1562578" cy="1343834"/>
          </a:xfrm>
        </p:grpSpPr>
        <p:pic>
          <p:nvPicPr>
            <p:cNvPr id="101" name="Rectangle 17447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TextBox 17448"/>
            <p:cNvSpPr txBox="1">
              <a:spLocks noChangeArrowheads="1"/>
            </p:cNvSpPr>
            <p:nvPr/>
          </p:nvSpPr>
          <p:spPr bwMode="auto">
            <a:xfrm>
              <a:off x="562395" y="3750706"/>
              <a:ext cx="156257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 DataSets</a:t>
              </a:r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881438" y="3860470"/>
            <a:ext cx="1419225" cy="1033792"/>
            <a:chOff x="638178" y="3496454"/>
            <a:chExt cx="1419223" cy="1343834"/>
          </a:xfrm>
        </p:grpSpPr>
        <p:pic>
          <p:nvPicPr>
            <p:cNvPr id="99" name="Rectangle 17445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78" y="3496454"/>
              <a:ext cx="141922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7446"/>
            <p:cNvSpPr txBox="1">
              <a:spLocks noChangeArrowheads="1"/>
            </p:cNvSpPr>
            <p:nvPr/>
          </p:nvSpPr>
          <p:spPr bwMode="auto">
            <a:xfrm>
              <a:off x="877824" y="3750706"/>
              <a:ext cx="952631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to SQL</a:t>
              </a: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5438777" y="3860470"/>
            <a:ext cx="1419225" cy="1033792"/>
            <a:chOff x="638148" y="3496454"/>
            <a:chExt cx="1419103" cy="1343834"/>
          </a:xfrm>
        </p:grpSpPr>
        <p:pic>
          <p:nvPicPr>
            <p:cNvPr id="97" name="Rectangle 1744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148" y="3496454"/>
              <a:ext cx="1419103" cy="1343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Box 17444"/>
            <p:cNvSpPr txBox="1">
              <a:spLocks noChangeArrowheads="1"/>
            </p:cNvSpPr>
            <p:nvPr/>
          </p:nvSpPr>
          <p:spPr bwMode="auto">
            <a:xfrm>
              <a:off x="793041" y="3750706"/>
              <a:ext cx="1090268" cy="92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LINQ to</a:t>
              </a:r>
            </a:p>
            <a:p>
              <a:pPr algn="ctr"/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Entities</a:t>
              </a:r>
            </a:p>
          </p:txBody>
        </p:sp>
      </p:grp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438528" y="6071612"/>
            <a:ext cx="2276472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Relational 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3968755" y="5323299"/>
            <a:ext cx="1219201" cy="650340"/>
            <a:chOff x="4020023" y="5205486"/>
            <a:chExt cx="1218799" cy="709735"/>
          </a:xfrm>
        </p:grpSpPr>
        <p:sp>
          <p:nvSpPr>
            <p:cNvPr id="94" name="Flowchart: Magnetic Disk 93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5" name="Flowchart: Magnetic Disk 94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96" name="Flowchart: Magnetic Disk 95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6248400" y="1154112"/>
            <a:ext cx="2414587" cy="539750"/>
            <a:chOff x="788654" y="989622"/>
            <a:chExt cx="2034349" cy="612648"/>
          </a:xfrm>
        </p:grpSpPr>
        <p:pic>
          <p:nvPicPr>
            <p:cNvPr id="106" name="Rectangle 17457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018468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Box 17458"/>
            <p:cNvSpPr txBox="1">
              <a:spLocks noChangeArrowheads="1"/>
            </p:cNvSpPr>
            <p:nvPr/>
          </p:nvSpPr>
          <p:spPr bwMode="auto">
            <a:xfrm>
              <a:off x="833121" y="1057199"/>
              <a:ext cx="1989882" cy="5240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Others </a:t>
              </a: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+mn-lt"/>
                </a:rPr>
                <a:t>…</a:t>
              </a:r>
            </a:p>
          </p:txBody>
        </p:sp>
      </p:grpSp>
      <p:grpSp>
        <p:nvGrpSpPr>
          <p:cNvPr id="20" name="Group 49"/>
          <p:cNvGrpSpPr>
            <a:grpSpLocks/>
          </p:cNvGrpSpPr>
          <p:nvPr/>
        </p:nvGrpSpPr>
        <p:grpSpPr bwMode="auto">
          <a:xfrm>
            <a:off x="462990" y="1143000"/>
            <a:ext cx="2585010" cy="539750"/>
            <a:chOff x="788654" y="989622"/>
            <a:chExt cx="2329807" cy="707146"/>
          </a:xfrm>
        </p:grpSpPr>
        <p:pic>
          <p:nvPicPr>
            <p:cNvPr id="109" name="Rectangle 1745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4" y="989622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TextBox 17456"/>
            <p:cNvSpPr txBox="1">
              <a:spLocks noChangeArrowheads="1"/>
            </p:cNvSpPr>
            <p:nvPr/>
          </p:nvSpPr>
          <p:spPr bwMode="auto">
            <a:xfrm>
              <a:off x="788654" y="1082179"/>
              <a:ext cx="2329807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C#</a:t>
              </a:r>
            </a:p>
          </p:txBody>
        </p:sp>
      </p:grp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3179762" y="1154112"/>
            <a:ext cx="2992438" cy="539750"/>
            <a:chOff x="788653" y="989624"/>
            <a:chExt cx="2382182" cy="707146"/>
          </a:xfrm>
        </p:grpSpPr>
        <p:pic>
          <p:nvPicPr>
            <p:cNvPr id="112" name="Rectangle 1745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53" y="989624"/>
              <a:ext cx="2329807" cy="707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TextBox 17454"/>
            <p:cNvSpPr txBox="1">
              <a:spLocks noChangeArrowheads="1"/>
            </p:cNvSpPr>
            <p:nvPr/>
          </p:nvSpPr>
          <p:spPr bwMode="auto">
            <a:xfrm>
              <a:off x="891813" y="1067624"/>
              <a:ext cx="2279022" cy="604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rgbClr val="CCFF66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/>
                </a:rPr>
                <a:t>VB.NET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401935" y="1858947"/>
            <a:ext cx="8325058" cy="749315"/>
            <a:chOff x="384818" y="1821675"/>
            <a:chExt cx="8301982" cy="609600"/>
          </a:xfrm>
        </p:grpSpPr>
        <p:pic>
          <p:nvPicPr>
            <p:cNvPr id="115" name="Rectangle 17423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8" y="1821675"/>
              <a:ext cx="8301982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6" name="TextBox 17424"/>
            <p:cNvSpPr txBox="1">
              <a:spLocks noChangeArrowheads="1"/>
            </p:cNvSpPr>
            <p:nvPr/>
          </p:nvSpPr>
          <p:spPr bwMode="auto">
            <a:xfrm>
              <a:off x="534031" y="1976780"/>
              <a:ext cx="8027366" cy="375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.NET Language-Integrated Query (LINQ)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497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Query Keywords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Language Integrated Query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/>
              <a:t>) query keywords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/>
              <a:t> – specifies data source and range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– filters source elements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– specifies the type and shape that the elements in the returned sequence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groups query results according to a specified key value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orderby</a:t>
            </a:r>
            <a:r>
              <a:rPr lang="en-US" dirty="0"/>
              <a:t> – sorts query results in ascending or descending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6124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clauses: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60994"/>
            <a:ext cx="7839074" cy="42350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{ 5, 4, 1, 3, 9, 8, 6, 7, 2, 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query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num in numbers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where num &lt;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num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query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.ToString() + " 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 4 1 3 2 0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2" name="Picture 2" descr="http://vibroseis.com/images/sel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1" y="2737528"/>
            <a:ext cx="1781174" cy="2468328"/>
          </a:xfrm>
          <a:prstGeom prst="roundRect">
            <a:avLst>
              <a:gd name="adj" fmla="val 499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829278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(2)</a:t>
            </a:r>
            <a:endParaRPr lang="bg-BG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609600"/>
          </a:xfrm>
          <a:noFill/>
          <a:ln/>
        </p:spPr>
        <p:txBody>
          <a:bodyPr/>
          <a:lstStyle/>
          <a:p>
            <a:r>
              <a:rPr lang="en-US" dirty="0"/>
              <a:t>Nested queries: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19126" y="1878717"/>
            <a:ext cx="791527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"Sofia", "Varna", "Pleven", "Ruse", "Bourgas"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townPairs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t1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t2 in towns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new { T1 = t1, T2 = t2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townPair in townPairs)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Console.WriteLine("({0}, {1})",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townPair.T1, townPair.T2);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6" name="Picture 2" descr="http://rudolphlopez.com/images/ashNested3p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4094812"/>
            <a:ext cx="2667000" cy="2229787"/>
          </a:xfrm>
          <a:prstGeom prst="roundRect">
            <a:avLst>
              <a:gd name="adj" fmla="val 701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7780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Keywords – Examples (3)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96300" cy="647700"/>
          </a:xfrm>
        </p:spPr>
        <p:txBody>
          <a:bodyPr/>
          <a:lstStyle/>
          <a:p>
            <a:r>
              <a:rPr lang="en-US" dirty="0"/>
              <a:t>Sorting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оrderby</a:t>
            </a:r>
            <a:r>
              <a:rPr lang="en-US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19126" y="1752600"/>
            <a:ext cx="776287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fruits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"cherry", "apple", "blueberry"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"banana"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 in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ascending sort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from fruit in fruits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orderby frui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fruit;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fruitsAscending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fruit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9698" name="Picture 2" descr="http://farm3.static.flickr.com/2158/2091991850_eb57f2a31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2667000"/>
            <a:ext cx="2235200" cy="1676400"/>
          </a:xfrm>
          <a:prstGeom prst="roundRect">
            <a:avLst>
              <a:gd name="adj" fmla="val 575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28281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Once a type is defined and compiled into an assembly its definition is, more or less, final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way to update, remove or add new members is to recode and recompile the code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Extension methods </a:t>
            </a:r>
            <a:r>
              <a:rPr lang="en-US" dirty="0"/>
              <a:t>allow existing compiled types to gain new functionality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recompilation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touching the</a:t>
            </a:r>
            <a:r>
              <a:rPr lang="bg-BG" dirty="0"/>
              <a:t>				 </a:t>
            </a:r>
            <a:r>
              <a:rPr lang="en-US" dirty="0"/>
              <a:t>original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6084" name="Picture 4" descr="http://www.kurtjacob.com.au/images/chimebarsP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4612604"/>
            <a:ext cx="2838450" cy="1750722"/>
          </a:xfrm>
          <a:prstGeom prst="roundRect">
            <a:avLst>
              <a:gd name="adj" fmla="val 56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7911988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bg-BG" dirty="0" err="1"/>
              <a:t>tandard</a:t>
            </a:r>
            <a:r>
              <a:rPr lang="bg-BG" dirty="0"/>
              <a:t> </a:t>
            </a:r>
            <a:r>
              <a:rPr lang="en-US" dirty="0"/>
              <a:t>Q</a:t>
            </a:r>
            <a:r>
              <a:rPr lang="bg-BG" dirty="0"/>
              <a:t>uery </a:t>
            </a:r>
            <a:r>
              <a:rPr lang="en-US" dirty="0"/>
              <a:t>O</a:t>
            </a:r>
            <a:r>
              <a:rPr lang="bg-BG" dirty="0"/>
              <a:t>perators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695326" y="1548348"/>
            <a:ext cx="7762874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{"Morrowind", "BioShock","Half Life",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Darkness","Daxter", "System Shock 2"};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Build a query expression using extension methods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granted to the Array via the Enumerable type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.Where(game =&gt; game.Length 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OrderBy(game =&gt; game).Select(game =&gt; 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game in subset)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(game);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5029200" y="4547822"/>
            <a:ext cx="3124200" cy="1700578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subset =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g in games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g.Length &gt; 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orderby 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g;</a:t>
            </a:r>
          </a:p>
        </p:txBody>
      </p:sp>
    </p:spTree>
    <p:extLst>
      <p:ext uri="{BB962C8B-B14F-4D97-AF65-F5344CB8AC3E}">
        <p14:creationId xmlns:p14="http://schemas.microsoft.com/office/powerpoint/2010/main" val="214002692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914400"/>
          </a:xfrm>
        </p:spPr>
        <p:txBody>
          <a:bodyPr/>
          <a:lstStyle/>
          <a:p>
            <a:r>
              <a:rPr lang="en-US" dirty="0"/>
              <a:t>Counting the Occurrences of a Word in a String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685800" y="1600200"/>
            <a:ext cx="777240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"Historically, the world of data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searchTerm = "data";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source = text.Split(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char[] { '.', '?', '!', ' ', ';', ':', ','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ToLower() to match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"data" and "Data"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matchQuery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word 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word.ToLower() ==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searchTerm.ToLower()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word;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matchQuery.Count();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3886200" y="5224156"/>
            <a:ext cx="47244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wordCount = source.Select(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 =&gt; w.toLower() ==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searchTerm.ToLower()).Count();</a:t>
            </a:r>
          </a:p>
        </p:txBody>
      </p:sp>
    </p:spTree>
    <p:extLst>
      <p:ext uri="{BB962C8B-B14F-4D97-AF65-F5344CB8AC3E}">
        <p14:creationId xmlns:p14="http://schemas.microsoft.com/office/powerpoint/2010/main" val="28491618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Arrays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kind of arrays can be used with LINQ</a:t>
            </a:r>
          </a:p>
          <a:p>
            <a:pPr lvl="1"/>
            <a:r>
              <a:rPr lang="en-US" dirty="0"/>
              <a:t>Can be even an </a:t>
            </a:r>
            <a:r>
              <a:rPr lang="en-US" noProof="1"/>
              <a:t>untyped</a:t>
            </a:r>
            <a:r>
              <a:rPr lang="en-US" dirty="0"/>
              <a:t> array of objects</a:t>
            </a:r>
          </a:p>
          <a:p>
            <a:pPr lvl="1"/>
            <a:r>
              <a:rPr lang="en-US" dirty="0"/>
              <a:t>Queries can be applied to arrays of custom objects</a:t>
            </a:r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62000" y="41148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Book[] books =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05200" y="2953575"/>
            <a:ext cx="5029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b in books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b.Title.Contains("Action")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b.Title;</a:t>
            </a:r>
          </a:p>
        </p:txBody>
      </p:sp>
    </p:spTree>
    <p:extLst>
      <p:ext uri="{BB962C8B-B14F-4D97-AF65-F5344CB8AC3E}">
        <p14:creationId xmlns:p14="http://schemas.microsoft.com/office/powerpoint/2010/main" val="275300542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Generic Lists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can be adapted to work with a generic list</a:t>
            </a:r>
          </a:p>
          <a:p>
            <a:pPr lvl="1"/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LinkedList&lt;T&gt;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Queue&lt;T&gt;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HashSet&lt;T&gt;</a:t>
            </a:r>
            <a:r>
              <a:rPr lang="en-US" dirty="0"/>
              <a:t>, etc.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62000" y="3505200"/>
            <a:ext cx="7620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List&lt;Book&gt; books = new List&lt;Book&gt;()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in Action"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Title="LINQ for Fun" },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Book { Title="Extreme LINQ" }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titles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.Where(book =&gt; book.Title.Contains("Action"))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.Select(book =&gt; book.Title);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0821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Strings</a:t>
            </a:r>
            <a:endParaRPr lang="bg-BG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Although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System.String</a:t>
            </a:r>
            <a:r>
              <a:rPr lang="en-US" dirty="0"/>
              <a:t> may not be perceived as a collection at first sight</a:t>
            </a:r>
          </a:p>
          <a:p>
            <a:pPr lvl="1"/>
            <a:r>
              <a:rPr lang="en-US" dirty="0"/>
              <a:t>It actually is a collection, because it implements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IEnumerable&lt;char&gt;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String objects can be queried with LINQ to Objects, like any other collection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4292" name="Rectangle 4"/>
          <p:cNvSpPr>
            <a:spLocks noChangeArrowheads="1"/>
          </p:cNvSpPr>
          <p:nvPr/>
        </p:nvSpPr>
        <p:spPr bwMode="auto">
          <a:xfrm>
            <a:off x="685800" y="4419600"/>
            <a:ext cx="7772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"Non-letter characters in this string: 8"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.Where(c =&gt; !Char.IsLetter(c))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.Count();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8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4724400" y="5087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c in "Non-letter…"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!Char.IsLetter(c)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c).Count();</a:t>
            </a:r>
          </a:p>
        </p:txBody>
      </p:sp>
    </p:spTree>
    <p:extLst>
      <p:ext uri="{BB962C8B-B14F-4D97-AF65-F5344CB8AC3E}">
        <p14:creationId xmlns:p14="http://schemas.microsoft.com/office/powerpoint/2010/main" val="20398315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bg-BG" dirty="0"/>
              <a:t>ggregation </a:t>
            </a:r>
            <a:r>
              <a:rPr lang="en-US" dirty="0"/>
              <a:t>Methods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Average()</a:t>
            </a:r>
          </a:p>
          <a:p>
            <a:pPr lvl="1"/>
            <a:r>
              <a:rPr lang="en-US" dirty="0"/>
              <a:t>Calculates the average value of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Count()</a:t>
            </a:r>
          </a:p>
          <a:p>
            <a:pPr lvl="1"/>
            <a:r>
              <a:rPr lang="en-US" dirty="0"/>
              <a:t>Counts the elements in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Max()</a:t>
            </a:r>
          </a:p>
          <a:p>
            <a:pPr lvl="1"/>
            <a:r>
              <a:rPr lang="en-US" dirty="0"/>
              <a:t>Determines the maximum value in a collection</a:t>
            </a:r>
          </a:p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Sum()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Sums the values in a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8991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Aggregation Methods – Examples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Count(&lt;condition&gt;)</a:t>
            </a: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22300" y="18288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temperatures.Count(p =&gt; p 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609600" y="4419600"/>
            <a:ext cx="79121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double[] temperatures =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.0, 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.5,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32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.3,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 = temperatures.Max();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result is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.6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800600" y="3182175"/>
            <a:ext cx="3886200" cy="1389825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p 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p).Count();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953000" y="5410200"/>
            <a:ext cx="3733800" cy="1079072"/>
          </a:xfrm>
          <a:prstGeom prst="roundRect">
            <a:avLst>
              <a:gd name="adj" fmla="val 2789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highTemp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(from p in temperatures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select p).Max();</a:t>
            </a:r>
          </a:p>
        </p:txBody>
      </p:sp>
    </p:spTree>
    <p:extLst>
      <p:ext uri="{BB962C8B-B14F-4D97-AF65-F5344CB8AC3E}">
        <p14:creationId xmlns:p14="http://schemas.microsoft.com/office/powerpoint/2010/main" val="111140623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technodenvision.com/images/query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70000"/>
            <a:ext cx="2628900" cy="2804160"/>
          </a:xfrm>
          <a:prstGeom prst="roundRect">
            <a:avLst>
              <a:gd name="adj" fmla="val 4400"/>
            </a:avLst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LINQ Query Keywords</a:t>
            </a:r>
            <a:endParaRPr lang="bg-BG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" name="Picture 2" descr="http://www.kgo.it/sites/default/files/images/to-content/start-dem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6850" y="889000"/>
            <a:ext cx="2114550" cy="2114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 rot="21003577">
            <a:off x="1006283" y="1237625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29313383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irectortom.com/storage/right%20question.jpg?__SQUARESPACE_CACHEVERSION=12274675428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752600"/>
            <a:ext cx="3810000" cy="2857500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Extension Methods, Lambda Expressions and LINQ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630487" y="5099050"/>
            <a:ext cx="4608513" cy="122555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398664786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Implement an extension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Substring(int 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dirty="0"/>
              <a:t> for the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that returns new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and has the same functionality 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dirty="0"/>
              <a:t> in the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Implement a set of extension methods 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dirty="0"/>
              <a:t> that implement the following group functions: sum, product, min, max, average.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alphabetically. Use LINQ query operators.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LINQ query that finds the first name and last name of all students with age between 18 and 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79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Extension Methods</a:t>
            </a:r>
            <a:endParaRPr lang="bg-BG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Extension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Defined in a static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this</a:t>
            </a:r>
            <a:r>
              <a:rPr lang="en-US" dirty="0"/>
              <a:t> keyword before its first argument to specify the class to be extended</a:t>
            </a:r>
          </a:p>
          <a:p>
            <a:pPr>
              <a:lnSpc>
                <a:spcPct val="100000"/>
              </a:lnSpc>
            </a:pPr>
            <a:r>
              <a:rPr lang="en-US" dirty="0"/>
              <a:t>Extension methods are "attached" to the extended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also be called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statically</a:t>
            </a:r>
            <a:r>
              <a:rPr lang="en-US" dirty="0"/>
              <a:t> through the defining static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918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Using the extension methods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OrderBy()</a:t>
            </a:r>
            <a:r>
              <a:rPr lang="en-US" sz="2800" dirty="0"/>
              <a:t> and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ThenBy()</a:t>
            </a:r>
            <a:r>
              <a:rPr lang="en-US" sz="2800" dirty="0"/>
              <a:t> with lambda expressions sort the students by first name and last name in descending order. Rewrite the same with LINQ.</a:t>
            </a:r>
            <a:endParaRPr lang="bg-BG" sz="280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Write a program that prints from given array of integers all numbers that are divisible by 7 and 3. Use the built-in extension methods and lambda expressions. Rewrite the same with LINQ.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Using delegates write a class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/>
              <a:t>that has can execute certain method at each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/>
              <a:t> seconds.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* Read in MSDN about the keyword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2800" dirty="0"/>
              <a:t> in C# and </a:t>
            </a:r>
            <a:r>
              <a:rPr lang="en-US" sz="2800" dirty="0">
                <a:hlinkClick r:id="rId3"/>
              </a:rPr>
              <a:t>how to publish events</a:t>
            </a:r>
            <a:r>
              <a:rPr lang="en-US" sz="2800" dirty="0"/>
              <a:t>. Re-implement the above using .NET events and following the best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11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/>
              <a:t>C# Programming </a:t>
            </a:r>
            <a:r>
              <a:rPr lang="en-US" dirty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 –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39750" y="1143000"/>
            <a:ext cx="80645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Extensions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WordCount(</a:t>
            </a:r>
            <a:r>
              <a:rPr lang="bg-BG" sz="22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tring str)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str.Split(new char[] { ' ', '.', '?' },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StringSplitOptions.RemoveEmptyEntries).Length;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s = "Hello Extension Methods";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 = s.WordCount();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3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Extension Methods – Examples (2)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IncreaseWidth(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 IList&lt;int&gt; list, int amount)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list.Count; i++)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list[i] += amount;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ints = 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List&lt;int&gt; { 1, 2, 3, 4, 5 };</a:t>
            </a:r>
          </a:p>
          <a:p>
            <a:pPr marL="147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ints.IncreaseWidth(5); // 6, 7, 8, 9, 10</a:t>
            </a:r>
          </a:p>
          <a:p>
            <a:pPr marL="147600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61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/>
              <a:t>Extension Methods</a:t>
            </a:r>
            <a:endParaRPr lang="bg-BG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3010" name="Picture 2" descr="http://www.ipadio.com/library-media/images/live_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76600"/>
            <a:ext cx="5048250" cy="2019300"/>
          </a:xfrm>
          <a:prstGeom prst="roundRect">
            <a:avLst>
              <a:gd name="adj" fmla="val 47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297798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02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Anonymous Types</a:t>
            </a:r>
            <a:endParaRPr lang="bg-BG" dirty="0"/>
          </a:p>
        </p:txBody>
      </p:sp>
      <p:pic>
        <p:nvPicPr>
          <p:cNvPr id="21506" name="Picture 2" descr="http://dirtdiver.com/kansas/wp-content/uploads/2008/12/anonymo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0" y="647700"/>
            <a:ext cx="4000500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8116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2205</TotalTime>
  <Words>3705</Words>
  <Application>Microsoft Office PowerPoint</Application>
  <PresentationFormat>Presentación en pantalla (4:3)</PresentationFormat>
  <Paragraphs>565</Paragraphs>
  <Slides>51</Slides>
  <Notes>12</Notes>
  <HiddenSlides>9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0" baseType="lpstr">
      <vt:lpstr>Arial Black</vt:lpstr>
      <vt:lpstr>Calibri</vt:lpstr>
      <vt:lpstr>Cambria</vt:lpstr>
      <vt:lpstr>Consolas</vt:lpstr>
      <vt:lpstr>Corbel</vt:lpstr>
      <vt:lpstr>Courier New</vt:lpstr>
      <vt:lpstr>Segoe</vt:lpstr>
      <vt:lpstr>Wingdings 2</vt:lpstr>
      <vt:lpstr>Telerik Academy</vt:lpstr>
      <vt:lpstr>Extension Methods, Lambda Expressions and LINQ</vt:lpstr>
      <vt:lpstr>Table of Contents</vt:lpstr>
      <vt:lpstr>Extension Methods</vt:lpstr>
      <vt:lpstr>Extension Methods</vt:lpstr>
      <vt:lpstr>Defining Extension Methods</vt:lpstr>
      <vt:lpstr>Extension Methods – Examples</vt:lpstr>
      <vt:lpstr>Extension Methods – Examples (2)</vt:lpstr>
      <vt:lpstr>Extension Methods</vt:lpstr>
      <vt:lpstr>Anonymous Types</vt:lpstr>
      <vt:lpstr>Anonymous Types</vt:lpstr>
      <vt:lpstr>Anonymous Types – Example</vt:lpstr>
      <vt:lpstr>Anonymous Types – Properties</vt:lpstr>
      <vt:lpstr>Arrays of Anonymous Types</vt:lpstr>
      <vt:lpstr>Anonymous Types</vt:lpstr>
      <vt:lpstr>Delegates in .NET Framework</vt:lpstr>
      <vt:lpstr>What are Delegates?</vt:lpstr>
      <vt:lpstr>What are Delegates? (2)</vt:lpstr>
      <vt:lpstr>Delegates – Example</vt:lpstr>
      <vt:lpstr>Simple Delegate</vt:lpstr>
      <vt:lpstr>Generic and Multicast Delegates</vt:lpstr>
      <vt:lpstr>Anonymous Methods</vt:lpstr>
      <vt:lpstr>Multicast Delegates – Example</vt:lpstr>
      <vt:lpstr>Multicast Generic Delegate</vt:lpstr>
      <vt:lpstr>Lambda Expressions</vt:lpstr>
      <vt:lpstr>Lambda Expressions</vt:lpstr>
      <vt:lpstr>Lambda Expressions – Examples</vt:lpstr>
      <vt:lpstr>Sorting with Lambda Expression</vt:lpstr>
      <vt:lpstr>Lambda Code Expressions</vt:lpstr>
      <vt:lpstr>Delegates Holding Lambda Functions</vt:lpstr>
      <vt:lpstr>Predicates</vt:lpstr>
      <vt:lpstr>Predicates – Example</vt:lpstr>
      <vt:lpstr>Lambda Expressions</vt:lpstr>
      <vt:lpstr>LINQ and Query Keywords</vt:lpstr>
      <vt:lpstr>LINQ Building Blocks (2)</vt:lpstr>
      <vt:lpstr>LINQ to *</vt:lpstr>
      <vt:lpstr>LINQ and Query Keywords</vt:lpstr>
      <vt:lpstr>Query Keywords – Examples</vt:lpstr>
      <vt:lpstr>Query Keywords – Examples (2)</vt:lpstr>
      <vt:lpstr>Query Keywords – Examples (3)</vt:lpstr>
      <vt:lpstr>Standard Query Operators – Example</vt:lpstr>
      <vt:lpstr>Counting the Occurrences of a Word in a String – Example</vt:lpstr>
      <vt:lpstr>Querying Arrays</vt:lpstr>
      <vt:lpstr>Querying Generic Lists</vt:lpstr>
      <vt:lpstr>Querying Strings</vt:lpstr>
      <vt:lpstr>Aggregation Methods</vt:lpstr>
      <vt:lpstr>Aggregation Methods – Examples</vt:lpstr>
      <vt:lpstr>LINQ Query Keywords</vt:lpstr>
      <vt:lpstr>Extension Methods, Lambda Expressions and LINQ</vt:lpstr>
      <vt:lpstr>Exercises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Miguel Ángel Campos Méndez</cp:lastModifiedBy>
  <cp:revision>567</cp:revision>
  <dcterms:created xsi:type="dcterms:W3CDTF">2007-12-08T16:03:35Z</dcterms:created>
  <dcterms:modified xsi:type="dcterms:W3CDTF">2021-05-07T04:51:46Z</dcterms:modified>
  <cp:category>software engineering</cp:category>
</cp:coreProperties>
</file>