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4" r:id="rId16"/>
    <p:sldId id="325" r:id="rId17"/>
    <p:sldId id="271" r:id="rId18"/>
    <p:sldId id="323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26" r:id="rId42"/>
    <p:sldId id="327" r:id="rId43"/>
    <p:sldId id="328" r:id="rId44"/>
    <p:sldId id="329" r:id="rId45"/>
    <p:sldId id="331" r:id="rId46"/>
    <p:sldId id="333" r:id="rId47"/>
    <p:sldId id="332" r:id="rId48"/>
    <p:sldId id="335" r:id="rId49"/>
    <p:sldId id="296" r:id="rId50"/>
    <p:sldId id="297" r:id="rId51"/>
    <p:sldId id="298" r:id="rId52"/>
    <p:sldId id="336" r:id="rId53"/>
    <p:sldId id="299" r:id="rId54"/>
    <p:sldId id="334" r:id="rId55"/>
    <p:sldId id="321" r:id="rId56"/>
    <p:sldId id="322" r:id="rId57"/>
    <p:sldId id="344" r:id="rId5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FFD2"/>
    <a:srgbClr val="9BCC00"/>
    <a:srgbClr val="9ED000"/>
    <a:srgbClr val="F4FCD8"/>
    <a:srgbClr val="E8FFC8"/>
    <a:srgbClr val="FAF7C8"/>
    <a:srgbClr val="FAF8C8"/>
    <a:srgbClr val="F5FFC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0" autoAdjust="0"/>
    <p:restoredTop sz="94468" autoAdjust="0"/>
  </p:normalViewPr>
  <p:slideViewPr>
    <p:cSldViewPr>
      <p:cViewPr varScale="1">
        <p:scale>
          <a:sx n="113" d="100"/>
          <a:sy n="113" d="100"/>
        </p:scale>
        <p:origin x="30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Ángel Campos Méndez" userId="402d5bdf62ce6c12" providerId="LiveId" clId="{02EB9EC0-2B3B-499F-B8E5-F4D1AFE137F9}"/>
    <pc:docChg chg="modSld">
      <pc:chgData name="Miguel Ángel Campos Méndez" userId="402d5bdf62ce6c12" providerId="LiveId" clId="{02EB9EC0-2B3B-499F-B8E5-F4D1AFE137F9}" dt="2020-02-27T08:07:29.939" v="4"/>
      <pc:docMkLst>
        <pc:docMk/>
      </pc:docMkLst>
      <pc:sldChg chg="modAnim">
        <pc:chgData name="Miguel Ángel Campos Méndez" userId="402d5bdf62ce6c12" providerId="LiveId" clId="{02EB9EC0-2B3B-499F-B8E5-F4D1AFE137F9}" dt="2020-02-27T08:07:29.939" v="4"/>
        <pc:sldMkLst>
          <pc:docMk/>
          <pc:sldMk cId="1511469902" sldId="269"/>
        </pc:sldMkLst>
      </pc:sldChg>
    </pc:docChg>
  </pc:docChgLst>
  <pc:docChgLst>
    <pc:chgData name="Miguel Ángel Campos Méndez" userId="402d5bdf62ce6c12" providerId="LiveId" clId="{4DE2473D-81E2-4382-B46C-EBD6F3D88B82}"/>
    <pc:docChg chg="delSld modSld">
      <pc:chgData name="Miguel Ángel Campos Méndez" userId="402d5bdf62ce6c12" providerId="LiveId" clId="{4DE2473D-81E2-4382-B46C-EBD6F3D88B82}" dt="2021-05-10T17:54:21.505" v="9" actId="20577"/>
      <pc:docMkLst>
        <pc:docMk/>
      </pc:docMkLst>
      <pc:sldChg chg="modSp mod">
        <pc:chgData name="Miguel Ángel Campos Méndez" userId="402d5bdf62ce6c12" providerId="LiveId" clId="{4DE2473D-81E2-4382-B46C-EBD6F3D88B82}" dt="2021-05-10T17:49:18.920" v="0" actId="20577"/>
        <pc:sldMkLst>
          <pc:docMk/>
          <pc:sldMk cId="1120651085" sldId="256"/>
        </pc:sldMkLst>
        <pc:spChg chg="mod">
          <ac:chgData name="Miguel Ángel Campos Méndez" userId="402d5bdf62ce6c12" providerId="LiveId" clId="{4DE2473D-81E2-4382-B46C-EBD6F3D88B82}" dt="2021-05-10T17:49:18.920" v="0" actId="20577"/>
          <ac:spMkLst>
            <pc:docMk/>
            <pc:sldMk cId="1120651085" sldId="256"/>
            <ac:spMk id="2" creationId="{00000000-0000-0000-0000-000000000000}"/>
          </ac:spMkLst>
        </pc:spChg>
      </pc:sldChg>
      <pc:sldChg chg="del">
        <pc:chgData name="Miguel Ángel Campos Méndez" userId="402d5bdf62ce6c12" providerId="LiveId" clId="{4DE2473D-81E2-4382-B46C-EBD6F3D88B82}" dt="2021-05-10T17:52:52.714" v="3" actId="47"/>
        <pc:sldMkLst>
          <pc:docMk/>
          <pc:sldMk cId="266507584" sldId="305"/>
        </pc:sldMkLst>
      </pc:sldChg>
      <pc:sldChg chg="del">
        <pc:chgData name="Miguel Ángel Campos Méndez" userId="402d5bdf62ce6c12" providerId="LiveId" clId="{4DE2473D-81E2-4382-B46C-EBD6F3D88B82}" dt="2021-05-10T17:52:52.714" v="3" actId="47"/>
        <pc:sldMkLst>
          <pc:docMk/>
          <pc:sldMk cId="2312895980" sldId="306"/>
        </pc:sldMkLst>
      </pc:sldChg>
      <pc:sldChg chg="del">
        <pc:chgData name="Miguel Ángel Campos Méndez" userId="402d5bdf62ce6c12" providerId="LiveId" clId="{4DE2473D-81E2-4382-B46C-EBD6F3D88B82}" dt="2021-05-10T17:52:52.714" v="3" actId="47"/>
        <pc:sldMkLst>
          <pc:docMk/>
          <pc:sldMk cId="3253257997" sldId="307"/>
        </pc:sldMkLst>
      </pc:sldChg>
      <pc:sldChg chg="del">
        <pc:chgData name="Miguel Ángel Campos Méndez" userId="402d5bdf62ce6c12" providerId="LiveId" clId="{4DE2473D-81E2-4382-B46C-EBD6F3D88B82}" dt="2021-05-10T17:52:52.714" v="3" actId="47"/>
        <pc:sldMkLst>
          <pc:docMk/>
          <pc:sldMk cId="3831499326" sldId="308"/>
        </pc:sldMkLst>
      </pc:sldChg>
      <pc:sldChg chg="del">
        <pc:chgData name="Miguel Ángel Campos Méndez" userId="402d5bdf62ce6c12" providerId="LiveId" clId="{4DE2473D-81E2-4382-B46C-EBD6F3D88B82}" dt="2021-05-10T17:52:52.714" v="3" actId="47"/>
        <pc:sldMkLst>
          <pc:docMk/>
          <pc:sldMk cId="2603964601" sldId="309"/>
        </pc:sldMkLst>
      </pc:sldChg>
      <pc:sldChg chg="del">
        <pc:chgData name="Miguel Ángel Campos Méndez" userId="402d5bdf62ce6c12" providerId="LiveId" clId="{4DE2473D-81E2-4382-B46C-EBD6F3D88B82}" dt="2021-05-10T17:52:52.714" v="3" actId="47"/>
        <pc:sldMkLst>
          <pc:docMk/>
          <pc:sldMk cId="3007038105" sldId="310"/>
        </pc:sldMkLst>
      </pc:sldChg>
      <pc:sldChg chg="del">
        <pc:chgData name="Miguel Ángel Campos Méndez" userId="402d5bdf62ce6c12" providerId="LiveId" clId="{4DE2473D-81E2-4382-B46C-EBD6F3D88B82}" dt="2021-05-10T17:53:16.063" v="4" actId="47"/>
        <pc:sldMkLst>
          <pc:docMk/>
          <pc:sldMk cId="644318971" sldId="315"/>
        </pc:sldMkLst>
      </pc:sldChg>
      <pc:sldChg chg="del">
        <pc:chgData name="Miguel Ángel Campos Méndez" userId="402d5bdf62ce6c12" providerId="LiveId" clId="{4DE2473D-81E2-4382-B46C-EBD6F3D88B82}" dt="2021-05-10T17:53:16.063" v="4" actId="47"/>
        <pc:sldMkLst>
          <pc:docMk/>
          <pc:sldMk cId="4188575645" sldId="316"/>
        </pc:sldMkLst>
      </pc:sldChg>
      <pc:sldChg chg="del">
        <pc:chgData name="Miguel Ángel Campos Méndez" userId="402d5bdf62ce6c12" providerId="LiveId" clId="{4DE2473D-81E2-4382-B46C-EBD6F3D88B82}" dt="2021-05-10T17:53:16.063" v="4" actId="47"/>
        <pc:sldMkLst>
          <pc:docMk/>
          <pc:sldMk cId="2495336755" sldId="317"/>
        </pc:sldMkLst>
      </pc:sldChg>
      <pc:sldChg chg="del">
        <pc:chgData name="Miguel Ángel Campos Méndez" userId="402d5bdf62ce6c12" providerId="LiveId" clId="{4DE2473D-81E2-4382-B46C-EBD6F3D88B82}" dt="2021-05-10T17:53:16.063" v="4" actId="47"/>
        <pc:sldMkLst>
          <pc:docMk/>
          <pc:sldMk cId="82756689" sldId="318"/>
        </pc:sldMkLst>
      </pc:sldChg>
      <pc:sldChg chg="del">
        <pc:chgData name="Miguel Ángel Campos Méndez" userId="402d5bdf62ce6c12" providerId="LiveId" clId="{4DE2473D-81E2-4382-B46C-EBD6F3D88B82}" dt="2021-05-10T17:53:16.063" v="4" actId="47"/>
        <pc:sldMkLst>
          <pc:docMk/>
          <pc:sldMk cId="736530583" sldId="319"/>
        </pc:sldMkLst>
      </pc:sldChg>
      <pc:sldChg chg="del">
        <pc:chgData name="Miguel Ángel Campos Méndez" userId="402d5bdf62ce6c12" providerId="LiveId" clId="{4DE2473D-81E2-4382-B46C-EBD6F3D88B82}" dt="2021-05-10T17:53:16.063" v="4" actId="47"/>
        <pc:sldMkLst>
          <pc:docMk/>
          <pc:sldMk cId="2484621877" sldId="320"/>
        </pc:sldMkLst>
      </pc:sldChg>
      <pc:sldChg chg="del">
        <pc:chgData name="Miguel Ángel Campos Méndez" userId="402d5bdf62ce6c12" providerId="LiveId" clId="{4DE2473D-81E2-4382-B46C-EBD6F3D88B82}" dt="2021-05-10T17:52:44.991" v="2" actId="47"/>
        <pc:sldMkLst>
          <pc:docMk/>
          <pc:sldMk cId="827723278" sldId="337"/>
        </pc:sldMkLst>
      </pc:sldChg>
      <pc:sldChg chg="del">
        <pc:chgData name="Miguel Ángel Campos Méndez" userId="402d5bdf62ce6c12" providerId="LiveId" clId="{4DE2473D-81E2-4382-B46C-EBD6F3D88B82}" dt="2021-05-10T17:52:44.991" v="2" actId="47"/>
        <pc:sldMkLst>
          <pc:docMk/>
          <pc:sldMk cId="4029016938" sldId="338"/>
        </pc:sldMkLst>
      </pc:sldChg>
      <pc:sldChg chg="del">
        <pc:chgData name="Miguel Ángel Campos Méndez" userId="402d5bdf62ce6c12" providerId="LiveId" clId="{4DE2473D-81E2-4382-B46C-EBD6F3D88B82}" dt="2021-05-10T17:52:44.991" v="2" actId="47"/>
        <pc:sldMkLst>
          <pc:docMk/>
          <pc:sldMk cId="3660556374" sldId="339"/>
        </pc:sldMkLst>
      </pc:sldChg>
      <pc:sldChg chg="del">
        <pc:chgData name="Miguel Ángel Campos Méndez" userId="402d5bdf62ce6c12" providerId="LiveId" clId="{4DE2473D-81E2-4382-B46C-EBD6F3D88B82}" dt="2021-05-10T17:52:44.991" v="2" actId="47"/>
        <pc:sldMkLst>
          <pc:docMk/>
          <pc:sldMk cId="434508438" sldId="340"/>
        </pc:sldMkLst>
      </pc:sldChg>
      <pc:sldChg chg="del">
        <pc:chgData name="Miguel Ángel Campos Méndez" userId="402d5bdf62ce6c12" providerId="LiveId" clId="{4DE2473D-81E2-4382-B46C-EBD6F3D88B82}" dt="2021-05-10T17:52:44.991" v="2" actId="47"/>
        <pc:sldMkLst>
          <pc:docMk/>
          <pc:sldMk cId="1719866624" sldId="342"/>
        </pc:sldMkLst>
      </pc:sldChg>
      <pc:sldChg chg="del">
        <pc:chgData name="Miguel Ángel Campos Méndez" userId="402d5bdf62ce6c12" providerId="LiveId" clId="{4DE2473D-81E2-4382-B46C-EBD6F3D88B82}" dt="2021-05-10T17:53:46.895" v="5" actId="47"/>
        <pc:sldMkLst>
          <pc:docMk/>
          <pc:sldMk cId="2765124666" sldId="343"/>
        </pc:sldMkLst>
      </pc:sldChg>
      <pc:sldChg chg="modSp mod">
        <pc:chgData name="Miguel Ángel Campos Méndez" userId="402d5bdf62ce6c12" providerId="LiveId" clId="{4DE2473D-81E2-4382-B46C-EBD6F3D88B82}" dt="2021-05-10T17:54:21.505" v="9" actId="20577"/>
        <pc:sldMkLst>
          <pc:docMk/>
          <pc:sldMk cId="647786244" sldId="344"/>
        </pc:sldMkLst>
        <pc:spChg chg="mod">
          <ac:chgData name="Miguel Ángel Campos Méndez" userId="402d5bdf62ce6c12" providerId="LiveId" clId="{4DE2473D-81E2-4382-B46C-EBD6F3D88B82}" dt="2021-05-10T17:54:21.505" v="9" actId="20577"/>
          <ac:spMkLst>
            <pc:docMk/>
            <pc:sldMk cId="647786244" sldId="344"/>
            <ac:spMk id="2" creationId="{00000000-0000-0000-0000-000000000000}"/>
          </ac:spMkLst>
        </pc:spChg>
        <pc:spChg chg="mod">
          <ac:chgData name="Miguel Ángel Campos Méndez" userId="402d5bdf62ce6c12" providerId="LiveId" clId="{4DE2473D-81E2-4382-B46C-EBD6F3D88B82}" dt="2021-05-10T17:54:15.738" v="8" actId="11"/>
          <ac:spMkLst>
            <pc:docMk/>
            <pc:sldMk cId="647786244" sldId="344"/>
            <ac:spMk id="3" creationId="{00000000-0000-0000-0000-000000000000}"/>
          </ac:spMkLst>
        </pc:spChg>
      </pc:sldChg>
      <pc:sldChg chg="del">
        <pc:chgData name="Miguel Ángel Campos Méndez" userId="402d5bdf62ce6c12" providerId="LiveId" clId="{4DE2473D-81E2-4382-B46C-EBD6F3D88B82}" dt="2021-05-10T17:53:49.432" v="6" actId="47"/>
        <pc:sldMkLst>
          <pc:docMk/>
          <pc:sldMk cId="4133651603" sldId="345"/>
        </pc:sldMkLst>
      </pc:sldChg>
      <pc:sldChg chg="del">
        <pc:chgData name="Miguel Ángel Campos Méndez" userId="402d5bdf62ce6c12" providerId="LiveId" clId="{4DE2473D-81E2-4382-B46C-EBD6F3D88B82}" dt="2021-05-10T17:53:54.867" v="7" actId="47"/>
        <pc:sldMkLst>
          <pc:docMk/>
          <pc:sldMk cId="4133651603" sldId="346"/>
        </pc:sldMkLst>
      </pc:sldChg>
      <pc:sldChg chg="del">
        <pc:chgData name="Miguel Ángel Campos Méndez" userId="402d5bdf62ce6c12" providerId="LiveId" clId="{4DE2473D-81E2-4382-B46C-EBD6F3D88B82}" dt="2021-05-10T17:49:30.609" v="1" actId="47"/>
        <pc:sldMkLst>
          <pc:docMk/>
          <pc:sldMk cId="4096590181" sldId="347"/>
        </pc:sldMkLst>
      </pc:sldChg>
      <pc:sldChg chg="del">
        <pc:chgData name="Miguel Ángel Campos Méndez" userId="402d5bdf62ce6c12" providerId="LiveId" clId="{4DE2473D-81E2-4382-B46C-EBD6F3D88B82}" dt="2021-05-10T17:49:30.609" v="1" actId="47"/>
        <pc:sldMkLst>
          <pc:docMk/>
          <pc:sldMk cId="2844769798" sldId="348"/>
        </pc:sldMkLst>
      </pc:sldChg>
      <pc:sldChg chg="del">
        <pc:chgData name="Miguel Ángel Campos Méndez" userId="402d5bdf62ce6c12" providerId="LiveId" clId="{4DE2473D-81E2-4382-B46C-EBD6F3D88B82}" dt="2021-05-10T17:49:30.609" v="1" actId="47"/>
        <pc:sldMkLst>
          <pc:docMk/>
          <pc:sldMk cId="4080306448" sldId="349"/>
        </pc:sldMkLst>
      </pc:sldChg>
      <pc:sldChg chg="del">
        <pc:chgData name="Miguel Ángel Campos Méndez" userId="402d5bdf62ce6c12" providerId="LiveId" clId="{4DE2473D-81E2-4382-B46C-EBD6F3D88B82}" dt="2021-05-10T17:49:30.609" v="1" actId="47"/>
        <pc:sldMkLst>
          <pc:docMk/>
          <pc:sldMk cId="73123040" sldId="350"/>
        </pc:sldMkLst>
      </pc:sldChg>
      <pc:sldChg chg="del">
        <pc:chgData name="Miguel Ángel Campos Méndez" userId="402d5bdf62ce6c12" providerId="LiveId" clId="{4DE2473D-81E2-4382-B46C-EBD6F3D88B82}" dt="2021-05-10T17:49:30.609" v="1" actId="47"/>
        <pc:sldMkLst>
          <pc:docMk/>
          <pc:sldMk cId="3010422649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6772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9458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568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184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69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9540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58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515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8920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2082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76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8003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8456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2465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1670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0209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304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3856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3277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174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811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9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573088"/>
            <a:ext cx="4964112" cy="3722687"/>
          </a:xfrm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477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1774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8656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2765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9277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1554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5022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6829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0981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48387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DA2A2-E544-46F9-AC2E-701D24DD02F6}" type="slidenum">
              <a:rPr lang="en-US"/>
              <a:pPr/>
              <a:t>49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113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6846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5E16A-096F-4540-A667-160F6C0B0296}" type="slidenum">
              <a:rPr lang="en-US"/>
              <a:pPr/>
              <a:t>50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9921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AB636-DA53-4DF7-8DB5-FF269DCB01F9}" type="slidenum">
              <a:rPr lang="en-US"/>
              <a:pPr/>
              <a:t>51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2995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AB636-DA53-4DF7-8DB5-FF269DCB01F9}" type="slidenum">
              <a:rPr lang="en-US"/>
              <a:pPr/>
              <a:t>52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6741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33A3-C7B4-43E5-866F-2D434D80B2C1}" type="slidenum">
              <a:rPr lang="en-US"/>
              <a:pPr/>
              <a:t>53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3345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33A3-C7B4-43E5-866F-2D434D80B2C1}" type="slidenum">
              <a:rPr lang="en-US"/>
              <a:pPr/>
              <a:t>54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677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*</a:t>
            </a:r>
            <a:endParaRPr 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*</a:t>
            </a:r>
            <a:endParaRPr 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80488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15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72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4694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86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39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75" y="71438"/>
            <a:ext cx="63373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1360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s.cs.washington.edu/~mernst/advice/version-control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omes.cs.washington.edu/~mernst/advice/version-control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268760"/>
            <a:ext cx="8229600" cy="1524000"/>
          </a:xfrm>
        </p:spPr>
        <p:txBody>
          <a:bodyPr/>
          <a:lstStyle/>
          <a:p>
            <a:pPr algn="r">
              <a:lnSpc>
                <a:spcPts val="6000"/>
              </a:lnSpc>
              <a:defRPr/>
            </a:pPr>
            <a:r>
              <a:rPr lang="en-US" sz="5400" dirty="0">
                <a:solidFill>
                  <a:srgbClr val="D4FF5B"/>
                </a:solidFill>
              </a:rPr>
              <a:t>Source Control Systems</a:t>
            </a:r>
            <a:endParaRPr lang="bg-BG" sz="5400" dirty="0">
              <a:solidFill>
                <a:srgbClr val="D4FF5B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27784" y="3048000"/>
            <a:ext cx="6059016" cy="854102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/>
              <a:t>Source Control Repositories for</a:t>
            </a:r>
            <a:br>
              <a:rPr lang="en-US" dirty="0"/>
            </a:br>
            <a:r>
              <a:rPr lang="en-US" dirty="0"/>
              <a:t>Team Collaboration: Git</a:t>
            </a:r>
            <a:endParaRPr lang="bg-BG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48918"/>
            <a:ext cx="282137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8" y="2918910"/>
            <a:ext cx="1878274" cy="119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5"/>
          <p:cNvSpPr>
            <a:spLocks noGrp="1"/>
          </p:cNvSpPr>
          <p:nvPr/>
        </p:nvSpPr>
        <p:spPr>
          <a:xfrm>
            <a:off x="559626" y="581056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1" name="Text Placeholder 6"/>
          <p:cNvSpPr>
            <a:spLocks noGrp="1"/>
          </p:cNvSpPr>
          <p:nvPr/>
        </p:nvSpPr>
        <p:spPr>
          <a:xfrm>
            <a:off x="559626" y="6115364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5"/>
              </a:rPr>
              <a:t>academy.telerik.com</a:t>
            </a:r>
            <a:r>
              <a:rPr lang="en-US" dirty="0"/>
              <a:t>   </a:t>
            </a:r>
          </a:p>
        </p:txBody>
      </p:sp>
      <p:pic>
        <p:nvPicPr>
          <p:cNvPr id="1028" name="Picture 4" descr="tfs 2010 bo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8085"/>
            <a:ext cx="1981200" cy="13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2961" y="478971"/>
            <a:ext cx="1292900" cy="1121229"/>
          </a:xfrm>
          <a:prstGeom prst="roundRect">
            <a:avLst>
              <a:gd name="adj" fmla="val 3596"/>
            </a:avLst>
          </a:prstGeom>
          <a:noFill/>
        </p:spPr>
      </p:pic>
      <p:pic>
        <p:nvPicPr>
          <p:cNvPr id="1030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54" y="478971"/>
            <a:ext cx="2827446" cy="112122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3"/>
          <p:cNvSpPr>
            <a:spLocks noGrp="1"/>
          </p:cNvSpPr>
          <p:nvPr/>
        </p:nvSpPr>
        <p:spPr>
          <a:xfrm>
            <a:off x="559626" y="534586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112065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Vocabulary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838200"/>
            <a:ext cx="8496300" cy="5832648"/>
          </a:xfrm>
          <a:noFill/>
          <a:ln/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modification to a local file (document) that is under version control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 Set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 List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set of changes to multiple files that are going to be committed at the same time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Check-In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Submits the changes made from the local working copy to the repository</a:t>
            </a:r>
            <a:endParaRPr lang="bg-BG" dirty="0"/>
          </a:p>
          <a:p>
            <a:pPr lvl="1">
              <a:lnSpc>
                <a:spcPct val="90000"/>
              </a:lnSpc>
            </a:pPr>
            <a:r>
              <a:rPr lang="en-US" dirty="0"/>
              <a:t>Automatically creates a new 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Conflicts may occur</a:t>
            </a:r>
            <a:r>
              <a:rPr lang="bg-BG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Vocabulary </a:t>
            </a:r>
            <a:r>
              <a:rPr lang="bg-BG" dirty="0"/>
              <a:t>(3)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067"/>
            <a:ext cx="8569325" cy="5761285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simultaneous change to a certain file by multiple users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be solved automatically and manually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</a:t>
            </a:r>
            <a:r>
              <a:rPr lang="bg-BG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Latest Version</a:t>
            </a:r>
            <a:r>
              <a:rPr lang="bg-BG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Fetch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Download the latest version of the files from the repository to a local working directory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Undo Check-Out</a:t>
            </a:r>
            <a:r>
              <a:rPr lang="bg-BG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Revert </a:t>
            </a:r>
            <a:r>
              <a:rPr lang="bg-BG" dirty="0"/>
              <a:t>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Undo Changes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Cancels the local changes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Restores their state from the repository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Vocabulary </a:t>
            </a:r>
            <a:r>
              <a:rPr lang="bg-BG" dirty="0"/>
              <a:t>(4)</a:t>
            </a:r>
            <a:endParaRPr lang="en-US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712"/>
            <a:ext cx="8569325" cy="5904656"/>
          </a:xfrm>
          <a:noFill/>
          <a:ln/>
          <a:effectLst/>
        </p:spPr>
        <p:txBody>
          <a:bodyPr/>
          <a:lstStyle/>
          <a:p>
            <a:pPr>
              <a:lnSpc>
                <a:spcPct val="92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Combines the changes to a file changed locally and simultaneously in the repository </a:t>
            </a:r>
            <a:endParaRPr lang="bg-BG" dirty="0"/>
          </a:p>
          <a:p>
            <a:pPr lvl="1">
              <a:lnSpc>
                <a:spcPct val="92000"/>
              </a:lnSpc>
            </a:pPr>
            <a:r>
              <a:rPr lang="en-US" dirty="0"/>
              <a:t>Can be automated in most cases</a:t>
            </a:r>
          </a:p>
          <a:p>
            <a:pPr>
              <a:lnSpc>
                <a:spcPct val="92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Label</a:t>
            </a:r>
            <a:r>
              <a:rPr lang="bg-BG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Labels mark with a name a group of files in a given version</a:t>
            </a:r>
            <a:endParaRPr lang="bg-BG" dirty="0"/>
          </a:p>
          <a:p>
            <a:pPr lvl="1">
              <a:lnSpc>
                <a:spcPct val="92000"/>
              </a:lnSpc>
            </a:pPr>
            <a:r>
              <a:rPr lang="en-US" dirty="0"/>
              <a:t>For example a release</a:t>
            </a:r>
            <a:endParaRPr lang="bg-BG" dirty="0"/>
          </a:p>
          <a:p>
            <a:pPr>
              <a:lnSpc>
                <a:spcPct val="92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Branching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Division of the repositories in a number of separate work flows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0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Version Control</a:t>
            </a:r>
            <a:r>
              <a:rPr lang="bg-BG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: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Typical Scenario</a:t>
            </a:r>
          </a:p>
        </p:txBody>
      </p:sp>
      <p:sp>
        <p:nvSpPr>
          <p:cNvPr id="595970" name="AutoShape 2"/>
          <p:cNvSpPr>
            <a:spLocks noChangeArrowheads="1"/>
          </p:cNvSpPr>
          <p:nvPr/>
        </p:nvSpPr>
        <p:spPr bwMode="auto">
          <a:xfrm>
            <a:off x="3419475" y="1066800"/>
            <a:ext cx="5343525" cy="5105400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539750" y="1143000"/>
            <a:ext cx="8659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Users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5638800" y="1190500"/>
            <a:ext cx="13899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2000" b="1" dirty="0"/>
              <a:t>Repository</a:t>
            </a:r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468313" y="1653952"/>
            <a:ext cx="2808287" cy="1727200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75" name="AutoShape 7"/>
          <p:cNvSpPr>
            <a:spLocks noChangeArrowheads="1"/>
          </p:cNvSpPr>
          <p:nvPr/>
        </p:nvSpPr>
        <p:spPr bwMode="auto">
          <a:xfrm>
            <a:off x="468313" y="3598639"/>
            <a:ext cx="2808287" cy="2573561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49252"/>
            <a:ext cx="1257300" cy="920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381277"/>
            <a:ext cx="1257300" cy="920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978" name="AutoShape 10"/>
          <p:cNvSpPr>
            <a:spLocks noChangeArrowheads="1"/>
          </p:cNvSpPr>
          <p:nvPr/>
        </p:nvSpPr>
        <p:spPr bwMode="auto">
          <a:xfrm>
            <a:off x="3563938" y="1365027"/>
            <a:ext cx="1584325" cy="4537075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0" name="AutoShape 12"/>
          <p:cNvSpPr>
            <a:spLocks noChangeArrowheads="1"/>
          </p:cNvSpPr>
          <p:nvPr/>
        </p:nvSpPr>
        <p:spPr bwMode="auto">
          <a:xfrm>
            <a:off x="4068763" y="237308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1" name="AutoShape 13"/>
          <p:cNvSpPr>
            <a:spLocks noChangeArrowheads="1"/>
          </p:cNvSpPr>
          <p:nvPr/>
        </p:nvSpPr>
        <p:spPr bwMode="auto">
          <a:xfrm>
            <a:off x="4068763" y="309381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2" name="Text Box 14"/>
          <p:cNvSpPr txBox="1">
            <a:spLocks noChangeArrowheads="1"/>
          </p:cNvSpPr>
          <p:nvPr/>
        </p:nvSpPr>
        <p:spPr bwMode="auto">
          <a:xfrm>
            <a:off x="3554413" y="1371600"/>
            <a:ext cx="1507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Main 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line (trunk)</a:t>
            </a:r>
          </a:p>
          <a:p>
            <a:endParaRPr lang="en-US" dirty="0"/>
          </a:p>
        </p:txBody>
      </p:sp>
      <p:cxnSp>
        <p:nvCxnSpPr>
          <p:cNvPr id="23566" name="AutoShape 16"/>
          <p:cNvCxnSpPr>
            <a:cxnSpLocks noChangeShapeType="1"/>
            <a:stCxn id="595980" idx="2"/>
            <a:endCxn id="595981" idx="0"/>
          </p:cNvCxnSpPr>
          <p:nvPr/>
        </p:nvCxnSpPr>
        <p:spPr bwMode="auto">
          <a:xfrm>
            <a:off x="4392613" y="2769964"/>
            <a:ext cx="0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AutoShape 17"/>
          <p:cNvCxnSpPr>
            <a:cxnSpLocks noChangeShapeType="1"/>
            <a:stCxn id="595981" idx="2"/>
            <a:endCxn id="596015" idx="0"/>
          </p:cNvCxnSpPr>
          <p:nvPr/>
        </p:nvCxnSpPr>
        <p:spPr bwMode="auto">
          <a:xfrm flipH="1">
            <a:off x="4391025" y="3490689"/>
            <a:ext cx="1588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86" name="Text Box 18"/>
          <p:cNvSpPr txBox="1">
            <a:spLocks noChangeArrowheads="1"/>
          </p:cNvSpPr>
          <p:nvPr/>
        </p:nvSpPr>
        <p:spPr bwMode="auto">
          <a:xfrm>
            <a:off x="1187450" y="1774602"/>
            <a:ext cx="904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 A</a:t>
            </a:r>
          </a:p>
        </p:txBody>
      </p:sp>
      <p:sp>
        <p:nvSpPr>
          <p:cNvPr id="595987" name="Text Box 19"/>
          <p:cNvSpPr txBox="1">
            <a:spLocks noChangeArrowheads="1"/>
          </p:cNvSpPr>
          <p:nvPr/>
        </p:nvSpPr>
        <p:spPr bwMode="auto">
          <a:xfrm>
            <a:off x="1042988" y="3717702"/>
            <a:ext cx="9076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2000" b="1" dirty="0"/>
              <a:t>User B</a:t>
            </a:r>
          </a:p>
        </p:txBody>
      </p:sp>
      <p:sp>
        <p:nvSpPr>
          <p:cNvPr id="595989" name="AutoShape 21"/>
          <p:cNvSpPr>
            <a:spLocks noChangeArrowheads="1"/>
          </p:cNvSpPr>
          <p:nvPr/>
        </p:nvSpPr>
        <p:spPr bwMode="auto">
          <a:xfrm>
            <a:off x="5795963" y="352561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71" name="AutoShape 22"/>
          <p:cNvCxnSpPr>
            <a:cxnSpLocks noChangeShapeType="1"/>
            <a:stCxn id="596002" idx="2"/>
            <a:endCxn id="595989" idx="0"/>
          </p:cNvCxnSpPr>
          <p:nvPr/>
        </p:nvCxnSpPr>
        <p:spPr bwMode="auto">
          <a:xfrm>
            <a:off x="6119813" y="3201764"/>
            <a:ext cx="0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92" name="AutoShape 24"/>
          <p:cNvSpPr>
            <a:spLocks noChangeArrowheads="1"/>
          </p:cNvSpPr>
          <p:nvPr/>
        </p:nvSpPr>
        <p:spPr bwMode="auto">
          <a:xfrm>
            <a:off x="5795963" y="539886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73" name="AutoShape 25"/>
          <p:cNvCxnSpPr>
            <a:cxnSpLocks noChangeShapeType="1"/>
            <a:stCxn id="595996" idx="2"/>
            <a:endCxn id="595992" idx="0"/>
          </p:cNvCxnSpPr>
          <p:nvPr/>
        </p:nvCxnSpPr>
        <p:spPr bwMode="auto">
          <a:xfrm>
            <a:off x="6119813" y="5148039"/>
            <a:ext cx="0" cy="250825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95" name="AutoShape 27"/>
          <p:cNvSpPr>
            <a:spLocks noChangeArrowheads="1"/>
          </p:cNvSpPr>
          <p:nvPr/>
        </p:nvSpPr>
        <p:spPr bwMode="auto">
          <a:xfrm>
            <a:off x="5292725" y="4173314"/>
            <a:ext cx="1584325" cy="1800225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6" name="AutoShape 28"/>
          <p:cNvSpPr>
            <a:spLocks noChangeArrowheads="1"/>
          </p:cNvSpPr>
          <p:nvPr/>
        </p:nvSpPr>
        <p:spPr bwMode="auto">
          <a:xfrm>
            <a:off x="5795963" y="475116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7" name="Line 29"/>
          <p:cNvSpPr>
            <a:spLocks noChangeShapeType="1"/>
          </p:cNvSpPr>
          <p:nvPr/>
        </p:nvSpPr>
        <p:spPr bwMode="auto">
          <a:xfrm>
            <a:off x="4716463" y="3957414"/>
            <a:ext cx="1079500" cy="1008063"/>
          </a:xfrm>
          <a:prstGeom prst="line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8" name="Text Box 30"/>
          <p:cNvSpPr txBox="1">
            <a:spLocks noChangeArrowheads="1"/>
          </p:cNvSpPr>
          <p:nvPr/>
        </p:nvSpPr>
        <p:spPr bwMode="auto">
          <a:xfrm>
            <a:off x="5292365" y="4149080"/>
            <a:ext cx="16273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600" dirty="0"/>
              <a:t>Version B Branch</a:t>
            </a:r>
          </a:p>
        </p:txBody>
      </p:sp>
      <p:sp>
        <p:nvSpPr>
          <p:cNvPr id="596000" name="AutoShape 32"/>
          <p:cNvSpPr>
            <a:spLocks noChangeArrowheads="1"/>
          </p:cNvSpPr>
          <p:nvPr/>
        </p:nvSpPr>
        <p:spPr bwMode="auto">
          <a:xfrm>
            <a:off x="5292725" y="1725389"/>
            <a:ext cx="1584325" cy="2305050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1" name="AutoShape 33"/>
          <p:cNvSpPr>
            <a:spLocks noChangeArrowheads="1"/>
          </p:cNvSpPr>
          <p:nvPr/>
        </p:nvSpPr>
        <p:spPr bwMode="auto">
          <a:xfrm>
            <a:off x="5795963" y="215718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2" name="AutoShape 34"/>
          <p:cNvSpPr>
            <a:spLocks noChangeArrowheads="1"/>
          </p:cNvSpPr>
          <p:nvPr/>
        </p:nvSpPr>
        <p:spPr bwMode="auto">
          <a:xfrm>
            <a:off x="5795963" y="280488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81" name="AutoShape 35"/>
          <p:cNvCxnSpPr>
            <a:cxnSpLocks noChangeShapeType="1"/>
            <a:stCxn id="596001" idx="2"/>
            <a:endCxn id="596002" idx="0"/>
          </p:cNvCxnSpPr>
          <p:nvPr/>
        </p:nvCxnSpPr>
        <p:spPr bwMode="auto">
          <a:xfrm>
            <a:off x="6119813" y="2554064"/>
            <a:ext cx="0" cy="250825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04" name="Line 36"/>
          <p:cNvSpPr>
            <a:spLocks noChangeShapeType="1"/>
          </p:cNvSpPr>
          <p:nvPr/>
        </p:nvSpPr>
        <p:spPr bwMode="auto">
          <a:xfrm flipV="1">
            <a:off x="4716463" y="2373089"/>
            <a:ext cx="1079500" cy="144463"/>
          </a:xfrm>
          <a:prstGeom prst="line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5" name="Text Box 37"/>
          <p:cNvSpPr txBox="1">
            <a:spLocks noChangeArrowheads="1"/>
          </p:cNvSpPr>
          <p:nvPr/>
        </p:nvSpPr>
        <p:spPr bwMode="auto">
          <a:xfrm>
            <a:off x="5292080" y="1706277"/>
            <a:ext cx="16263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600" dirty="0"/>
              <a:t>Version A Branch</a:t>
            </a:r>
          </a:p>
        </p:txBody>
      </p:sp>
      <p:sp>
        <p:nvSpPr>
          <p:cNvPr id="596007" name="AutoShape 39"/>
          <p:cNvSpPr>
            <a:spLocks noChangeArrowheads="1"/>
          </p:cNvSpPr>
          <p:nvPr/>
        </p:nvSpPr>
        <p:spPr bwMode="auto">
          <a:xfrm>
            <a:off x="6948488" y="2662014"/>
            <a:ext cx="1727200" cy="2376488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8" name="AutoShape 40"/>
          <p:cNvSpPr>
            <a:spLocks noChangeArrowheads="1"/>
          </p:cNvSpPr>
          <p:nvPr/>
        </p:nvSpPr>
        <p:spPr bwMode="auto">
          <a:xfrm>
            <a:off x="7451725" y="3165252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9" name="AutoShape 41"/>
          <p:cNvSpPr>
            <a:spLocks noChangeArrowheads="1"/>
          </p:cNvSpPr>
          <p:nvPr/>
        </p:nvSpPr>
        <p:spPr bwMode="auto">
          <a:xfrm>
            <a:off x="7451725" y="3812952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0" name="AutoShape 42"/>
          <p:cNvSpPr>
            <a:spLocks noChangeArrowheads="1"/>
          </p:cNvSpPr>
          <p:nvPr/>
        </p:nvSpPr>
        <p:spPr bwMode="auto">
          <a:xfrm>
            <a:off x="7451725" y="4533677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88" name="AutoShape 43"/>
          <p:cNvCxnSpPr>
            <a:cxnSpLocks noChangeShapeType="1"/>
            <a:stCxn id="596008" idx="2"/>
            <a:endCxn id="596009" idx="0"/>
          </p:cNvCxnSpPr>
          <p:nvPr/>
        </p:nvCxnSpPr>
        <p:spPr bwMode="auto">
          <a:xfrm>
            <a:off x="7775575" y="3562127"/>
            <a:ext cx="0" cy="250825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9" name="AutoShape 44"/>
          <p:cNvCxnSpPr>
            <a:cxnSpLocks noChangeShapeType="1"/>
            <a:stCxn id="596009" idx="2"/>
            <a:endCxn id="596010" idx="0"/>
          </p:cNvCxnSpPr>
          <p:nvPr/>
        </p:nvCxnSpPr>
        <p:spPr bwMode="auto">
          <a:xfrm>
            <a:off x="7775575" y="4209827"/>
            <a:ext cx="0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13" name="Line 45"/>
          <p:cNvSpPr>
            <a:spLocks noChangeShapeType="1"/>
          </p:cNvSpPr>
          <p:nvPr/>
        </p:nvSpPr>
        <p:spPr bwMode="auto">
          <a:xfrm>
            <a:off x="6443663" y="2949352"/>
            <a:ext cx="1008062" cy="504825"/>
          </a:xfrm>
          <a:prstGeom prst="line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4" name="Text Box 46"/>
          <p:cNvSpPr txBox="1">
            <a:spLocks noChangeArrowheads="1"/>
          </p:cNvSpPr>
          <p:nvPr/>
        </p:nvSpPr>
        <p:spPr bwMode="auto">
          <a:xfrm>
            <a:off x="6914584" y="2636912"/>
            <a:ext cx="17722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600" dirty="0"/>
              <a:t>Version A.1 Branch</a:t>
            </a:r>
          </a:p>
        </p:txBody>
      </p:sp>
      <p:sp>
        <p:nvSpPr>
          <p:cNvPr id="596015" name="AutoShape 47"/>
          <p:cNvSpPr>
            <a:spLocks noChangeArrowheads="1"/>
          </p:cNvSpPr>
          <p:nvPr/>
        </p:nvSpPr>
        <p:spPr bwMode="auto">
          <a:xfrm>
            <a:off x="4067175" y="381453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7" name="AutoShape 49"/>
          <p:cNvSpPr>
            <a:spLocks noChangeArrowheads="1"/>
          </p:cNvSpPr>
          <p:nvPr/>
        </p:nvSpPr>
        <p:spPr bwMode="auto">
          <a:xfrm>
            <a:off x="4067175" y="3885977"/>
            <a:ext cx="576263" cy="360362"/>
          </a:xfrm>
          <a:prstGeom prst="flowChartDocument">
            <a:avLst/>
          </a:prstGeom>
          <a:solidFill>
            <a:srgbClr val="FF0000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8" name="Line 50"/>
          <p:cNvSpPr>
            <a:spLocks noChangeShapeType="1"/>
          </p:cNvSpPr>
          <p:nvPr/>
        </p:nvSpPr>
        <p:spPr bwMode="auto">
          <a:xfrm flipH="1" flipV="1">
            <a:off x="2771775" y="2733452"/>
            <a:ext cx="1295400" cy="1152525"/>
          </a:xfrm>
          <a:prstGeom prst="line">
            <a:avLst/>
          </a:prstGeom>
          <a:noFill/>
          <a:ln w="127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95" name="Text Box 51"/>
          <p:cNvSpPr txBox="1">
            <a:spLocks noChangeArrowheads="1"/>
          </p:cNvSpPr>
          <p:nvPr/>
        </p:nvSpPr>
        <p:spPr bwMode="auto">
          <a:xfrm>
            <a:off x="3059113" y="2806477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</a:t>
            </a:r>
            <a:r>
              <a:rPr kumimoji="0"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kumimoji="0"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Out</a:t>
            </a:r>
          </a:p>
        </p:txBody>
      </p:sp>
      <p:sp>
        <p:nvSpPr>
          <p:cNvPr id="596020" name="AutoShape 52"/>
          <p:cNvSpPr>
            <a:spLocks noChangeArrowheads="1"/>
          </p:cNvSpPr>
          <p:nvPr/>
        </p:nvSpPr>
        <p:spPr bwMode="auto">
          <a:xfrm>
            <a:off x="3419475" y="3309714"/>
            <a:ext cx="288925" cy="28892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rtl="1" eaLnBrk="1" hangingPunct="1">
              <a:lnSpc>
                <a:spcPct val="100000"/>
              </a:lnSpc>
              <a:defRPr/>
            </a:pPr>
            <a:r>
              <a:rPr kumimoji="0"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A</a:t>
            </a:r>
          </a:p>
        </p:txBody>
      </p:sp>
      <p:sp>
        <p:nvSpPr>
          <p:cNvPr id="596021" name="AutoShape 53"/>
          <p:cNvSpPr>
            <a:spLocks noChangeArrowheads="1"/>
          </p:cNvSpPr>
          <p:nvPr/>
        </p:nvSpPr>
        <p:spPr bwMode="auto">
          <a:xfrm>
            <a:off x="2195513" y="2588989"/>
            <a:ext cx="576262" cy="360363"/>
          </a:xfrm>
          <a:prstGeom prst="flowChart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598" name="Group 55"/>
          <p:cNvGrpSpPr>
            <a:grpSpLocks/>
          </p:cNvGrpSpPr>
          <p:nvPr/>
        </p:nvGrpSpPr>
        <p:grpSpPr bwMode="auto">
          <a:xfrm>
            <a:off x="2771775" y="4030439"/>
            <a:ext cx="1295400" cy="749300"/>
            <a:chOff x="1746" y="2750"/>
            <a:chExt cx="816" cy="472"/>
          </a:xfrm>
        </p:grpSpPr>
        <p:sp>
          <p:nvSpPr>
            <p:cNvPr id="596024" name="Line 56"/>
            <p:cNvSpPr>
              <a:spLocks noChangeShapeType="1"/>
            </p:cNvSpPr>
            <p:nvPr/>
          </p:nvSpPr>
          <p:spPr bwMode="auto">
            <a:xfrm flipH="1">
              <a:off x="1746" y="2750"/>
              <a:ext cx="816" cy="363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20" name="Text Box 57"/>
            <p:cNvSpPr txBox="1">
              <a:spLocks noChangeArrowheads="1"/>
            </p:cNvSpPr>
            <p:nvPr/>
          </p:nvSpPr>
          <p:spPr bwMode="auto">
            <a:xfrm>
              <a:off x="1791" y="3030"/>
              <a:ext cx="6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4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kumimoji="1" sz="4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kumimoji="1" sz="4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kumimoji="1" sz="4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kumimoji="1" sz="4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0"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Check Out</a:t>
              </a:r>
            </a:p>
          </p:txBody>
        </p:sp>
        <p:sp>
          <p:nvSpPr>
            <p:cNvPr id="23621" name="AutoShape 58"/>
            <p:cNvSpPr>
              <a:spLocks noChangeArrowheads="1"/>
            </p:cNvSpPr>
            <p:nvPr/>
          </p:nvSpPr>
          <p:spPr bwMode="auto">
            <a:xfrm>
              <a:off x="2064" y="2840"/>
              <a:ext cx="182" cy="182"/>
            </a:xfrm>
            <a:prstGeom prst="flowChartAlternateProcess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rtl="1" eaLnBrk="1" hangingPunct="1">
                <a:lnSpc>
                  <a:spcPct val="100000"/>
                </a:lnSpc>
              </a:pPr>
              <a:r>
                <a:rPr kumimoji="0"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B</a:t>
              </a:r>
            </a:p>
          </p:txBody>
        </p:sp>
      </p:grpSp>
      <p:sp>
        <p:nvSpPr>
          <p:cNvPr id="596027" name="AutoShape 59"/>
          <p:cNvSpPr>
            <a:spLocks noChangeArrowheads="1"/>
          </p:cNvSpPr>
          <p:nvPr/>
        </p:nvSpPr>
        <p:spPr bwMode="auto">
          <a:xfrm>
            <a:off x="2195513" y="4462239"/>
            <a:ext cx="576262" cy="360363"/>
          </a:xfrm>
          <a:prstGeom prst="flowChart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600" name="Group 61"/>
          <p:cNvGrpSpPr>
            <a:grpSpLocks/>
          </p:cNvGrpSpPr>
          <p:nvPr/>
        </p:nvGrpSpPr>
        <p:grpSpPr bwMode="auto">
          <a:xfrm>
            <a:off x="1187303" y="4797620"/>
            <a:ext cx="2736852" cy="936623"/>
            <a:chOff x="838" y="3249"/>
            <a:chExt cx="1724" cy="590"/>
          </a:xfrm>
        </p:grpSpPr>
        <p:sp>
          <p:nvSpPr>
            <p:cNvPr id="596030" name="Line 62"/>
            <p:cNvSpPr>
              <a:spLocks noChangeShapeType="1"/>
            </p:cNvSpPr>
            <p:nvPr/>
          </p:nvSpPr>
          <p:spPr bwMode="auto">
            <a:xfrm flipH="1">
              <a:off x="1519" y="3249"/>
              <a:ext cx="1043" cy="226"/>
            </a:xfrm>
            <a:prstGeom prst="line">
              <a:avLst/>
            </a:pr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6031" name="Line 63"/>
            <p:cNvSpPr>
              <a:spLocks noChangeShapeType="1"/>
            </p:cNvSpPr>
            <p:nvPr/>
          </p:nvSpPr>
          <p:spPr bwMode="auto">
            <a:xfrm>
              <a:off x="1519" y="3249"/>
              <a:ext cx="0" cy="363"/>
            </a:xfrm>
            <a:prstGeom prst="line">
              <a:avLst/>
            </a:pr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6032" name="Text Box 64"/>
            <p:cNvSpPr txBox="1">
              <a:spLocks noChangeArrowheads="1"/>
            </p:cNvSpPr>
            <p:nvPr/>
          </p:nvSpPr>
          <p:spPr bwMode="auto">
            <a:xfrm>
              <a:off x="838" y="3606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lang="en-US" sz="1800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Merge</a:t>
              </a:r>
            </a:p>
          </p:txBody>
        </p:sp>
        <p:sp>
          <p:nvSpPr>
            <p:cNvPr id="596033" name="AutoShape 65"/>
            <p:cNvSpPr>
              <a:spLocks noChangeArrowheads="1"/>
            </p:cNvSpPr>
            <p:nvPr/>
          </p:nvSpPr>
          <p:spPr bwMode="auto">
            <a:xfrm>
              <a:off x="1201" y="3276"/>
              <a:ext cx="182" cy="182"/>
            </a:xfrm>
            <a:prstGeom prst="flowChartAlternateProcess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0"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D</a:t>
              </a:r>
            </a:p>
          </p:txBody>
        </p:sp>
      </p:grpSp>
      <p:sp>
        <p:nvSpPr>
          <p:cNvPr id="596034" name="AutoShape 66"/>
          <p:cNvSpPr>
            <a:spLocks noChangeArrowheads="1"/>
          </p:cNvSpPr>
          <p:nvPr/>
        </p:nvSpPr>
        <p:spPr bwMode="auto">
          <a:xfrm>
            <a:off x="2197100" y="5398864"/>
            <a:ext cx="576263" cy="360363"/>
          </a:xfrm>
          <a:prstGeom prst="flowChart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36" name="AutoShape 68"/>
          <p:cNvSpPr>
            <a:spLocks noChangeArrowheads="1"/>
          </p:cNvSpPr>
          <p:nvPr/>
        </p:nvSpPr>
        <p:spPr bwMode="auto">
          <a:xfrm>
            <a:off x="4067175" y="4533677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37" name="AutoShape 69"/>
          <p:cNvSpPr>
            <a:spLocks noChangeArrowheads="1"/>
          </p:cNvSpPr>
          <p:nvPr/>
        </p:nvSpPr>
        <p:spPr bwMode="auto">
          <a:xfrm>
            <a:off x="4067175" y="4606702"/>
            <a:ext cx="576263" cy="358775"/>
          </a:xfrm>
          <a:prstGeom prst="flowChartDocument">
            <a:avLst/>
          </a:prstGeom>
          <a:solidFill>
            <a:srgbClr val="000099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38" name="Line 70"/>
          <p:cNvSpPr>
            <a:spLocks noChangeShapeType="1"/>
          </p:cNvSpPr>
          <p:nvPr/>
        </p:nvSpPr>
        <p:spPr bwMode="auto">
          <a:xfrm flipH="1" flipV="1">
            <a:off x="2411413" y="2949352"/>
            <a:ext cx="1727200" cy="1585912"/>
          </a:xfrm>
          <a:prstGeom prst="line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5" name="Text Box 71"/>
          <p:cNvSpPr txBox="1">
            <a:spLocks noChangeArrowheads="1"/>
          </p:cNvSpPr>
          <p:nvPr/>
        </p:nvSpPr>
        <p:spPr bwMode="auto">
          <a:xfrm>
            <a:off x="1619250" y="3022377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sz="14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 In</a:t>
            </a:r>
          </a:p>
        </p:txBody>
      </p:sp>
      <p:sp>
        <p:nvSpPr>
          <p:cNvPr id="596040" name="AutoShape 72"/>
          <p:cNvSpPr>
            <a:spLocks noChangeArrowheads="1"/>
          </p:cNvSpPr>
          <p:nvPr/>
        </p:nvSpPr>
        <p:spPr bwMode="auto">
          <a:xfrm>
            <a:off x="2771775" y="3309714"/>
            <a:ext cx="288925" cy="28892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rtl="1" eaLnBrk="1" hangingPunct="1">
              <a:lnSpc>
                <a:spcPct val="100000"/>
              </a:lnSpc>
              <a:defRPr/>
            </a:pPr>
            <a:r>
              <a:rPr kumimoji="0"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</a:t>
            </a:r>
          </a:p>
        </p:txBody>
      </p:sp>
      <p:cxnSp>
        <p:nvCxnSpPr>
          <p:cNvPr id="23607" name="AutoShape 73"/>
          <p:cNvCxnSpPr>
            <a:cxnSpLocks noChangeShapeType="1"/>
            <a:stCxn id="596017" idx="2"/>
            <a:endCxn id="596037" idx="0"/>
          </p:cNvCxnSpPr>
          <p:nvPr/>
        </p:nvCxnSpPr>
        <p:spPr bwMode="auto">
          <a:xfrm>
            <a:off x="4356100" y="4225702"/>
            <a:ext cx="0" cy="38100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608" name="Group 75"/>
          <p:cNvGrpSpPr>
            <a:grpSpLocks/>
          </p:cNvGrpSpPr>
          <p:nvPr/>
        </p:nvGrpSpPr>
        <p:grpSpPr bwMode="auto">
          <a:xfrm>
            <a:off x="4067175" y="5181377"/>
            <a:ext cx="647700" cy="431800"/>
            <a:chOff x="2562" y="3475"/>
            <a:chExt cx="408" cy="272"/>
          </a:xfrm>
        </p:grpSpPr>
        <p:sp>
          <p:nvSpPr>
            <p:cNvPr id="596044" name="AutoShape 76"/>
            <p:cNvSpPr>
              <a:spLocks noChangeArrowheads="1"/>
            </p:cNvSpPr>
            <p:nvPr/>
          </p:nvSpPr>
          <p:spPr bwMode="auto">
            <a:xfrm>
              <a:off x="2562" y="3475"/>
              <a:ext cx="408" cy="272"/>
            </a:xfrm>
            <a:prstGeom prst="flowChartMultidocument">
              <a:avLst/>
            </a:prstGeom>
            <a:solidFill>
              <a:srgbClr val="DDDDDD"/>
            </a:solidFill>
            <a:ln w="9525">
              <a:solidFill>
                <a:schemeClr val="tx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6045" name="AutoShape 77"/>
            <p:cNvSpPr>
              <a:spLocks noChangeArrowheads="1"/>
            </p:cNvSpPr>
            <p:nvPr/>
          </p:nvSpPr>
          <p:spPr bwMode="auto">
            <a:xfrm>
              <a:off x="2562" y="3521"/>
              <a:ext cx="363" cy="226"/>
            </a:xfrm>
            <a:prstGeom prst="flowChartDocument">
              <a:avLst/>
            </a:prstGeom>
            <a:solidFill>
              <a:srgbClr val="99CC00"/>
            </a:solidFill>
            <a:ln w="9525">
              <a:solidFill>
                <a:schemeClr val="tx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6046" name="Line 78"/>
          <p:cNvSpPr>
            <a:spLocks noChangeShapeType="1"/>
          </p:cNvSpPr>
          <p:nvPr/>
        </p:nvSpPr>
        <p:spPr bwMode="auto">
          <a:xfrm flipH="1">
            <a:off x="2771775" y="5400452"/>
            <a:ext cx="1295400" cy="141287"/>
          </a:xfrm>
          <a:prstGeom prst="line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10" name="Text Box 79"/>
          <p:cNvSpPr txBox="1">
            <a:spLocks noChangeArrowheads="1"/>
          </p:cNvSpPr>
          <p:nvPr/>
        </p:nvSpPr>
        <p:spPr bwMode="auto">
          <a:xfrm>
            <a:off x="3202881" y="5500464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14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 In</a:t>
            </a:r>
          </a:p>
        </p:txBody>
      </p:sp>
      <p:sp>
        <p:nvSpPr>
          <p:cNvPr id="596048" name="AutoShape 80"/>
          <p:cNvSpPr>
            <a:spLocks noChangeArrowheads="1"/>
          </p:cNvSpPr>
          <p:nvPr/>
        </p:nvSpPr>
        <p:spPr bwMode="auto">
          <a:xfrm>
            <a:off x="2916238" y="5398864"/>
            <a:ext cx="288925" cy="28892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rtl="1" eaLnBrk="1" hangingPunct="1">
              <a:lnSpc>
                <a:spcPct val="100000"/>
              </a:lnSpc>
              <a:defRPr/>
            </a:pPr>
            <a:r>
              <a:rPr kumimoji="0"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</a:t>
            </a:r>
          </a:p>
        </p:txBody>
      </p:sp>
      <p:cxnSp>
        <p:nvCxnSpPr>
          <p:cNvPr id="23612" name="AutoShape 81"/>
          <p:cNvCxnSpPr>
            <a:cxnSpLocks noChangeShapeType="1"/>
            <a:stCxn id="596037" idx="2"/>
            <a:endCxn id="596045" idx="0"/>
          </p:cNvCxnSpPr>
          <p:nvPr/>
        </p:nvCxnSpPr>
        <p:spPr bwMode="auto">
          <a:xfrm>
            <a:off x="4356100" y="4944839"/>
            <a:ext cx="0" cy="309563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9E3D7856-98CB-4F15-9FDC-4D9D166227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6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8" grpId="0" animBg="1"/>
      <p:bldP spid="23595" grpId="0"/>
      <p:bldP spid="596020" grpId="0" animBg="1"/>
      <p:bldP spid="596038" grpId="0" animBg="1"/>
      <p:bldP spid="23605" grpId="0"/>
      <p:bldP spid="596040" grpId="0" animBg="1"/>
      <p:bldP spid="596046" grpId="0" animBg="1"/>
      <p:bldP spid="23610" grpId="0"/>
      <p:bldP spid="5960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239" y="4038600"/>
            <a:ext cx="6408242" cy="781050"/>
          </a:xfrm>
        </p:spPr>
        <p:txBody>
          <a:bodyPr/>
          <a:lstStyle/>
          <a:p>
            <a:pPr>
              <a:defRPr/>
            </a:pPr>
            <a:r>
              <a:rPr lang="en-US" dirty="0"/>
              <a:t>Versioning Models</a:t>
            </a:r>
            <a:endParaRPr lang="bg-BG" dirty="0"/>
          </a:p>
        </p:txBody>
      </p:sp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3348434" y="5127104"/>
            <a:ext cx="4679950" cy="113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ctr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ru-RU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Lock-Modify-Unlock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</a:t>
            </a:r>
            <a:b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Copy-Modify-Merge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</a:t>
            </a:r>
            <a:b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Distributed Version Control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62000"/>
            <a:ext cx="3535884" cy="284054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846">
            <a:off x="813786" y="1114069"/>
            <a:ext cx="3111918" cy="228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10409"/>
            <a:ext cx="1647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98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 descr="http://homes.cs.washington.edu/~mernst/advice/version-control.html" title="Centralized version contr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" t="1" r="-2229" b="-3001"/>
          <a:stretch/>
        </p:blipFill>
        <p:spPr bwMode="auto">
          <a:xfrm>
            <a:off x="1066800" y="1295400"/>
            <a:ext cx="6954583" cy="4876800"/>
          </a:xfrm>
          <a:prstGeom prst="roundRect">
            <a:avLst>
              <a:gd name="adj" fmla="val 1320"/>
            </a:avLst>
          </a:prstGeom>
          <a:solidFill>
            <a:srgbClr val="FFFFFF"/>
          </a:solidFill>
        </p:spPr>
      </p:pic>
      <p:sp>
        <p:nvSpPr>
          <p:cNvPr id="5" name="TextBox 4"/>
          <p:cNvSpPr txBox="1"/>
          <p:nvPr/>
        </p:nvSpPr>
        <p:spPr>
          <a:xfrm>
            <a:off x="32605" y="6553200"/>
            <a:ext cx="4310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http://homes.cs.washington.edu/~mernst/advice/version-control.html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876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 descr="Distributed version contr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1" t="-1474" r="-2269" b="-3131"/>
          <a:stretch/>
        </p:blipFill>
        <p:spPr bwMode="auto">
          <a:xfrm>
            <a:off x="1303986" y="1197666"/>
            <a:ext cx="6544614" cy="5050734"/>
          </a:xfrm>
          <a:prstGeom prst="roundRect">
            <a:avLst>
              <a:gd name="adj" fmla="val 1320"/>
            </a:avLst>
          </a:prstGeom>
          <a:solidFill>
            <a:srgbClr val="FFFFFF"/>
          </a:solidFill>
        </p:spPr>
      </p:pic>
      <p:sp>
        <p:nvSpPr>
          <p:cNvPr id="6" name="TextBox 5"/>
          <p:cNvSpPr txBox="1"/>
          <p:nvPr/>
        </p:nvSpPr>
        <p:spPr>
          <a:xfrm>
            <a:off x="32605" y="6553200"/>
            <a:ext cx="4310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http://homes.cs.washington.edu/~mernst/advice/version-control.html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344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Versioning Models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Only one user works on a given file at a time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conflicts </a:t>
            </a:r>
            <a:r>
              <a:rPr lang="en-US" dirty="0"/>
              <a:t>occur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dirty="0"/>
              <a:t> each other for the locked files </a:t>
            </a:r>
            <a:r>
              <a:rPr lang="en-US" dirty="0">
                <a:sym typeface="Wingdings" panose="05000000000000000000" pitchFamily="2" charset="2"/>
              </a:rPr>
              <a:t> works for small development teams only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Pessimistic concurrency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Visual SourceSafe (old fashioned)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TFS, SVN</a:t>
            </a:r>
            <a:r>
              <a:rPr lang="bg-BG" dirty="0"/>
              <a:t>, </a:t>
            </a:r>
            <a:r>
              <a:rPr lang="en-US" dirty="0"/>
              <a:t>Git (with exclusive locking)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Lock-modify-unlock is rarely used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Versioning Models (2)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63880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Users make parallel changes to their own working copies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Conflicts</a:t>
            </a:r>
            <a:r>
              <a:rPr lang="en-US" dirty="0"/>
              <a:t> are possible when multiple user edit the same file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Conflicting changes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merged</a:t>
            </a:r>
            <a:r>
              <a:rPr lang="en-US" dirty="0"/>
              <a:t> and the final version emerges (automatic and manual merge)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Optimistic concurrency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SVN, TFS, Git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Models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Distributed Version Control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Users work in their own repository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Using the Lock-Modify-Unlock model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Local changes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locally committed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concurrency, no local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From time to time, the local repository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pushed</a:t>
            </a:r>
            <a:r>
              <a:rPr lang="en-US" dirty="0"/>
              <a:t> to the central repository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Conflicts</a:t>
            </a:r>
            <a:r>
              <a:rPr lang="en-US" dirty="0"/>
              <a:t> are possible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merges</a:t>
            </a:r>
            <a:r>
              <a:rPr lang="en-US" dirty="0"/>
              <a:t> often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of distributed version control systems: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Git, Mercurial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/>
              <a:t>Version Control Systems: Philosophy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/>
              <a:t>Versioning Models</a:t>
            </a:r>
            <a:endParaRPr lang="bg-BG" dirty="0"/>
          </a:p>
          <a:p>
            <a:pPr marL="900113" lvl="1" indent="-271463">
              <a:lnSpc>
                <a:spcPct val="100000"/>
              </a:lnSpc>
              <a:defRPr/>
            </a:pPr>
            <a:r>
              <a:rPr lang="bg-BG" dirty="0"/>
              <a:t>Lock-Modify-Unlock</a:t>
            </a:r>
          </a:p>
          <a:p>
            <a:pPr marL="900113" lvl="1" indent="-271463">
              <a:lnSpc>
                <a:spcPct val="100000"/>
              </a:lnSpc>
              <a:defRPr/>
            </a:pPr>
            <a:r>
              <a:rPr lang="en-US" dirty="0"/>
              <a:t>Copy-Modify-Merge</a:t>
            </a:r>
          </a:p>
          <a:p>
            <a:pPr marL="900113" lvl="1" indent="-271463">
              <a:lnSpc>
                <a:spcPct val="100000"/>
              </a:lnSpc>
              <a:defRPr/>
            </a:pPr>
            <a:r>
              <a:rPr lang="en-US" dirty="0"/>
              <a:t>Distributed Version Control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/>
              <a:t>Tags and Branching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/>
              <a:t>Subversion, Git, TFS – Demo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/>
              <a:t>Project Hosting Sites</a:t>
            </a:r>
            <a:endParaRPr lang="bg-BG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12622"/>
            <a:ext cx="2736304" cy="262137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DCA4730-CB02-4C7F-8500-E1FECC2B18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57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Problems with </a:t>
            </a:r>
            <a:r>
              <a:rPr lang="en-US" dirty="0"/>
              <a:t>Locking 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Administrative problems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Someone locks a given file and forgets about it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 is lost </a:t>
            </a:r>
            <a:r>
              <a:rPr lang="en-US" dirty="0"/>
              <a:t>while waiting for someone to release a file </a:t>
            </a:r>
            <a:r>
              <a:rPr lang="en-US" dirty="0">
                <a:sym typeface="Wingdings" panose="05000000000000000000" pitchFamily="2" charset="2"/>
              </a:rPr>
              <a:t> works in small teams only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Unneeded locking </a:t>
            </a:r>
            <a:r>
              <a:rPr lang="en-US" dirty="0"/>
              <a:t>of the whole file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Different changes are not necessary in conflict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Example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non-conflicting changes</a:t>
            </a:r>
            <a:r>
              <a:rPr lang="bg-BG" dirty="0"/>
              <a:t>: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Andy works at the begging of the file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Bobby works at the end of the file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5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Merging Problems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58552"/>
            <a:ext cx="8686800" cy="563880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If a given file is concurrently modified, it is necessary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 the changes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Merging is hard</a:t>
            </a:r>
            <a:r>
              <a:rPr lang="bg-BG" dirty="0"/>
              <a:t>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not always possible to do it automatically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Responsibility and coordination between the developers is required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Commit changes as early as finished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Do not commit code that does not compile or blocks the work of the others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Leave comments at each commit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7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File Comparison / Merge Tools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During manual merge use file comparison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There are visual comparison / merge tools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/>
              <a:t>TortoiseMerge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WinDiff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/>
              <a:t>AraxisMerge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WinMerge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/>
              <a:t>BeyondCompare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/>
              <a:t>CompareIt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noProof="1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098" name="Picture 2" descr="http://www.open.collab.net/jp/collabXchange/tortoisesvn/images/MergeThreePane.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4384460" cy="3630881"/>
          </a:xfrm>
          <a:prstGeom prst="roundRect">
            <a:avLst>
              <a:gd name="adj" fmla="val 97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File Comparison</a:t>
            </a:r>
            <a:r>
              <a:rPr lang="bg-BG" dirty="0"/>
              <a:t> – </a:t>
            </a:r>
            <a:r>
              <a:rPr lang="en-US" dirty="0"/>
              <a:t>Example</a:t>
            </a:r>
          </a:p>
        </p:txBody>
      </p:sp>
      <p:pic>
        <p:nvPicPr>
          <p:cNvPr id="5" name="Picture 2" descr="TortoiseMerge showing two file dif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8" y="1174499"/>
            <a:ext cx="8091160" cy="5191826"/>
          </a:xfrm>
          <a:prstGeom prst="roundRect">
            <a:avLst>
              <a:gd name="adj" fmla="val 11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7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4219" y="1066800"/>
            <a:ext cx="6264126" cy="234315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5400" dirty="0"/>
              <a:t>The</a:t>
            </a:r>
            <a:br>
              <a:rPr lang="bg-BG" sz="5400" dirty="0"/>
            </a:br>
            <a:r>
              <a:rPr lang="bg-BG" sz="5400" dirty="0"/>
              <a:t>"Lock-Modify-Unlock</a:t>
            </a:r>
            <a:r>
              <a:rPr lang="en-US" sz="5400" dirty="0"/>
              <a:t>" Model</a:t>
            </a:r>
            <a:endParaRPr lang="bg-BG" sz="5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48916" flipH="1" flipV="1">
            <a:off x="709958" y="4108075"/>
            <a:ext cx="2408876" cy="184551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6943">
            <a:off x="5608541" y="3509117"/>
            <a:ext cx="2277817" cy="249736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www.iconarchive.com/icons/aha-soft/software/256/key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1012" flipH="1">
            <a:off x="2987824" y="39386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animalcrazekids.com/images/lock-security-ic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44370"/>
            <a:ext cx="903430" cy="903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0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Lock-Modify-Unlock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(1)</a:t>
            </a:r>
            <a:endParaRPr lang="en-US" sz="3600" dirty="0"/>
          </a:p>
        </p:txBody>
      </p:sp>
      <p:sp>
        <p:nvSpPr>
          <p:cNvPr id="609284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00175"/>
          </a:xfrm>
          <a:prstGeom prst="can">
            <a:avLst>
              <a:gd name="adj" fmla="val 25796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4710113" y="2503488"/>
            <a:ext cx="914400" cy="1219200"/>
            <a:chOff x="2400" y="1488"/>
            <a:chExt cx="576" cy="768"/>
          </a:xfrm>
        </p:grpSpPr>
        <p:pic>
          <p:nvPicPr>
            <p:cNvPr id="31764" name="Picture 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9287" name="Text Box 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1750" name="Group 8"/>
          <p:cNvGrpSpPr>
            <a:grpSpLocks/>
          </p:cNvGrpSpPr>
          <p:nvPr/>
        </p:nvGrpSpPr>
        <p:grpSpPr bwMode="auto">
          <a:xfrm>
            <a:off x="2805113" y="4418013"/>
            <a:ext cx="914400" cy="1219200"/>
            <a:chOff x="2400" y="1488"/>
            <a:chExt cx="576" cy="768"/>
          </a:xfrm>
        </p:grpSpPr>
        <p:pic>
          <p:nvPicPr>
            <p:cNvPr id="31762" name="Picture 9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9290" name="Text Box 10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sp>
        <p:nvSpPr>
          <p:cNvPr id="6092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325437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Andy </a:t>
            </a:r>
            <a:r>
              <a:rPr lang="en-US" sz="24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 Bobby</a:t>
            </a:r>
            <a:br>
              <a:rPr lang="en-US" sz="24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check-out 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file A.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check-out is done without locking. They just get a local copy.</a:t>
            </a:r>
          </a:p>
        </p:txBody>
      </p:sp>
      <p:cxnSp>
        <p:nvCxnSpPr>
          <p:cNvPr id="31752" name="AutoShape 12"/>
          <p:cNvCxnSpPr>
            <a:cxnSpLocks noChangeShapeType="1"/>
            <a:stCxn id="31764" idx="2"/>
            <a:endCxn id="31762" idx="0"/>
          </p:cNvCxnSpPr>
          <p:nvPr/>
        </p:nvCxnSpPr>
        <p:spPr bwMode="auto">
          <a:xfrm rot="5400000">
            <a:off x="3867150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293" name="Text Box 13"/>
          <p:cNvSpPr txBox="1">
            <a:spLocks noChangeArrowheads="1"/>
          </p:cNvSpPr>
          <p:nvPr/>
        </p:nvSpPr>
        <p:spPr bwMode="auto">
          <a:xfrm>
            <a:off x="3422550" y="3645024"/>
            <a:ext cx="1454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Check-out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1754" name="Picture 14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5" name="Group 15"/>
          <p:cNvGrpSpPr>
            <a:grpSpLocks/>
          </p:cNvGrpSpPr>
          <p:nvPr/>
        </p:nvGrpSpPr>
        <p:grpSpPr bwMode="auto">
          <a:xfrm>
            <a:off x="6691313" y="3646488"/>
            <a:ext cx="914400" cy="1219200"/>
            <a:chOff x="2400" y="1488"/>
            <a:chExt cx="576" cy="768"/>
          </a:xfrm>
        </p:grpSpPr>
        <p:pic>
          <p:nvPicPr>
            <p:cNvPr id="31760" name="Picture 1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9297" name="Text Box 1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cxnSp>
        <p:nvCxnSpPr>
          <p:cNvPr id="31756" name="AutoShape 18"/>
          <p:cNvCxnSpPr>
            <a:cxnSpLocks noChangeShapeType="1"/>
            <a:stCxn id="31764" idx="2"/>
            <a:endCxn id="31760" idx="0"/>
          </p:cNvCxnSpPr>
          <p:nvPr/>
        </p:nvCxnSpPr>
        <p:spPr bwMode="auto">
          <a:xfrm rot="5400000" flipH="1" flipV="1">
            <a:off x="6119813" y="2693988"/>
            <a:ext cx="76200" cy="19812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299" name="Text Box 19"/>
          <p:cNvSpPr txBox="1">
            <a:spLocks noChangeArrowheads="1"/>
          </p:cNvSpPr>
          <p:nvPr/>
        </p:nvSpPr>
        <p:spPr bwMode="auto">
          <a:xfrm>
            <a:off x="5926137" y="2996952"/>
            <a:ext cx="152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Check-out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1758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31759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24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Lock-Modify-Unlock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(2)</a:t>
            </a:r>
            <a:endParaRPr lang="en-US" sz="3600" dirty="0"/>
          </a:p>
        </p:txBody>
      </p:sp>
      <p:sp>
        <p:nvSpPr>
          <p:cNvPr id="713732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4710113" y="2503488"/>
            <a:ext cx="914400" cy="1219200"/>
            <a:chOff x="2400" y="1488"/>
            <a:chExt cx="576" cy="768"/>
          </a:xfrm>
        </p:grpSpPr>
        <p:pic>
          <p:nvPicPr>
            <p:cNvPr id="32785" name="Picture 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3735" name="Text Box 7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pic>
        <p:nvPicPr>
          <p:cNvPr id="32774" name="Picture 9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41801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3738" name="Text Box 10"/>
          <p:cNvSpPr txBox="1">
            <a:spLocks noChangeArrowheads="1"/>
          </p:cNvSpPr>
          <p:nvPr/>
        </p:nvSpPr>
        <p:spPr bwMode="auto">
          <a:xfrm>
            <a:off x="2843213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noProof="1">
                <a:solidFill>
                  <a:schemeClr val="bg1"/>
                </a:solidFill>
                <a:cs typeface="Arial" charset="0"/>
              </a:rPr>
              <a:t>Аndy</a:t>
            </a:r>
          </a:p>
        </p:txBody>
      </p:sp>
      <p:sp>
        <p:nvSpPr>
          <p:cNvPr id="713739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3470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282575" indent="-2825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marL="0" indent="0">
              <a:buNone/>
            </a:pPr>
            <a:r>
              <a:rPr lang="en-US" b="1" dirty="0"/>
              <a:t>Andy locks file A and begins modifying it.</a:t>
            </a:r>
            <a:endParaRPr lang="bg-BG" b="1" dirty="0"/>
          </a:p>
        </p:txBody>
      </p:sp>
      <p:cxnSp>
        <p:nvCxnSpPr>
          <p:cNvPr id="32777" name="AutoShape 12"/>
          <p:cNvCxnSpPr>
            <a:cxnSpLocks noChangeShapeType="1"/>
            <a:stCxn id="32785" idx="2"/>
            <a:endCxn id="32774" idx="0"/>
          </p:cNvCxnSpPr>
          <p:nvPr/>
        </p:nvCxnSpPr>
        <p:spPr bwMode="auto">
          <a:xfrm rot="5400000">
            <a:off x="3867150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3741" name="Text Box 13"/>
          <p:cNvSpPr txBox="1">
            <a:spLocks noChangeArrowheads="1"/>
          </p:cNvSpPr>
          <p:nvPr/>
        </p:nvSpPr>
        <p:spPr bwMode="auto">
          <a:xfrm>
            <a:off x="3779838" y="3645024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Lock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2779" name="Picture 14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780" name="Group 15"/>
          <p:cNvGrpSpPr>
            <a:grpSpLocks/>
          </p:cNvGrpSpPr>
          <p:nvPr/>
        </p:nvGrpSpPr>
        <p:grpSpPr bwMode="auto">
          <a:xfrm>
            <a:off x="6691313" y="3646488"/>
            <a:ext cx="914400" cy="1219200"/>
            <a:chOff x="2400" y="1488"/>
            <a:chExt cx="576" cy="768"/>
          </a:xfrm>
        </p:grpSpPr>
        <p:pic>
          <p:nvPicPr>
            <p:cNvPr id="32783" name="Picture 1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3745" name="Text Box 17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109912" y="5651956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22" name="Picture 8" descr="http://animalcrazekids.com/images/lock-security-ic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58" y="3123506"/>
            <a:ext cx="640655" cy="640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24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Lock-Modify-Unlock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(3)</a:t>
            </a:r>
            <a:endParaRPr lang="en-US" sz="3600" dirty="0"/>
          </a:p>
        </p:txBody>
      </p:sp>
      <p:sp>
        <p:nvSpPr>
          <p:cNvPr id="735236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4710113" y="2503488"/>
            <a:ext cx="914400" cy="1219200"/>
            <a:chOff x="2400" y="1488"/>
            <a:chExt cx="576" cy="768"/>
          </a:xfrm>
        </p:grpSpPr>
        <p:pic>
          <p:nvPicPr>
            <p:cNvPr id="33810" name="Picture 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5239" name="Text Box 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pic>
        <p:nvPicPr>
          <p:cNvPr id="33798" name="Picture 8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43706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5241" name="Text Box 9"/>
          <p:cNvSpPr txBox="1">
            <a:spLocks noChangeArrowheads="1"/>
          </p:cNvSpPr>
          <p:nvPr/>
        </p:nvSpPr>
        <p:spPr bwMode="auto">
          <a:xfrm>
            <a:off x="2843213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35242" name="Text Box 10"/>
          <p:cNvSpPr txBox="1">
            <a:spLocks noChangeArrowheads="1"/>
          </p:cNvSpPr>
          <p:nvPr/>
        </p:nvSpPr>
        <p:spPr bwMode="auto">
          <a:xfrm>
            <a:off x="454025" y="1401763"/>
            <a:ext cx="347027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tries to lock the file too, but she can’t</a:t>
            </a:r>
            <a:r>
              <a:rPr lang="bg-BG" b="1" dirty="0"/>
              <a:t>.</a:t>
            </a:r>
          </a:p>
          <a:p>
            <a:r>
              <a:rPr lang="en-US" b="1" dirty="0"/>
              <a:t>Bobby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waits</a:t>
            </a:r>
            <a:r>
              <a:rPr lang="en-US" b="1" dirty="0"/>
              <a:t> for Andy to finish and unlock the file</a:t>
            </a:r>
            <a:r>
              <a:rPr lang="bg-BG" b="1" dirty="0"/>
              <a:t>.</a:t>
            </a:r>
          </a:p>
        </p:txBody>
      </p:sp>
      <p:pic>
        <p:nvPicPr>
          <p:cNvPr id="33801" name="Picture 13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02" name="Group 14"/>
          <p:cNvGrpSpPr>
            <a:grpSpLocks/>
          </p:cNvGrpSpPr>
          <p:nvPr/>
        </p:nvGrpSpPr>
        <p:grpSpPr bwMode="auto">
          <a:xfrm>
            <a:off x="6691313" y="3646488"/>
            <a:ext cx="914400" cy="1219200"/>
            <a:chOff x="2400" y="1488"/>
            <a:chExt cx="576" cy="768"/>
          </a:xfrm>
        </p:grpSpPr>
        <p:pic>
          <p:nvPicPr>
            <p:cNvPr id="33808" name="Picture 15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5248" name="Text Box 16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cxnSp>
        <p:nvCxnSpPr>
          <p:cNvPr id="33803" name="AutoShape 17"/>
          <p:cNvCxnSpPr>
            <a:cxnSpLocks noChangeShapeType="1"/>
            <a:stCxn id="33810" idx="2"/>
            <a:endCxn id="33808" idx="0"/>
          </p:cNvCxnSpPr>
          <p:nvPr/>
        </p:nvCxnSpPr>
        <p:spPr bwMode="auto">
          <a:xfrm rot="5400000" flipH="1" flipV="1">
            <a:off x="6119813" y="2693988"/>
            <a:ext cx="76200" cy="19812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5250" name="Text Box 18"/>
          <p:cNvSpPr txBox="1">
            <a:spLocks noChangeArrowheads="1"/>
          </p:cNvSpPr>
          <p:nvPr/>
        </p:nvSpPr>
        <p:spPr bwMode="auto">
          <a:xfrm>
            <a:off x="6156176" y="2996952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spcBef>
                <a:spcPct val="50000"/>
              </a:spcBef>
              <a:defRPr kumimoji="0" sz="18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defRPr>
            </a:lvl1pPr>
          </a:lstStyle>
          <a:p>
            <a:pPr algn="ctr"/>
            <a:r>
              <a:rPr lang="en-US" b="1" dirty="0"/>
              <a:t>Wait</a:t>
            </a:r>
            <a:endParaRPr lang="bg-BG" b="1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AutoShape 2" descr="data:image/jpg;base64,/9j/4AAQSkZJRgABAQAAAQABAAD/2wCEAAkGBg4QDg8QEBAQEA8OEBEQDw0QEBAPERAPFBAWFhYQEh4YGycgFxkjGRMSHzsgIycpLCwsFh4xNTAqNSYrLCkBCQoKDgwOGg8OGiwkHyQsNDUpKywpNCwuLzAtLiwsNTQtNSkpNSwtLTYtKSwpLCw1KSkvNSoxMCw0LDUvLzQsNf/AABEIAOEA4QMBIgACEQEDEQH/xAAcAAEAAgIDAQAAAAAAAAAAAAAABwgFBgEDBAL/xABZEAABAwICBAcGEQgGCQUAAAABAAIDBBEFBgcSITETNUFRYXF0FyJygZG0CBQlMjZCVHOUobGys8HD0dIjUlVigpKT0xZDU2ODohVFhIWVo6XC8BgkJjRE/8QAGwEBAAEFAQAAAAAAAAAAAAAAAAQBAgUGBwP/xAA9EQACAQMABQUMCQUAAAAAAAAAAQIDBBEFEiExQRNRcZGxBhUiMzQ1UmFyc8HhFDJTVJKywtHwFkJDgaH/2gAMAwEAAhEDEQA/AJxREQBERAEREAREQBERAEREAREQBFxdcoAiIgCIiAIiIAiIgCIiAIiIAiIgCIiAIiIAiIgCIiAIixuYcw01BTPqaqQRxM8bnuO5jB7Zxtu+oEoDIucALnYBvPQo/wA06b8Joi5kbzWTC41KexjB5nSHvf3dbqUQZy0l4ljUjoYtanohs4BriA5v51Q4euP6u7oO9Yqiy5Cyxf8AlHdPrR1D70BtmJ+iBxeoJFJTwwN5LMdUyDrJ73/KsJJnfM07hrVs0d+UOipwPFGAfiXY1oAsAAByAWAXnkxGBvrpWDo1gT8SAyNPT5mkGtHi0j+huITE+MfevUzE85U+1tRLKBzvpqj4nglYBuO04OyYAjcRrD47LOYbndzbDho5m/mvcNbxHf8AKgPfTac8cpCBXUUcjQdpfFJTPPU4Xb/lW85b08YRVFrJi+ikNh+XGtET0PbsA6XBqweH5gp6gah71ztnBSWs7oHI7/zYsdjOjzD6i5EfASH+sgszb0t9afID0oCcYKhkjWvY5r2PF2vY4Oa4c4I2ELsVZKY43l95lppTNSXu9lnOhcP71l7sP6zT4+RTTo+0nUeLx2b+Rq2NvLSONzb8+M+3Z07xygbLgbkiIgCIiAIiIAiIgCIiAIiIAiIgCIiAIiIDrqalkcb5JHBkcbXPe9xsGsaLlx6AASqt55zfPjuIHVLmUcJIgjO5se4yuH57vi2DkupO9EJmwwUUVDG60laS6Wx2inYR3p8J9vExw5VFeC0HBQgEd+/vn9Z3DxD60B6qWlZGwMYLAeUnnPOVjMTzC2MlkYD3jYT7Vp5ukpmLEzGwRsNnyDaRvazo6T96mPRJokio4o6ysjD66QB7I3i7aVp2gAH+t5zybhykgRtgWibHcSAkkHpaF1iHVJdHdvO2No1vKADzrecN9DZSAD0xWzyHlEMccIv+1rqZEQEXf+nbBrW4St6+Giv9EsTifobKYg+lq6Zh5BPGyUHoJbq28imdEBVzMGjbHMKBk1OHp2bXSwEzRtaNt3tIDmC3La3SvflHSKHFsNRfmBO0jqPKOg7ea+5WUUM6XtEEb45MQw+MRzRgyVFLGLNlaNrpYwPWvG8geu6/XAZRj2uaCCHNcNhG0EH5Qo8zdlKSjkGJYcXQvhdwj2R7ODI/rI/1edu6xPJcL50e5vNuBmdsB3nkJ3P6juPiPOpHIuLHaDsIQGyaNs9MxahbNsbURER1UQ3Nkt69v6jhtHjG2y2xV30c1pwzNElIDanrC6LV5Brt4WEjpDrN/aKsQgCIiAIiIAiIgCIiAIiIAiIgCIiAIiICs2mGodPmWSN5uyEU0TBzM4JshH70j/KulcaSvZTV++ReaRrlAeDL1OyXMVDHINZhqae7TuIFnWPRcK1wVVcqeyWg7VB80K1QQBERAEREAREQFVs6YQygzFUQQ7InSNc1g2BrJ42yag6Gl9h1BSDljEuFh1XG74rNPOW+1PxEeJaZpY9lM3XS+bRrI5ZrODqWD2sn5M+Pd8YHlQHlzB+TzPhbxs1pqFxPVU6p+IBWUVbM7d7jeFO/Xpz5KpWTQBERAEREAREQBERAEREAREQBERAEREBV/SV7Kav3yLzSNcrnSeLZpqvfIPNI1wgPHlf2SUHaqf6laoKqmWvZJh/a6b5Wq1YQHKIiAIiIAiIgKx6VPZTUeFTeaxr5Y8tII3tII6xtC+tKnspqPCpvNY18IDuz/NrYjhTx7YROHjnB+tWZVVMyVGvUYTzsDWH9mpIHxWVqwgCIiAIiIAiIgCIiAIiIAiIgCItO0oZ8dhFGyaOJs0s0oiY17i1jTqOcXuttPrbWFt+9Abil1X2kzhnHEoxNTFkUEl9V0baWJps4tOqZLv3gjfyLmTAc4ybXYg9vQKxzPowoVTSFrTbjOpFNcMo9FSm9yMJpV2Zpn6XUvx0sS+Fgcboa2DFWMrpTNU60JfK6V0xILRq3c7abNsFnlKhOM4qUXlPcWNY2M8OXj/8AI8P7XS/OarWBU+qqSWXE4YoXak0skDIpNZzNWR2qGuuNosSNoW9dy/Mv6Rb8Oq/wKPcX1vbNKtNRb5yqg5bkWIRV37meZhuxHyV1X+FO5xmkbsQd4sQqvuUbvvY/ax6y7k58xYhFXb+gGbBuxCTxYjUBP6GZwG6vn8WJS/W5XLS1k/8ALHrKcnLmLEXS6rv/AEWzmN1bUn/eTj8r1z/oHOo3VVQf9vYfleru+dn9rH8SGpLmMXpV9lNR4VN5rGvhYDFYa5mLBuIOc+rDouFc+RsriDG3Uu4Eg97qrPqdGUZxUovKe5lm4wWKEmvpBya0Vh1zK3gVPMe1/TcPB34S0fB2tfX4Q6tvHZSnTaVMbwmdkWNU/DwSetqY2sY8jnYW2Y+w9qQ09KrlZxxBOCLw4LjVPWU8dRTSNlhlF2vb8bXDe1wOwg7QvcqgIiIAiIgCIiAIiIAiIgCiL0SPF1H2v7F6l1RF6JDi6j7X9i9ARzkLSBLhdqeqjeaSUCZmzv4w8AiSO/rmOFjbxjlBmPB8z0NYAaaoilJF9QOtIOtps4eRYTBcs0ddg+HsqYWyAUkOq/a17LsHrHDaOrctB0gaL4MPpjVwTykNkY3gpA1xGsd4c2263MtBrKy0hXcXmnUbxsWYt5x19Rko8pSjnejJ6XMo1PplmJQMMrGtjEzACXRmPc+w2lhFuq3StLGaorbWSB35ve2v13+pZ/KeS8aqqSKqpsR4GOUv1WGpq2OGpI5huGNI3tPKsrJo2zA71+IU8nTI+eT50RWatb6nZw+j1KsXq7OKezg9jI8qbqPWSe01nImGVWIYxTTxRERU88Mssm3UYyNwdYndrG1gOnmBKsdZQzHo5x9os2upGjfZoe0X59kC4fo7zEf9YQeKSZvyRLDaUVHSFVTdeEUlhLa/gelOMoL6rJnsllB79FmPk3NfFftNUPs0GifMPJXR+KsqvwLGd6rX71Hqf7lznNf2snCyWUIdyvMY/wD3M+G1P4Vz3Lsy+7h8Nqfwp3qtfvUOr5lOUl6JN1ksoR7l+Zfdw+HVP3L6j0aZmburW+Osmd8rU71W33qHV8xykvROnTBlmsixF2IsjMlO8REva0uETo42sIlt60HVvfdt51qMWar7OBJdzNde/wASkCLJebGiza6If45v9GuG5JzWNra2FpO8tlDb+SNbfY6QtrejGlUrQeqsJrZsRGnCTeUjV8r5RxLEsRppBSyRQRyRufO9jmxtjY/WO1wGs47QAOfrKsbjWXqatpX0tSwSRPFj+c13I9h9q4HlUOnKOcP0lbqq5B8jF1vyPm52/E3fD6gfI1XVL6ynUVTlo5SwtoUJJYwfWQ6uowDH3YVO8upax7WscdjS5+yCdo5CTZh+vVCn5VJzVgeI0NdS+np+GncI5I5eGknLWiUgC7xcWIJt0q2wWbpVI1IKcXlPieTWGERF6FAiIgCIiAIiIAiIgCiL0SHF1H2v7F6l1RF6JDi6j7X9i9AZbJHFVB2WH5gWE0xD1Hk6JofnrN5I4qoOyw/MCw2mAeo03vkH0gXLrbzlH3n6jMT8S+g7dE3EtJ1z+cyLb1qGiXiWl8KfziRbeo2kfK6vtS7WX0vqR6AiLugivtO7kUFvBe3gRQ8p8iw+cc50uFwCWa7nvuIadtteVw32/NaLi7juvykgLYFWXShjj6rFqoknUp5HU0TeRrInFpt1uDneNZTQ2j1f3GrU+qll/sQ61VxWT14/pexaqc7Um9KxE7I6fvHAdL/XE+MDoWvQZrxFj9dlZVNeTcuE8tz17dvjWKRdJpWVvSjqQgkuj+ZMe5N72StkzTdOyRsWI2licQPTTWhssf6zw3Y9vUAevcpsila5oc0hzXAOa4G4c0i4IPKLKnqsPoVxZ8+Ehjzc0sz4Gk7TwdmvaPFrkdTQtP7otFUqMFcUFjbhpbtvH1EmhUbeqzfkRFpZLCIgFyqpZeECFNO4tiuH9nj+ncrEhV60+j1Xoezs84crChdhsIalCMebPazFzeWERFNLQiIgCIiAIiIAiIgCiL0SHF1H2v7F6l1RF6JDi6j7X9i9AZbJHFVB2WH5gWI0vD1GqPDg+masvkjiqg7LD8wLE6XB6i1PhQfTsXLbfzlH3n6jMS8U+g50ScS03hT/AE71uC07RHxNT+HP9O9bivDSPldX2n2svpfUj0H1Gy5svWAuuBlhfnXasXJ5ZbJ5YVWc/UDoMWr43C3/ALmSQeBI7hGn914VplGGmHR9JVtbW0rC+oibqTQtF3SxDaHMHK5tzs3kbtwB2DudvYW1y41HhSWM+vh+xFrxco7CCUXLmkEgggg2IOwg8xXC6aQArBaDsPdHhJkcP/sVEkjfAa1sfyseobyjk2qxKdscLHCMOHDVBaeDibyknldbc3efjVncMw6OngigiGrHCxsbBy6rRa55zy35ytO7qL2CpK2i/Cby/UkSreDzrHqREWgkwLspm3e3rv5F1r00DdpPMLeVTdH0uVuYR9fZtLJvEWQhp+43oOzs84erCBV70/cb0HZ2ecPVhAutW3i1/vtZjZbwiIpBQIiIAiIgCIiAIiIAoi9EhxdR9r+xepdUReiQ4uo+1/YvQGWyRxVQdlh+YFi9LQ9Rarrg84jWUyRxVQdlh+YFjNK49Raz/A85jXLaHnGPvF+YzMvFPo+B16IuJqfw5/pnLdI23IC0vRFxNT+HP9M5bzTt3nxKPpN4uqvtPtFN4proO9ERYosC8uJ4gyngmnk2RwRvkf4LWk2HSbW8a9SjPTnmDgaGOkae/rH3eP7mIhx8ryzyFTLG2d1cQori9vRx/wCFs5asWyEMTxB9RPNPIbyTyPkf4TnEkDo2ryoi7FGKikluMWSfoKzDwVbLRuPeVbNaMHknjBOzrZr/ALoU7KouFYi+mqIZ4zZ8EjJG9bXA2PQbW8atjhteyoginjN4542SM8FzQQD07bLnvdRacnXjXjuktvSvljqJtvLKwelERamSQshRsszr2rwMbcgc6yrRYW5lsmgKGtUlVfBYXS/l2nhWezBAen/jag7Ozzl6sIFXzT/xtQdnZ5y9WDC6Jb+LRBe8IiL3KBERAEREAREQBERAFEXokOLqPtf2L1LqiL0SHF1H2v7F6Ay2SOKqDssPzAsdpV4lrOqHzmJZHJHFVB2WH5gWP0pj1FrfBi85iXLKPnGPvF+YzMvFPo+B59EPE0Hvk/0pW/xtsAFoOhwXwin99n+lKkBRdK+V1fafaWRfgRXqCIixoCrRpTzB6cxWdzTeKnPpeLm1YydZw63l56iFPGesf9I4bU1ANpAzUh9+f3rD4idbqaVVolbr3K2mXO5lw2LtfwIlxLdE4REW9EQKedBmYeGoZKRx7+jfdg/uJCSPI/X/AHgoGW2aL8w+ksVgc42inPpebm1JCAHHoDww+IrEaatPpVnOK3raulfLKPSlLVkWZRF9RsJIA5VymMXJqMd7Mkeihi2l3NsC9q+WMAAA5F9Lotjaq2oKnx49P82EGctZ5ID0/wDG1B2dnnL1YMKven/jeg7Ozzl6sIFsNv4tfzieD3hERe5QIiIAiIgCIiAIiIAoi9EhxdR9r+xepdWpaTsl/wClcOfA0gTxOE1M4mw4VoI1HdDmuc3ouDyIDC5I4qoOyw/MC8OlDiWt8CPziNaTo6z+aInDcR1oRC9zI5JARwLr7YZeZt72PJfbstbdNJcjXYJWOaQ5ro4y1zSHNI4ePaCNhXNqtpVttIwVRbHNNPg/CMsqinSeOY69C49SIeiSf6QrfVoWhNwODM6J5gf3gfrW+rFaV8tq+0+0sg/BXQERLLHF5C2nvMGtLT0LDsjHpiYA+3cC2MHpDdY/thRJZW/kpI3G7o2OJ5SxpPxhfBw2H+xi/hM+5bZYd0NOzoRoxpZxx1t76iNOi5POSodlwrdnCqf+wi/hM+5cHB6b3PD/AAY/uU7+rYfZP8XyLPo75yoq5CtucEpfc0H8CP8ACgy9SE29K05/wIvwq6PdXGTwqTz0/Ip9H9Zi8gZg9P4bTTk60urwU3KeGZ3rievY79oLcaan1Rt3nf0dC6cNwqGBto42R3NyI2NY29rXsBvsBtXtVljo2NOo7iUcNvwY+in8Ss6mVqhERZs8iAtP3G9B2dnnD1YQKvOns+q9F7wwf89ysMFkbOWtST9b7WWS3hERSi0IiIAiIgCIiAIiIAiIgNMz5osoMWGu+8FUBZtXEBrEDc2QbngeIjkIUVVugXG4mvigqoZYHnawTSwhwvca7CNXkB3lWIRUaT3grpQ6Hs0Qs1IagQsuXcHHXSRt1jvNm7L7B5F6O5Vmz3a7/iFQrBovN0abeXFdRXLK+9yXNfu7/qFR9y57kOavdw+H1P4VYFFTkKXorqGWV+7juaPd7Ph1V+Fc9xnM/u+P4dV/gVgEVeRp+iuoZZX/ALiuZfd8Xw2r/lp3Esye74PhlZ/LVgEVeSp+iuoZZX7uHZj93wfC6z+WncLzB7vp/hNX/LVgUTk4cy6hllfu4Pj/AOkKf4RV/wAtfQ0D49+kYP49X+BT+iu1Y8xQgIaCMd/SMH8er/Ah0DY4d+Iw/wAarP8A2qfUVcIEB0fod8QM8T562nLGvaXlvDPk1Q651dZoF+sqfERVAREQBERAEREAREQBERAEREAREQBERAEREAREQBERA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animalcrazekids.com/images/lock-security-ic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58" y="3123506"/>
            <a:ext cx="640655" cy="640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bits4beats.it/wp-content/uploads/2010/07/chronometer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837">
            <a:off x="5717673" y="3310415"/>
            <a:ext cx="760412" cy="7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0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Lock-Modify-Unlock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(4)</a:t>
            </a:r>
            <a:endParaRPr lang="en-US" sz="3600" dirty="0"/>
          </a:p>
        </p:txBody>
      </p:sp>
      <p:sp>
        <p:nvSpPr>
          <p:cNvPr id="717828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4821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250348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8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41801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33" name="Text Box 9"/>
          <p:cNvSpPr txBox="1">
            <a:spLocks noChangeArrowheads="1"/>
          </p:cNvSpPr>
          <p:nvPr/>
        </p:nvSpPr>
        <p:spPr bwMode="auto">
          <a:xfrm>
            <a:off x="2843213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17834" name="Text Box 10"/>
          <p:cNvSpPr txBox="1">
            <a:spLocks noChangeArrowheads="1"/>
          </p:cNvSpPr>
          <p:nvPr/>
        </p:nvSpPr>
        <p:spPr bwMode="auto">
          <a:xfrm>
            <a:off x="381000" y="1401763"/>
            <a:ext cx="38267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commits his changes</a:t>
            </a:r>
            <a:br>
              <a:rPr lang="en-US" b="1" dirty="0"/>
            </a:br>
            <a:r>
              <a:rPr lang="en-US" b="1" dirty="0"/>
              <a:t>and unlocks the file.</a:t>
            </a:r>
          </a:p>
        </p:txBody>
      </p:sp>
      <p:cxnSp>
        <p:nvCxnSpPr>
          <p:cNvPr id="34825" name="AutoShape 11"/>
          <p:cNvCxnSpPr>
            <a:cxnSpLocks noChangeShapeType="1"/>
          </p:cNvCxnSpPr>
          <p:nvPr/>
        </p:nvCxnSpPr>
        <p:spPr bwMode="auto">
          <a:xfrm rot="5400000">
            <a:off x="3808412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3491880" y="36449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  <a:endParaRPr kumimoji="0" lang="en-US" sz="1800" b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4827" name="Picture 13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8" name="Picture 15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364648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46" name="Text Box 22"/>
          <p:cNvSpPr txBox="1">
            <a:spLocks noChangeArrowheads="1"/>
          </p:cNvSpPr>
          <p:nvPr/>
        </p:nvSpPr>
        <p:spPr bwMode="auto">
          <a:xfrm>
            <a:off x="4787900" y="25654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17847" name="Text Box 23"/>
          <p:cNvSpPr txBox="1">
            <a:spLocks noChangeArrowheads="1"/>
          </p:cNvSpPr>
          <p:nvPr/>
        </p:nvSpPr>
        <p:spPr bwMode="auto">
          <a:xfrm>
            <a:off x="6980037" y="3828256"/>
            <a:ext cx="336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A</a:t>
            </a:r>
            <a:endParaRPr kumimoji="0" lang="en-US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1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Lock-Modify-Unlock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(5)</a:t>
            </a:r>
            <a:endParaRPr lang="en-US" sz="3600" dirty="0"/>
          </a:p>
        </p:txBody>
      </p:sp>
      <p:sp>
        <p:nvSpPr>
          <p:cNvPr id="737284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5845" name="Picture 5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250348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41801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2843213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454025" y="1401763"/>
            <a:ext cx="347027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Now Bobby can take the modified file and lock it</a:t>
            </a:r>
            <a:r>
              <a:rPr lang="bg-BG" b="1" dirty="0"/>
              <a:t>.</a:t>
            </a:r>
          </a:p>
          <a:p>
            <a:r>
              <a:rPr lang="en-US" b="1" dirty="0"/>
              <a:t>Bobby edits her local copy of the file.</a:t>
            </a:r>
            <a:endParaRPr lang="bg-BG" b="1" dirty="0"/>
          </a:p>
        </p:txBody>
      </p:sp>
      <p:pic>
        <p:nvPicPr>
          <p:cNvPr id="35849" name="Picture 11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0" name="Picture 12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364648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51" name="AutoShape 13"/>
          <p:cNvCxnSpPr>
            <a:cxnSpLocks noChangeShapeType="1"/>
            <a:stCxn id="35845" idx="2"/>
            <a:endCxn id="35850" idx="0"/>
          </p:cNvCxnSpPr>
          <p:nvPr/>
        </p:nvCxnSpPr>
        <p:spPr bwMode="auto">
          <a:xfrm rot="5400000" flipH="1" flipV="1">
            <a:off x="6119813" y="2693988"/>
            <a:ext cx="76200" cy="19812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294" name="Text Box 14"/>
          <p:cNvSpPr txBox="1">
            <a:spLocks noChangeArrowheads="1"/>
          </p:cNvSpPr>
          <p:nvPr/>
        </p:nvSpPr>
        <p:spPr bwMode="auto">
          <a:xfrm>
            <a:off x="6169496" y="2996952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Lock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37297" name="Text Box 17"/>
          <p:cNvSpPr txBox="1">
            <a:spLocks noChangeArrowheads="1"/>
          </p:cNvSpPr>
          <p:nvPr/>
        </p:nvSpPr>
        <p:spPr bwMode="auto">
          <a:xfrm>
            <a:off x="4787900" y="25654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6732588" y="3716338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pic>
        <p:nvPicPr>
          <p:cNvPr id="19" name="Picture 8" descr="http://animalcrazekids.com/images/lock-security-ic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58" y="3123506"/>
            <a:ext cx="640655" cy="640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5690617" y="4877832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5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173002"/>
            <a:ext cx="8686800" cy="55446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 Control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(SCM)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A software engineering discipline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Consists of techniques, practices and tools for working on shared source code and files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Mechanisms for management, control and tracking the changes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Defines the process of change management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Keeps track of what is happening in the project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Solves conflicts in the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97A4E0B-AFC7-4CB4-8AEA-B5E865F2E7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60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Lock-Modify-Unlock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(6)</a:t>
            </a:r>
            <a:endParaRPr lang="en-US" sz="3600" dirty="0"/>
          </a:p>
        </p:txBody>
      </p:sp>
      <p:sp>
        <p:nvSpPr>
          <p:cNvPr id="721924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6869" name="Picture 5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492375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41801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927" name="Text Box 7"/>
          <p:cNvSpPr txBox="1">
            <a:spLocks noChangeArrowheads="1"/>
          </p:cNvSpPr>
          <p:nvPr/>
        </p:nvSpPr>
        <p:spPr bwMode="auto">
          <a:xfrm>
            <a:off x="2868060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21928" name="Text Box 8"/>
          <p:cNvSpPr txBox="1">
            <a:spLocks noChangeArrowheads="1"/>
          </p:cNvSpPr>
          <p:nvPr/>
        </p:nvSpPr>
        <p:spPr bwMode="auto">
          <a:xfrm>
            <a:off x="454026" y="1401763"/>
            <a:ext cx="31509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finishes, commits her changes and unlocks the file.</a:t>
            </a:r>
            <a:endParaRPr lang="bg-BG" b="1" dirty="0"/>
          </a:p>
        </p:txBody>
      </p:sp>
      <p:pic>
        <p:nvPicPr>
          <p:cNvPr id="36873" name="Picture 11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4" name="Picture 12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6449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75" name="AutoShape 13"/>
          <p:cNvCxnSpPr>
            <a:cxnSpLocks noChangeShapeType="1"/>
            <a:stCxn id="36869" idx="2"/>
            <a:endCxn id="36874" idx="0"/>
          </p:cNvCxnSpPr>
          <p:nvPr/>
        </p:nvCxnSpPr>
        <p:spPr bwMode="auto">
          <a:xfrm rot="5400000" flipH="1" flipV="1">
            <a:off x="6184106" y="2705894"/>
            <a:ext cx="66675" cy="1944688"/>
          </a:xfrm>
          <a:prstGeom prst="curvedConnector5">
            <a:avLst>
              <a:gd name="adj1" fmla="val -342856"/>
              <a:gd name="adj2" fmla="val 50042"/>
              <a:gd name="adj3" fmla="val 442856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934" name="Text Box 14"/>
          <p:cNvSpPr txBox="1">
            <a:spLocks noChangeArrowheads="1"/>
          </p:cNvSpPr>
          <p:nvPr/>
        </p:nvSpPr>
        <p:spPr bwMode="auto">
          <a:xfrm>
            <a:off x="6169496" y="2996952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21937" name="Text Box 17"/>
          <p:cNvSpPr txBox="1">
            <a:spLocks noChangeArrowheads="1"/>
          </p:cNvSpPr>
          <p:nvPr/>
        </p:nvSpPr>
        <p:spPr bwMode="auto">
          <a:xfrm>
            <a:off x="4823166" y="2565400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sp>
        <p:nvSpPr>
          <p:cNvPr id="721938" name="Text Box 18"/>
          <p:cNvSpPr txBox="1">
            <a:spLocks noChangeArrowheads="1"/>
          </p:cNvSpPr>
          <p:nvPr/>
        </p:nvSpPr>
        <p:spPr bwMode="auto">
          <a:xfrm>
            <a:off x="6767854" y="3716338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48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Lock-Modify-Unlock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(7)</a:t>
            </a:r>
            <a:endParaRPr lang="en-US" sz="3600" dirty="0"/>
          </a:p>
        </p:txBody>
      </p:sp>
      <p:sp>
        <p:nvSpPr>
          <p:cNvPr id="723972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7893" name="Picture 5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492375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3706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2878479" y="4508500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454025" y="1401763"/>
            <a:ext cx="3470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updates the changes from the repository.</a:t>
            </a:r>
            <a:endParaRPr lang="bg-BG" b="1" dirty="0"/>
          </a:p>
        </p:txBody>
      </p:sp>
      <p:pic>
        <p:nvPicPr>
          <p:cNvPr id="37897" name="Picture 9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8" name="Picture 10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6449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4823166" y="2565400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6767854" y="3716338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cxnSp>
        <p:nvCxnSpPr>
          <p:cNvPr id="37903" name="AutoShape 17"/>
          <p:cNvCxnSpPr>
            <a:cxnSpLocks noChangeShapeType="1"/>
          </p:cNvCxnSpPr>
          <p:nvPr/>
        </p:nvCxnSpPr>
        <p:spPr bwMode="auto">
          <a:xfrm rot="5400000">
            <a:off x="3867150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3635375" y="3645024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Update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3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7265" y="622834"/>
            <a:ext cx="6264124" cy="2343150"/>
          </a:xfrm>
        </p:spPr>
        <p:txBody>
          <a:bodyPr/>
          <a:lstStyle/>
          <a:p>
            <a:pPr>
              <a:defRPr/>
            </a:pPr>
            <a:r>
              <a:rPr lang="en-US" sz="5400" dirty="0"/>
              <a:t>The</a:t>
            </a:r>
            <a:br>
              <a:rPr lang="bg-BG" sz="5400" dirty="0"/>
            </a:br>
            <a:r>
              <a:rPr lang="bg-BG" sz="5400" dirty="0"/>
              <a:t>"Copy-Modify-Merge"</a:t>
            </a:r>
            <a:r>
              <a:rPr lang="en-US" sz="5400" dirty="0"/>
              <a:t> Model</a:t>
            </a:r>
            <a:endParaRPr lang="bg-BG" sz="5400" dirty="0"/>
          </a:p>
        </p:txBody>
      </p:sp>
      <p:pic>
        <p:nvPicPr>
          <p:cNvPr id="5122" name="Picture 2" descr="ImageFigure 5Workflow in a VCS utilizing optimistic versioni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394" y="3094578"/>
            <a:ext cx="4615854" cy="3214742"/>
          </a:xfrm>
          <a:prstGeom prst="roundRect">
            <a:avLst>
              <a:gd name="adj" fmla="val 353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20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Copy-Modify-Merge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(1)</a:t>
            </a:r>
            <a:endParaRPr lang="en-US" sz="3600" dirty="0"/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4710113" y="2503488"/>
            <a:ext cx="914400" cy="1219200"/>
            <a:chOff x="2400" y="1488"/>
            <a:chExt cx="576" cy="768"/>
          </a:xfrm>
        </p:grpSpPr>
        <p:pic>
          <p:nvPicPr>
            <p:cNvPr id="39956" name="Picture 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1687" name="Text Box 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9942" name="Group 8"/>
          <p:cNvGrpSpPr>
            <a:grpSpLocks/>
          </p:cNvGrpSpPr>
          <p:nvPr/>
        </p:nvGrpSpPr>
        <p:grpSpPr bwMode="auto">
          <a:xfrm>
            <a:off x="2805113" y="4418013"/>
            <a:ext cx="969962" cy="1219200"/>
            <a:chOff x="2400" y="1488"/>
            <a:chExt cx="576" cy="768"/>
          </a:xfrm>
        </p:grpSpPr>
        <p:pic>
          <p:nvPicPr>
            <p:cNvPr id="39954" name="Picture 9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1690" name="Text Box 10"/>
            <p:cNvSpPr txBox="1">
              <a:spLocks noChangeArrowheads="1"/>
            </p:cNvSpPr>
            <p:nvPr/>
          </p:nvSpPr>
          <p:spPr bwMode="auto">
            <a:xfrm>
              <a:off x="2539" y="1632"/>
              <a:ext cx="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83606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check-out the file A.</a:t>
            </a:r>
            <a:endParaRPr lang="bg-BG" b="1" dirty="0"/>
          </a:p>
          <a:p>
            <a:r>
              <a:rPr lang="en-US" b="1" dirty="0"/>
              <a:t>The check-out is done without locking.</a:t>
            </a:r>
            <a:endParaRPr lang="bg-BG" b="1" dirty="0"/>
          </a:p>
        </p:txBody>
      </p:sp>
      <p:cxnSp>
        <p:nvCxnSpPr>
          <p:cNvPr id="39944" name="AutoShape 12"/>
          <p:cNvCxnSpPr>
            <a:cxnSpLocks noChangeShapeType="1"/>
            <a:stCxn id="39956" idx="2"/>
            <a:endCxn id="39954" idx="0"/>
          </p:cNvCxnSpPr>
          <p:nvPr/>
        </p:nvCxnSpPr>
        <p:spPr bwMode="auto">
          <a:xfrm rot="5400000">
            <a:off x="3867150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46" name="Group 15"/>
          <p:cNvGrpSpPr>
            <a:grpSpLocks/>
          </p:cNvGrpSpPr>
          <p:nvPr/>
        </p:nvGrpSpPr>
        <p:grpSpPr bwMode="auto">
          <a:xfrm>
            <a:off x="6691313" y="3646488"/>
            <a:ext cx="914400" cy="1219200"/>
            <a:chOff x="2400" y="1488"/>
            <a:chExt cx="576" cy="768"/>
          </a:xfrm>
        </p:grpSpPr>
        <p:pic>
          <p:nvPicPr>
            <p:cNvPr id="39952" name="Picture 1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1697" name="Text Box 1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cxnSp>
        <p:nvCxnSpPr>
          <p:cNvPr id="39947" name="AutoShape 18"/>
          <p:cNvCxnSpPr>
            <a:cxnSpLocks noChangeShapeType="1"/>
            <a:stCxn id="39956" idx="2"/>
            <a:endCxn id="39952" idx="0"/>
          </p:cNvCxnSpPr>
          <p:nvPr/>
        </p:nvCxnSpPr>
        <p:spPr bwMode="auto">
          <a:xfrm rot="5400000" flipH="1" flipV="1">
            <a:off x="6119813" y="2693988"/>
            <a:ext cx="76200" cy="19812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1705" name="Text Box 25"/>
          <p:cNvSpPr txBox="1">
            <a:spLocks noChangeArrowheads="1"/>
          </p:cNvSpPr>
          <p:nvPr/>
        </p:nvSpPr>
        <p:spPr bwMode="auto">
          <a:xfrm>
            <a:off x="3492500" y="364490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Check-out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11706" name="Text Box 26"/>
          <p:cNvSpPr txBox="1">
            <a:spLocks noChangeArrowheads="1"/>
          </p:cNvSpPr>
          <p:nvPr/>
        </p:nvSpPr>
        <p:spPr bwMode="auto">
          <a:xfrm>
            <a:off x="6012458" y="2996952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Check-out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Copy-Modify-Merge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(2)</a:t>
            </a:r>
            <a:endParaRPr lang="en-US" sz="3600" dirty="0"/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444500" y="1412875"/>
            <a:ext cx="26873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Both of them edit the local copies of the file (in the same time).</a:t>
            </a:r>
          </a:p>
        </p:txBody>
      </p:sp>
      <p:pic>
        <p:nvPicPr>
          <p:cNvPr id="40964" name="Picture 4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6252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1333" name="AutoShape 5"/>
          <p:cNvSpPr>
            <a:spLocks noChangeArrowheads="1"/>
          </p:cNvSpPr>
          <p:nvPr/>
        </p:nvSpPr>
        <p:spPr bwMode="auto">
          <a:xfrm>
            <a:off x="3733800" y="16002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4038600" y="2362200"/>
            <a:ext cx="914400" cy="1219200"/>
            <a:chOff x="2400" y="1488"/>
            <a:chExt cx="576" cy="768"/>
          </a:xfrm>
        </p:grpSpPr>
        <p:pic>
          <p:nvPicPr>
            <p:cNvPr id="40972" name="Picture 7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1336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pic>
        <p:nvPicPr>
          <p:cNvPr id="40967" name="Picture 10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76725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1339" name="Text Box 11"/>
          <p:cNvSpPr txBox="1">
            <a:spLocks noChangeArrowheads="1"/>
          </p:cNvSpPr>
          <p:nvPr/>
        </p:nvSpPr>
        <p:spPr bwMode="auto">
          <a:xfrm>
            <a:off x="2182813" y="4365625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69" name="Picture 12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148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14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8" y="3505200"/>
            <a:ext cx="114448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6076950" y="35941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971600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611771" y="5621178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500186" y="5495925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5019659" y="4715852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7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76800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Copy-Modify-Merge</a:t>
            </a:r>
            <a:r>
              <a:rPr lang="bg-BG" sz="3600" dirty="0"/>
              <a:t> </a:t>
            </a:r>
            <a:r>
              <a:rPr lang="en-US" sz="3600" dirty="0"/>
              <a:t>Model (3)</a:t>
            </a:r>
          </a:p>
        </p:txBody>
      </p:sp>
      <p:sp>
        <p:nvSpPr>
          <p:cNvPr id="613380" name="AutoShape 4"/>
          <p:cNvSpPr>
            <a:spLocks noChangeArrowheads="1"/>
          </p:cNvSpPr>
          <p:nvPr/>
        </p:nvSpPr>
        <p:spPr bwMode="auto">
          <a:xfrm>
            <a:off x="3733800" y="16002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41989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3495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4067175" y="25654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1991" name="Picture 9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910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86" name="Text Box 10"/>
          <p:cNvSpPr txBox="1">
            <a:spLocks noChangeArrowheads="1"/>
          </p:cNvSpPr>
          <p:nvPr/>
        </p:nvSpPr>
        <p:spPr bwMode="auto">
          <a:xfrm>
            <a:off x="2339975" y="42926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1993" name="Picture 11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4" name="Picture 13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28453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90" name="Text Box 14"/>
          <p:cNvSpPr txBox="1">
            <a:spLocks noChangeArrowheads="1"/>
          </p:cNvSpPr>
          <p:nvPr/>
        </p:nvSpPr>
        <p:spPr bwMode="auto">
          <a:xfrm>
            <a:off x="6156325" y="3357563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452438" y="1412875"/>
            <a:ext cx="22684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commits her changes to the repository</a:t>
            </a:r>
            <a:r>
              <a:rPr lang="bg-BG" b="1" dirty="0"/>
              <a:t>.</a:t>
            </a:r>
          </a:p>
        </p:txBody>
      </p:sp>
      <p:cxnSp>
        <p:nvCxnSpPr>
          <p:cNvPr id="41997" name="AutoShape 16"/>
          <p:cNvCxnSpPr>
            <a:cxnSpLocks noChangeShapeType="1"/>
            <a:stCxn id="613390" idx="0"/>
            <a:endCxn id="41989" idx="2"/>
          </p:cNvCxnSpPr>
          <p:nvPr/>
        </p:nvCxnSpPr>
        <p:spPr bwMode="auto">
          <a:xfrm rot="16200000" flipH="1" flipV="1">
            <a:off x="5442851" y="2439086"/>
            <a:ext cx="211137" cy="2048090"/>
          </a:xfrm>
          <a:prstGeom prst="curvedConnector5">
            <a:avLst>
              <a:gd name="adj1" fmla="val -108271"/>
              <a:gd name="adj2" fmla="val 48998"/>
              <a:gd name="adj3" fmla="val 208271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393" name="Text Box 17"/>
          <p:cNvSpPr txBox="1">
            <a:spLocks noChangeArrowheads="1"/>
          </p:cNvSpPr>
          <p:nvPr/>
        </p:nvSpPr>
        <p:spPr bwMode="auto">
          <a:xfrm>
            <a:off x="5508625" y="26304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080233" y="599588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660232" y="540515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23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Copy-Modify-Merge</a:t>
            </a:r>
            <a:r>
              <a:rPr lang="bg-BG" sz="3600" dirty="0"/>
              <a:t> </a:t>
            </a:r>
            <a:r>
              <a:rPr lang="en-US" sz="3600" dirty="0"/>
              <a:t>Model (4)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452437" y="1412875"/>
            <a:ext cx="305395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tries to commit his changes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A version conflict occurs</a:t>
            </a:r>
            <a:r>
              <a:rPr lang="bg-BG" b="1" dirty="0"/>
              <a:t>.</a:t>
            </a:r>
            <a:endParaRPr lang="en-US" b="1" dirty="0"/>
          </a:p>
        </p:txBody>
      </p:sp>
      <p:cxnSp>
        <p:nvCxnSpPr>
          <p:cNvPr id="43012" name="AutoShape 16"/>
          <p:cNvCxnSpPr>
            <a:cxnSpLocks noChangeShapeType="1"/>
          </p:cNvCxnSpPr>
          <p:nvPr/>
        </p:nvCxnSpPr>
        <p:spPr bwMode="auto">
          <a:xfrm rot="-5400000">
            <a:off x="3363516" y="3009900"/>
            <a:ext cx="609600" cy="1752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41" name="Text Box 17"/>
          <p:cNvSpPr txBox="1">
            <a:spLocks noChangeArrowheads="1"/>
          </p:cNvSpPr>
          <p:nvPr/>
        </p:nvSpPr>
        <p:spPr bwMode="auto">
          <a:xfrm>
            <a:off x="2868216" y="3352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</a:p>
        </p:txBody>
      </p:sp>
      <p:grpSp>
        <p:nvGrpSpPr>
          <p:cNvPr id="43014" name="Group 18"/>
          <p:cNvGrpSpPr>
            <a:grpSpLocks/>
          </p:cNvGrpSpPr>
          <p:nvPr/>
        </p:nvGrpSpPr>
        <p:grpSpPr bwMode="auto">
          <a:xfrm>
            <a:off x="3477816" y="3691880"/>
            <a:ext cx="685800" cy="457200"/>
            <a:chOff x="2160" y="2304"/>
            <a:chExt cx="432" cy="288"/>
          </a:xfrm>
        </p:grpSpPr>
        <p:sp>
          <p:nvSpPr>
            <p:cNvPr id="615443" name="Line 19"/>
            <p:cNvSpPr>
              <a:spLocks noChangeShapeType="1"/>
            </p:cNvSpPr>
            <p:nvPr/>
          </p:nvSpPr>
          <p:spPr bwMode="auto">
            <a:xfrm>
              <a:off x="2160" y="2304"/>
              <a:ext cx="432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5444" name="Line 20"/>
            <p:cNvSpPr>
              <a:spLocks noChangeShapeType="1"/>
            </p:cNvSpPr>
            <p:nvPr/>
          </p:nvSpPr>
          <p:spPr bwMode="auto">
            <a:xfrm flipH="1">
              <a:off x="2208" y="2304"/>
              <a:ext cx="288" cy="28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5445" name="AutoShape 21"/>
          <p:cNvSpPr>
            <a:spLocks noChangeArrowheads="1"/>
          </p:cNvSpPr>
          <p:nvPr/>
        </p:nvSpPr>
        <p:spPr bwMode="auto">
          <a:xfrm>
            <a:off x="3782616" y="1562125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43016" name="Picture 22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991" y="2353816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47" name="Text Box 23"/>
          <p:cNvSpPr txBox="1">
            <a:spLocks noChangeArrowheads="1"/>
          </p:cNvSpPr>
          <p:nvPr/>
        </p:nvSpPr>
        <p:spPr bwMode="auto">
          <a:xfrm>
            <a:off x="4136629" y="2569716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3018" name="Picture 2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16" y="38862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9" name="Picture 25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41" y="328453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50" name="Text Box 26"/>
          <p:cNvSpPr txBox="1">
            <a:spLocks noChangeArrowheads="1"/>
          </p:cNvSpPr>
          <p:nvPr/>
        </p:nvSpPr>
        <p:spPr bwMode="auto">
          <a:xfrm>
            <a:off x="6205141" y="34290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3021" name="Picture 27" descr="MCj041147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76800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28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16" y="41910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53" name="Text Box 29"/>
          <p:cNvSpPr txBox="1">
            <a:spLocks noChangeArrowheads="1"/>
          </p:cNvSpPr>
          <p:nvPr/>
        </p:nvSpPr>
        <p:spPr bwMode="auto">
          <a:xfrm>
            <a:off x="2388791" y="4357688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129049" y="599588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709048" y="540515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582414" y="5398616"/>
            <a:ext cx="12717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Conflict)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Copy-Modify-Merge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(5)</a:t>
            </a:r>
            <a:endParaRPr lang="en-US" sz="3600" dirty="0"/>
          </a:p>
        </p:txBody>
      </p:sp>
      <p:sp>
        <p:nvSpPr>
          <p:cNvPr id="617488" name="Text Box 16"/>
          <p:cNvSpPr txBox="1">
            <a:spLocks noChangeArrowheads="1"/>
          </p:cNvSpPr>
          <p:nvPr/>
        </p:nvSpPr>
        <p:spPr bwMode="auto">
          <a:xfrm>
            <a:off x="452439" y="1268760"/>
            <a:ext cx="3457573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updates his changes with the ones from the repository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The changes merge into his local copy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A merge conflict can occur.</a:t>
            </a:r>
          </a:p>
        </p:txBody>
      </p:sp>
      <p:sp>
        <p:nvSpPr>
          <p:cNvPr id="617490" name="Text Box 18"/>
          <p:cNvSpPr txBox="1">
            <a:spLocks noChangeArrowheads="1"/>
          </p:cNvSpPr>
          <p:nvPr/>
        </p:nvSpPr>
        <p:spPr bwMode="auto">
          <a:xfrm rot="-327827">
            <a:off x="3858976" y="3482864"/>
            <a:ext cx="1871663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Update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(with merge)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17491" name="AutoShape 19"/>
          <p:cNvSpPr>
            <a:spLocks noChangeArrowheads="1"/>
          </p:cNvSpPr>
          <p:nvPr/>
        </p:nvSpPr>
        <p:spPr bwMode="auto">
          <a:xfrm>
            <a:off x="4740039" y="1574689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44038" name="Picture 20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14" y="2366852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93" name="Text Box 21"/>
          <p:cNvSpPr txBox="1">
            <a:spLocks noChangeArrowheads="1"/>
          </p:cNvSpPr>
          <p:nvPr/>
        </p:nvSpPr>
        <p:spPr bwMode="auto">
          <a:xfrm>
            <a:off x="5097226" y="2504964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4040" name="Picture 22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26" y="3860689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1" name="Picture 23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01" y="3230452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96" name="Text Box 24"/>
          <p:cNvSpPr txBox="1">
            <a:spLocks noChangeArrowheads="1"/>
          </p:cNvSpPr>
          <p:nvPr/>
        </p:nvSpPr>
        <p:spPr bwMode="auto">
          <a:xfrm>
            <a:off x="6629164" y="3374914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4043" name="Picture 25" descr="MCj041147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39" y="4851289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4" name="Picture 26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39" y="4165489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99" name="Text Box 27"/>
          <p:cNvSpPr txBox="1">
            <a:spLocks noChangeArrowheads="1"/>
          </p:cNvSpPr>
          <p:nvPr/>
        </p:nvSpPr>
        <p:spPr bwMode="auto">
          <a:xfrm>
            <a:off x="3301549" y="4238514"/>
            <a:ext cx="8322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44046" name="AutoShape 28"/>
          <p:cNvCxnSpPr>
            <a:cxnSpLocks noChangeShapeType="1"/>
          </p:cNvCxnSpPr>
          <p:nvPr/>
        </p:nvCxnSpPr>
        <p:spPr bwMode="auto">
          <a:xfrm rot="5400000">
            <a:off x="4262201" y="2914540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051720" y="598121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091038" y="538313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3599271" y="5354903"/>
            <a:ext cx="1046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Merge)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57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24" y="4876800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1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Copy-Modify-Merge</a:t>
            </a:r>
            <a:r>
              <a:rPr lang="bg-BG" sz="3600" dirty="0"/>
              <a:t> </a:t>
            </a:r>
            <a:r>
              <a:rPr lang="en-US" sz="3600" dirty="0"/>
              <a:t>Model (6)</a:t>
            </a:r>
          </a:p>
        </p:txBody>
      </p:sp>
      <p:sp>
        <p:nvSpPr>
          <p:cNvPr id="621572" name="AutoShape 4"/>
          <p:cNvSpPr>
            <a:spLocks noChangeArrowheads="1"/>
          </p:cNvSpPr>
          <p:nvPr/>
        </p:nvSpPr>
        <p:spPr bwMode="auto">
          <a:xfrm>
            <a:off x="3968824" y="16002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45061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24" y="23622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99" y="422116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1583" name="Text Box 15"/>
          <p:cNvSpPr txBox="1">
            <a:spLocks noChangeArrowheads="1"/>
          </p:cNvSpPr>
          <p:nvPr/>
        </p:nvSpPr>
        <p:spPr bwMode="auto">
          <a:xfrm>
            <a:off x="468313" y="1196752"/>
            <a:ext cx="268496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commits the merged changes to the repository</a:t>
            </a:r>
            <a:r>
              <a:rPr lang="bg-BG" b="1" dirty="0"/>
              <a:t>.</a:t>
            </a:r>
          </a:p>
          <a:p>
            <a:r>
              <a:rPr lang="en-US" b="1" dirty="0"/>
              <a:t>A common version with the changes of Andy and Bobby is inserted.</a:t>
            </a:r>
          </a:p>
        </p:txBody>
      </p:sp>
      <p:cxnSp>
        <p:nvCxnSpPr>
          <p:cNvPr id="45064" name="AutoShape 16"/>
          <p:cNvCxnSpPr>
            <a:cxnSpLocks noChangeShapeType="1"/>
            <a:stCxn id="45062" idx="0"/>
            <a:endCxn id="45061" idx="2"/>
          </p:cNvCxnSpPr>
          <p:nvPr/>
        </p:nvCxnSpPr>
        <p:spPr bwMode="auto">
          <a:xfrm rot="-5400000">
            <a:off x="3561630" y="3051969"/>
            <a:ext cx="639763" cy="1698625"/>
          </a:xfrm>
          <a:prstGeom prst="curvedConnector3">
            <a:avLst>
              <a:gd name="adj1" fmla="val 49875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1585" name="Text Box 17"/>
          <p:cNvSpPr txBox="1">
            <a:spLocks noChangeArrowheads="1"/>
          </p:cNvSpPr>
          <p:nvPr/>
        </p:nvSpPr>
        <p:spPr bwMode="auto">
          <a:xfrm>
            <a:off x="3235399" y="34940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</a:p>
        </p:txBody>
      </p:sp>
      <p:pic>
        <p:nvPicPr>
          <p:cNvPr id="45066" name="Picture 18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24" y="38862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7" name="Picture 19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49" y="328453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1588" name="Text Box 20"/>
          <p:cNvSpPr txBox="1">
            <a:spLocks noChangeArrowheads="1"/>
          </p:cNvSpPr>
          <p:nvPr/>
        </p:nvSpPr>
        <p:spPr bwMode="auto">
          <a:xfrm>
            <a:off x="6391349" y="34290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21589" name="Text Box 21"/>
          <p:cNvSpPr txBox="1">
            <a:spLocks noChangeArrowheads="1"/>
          </p:cNvSpPr>
          <p:nvPr/>
        </p:nvSpPr>
        <p:spPr bwMode="auto">
          <a:xfrm>
            <a:off x="2606534" y="4221163"/>
            <a:ext cx="8322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21590" name="Text Box 22"/>
          <p:cNvSpPr txBox="1">
            <a:spLocks noChangeArrowheads="1"/>
          </p:cNvSpPr>
          <p:nvPr/>
        </p:nvSpPr>
        <p:spPr bwMode="auto">
          <a:xfrm>
            <a:off x="4300397" y="2420938"/>
            <a:ext cx="8322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315257" y="602128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895256" y="540515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57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The </a:t>
            </a:r>
            <a:r>
              <a:rPr lang="en-US" sz="3600"/>
              <a:t>Copy-Modify-Merge</a:t>
            </a:r>
            <a:r>
              <a:rPr lang="bg-BG" sz="3600" dirty="0"/>
              <a:t> </a:t>
            </a:r>
            <a:r>
              <a:rPr lang="en-US" sz="3600" dirty="0"/>
              <a:t>Model </a:t>
            </a:r>
            <a:r>
              <a:rPr lang="bg-BG" sz="3600" dirty="0"/>
              <a:t>(7)</a:t>
            </a:r>
            <a:endParaRPr lang="en-US" sz="3600" dirty="0"/>
          </a:p>
        </p:txBody>
      </p:sp>
      <p:sp>
        <p:nvSpPr>
          <p:cNvPr id="623631" name="Text Box 15"/>
          <p:cNvSpPr txBox="1">
            <a:spLocks noChangeArrowheads="1"/>
          </p:cNvSpPr>
          <p:nvPr/>
        </p:nvSpPr>
        <p:spPr bwMode="auto">
          <a:xfrm>
            <a:off x="468312" y="1268760"/>
            <a:ext cx="311951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updates the changes from the repository</a:t>
            </a:r>
            <a:r>
              <a:rPr lang="bg-BG" b="1" dirty="0"/>
              <a:t>.</a:t>
            </a:r>
          </a:p>
          <a:p>
            <a:r>
              <a:rPr lang="en-US" b="1" dirty="0"/>
              <a:t>She gets the common version with both changes from Andy and Bobby</a:t>
            </a:r>
            <a:r>
              <a:rPr lang="ru-RU" b="1" dirty="0"/>
              <a:t>.</a:t>
            </a:r>
            <a:endParaRPr lang="en-US" b="1" dirty="0"/>
          </a:p>
        </p:txBody>
      </p:sp>
      <p:cxnSp>
        <p:nvCxnSpPr>
          <p:cNvPr id="46084" name="AutoShape 16"/>
          <p:cNvCxnSpPr>
            <a:cxnSpLocks noChangeShapeType="1"/>
          </p:cNvCxnSpPr>
          <p:nvPr/>
        </p:nvCxnSpPr>
        <p:spPr bwMode="auto">
          <a:xfrm rot="5400000" flipH="1" flipV="1">
            <a:off x="5683324" y="2400300"/>
            <a:ext cx="228600" cy="2133600"/>
          </a:xfrm>
          <a:prstGeom prst="curvedConnector5">
            <a:avLst>
              <a:gd name="adj1" fmla="val -100000"/>
              <a:gd name="adj2" fmla="val 50000"/>
              <a:gd name="adj3" fmla="val 2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33" name="Text Box 17"/>
          <p:cNvSpPr txBox="1">
            <a:spLocks noChangeArrowheads="1"/>
          </p:cNvSpPr>
          <p:nvPr/>
        </p:nvSpPr>
        <p:spPr bwMode="auto">
          <a:xfrm>
            <a:off x="5743649" y="2701925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Update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46086" name="Picture 29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24" y="4876800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3646" name="AutoShape 30"/>
          <p:cNvSpPr>
            <a:spLocks noChangeArrowheads="1"/>
          </p:cNvSpPr>
          <p:nvPr/>
        </p:nvSpPr>
        <p:spPr bwMode="auto">
          <a:xfrm>
            <a:off x="3968824" y="16002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46088" name="Picture 31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24" y="23622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32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08" y="4586064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35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24" y="38862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3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24" y="32766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3654" name="Text Box 38"/>
          <p:cNvSpPr txBox="1">
            <a:spLocks noChangeArrowheads="1"/>
          </p:cNvSpPr>
          <p:nvPr/>
        </p:nvSpPr>
        <p:spPr bwMode="auto">
          <a:xfrm>
            <a:off x="2859077" y="4657501"/>
            <a:ext cx="9069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spcBef>
                <a:spcPct val="50000"/>
              </a:spcBef>
              <a:defRPr kumimoji="0" sz="1800">
                <a:solidFill>
                  <a:schemeClr val="bg1"/>
                </a:solidFill>
                <a:effectLst/>
                <a:cs typeface="Arial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Andy</a:t>
            </a:r>
          </a:p>
          <a:p>
            <a:pPr algn="ctr">
              <a:spcBef>
                <a:spcPts val="0"/>
              </a:spcBef>
            </a:pPr>
            <a:r>
              <a:rPr lang="en-US" b="1" dirty="0"/>
              <a:t>&amp;</a:t>
            </a:r>
            <a:endParaRPr lang="bg-BG" b="1" dirty="0"/>
          </a:p>
          <a:p>
            <a:pPr algn="ctr">
              <a:spcBef>
                <a:spcPts val="0"/>
              </a:spcBef>
            </a:pPr>
            <a:r>
              <a:rPr lang="en-US" b="1" dirty="0"/>
              <a:t>Bobby</a:t>
            </a:r>
            <a:endParaRPr lang="bg-BG" b="1" dirty="0"/>
          </a:p>
        </p:txBody>
      </p:sp>
      <p:sp>
        <p:nvSpPr>
          <p:cNvPr id="623655" name="Text Box 39"/>
          <p:cNvSpPr txBox="1">
            <a:spLocks noChangeArrowheads="1"/>
          </p:cNvSpPr>
          <p:nvPr/>
        </p:nvSpPr>
        <p:spPr bwMode="auto">
          <a:xfrm>
            <a:off x="4300397" y="2420938"/>
            <a:ext cx="8322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23656" name="Text Box 40"/>
          <p:cNvSpPr txBox="1">
            <a:spLocks noChangeArrowheads="1"/>
          </p:cNvSpPr>
          <p:nvPr/>
        </p:nvSpPr>
        <p:spPr bwMode="auto">
          <a:xfrm>
            <a:off x="6360972" y="3327400"/>
            <a:ext cx="8322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315257" y="602128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895256" y="540515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2258218" y="15370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3904438" y="5424085"/>
            <a:ext cx="12843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5468958" y="4653136"/>
            <a:ext cx="8258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2426006" y="3879125"/>
            <a:ext cx="8883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Scripts,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2441416" y="2588810"/>
            <a:ext cx="9909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Scripts 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Data</a:t>
            </a: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4121644" y="1844824"/>
            <a:ext cx="10358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 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5090817" y="2712635"/>
            <a:ext cx="14277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448013" y="6238473"/>
            <a:ext cx="22733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2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530975" y="4814485"/>
            <a:ext cx="11272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469022" y="4814485"/>
            <a:ext cx="89159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kumimoji="0" lang="en-US" sz="2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326753" y="2444348"/>
            <a:ext cx="11703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kumimoji="0" lang="en-US" sz="2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543675" y="2439585"/>
            <a:ext cx="13468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903663" y="1180698"/>
            <a:ext cx="12522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3917950" y="35635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SCM</a:t>
            </a:r>
            <a:r>
              <a:rPr lang="bg-BG" dirty="0"/>
              <a:t> </a:t>
            </a:r>
            <a:r>
              <a:rPr lang="en-US" dirty="0"/>
              <a:t>and the Software Development Lifecycle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E3FDAD6A-C200-4F60-90B7-7029B6E4E8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6840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507436"/>
          </a:xfrm>
        </p:spPr>
        <p:txBody>
          <a:bodyPr/>
          <a:lstStyle/>
          <a:p>
            <a:r>
              <a:rPr lang="en-US" dirty="0"/>
              <a:t>The "Distributed Version Control" Versioning Model</a:t>
            </a:r>
          </a:p>
        </p:txBody>
      </p:sp>
      <p:pic>
        <p:nvPicPr>
          <p:cNvPr id="6" name="Picture 2" descr="Distributed version contr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1" t="-1474" r="-2269" b="-3131"/>
          <a:stretch/>
        </p:blipFill>
        <p:spPr bwMode="auto">
          <a:xfrm>
            <a:off x="2294586" y="2726636"/>
            <a:ext cx="4563414" cy="3521764"/>
          </a:xfrm>
          <a:prstGeom prst="roundRect">
            <a:avLst>
              <a:gd name="adj" fmla="val 1320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80110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Control (1)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b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83606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clone the master repository locally.</a:t>
            </a:r>
            <a:endParaRPr lang="bg-BG" b="1" dirty="0"/>
          </a:p>
          <a:p>
            <a:r>
              <a:rPr lang="en-US" b="1" dirty="0"/>
              <a:t>They both have the same files in their local repositories.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cxnSp>
        <p:nvCxnSpPr>
          <p:cNvPr id="26" name="AutoShape 12"/>
          <p:cNvCxnSpPr>
            <a:cxnSpLocks noChangeShapeType="1"/>
            <a:stCxn id="711684" idx="3"/>
            <a:endCxn id="24" idx="1"/>
          </p:cNvCxnSpPr>
          <p:nvPr/>
        </p:nvCxnSpPr>
        <p:spPr bwMode="auto">
          <a:xfrm rot="5400000">
            <a:off x="3172820" y="3304190"/>
            <a:ext cx="1752590" cy="10878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  <a:stCxn id="711684" idx="3"/>
            <a:endCxn id="25" idx="1"/>
          </p:cNvCxnSpPr>
          <p:nvPr/>
        </p:nvCxnSpPr>
        <p:spPr bwMode="auto">
          <a:xfrm rot="16200000" flipH="1">
            <a:off x="4239620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800600" y="344328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Clone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3276600" y="344328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Clone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105" name="Group 6"/>
          <p:cNvGrpSpPr>
            <a:grpSpLocks/>
          </p:cNvGrpSpPr>
          <p:nvPr/>
        </p:nvGrpSpPr>
        <p:grpSpPr bwMode="auto">
          <a:xfrm>
            <a:off x="5029199" y="2514600"/>
            <a:ext cx="659081" cy="857992"/>
            <a:chOff x="2400" y="1488"/>
            <a:chExt cx="576" cy="768"/>
          </a:xfrm>
        </p:grpSpPr>
        <p:pic>
          <p:nvPicPr>
            <p:cNvPr id="106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108" name="Group 6"/>
          <p:cNvGrpSpPr>
            <a:grpSpLocks/>
          </p:cNvGrpSpPr>
          <p:nvPr/>
        </p:nvGrpSpPr>
        <p:grpSpPr bwMode="auto">
          <a:xfrm>
            <a:off x="3760519" y="4322392"/>
            <a:ext cx="659081" cy="857992"/>
            <a:chOff x="2400" y="1488"/>
            <a:chExt cx="576" cy="768"/>
          </a:xfrm>
        </p:grpSpPr>
        <p:pic>
          <p:nvPicPr>
            <p:cNvPr id="10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111" name="Group 6"/>
          <p:cNvGrpSpPr>
            <a:grpSpLocks/>
          </p:cNvGrpSpPr>
          <p:nvPr/>
        </p:nvGrpSpPr>
        <p:grpSpPr bwMode="auto">
          <a:xfrm>
            <a:off x="5894119" y="4320907"/>
            <a:ext cx="659081" cy="857992"/>
            <a:chOff x="2400" y="1488"/>
            <a:chExt cx="576" cy="768"/>
          </a:xfrm>
        </p:grpSpPr>
        <p:pic>
          <p:nvPicPr>
            <p:cNvPr id="112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737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Control (2)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b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8360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work locally on a certain file A.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81000" y="4355068"/>
            <a:ext cx="139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457504" y="4186953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9199" y="2514600"/>
            <a:ext cx="659081" cy="857992"/>
            <a:chOff x="2400" y="1488"/>
            <a:chExt cx="576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3" name="Group 6"/>
          <p:cNvGrpSpPr>
            <a:grpSpLocks/>
          </p:cNvGrpSpPr>
          <p:nvPr/>
        </p:nvGrpSpPr>
        <p:grpSpPr bwMode="auto">
          <a:xfrm>
            <a:off x="3760519" y="4322392"/>
            <a:ext cx="659081" cy="857992"/>
            <a:chOff x="2400" y="1488"/>
            <a:chExt cx="576" cy="768"/>
          </a:xfrm>
        </p:grpSpPr>
        <p:pic>
          <p:nvPicPr>
            <p:cNvPr id="3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5894119" y="4320907"/>
            <a:ext cx="659081" cy="857992"/>
            <a:chOff x="2400" y="1488"/>
            <a:chExt cx="576" cy="768"/>
          </a:xfrm>
        </p:grpSpPr>
        <p:pic>
          <p:nvPicPr>
            <p:cNvPr id="3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47" name="Group 6"/>
          <p:cNvGrpSpPr>
            <a:grpSpLocks/>
          </p:cNvGrpSpPr>
          <p:nvPr/>
        </p:nvGrpSpPr>
        <p:grpSpPr bwMode="auto">
          <a:xfrm>
            <a:off x="6784026" y="4323608"/>
            <a:ext cx="835974" cy="857992"/>
            <a:chOff x="2341" y="1488"/>
            <a:chExt cx="664" cy="768"/>
          </a:xfrm>
        </p:grpSpPr>
        <p:pic>
          <p:nvPicPr>
            <p:cNvPr id="48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628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Control (3)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b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5939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commit locally the modified file A into their local repositories.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9199" y="2514600"/>
            <a:ext cx="659081" cy="857992"/>
            <a:chOff x="2400" y="1488"/>
            <a:chExt cx="576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784026" y="4323608"/>
            <a:ext cx="835974" cy="857992"/>
            <a:chOff x="2341" y="1488"/>
            <a:chExt cx="664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715000" y="4319650"/>
            <a:ext cx="835974" cy="857992"/>
            <a:chOff x="2341" y="1488"/>
            <a:chExt cx="664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41" idx="0"/>
            <a:endCxn id="24" idx="1"/>
          </p:cNvCxnSpPr>
          <p:nvPr/>
        </p:nvCxnSpPr>
        <p:spPr bwMode="auto">
          <a:xfrm rot="16200000" flipH="1">
            <a:off x="2554185" y="3773386"/>
            <a:ext cx="402772" cy="1499257"/>
          </a:xfrm>
          <a:prstGeom prst="curvedConnector3">
            <a:avLst>
              <a:gd name="adj1" fmla="val -56757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"/>
          <p:cNvCxnSpPr>
            <a:cxnSpLocks noChangeShapeType="1"/>
            <a:stCxn id="39" idx="0"/>
            <a:endCxn id="25" idx="1"/>
          </p:cNvCxnSpPr>
          <p:nvPr/>
        </p:nvCxnSpPr>
        <p:spPr bwMode="auto">
          <a:xfrm rot="16200000" flipH="1" flipV="1">
            <a:off x="6229453" y="3732955"/>
            <a:ext cx="400792" cy="1582098"/>
          </a:xfrm>
          <a:prstGeom prst="curvedConnector3">
            <a:avLst>
              <a:gd name="adj1" fmla="val -57037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1752600" y="3657600"/>
            <a:ext cx="1856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 (locally)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410200" y="3657600"/>
            <a:ext cx="2134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 (locally)</a:t>
            </a:r>
          </a:p>
        </p:txBody>
      </p:sp>
    </p:spTree>
    <p:extLst>
      <p:ext uri="{BB962C8B-B14F-4D97-AF65-F5344CB8AC3E}">
        <p14:creationId xmlns:p14="http://schemas.microsoft.com/office/powerpoint/2010/main" val="1679743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Control (4)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b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5939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pushes the file A to the remote (master) repository.</a:t>
            </a:r>
          </a:p>
          <a:p>
            <a:r>
              <a:rPr lang="en-US" b="1" dirty="0"/>
              <a:t>Still no conflicts occur.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8058" y="2514600"/>
            <a:ext cx="660226" cy="857992"/>
            <a:chOff x="2399" y="1488"/>
            <a:chExt cx="57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39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8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784026" y="4323608"/>
            <a:ext cx="835974" cy="857992"/>
            <a:chOff x="2341" y="1488"/>
            <a:chExt cx="664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715000" y="4319650"/>
            <a:ext cx="835974" cy="857992"/>
            <a:chOff x="2341" y="1488"/>
            <a:chExt cx="664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24" idx="1"/>
            <a:endCxn id="711684" idx="3"/>
          </p:cNvCxnSpPr>
          <p:nvPr/>
        </p:nvCxnSpPr>
        <p:spPr bwMode="auto">
          <a:xfrm rot="5400000" flipH="1" flipV="1">
            <a:off x="3172820" y="3304190"/>
            <a:ext cx="1752590" cy="10878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200400" y="3429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Push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91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Control (5)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b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8058" y="2514600"/>
            <a:ext cx="660226" cy="857992"/>
            <a:chOff x="2399" y="1488"/>
            <a:chExt cx="57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39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8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784026" y="4323608"/>
            <a:ext cx="835974" cy="857992"/>
            <a:chOff x="2341" y="1488"/>
            <a:chExt cx="664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715000" y="4319650"/>
            <a:ext cx="835974" cy="857992"/>
            <a:chOff x="2341" y="1488"/>
            <a:chExt cx="664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25" idx="1"/>
            <a:endCxn id="711684" idx="3"/>
          </p:cNvCxnSpPr>
          <p:nvPr/>
        </p:nvCxnSpPr>
        <p:spPr bwMode="auto">
          <a:xfrm rot="16200000" flipV="1">
            <a:off x="4239620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5550724" y="3607562"/>
            <a:ext cx="1840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Push (conflict)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52437" y="1412875"/>
            <a:ext cx="305395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/>
              <a:t>Bobby tries </a:t>
            </a:r>
            <a:r>
              <a:rPr lang="en-US" b="1" dirty="0"/>
              <a:t>to commit his changes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A versioning conflict occurs</a:t>
            </a:r>
            <a:r>
              <a:rPr lang="bg-BG" b="1" dirty="0"/>
              <a:t>.</a:t>
            </a:r>
            <a:endParaRPr lang="en-US" b="1" dirty="0"/>
          </a:p>
        </p:txBody>
      </p: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4953000" y="3657600"/>
            <a:ext cx="685800" cy="457200"/>
            <a:chOff x="2160" y="2304"/>
            <a:chExt cx="432" cy="288"/>
          </a:xfrm>
        </p:grpSpPr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2160" y="2304"/>
              <a:ext cx="432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 flipH="1">
              <a:off x="2208" y="2304"/>
              <a:ext cx="288" cy="28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374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Control (6)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b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7463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merges</a:t>
            </a:r>
            <a:r>
              <a:rPr lang="en-US" b="1" dirty="0"/>
              <a:t> the her local files with the files from the remote repository.</a:t>
            </a:r>
          </a:p>
          <a:p>
            <a:r>
              <a:rPr lang="en-US" b="1" dirty="0"/>
              <a:t>Conflicts are locally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resolved</a:t>
            </a:r>
            <a:r>
              <a:rPr lang="en-US" b="1" dirty="0"/>
              <a:t>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8058" y="2514600"/>
            <a:ext cx="660226" cy="857992"/>
            <a:chOff x="2399" y="1488"/>
            <a:chExt cx="57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39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8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820536" y="4323608"/>
            <a:ext cx="762952" cy="906030"/>
            <a:chOff x="2370" y="1488"/>
            <a:chExt cx="606" cy="811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70" y="1555"/>
              <a:ext cx="605" cy="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752769" y="4319650"/>
            <a:ext cx="761693" cy="857992"/>
            <a:chOff x="2371" y="1488"/>
            <a:chExt cx="605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cxnSp>
        <p:nvCxnSpPr>
          <p:cNvPr id="53" name="AutoShape 12"/>
          <p:cNvCxnSpPr>
            <a:cxnSpLocks noChangeShapeType="1"/>
            <a:stCxn id="711684" idx="3"/>
            <a:endCxn id="25" idx="1"/>
          </p:cNvCxnSpPr>
          <p:nvPr/>
        </p:nvCxnSpPr>
        <p:spPr bwMode="auto">
          <a:xfrm rot="16200000" flipH="1">
            <a:off x="4239620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910450" y="3520919"/>
            <a:ext cx="1066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Fetch +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Merge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54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Control (7)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b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028057" y="2675475"/>
            <a:ext cx="652216" cy="3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en-US" sz="18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820536" y="4323608"/>
            <a:ext cx="762952" cy="857992"/>
            <a:chOff x="2370" y="1488"/>
            <a:chExt cx="606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70" y="1555"/>
              <a:ext cx="60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</a:p>
          </p:txBody>
        </p:sp>
      </p:grpSp>
      <p:cxnSp>
        <p:nvCxnSpPr>
          <p:cNvPr id="53" name="AutoShape 12"/>
          <p:cNvCxnSpPr>
            <a:cxnSpLocks noChangeShapeType="1"/>
            <a:stCxn id="25" idx="1"/>
            <a:endCxn id="711684" idx="3"/>
          </p:cNvCxnSpPr>
          <p:nvPr/>
        </p:nvCxnSpPr>
        <p:spPr bwMode="auto">
          <a:xfrm rot="16200000" flipV="1">
            <a:off x="4239620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5550724" y="3607562"/>
            <a:ext cx="2032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Push (no conflict)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52437" y="1412875"/>
            <a:ext cx="305395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commits her merged changes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No version conflict</a:t>
            </a:r>
            <a:r>
              <a:rPr lang="bg-BG" b="1" dirty="0"/>
              <a:t>.</a:t>
            </a:r>
            <a:endParaRPr lang="en-US" b="1" dirty="0"/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5752769" y="4319650"/>
            <a:ext cx="761693" cy="857992"/>
            <a:chOff x="2371" y="1488"/>
            <a:chExt cx="605" cy="768"/>
          </a:xfrm>
        </p:grpSpPr>
        <p:pic>
          <p:nvPicPr>
            <p:cNvPr id="4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5015703" y="2526412"/>
            <a:ext cx="761693" cy="857992"/>
            <a:chOff x="2371" y="1488"/>
            <a:chExt cx="605" cy="768"/>
          </a:xfrm>
        </p:grpSpPr>
        <p:pic>
          <p:nvPicPr>
            <p:cNvPr id="5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782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Control (8)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b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028057" y="2675475"/>
            <a:ext cx="652216" cy="3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en-US" sz="18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08892" y="4321628"/>
            <a:ext cx="762063" cy="857992"/>
            <a:chOff x="2341" y="1488"/>
            <a:chExt cx="666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41" y="1555"/>
              <a:ext cx="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820536" y="4323608"/>
            <a:ext cx="762952" cy="857992"/>
            <a:chOff x="2370" y="1488"/>
            <a:chExt cx="606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70" y="1555"/>
              <a:ext cx="60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690752" y="4319650"/>
            <a:ext cx="762063" cy="857992"/>
            <a:chOff x="2341" y="1488"/>
            <a:chExt cx="666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41" y="1555"/>
              <a:ext cx="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711684" idx="3"/>
            <a:endCxn id="24" idx="1"/>
          </p:cNvCxnSpPr>
          <p:nvPr/>
        </p:nvCxnSpPr>
        <p:spPr bwMode="auto">
          <a:xfrm rot="5400000">
            <a:off x="3172820" y="3304190"/>
            <a:ext cx="1752590" cy="10878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581400" y="3440668"/>
            <a:ext cx="737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Fetch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52437" y="1412875"/>
            <a:ext cx="24431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fetches (updates) the updated files from the remote repository</a:t>
            </a:r>
            <a:r>
              <a:rPr lang="bg-BG" b="1" dirty="0"/>
              <a:t>.</a:t>
            </a:r>
            <a:endParaRPr lang="en-US" b="1" dirty="0"/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5752769" y="4319650"/>
            <a:ext cx="761693" cy="857992"/>
            <a:chOff x="2371" y="1488"/>
            <a:chExt cx="605" cy="768"/>
          </a:xfrm>
        </p:grpSpPr>
        <p:pic>
          <p:nvPicPr>
            <p:cNvPr id="4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5015703" y="2526412"/>
            <a:ext cx="761693" cy="857992"/>
            <a:chOff x="2371" y="1488"/>
            <a:chExt cx="605" cy="768"/>
          </a:xfrm>
        </p:grpSpPr>
        <p:pic>
          <p:nvPicPr>
            <p:cNvPr id="5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32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sz="5400" dirty="0"/>
              <a:t>Tags and Branches</a:t>
            </a:r>
            <a:endParaRPr lang="bg-BG" sz="5400" dirty="0"/>
          </a:p>
        </p:txBody>
      </p:sp>
      <p:pic>
        <p:nvPicPr>
          <p:cNvPr id="5" name="Picture 2" descr="http://fineartamerica.com/images-medium/branching-out-dina-darg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4894" y="1077278"/>
            <a:ext cx="4942184" cy="3723322"/>
          </a:xfrm>
          <a:prstGeom prst="roundRect">
            <a:avLst>
              <a:gd name="adj" fmla="val 38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1371600"/>
            <a:ext cx="3007006" cy="2742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4356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2458" y="764704"/>
            <a:ext cx="5762029" cy="973832"/>
          </a:xfrm>
        </p:spPr>
        <p:txBody>
          <a:bodyPr/>
          <a:lstStyle/>
          <a:p>
            <a:pPr>
              <a:defRPr/>
            </a:pPr>
            <a:r>
              <a:rPr lang="en-US" sz="5400" dirty="0"/>
              <a:t>Version Control</a:t>
            </a:r>
            <a:endParaRPr lang="bg-BG" sz="5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03847" y="1463229"/>
            <a:ext cx="5759179" cy="1421652"/>
          </a:xfrm>
        </p:spPr>
        <p:txBody>
          <a:bodyPr/>
          <a:lstStyle/>
          <a:p>
            <a:r>
              <a:rPr lang="en-US" dirty="0"/>
              <a:t>Managing Different Version of</a:t>
            </a:r>
            <a:br>
              <a:rPr lang="en-US" dirty="0"/>
            </a:br>
            <a:r>
              <a:rPr lang="en-US" dirty="0"/>
              <a:t>the Same File / Document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51851"/>
            <a:ext cx="3737992" cy="327274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519">
            <a:off x="4885537" y="3309766"/>
            <a:ext cx="3375167" cy="269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http://im.videosearch.rediff.com/thumbImage/videoImages/videoImages1/blip/rdhash791/Jpalardy-TakingControlOfTheCommandline997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06876"/>
            <a:ext cx="2374032" cy="1583924"/>
          </a:xfrm>
          <a:prstGeom prst="roundRect">
            <a:avLst>
              <a:gd name="adj" fmla="val 912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9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Allows us to give a name to a group of files in a certain version</a:t>
            </a:r>
            <a:endParaRPr lang="bg-BG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640004" name="Picture 4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2746375"/>
            <a:ext cx="989013" cy="969963"/>
          </a:xfrm>
          <a:prstGeom prst="rect">
            <a:avLst/>
          </a:prstGeom>
          <a:noFill/>
        </p:spPr>
      </p:pic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1119250" y="2997963"/>
            <a:ext cx="814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A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640006" name="Picture 6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3965575"/>
            <a:ext cx="989013" cy="903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124012" y="4188588"/>
            <a:ext cx="80935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B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40008" name="Rectangle 8"/>
          <p:cNvSpPr>
            <a:spLocks noChangeArrowheads="1"/>
          </p:cNvSpPr>
          <p:nvPr/>
        </p:nvSpPr>
        <p:spPr bwMode="auto">
          <a:xfrm>
            <a:off x="2555875" y="29527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5334000" y="29527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1.3</a:t>
            </a:r>
          </a:p>
        </p:txBody>
      </p:sp>
      <p:sp>
        <p:nvSpPr>
          <p:cNvPr id="640011" name="Rectangle 11"/>
          <p:cNvSpPr>
            <a:spLocks noChangeArrowheads="1"/>
          </p:cNvSpPr>
          <p:nvPr/>
        </p:nvSpPr>
        <p:spPr bwMode="auto">
          <a:xfrm>
            <a:off x="6781800" y="29527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1.4</a:t>
            </a:r>
          </a:p>
        </p:txBody>
      </p:sp>
      <p:sp>
        <p:nvSpPr>
          <p:cNvPr id="640012" name="Line 12"/>
          <p:cNvSpPr>
            <a:spLocks noChangeShapeType="1"/>
          </p:cNvSpPr>
          <p:nvPr/>
        </p:nvSpPr>
        <p:spPr bwMode="auto">
          <a:xfrm>
            <a:off x="3505200" y="3124200"/>
            <a:ext cx="217488" cy="158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4876800" y="3124200"/>
            <a:ext cx="273050" cy="158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>
            <a:off x="6324600" y="3124200"/>
            <a:ext cx="273050" cy="158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16" name="Rectangle 16"/>
          <p:cNvSpPr>
            <a:spLocks noChangeArrowheads="1"/>
          </p:cNvSpPr>
          <p:nvPr/>
        </p:nvSpPr>
        <p:spPr bwMode="auto">
          <a:xfrm>
            <a:off x="3886200" y="41719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  <p:pic>
        <p:nvPicPr>
          <p:cNvPr id="640017" name="Picture 17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5184775"/>
            <a:ext cx="989013" cy="981075"/>
          </a:xfrm>
          <a:prstGeom prst="rect">
            <a:avLst/>
          </a:prstGeom>
          <a:noFill/>
        </p:spPr>
      </p:pic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1114487" y="5436363"/>
            <a:ext cx="81887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C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40019" name="Rectangle 19"/>
          <p:cNvSpPr>
            <a:spLocks noChangeArrowheads="1"/>
          </p:cNvSpPr>
          <p:nvPr/>
        </p:nvSpPr>
        <p:spPr bwMode="auto">
          <a:xfrm>
            <a:off x="2514600" y="53911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0020" name="Rectangle 20"/>
          <p:cNvSpPr>
            <a:spLocks noChangeArrowheads="1"/>
          </p:cNvSpPr>
          <p:nvPr/>
        </p:nvSpPr>
        <p:spPr bwMode="auto">
          <a:xfrm>
            <a:off x="3886200" y="53911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  <p:sp>
        <p:nvSpPr>
          <p:cNvPr id="640022" name="Line 22"/>
          <p:cNvSpPr>
            <a:spLocks noChangeShapeType="1"/>
          </p:cNvSpPr>
          <p:nvPr/>
        </p:nvSpPr>
        <p:spPr bwMode="auto">
          <a:xfrm>
            <a:off x="4876800" y="55626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3" name="Line 23"/>
          <p:cNvSpPr>
            <a:spLocks noChangeShapeType="1"/>
          </p:cNvSpPr>
          <p:nvPr/>
        </p:nvSpPr>
        <p:spPr bwMode="auto">
          <a:xfrm>
            <a:off x="4343400" y="3200400"/>
            <a:ext cx="0" cy="7620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4" name="Line 24"/>
          <p:cNvSpPr>
            <a:spLocks noChangeShapeType="1"/>
          </p:cNvSpPr>
          <p:nvPr/>
        </p:nvSpPr>
        <p:spPr bwMode="auto">
          <a:xfrm flipH="1">
            <a:off x="3124200" y="3962400"/>
            <a:ext cx="1219200" cy="228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5" name="Line 25"/>
          <p:cNvSpPr>
            <a:spLocks noChangeShapeType="1"/>
          </p:cNvSpPr>
          <p:nvPr/>
        </p:nvSpPr>
        <p:spPr bwMode="auto">
          <a:xfrm>
            <a:off x="3124200" y="4508500"/>
            <a:ext cx="0" cy="5969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6" name="Line 26"/>
          <p:cNvSpPr>
            <a:spLocks noChangeShapeType="1"/>
          </p:cNvSpPr>
          <p:nvPr/>
        </p:nvSpPr>
        <p:spPr bwMode="auto">
          <a:xfrm>
            <a:off x="3124200" y="5105400"/>
            <a:ext cx="2438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7" name="Line 27"/>
          <p:cNvSpPr>
            <a:spLocks noChangeShapeType="1"/>
          </p:cNvSpPr>
          <p:nvPr/>
        </p:nvSpPr>
        <p:spPr bwMode="auto">
          <a:xfrm>
            <a:off x="5562600" y="5181600"/>
            <a:ext cx="1588" cy="238125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8" name="Text Box 28"/>
          <p:cNvSpPr txBox="1">
            <a:spLocks noChangeArrowheads="1"/>
          </p:cNvSpPr>
          <p:nvPr/>
        </p:nvSpPr>
        <p:spPr bwMode="auto">
          <a:xfrm>
            <a:off x="4500563" y="35052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Tag "Beta 2"</a:t>
            </a:r>
          </a:p>
        </p:txBody>
      </p:sp>
      <p:sp>
        <p:nvSpPr>
          <p:cNvPr id="640029" name="Line 29"/>
          <p:cNvSpPr>
            <a:spLocks noChangeShapeType="1"/>
          </p:cNvSpPr>
          <p:nvPr/>
        </p:nvSpPr>
        <p:spPr bwMode="auto">
          <a:xfrm>
            <a:off x="3460750" y="5562600"/>
            <a:ext cx="27305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30" name="Line 30"/>
          <p:cNvSpPr>
            <a:spLocks noChangeShapeType="1"/>
          </p:cNvSpPr>
          <p:nvPr/>
        </p:nvSpPr>
        <p:spPr bwMode="auto">
          <a:xfrm>
            <a:off x="3505200" y="4343400"/>
            <a:ext cx="273050" cy="158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15" name="Rectangle 15"/>
          <p:cNvSpPr>
            <a:spLocks noChangeArrowheads="1"/>
          </p:cNvSpPr>
          <p:nvPr/>
        </p:nvSpPr>
        <p:spPr bwMode="auto">
          <a:xfrm>
            <a:off x="2590800" y="4171950"/>
            <a:ext cx="762000" cy="347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0021" name="Rectangle 21"/>
          <p:cNvSpPr>
            <a:spLocks noChangeArrowheads="1"/>
          </p:cNvSpPr>
          <p:nvPr/>
        </p:nvSpPr>
        <p:spPr bwMode="auto">
          <a:xfrm>
            <a:off x="5334000" y="5391150"/>
            <a:ext cx="762000" cy="34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1.3</a:t>
            </a:r>
          </a:p>
        </p:txBody>
      </p:sp>
      <p:sp>
        <p:nvSpPr>
          <p:cNvPr id="640009" name="Rectangle 9"/>
          <p:cNvSpPr>
            <a:spLocks noChangeArrowheads="1"/>
          </p:cNvSpPr>
          <p:nvPr/>
        </p:nvSpPr>
        <p:spPr bwMode="auto">
          <a:xfrm>
            <a:off x="3886200" y="2952750"/>
            <a:ext cx="762000" cy="347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216203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bg-BG" dirty="0"/>
              <a:t>ranching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Branching</a:t>
            </a:r>
            <a:r>
              <a:rPr lang="en-US" dirty="0"/>
              <a:t> allows a group of changes to be separated in a development 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developers work in different branches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Branching is suitable for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Development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feature or fix </a:t>
            </a:r>
            <a:r>
              <a:rPr lang="en-US" dirty="0"/>
              <a:t>in a new version of the product</a:t>
            </a:r>
            <a:r>
              <a:rPr lang="bg-BG" dirty="0"/>
              <a:t> </a:t>
            </a:r>
            <a:r>
              <a:rPr lang="en-US" dirty="0"/>
              <a:t>(for example version 2.0)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Features are invisible in the main development line until merged with it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You can still make changes in the older version</a:t>
            </a:r>
            <a:r>
              <a:rPr lang="bg-BG" dirty="0"/>
              <a:t> (</a:t>
            </a:r>
            <a:r>
              <a:rPr lang="en-US" dirty="0"/>
              <a:t>for example version</a:t>
            </a:r>
            <a:r>
              <a:rPr lang="bg-BG" dirty="0"/>
              <a:t> 1.0.1)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61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companies work in separate branches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each new feature / fix / task</a:t>
            </a:r>
          </a:p>
          <a:p>
            <a:pPr>
              <a:lnSpc>
                <a:spcPct val="100000"/>
              </a:lnSpc>
            </a:pPr>
            <a:r>
              <a:rPr lang="en-US" dirty="0"/>
              <a:t>Once a feature / fix / task is completed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</a:t>
            </a:r>
            <a:r>
              <a:rPr lang="en-US" dirty="0"/>
              <a:t> locally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committed</a:t>
            </a:r>
            <a:r>
              <a:rPr lang="en-US" dirty="0"/>
              <a:t> in its branch</a:t>
            </a:r>
          </a:p>
          <a:p>
            <a:pPr>
              <a:lnSpc>
                <a:spcPct val="100000"/>
              </a:lnSpc>
            </a:pPr>
            <a:r>
              <a:rPr lang="en-US" dirty="0"/>
              <a:t>Finally it 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merged</a:t>
            </a:r>
            <a:r>
              <a:rPr lang="en-US" dirty="0"/>
              <a:t> into the main development 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Merging is done locally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Conflicts are resolved locally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merge is tested and works well, it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integrated</a:t>
            </a:r>
            <a:r>
              <a:rPr lang="en-US" dirty="0"/>
              <a:t> back in the main development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80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  <a:r>
              <a:rPr lang="bg-BG" dirty="0"/>
              <a:t> – </a:t>
            </a:r>
            <a:r>
              <a:rPr lang="en-US" dirty="0"/>
              <a:t>Example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645123" name="Picture 3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1079500" cy="1069975"/>
          </a:xfrm>
          <a:prstGeom prst="rect">
            <a:avLst/>
          </a:prstGeom>
          <a:noFill/>
        </p:spPr>
      </p:pic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381000" y="3962400"/>
            <a:ext cx="993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A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16795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30511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44989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1.3</a:t>
            </a: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59467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1.4</a:t>
            </a:r>
          </a:p>
        </p:txBody>
      </p:sp>
      <p:sp>
        <p:nvSpPr>
          <p:cNvPr id="645129" name="Line 9"/>
          <p:cNvSpPr>
            <a:spLocks noChangeShapeType="1"/>
          </p:cNvSpPr>
          <p:nvPr/>
        </p:nvSpPr>
        <p:spPr bwMode="auto">
          <a:xfrm>
            <a:off x="2746375" y="4114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0" name="Line 10"/>
          <p:cNvSpPr>
            <a:spLocks noChangeShapeType="1"/>
          </p:cNvSpPr>
          <p:nvPr/>
        </p:nvSpPr>
        <p:spPr bwMode="auto">
          <a:xfrm>
            <a:off x="4117975" y="4114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1" name="Line 11"/>
          <p:cNvSpPr>
            <a:spLocks noChangeShapeType="1"/>
          </p:cNvSpPr>
          <p:nvPr/>
        </p:nvSpPr>
        <p:spPr bwMode="auto">
          <a:xfrm>
            <a:off x="5565775" y="4114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3584575" y="2667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1.2.2.1</a:t>
            </a:r>
          </a:p>
        </p:txBody>
      </p:sp>
      <p:sp>
        <p:nvSpPr>
          <p:cNvPr id="645133" name="Rectangle 13"/>
          <p:cNvSpPr>
            <a:spLocks noChangeArrowheads="1"/>
          </p:cNvSpPr>
          <p:nvPr/>
        </p:nvSpPr>
        <p:spPr bwMode="auto">
          <a:xfrm>
            <a:off x="4956175" y="2667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</a:t>
            </a:r>
          </a:p>
        </p:txBody>
      </p:sp>
      <p:sp>
        <p:nvSpPr>
          <p:cNvPr id="645134" name="Line 14"/>
          <p:cNvSpPr>
            <a:spLocks noChangeShapeType="1"/>
          </p:cNvSpPr>
          <p:nvPr/>
        </p:nvSpPr>
        <p:spPr bwMode="auto">
          <a:xfrm>
            <a:off x="4651375" y="2971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5" name="Rectangle 15"/>
          <p:cNvSpPr>
            <a:spLocks noChangeArrowheads="1"/>
          </p:cNvSpPr>
          <p:nvPr/>
        </p:nvSpPr>
        <p:spPr bwMode="auto">
          <a:xfrm>
            <a:off x="36607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1.2.4.1</a:t>
            </a:r>
          </a:p>
        </p:txBody>
      </p:sp>
      <p:sp>
        <p:nvSpPr>
          <p:cNvPr id="645136" name="Rectangle 16"/>
          <p:cNvSpPr>
            <a:spLocks noChangeArrowheads="1"/>
          </p:cNvSpPr>
          <p:nvPr/>
        </p:nvSpPr>
        <p:spPr bwMode="auto">
          <a:xfrm>
            <a:off x="50323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1.2.4.2</a:t>
            </a:r>
          </a:p>
        </p:txBody>
      </p:sp>
      <p:sp>
        <p:nvSpPr>
          <p:cNvPr id="645137" name="Rectangle 17"/>
          <p:cNvSpPr>
            <a:spLocks noChangeArrowheads="1"/>
          </p:cNvSpPr>
          <p:nvPr/>
        </p:nvSpPr>
        <p:spPr bwMode="auto">
          <a:xfrm>
            <a:off x="64801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1.2.4.3</a:t>
            </a:r>
          </a:p>
        </p:txBody>
      </p:sp>
      <p:sp>
        <p:nvSpPr>
          <p:cNvPr id="645138" name="Line 18"/>
          <p:cNvSpPr>
            <a:spLocks noChangeShapeType="1"/>
          </p:cNvSpPr>
          <p:nvPr/>
        </p:nvSpPr>
        <p:spPr bwMode="auto">
          <a:xfrm>
            <a:off x="4727575" y="5257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9" name="Line 19"/>
          <p:cNvSpPr>
            <a:spLocks noChangeShapeType="1"/>
          </p:cNvSpPr>
          <p:nvPr/>
        </p:nvSpPr>
        <p:spPr bwMode="auto">
          <a:xfrm>
            <a:off x="6099175" y="5257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0" name="Line 20"/>
          <p:cNvSpPr>
            <a:spLocks noChangeShapeType="1"/>
          </p:cNvSpPr>
          <p:nvPr/>
        </p:nvSpPr>
        <p:spPr bwMode="auto">
          <a:xfrm flipV="1">
            <a:off x="3279775" y="3048000"/>
            <a:ext cx="304800" cy="7620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1" name="Line 21"/>
          <p:cNvSpPr>
            <a:spLocks noChangeShapeType="1"/>
          </p:cNvSpPr>
          <p:nvPr/>
        </p:nvSpPr>
        <p:spPr bwMode="auto">
          <a:xfrm>
            <a:off x="3203575" y="4419600"/>
            <a:ext cx="457200" cy="838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2" name="Rectangle 22"/>
          <p:cNvSpPr>
            <a:spLocks noChangeArrowheads="1"/>
          </p:cNvSpPr>
          <p:nvPr/>
        </p:nvSpPr>
        <p:spPr bwMode="auto">
          <a:xfrm>
            <a:off x="5794375" y="1752600"/>
            <a:ext cx="1208088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1.2.2.2.2.1</a:t>
            </a:r>
          </a:p>
        </p:txBody>
      </p:sp>
      <p:sp>
        <p:nvSpPr>
          <p:cNvPr id="645143" name="Rectangle 23"/>
          <p:cNvSpPr>
            <a:spLocks noChangeArrowheads="1"/>
          </p:cNvSpPr>
          <p:nvPr/>
        </p:nvSpPr>
        <p:spPr bwMode="auto">
          <a:xfrm>
            <a:off x="7394575" y="1752600"/>
            <a:ext cx="1257300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1.2.2.2.2.2</a:t>
            </a:r>
          </a:p>
        </p:txBody>
      </p:sp>
      <p:sp>
        <p:nvSpPr>
          <p:cNvPr id="645144" name="Line 24"/>
          <p:cNvSpPr>
            <a:spLocks noChangeShapeType="1"/>
          </p:cNvSpPr>
          <p:nvPr/>
        </p:nvSpPr>
        <p:spPr bwMode="auto">
          <a:xfrm>
            <a:off x="7058025" y="20574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5" name="Line 25"/>
          <p:cNvSpPr>
            <a:spLocks noChangeShapeType="1"/>
          </p:cNvSpPr>
          <p:nvPr/>
        </p:nvSpPr>
        <p:spPr bwMode="auto">
          <a:xfrm flipV="1">
            <a:off x="5413375" y="2057400"/>
            <a:ext cx="381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3251200" y="1838325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1.2.2.2.2 -&gt;</a:t>
            </a: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1450975" y="277495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1.2.2. -&gt;</a:t>
            </a: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1470025" y="5078413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1.2.4. -&gt;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7081775" y="3798125"/>
            <a:ext cx="1841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Main Trunk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(remote master)</a:t>
            </a:r>
            <a:endParaRPr kumimoji="0"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54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  <a:r>
              <a:rPr lang="bg-BG" dirty="0"/>
              <a:t> – </a:t>
            </a:r>
            <a:r>
              <a:rPr lang="en-US" dirty="0"/>
              <a:t>Example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45123" name="Picture 3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1079500" cy="1069975"/>
          </a:xfrm>
          <a:prstGeom prst="rect">
            <a:avLst/>
          </a:prstGeom>
          <a:noFill/>
        </p:spPr>
      </p:pic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381000" y="3962400"/>
            <a:ext cx="993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A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16795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30511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44989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1.3</a:t>
            </a: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59467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1.4</a:t>
            </a:r>
          </a:p>
        </p:txBody>
      </p:sp>
      <p:sp>
        <p:nvSpPr>
          <p:cNvPr id="645129" name="Line 9"/>
          <p:cNvSpPr>
            <a:spLocks noChangeShapeType="1"/>
          </p:cNvSpPr>
          <p:nvPr/>
        </p:nvSpPr>
        <p:spPr bwMode="auto">
          <a:xfrm>
            <a:off x="2746375" y="4114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0" name="Line 10"/>
          <p:cNvSpPr>
            <a:spLocks noChangeShapeType="1"/>
          </p:cNvSpPr>
          <p:nvPr/>
        </p:nvSpPr>
        <p:spPr bwMode="auto">
          <a:xfrm>
            <a:off x="4117975" y="4114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1" name="Line 11"/>
          <p:cNvSpPr>
            <a:spLocks noChangeShapeType="1"/>
          </p:cNvSpPr>
          <p:nvPr/>
        </p:nvSpPr>
        <p:spPr bwMode="auto">
          <a:xfrm>
            <a:off x="5565775" y="4114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3584575" y="2667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1.2.2.1</a:t>
            </a:r>
          </a:p>
        </p:txBody>
      </p:sp>
      <p:sp>
        <p:nvSpPr>
          <p:cNvPr id="645133" name="Rectangle 13"/>
          <p:cNvSpPr>
            <a:spLocks noChangeArrowheads="1"/>
          </p:cNvSpPr>
          <p:nvPr/>
        </p:nvSpPr>
        <p:spPr bwMode="auto">
          <a:xfrm>
            <a:off x="4956175" y="2667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</a:t>
            </a:r>
          </a:p>
        </p:txBody>
      </p:sp>
      <p:sp>
        <p:nvSpPr>
          <p:cNvPr id="645134" name="Line 14"/>
          <p:cNvSpPr>
            <a:spLocks noChangeShapeType="1"/>
          </p:cNvSpPr>
          <p:nvPr/>
        </p:nvSpPr>
        <p:spPr bwMode="auto">
          <a:xfrm>
            <a:off x="4651375" y="2971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5" name="Rectangle 15"/>
          <p:cNvSpPr>
            <a:spLocks noChangeArrowheads="1"/>
          </p:cNvSpPr>
          <p:nvPr/>
        </p:nvSpPr>
        <p:spPr bwMode="auto">
          <a:xfrm>
            <a:off x="36607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1.2.4.1</a:t>
            </a:r>
          </a:p>
        </p:txBody>
      </p:sp>
      <p:sp>
        <p:nvSpPr>
          <p:cNvPr id="645136" name="Rectangle 16"/>
          <p:cNvSpPr>
            <a:spLocks noChangeArrowheads="1"/>
          </p:cNvSpPr>
          <p:nvPr/>
        </p:nvSpPr>
        <p:spPr bwMode="auto">
          <a:xfrm>
            <a:off x="50323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1.2.4.2</a:t>
            </a:r>
          </a:p>
        </p:txBody>
      </p:sp>
      <p:sp>
        <p:nvSpPr>
          <p:cNvPr id="645137" name="Rectangle 17"/>
          <p:cNvSpPr>
            <a:spLocks noChangeArrowheads="1"/>
          </p:cNvSpPr>
          <p:nvPr/>
        </p:nvSpPr>
        <p:spPr bwMode="auto">
          <a:xfrm>
            <a:off x="64801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1.2.4.3</a:t>
            </a:r>
          </a:p>
        </p:txBody>
      </p:sp>
      <p:sp>
        <p:nvSpPr>
          <p:cNvPr id="645138" name="Line 18"/>
          <p:cNvSpPr>
            <a:spLocks noChangeShapeType="1"/>
          </p:cNvSpPr>
          <p:nvPr/>
        </p:nvSpPr>
        <p:spPr bwMode="auto">
          <a:xfrm>
            <a:off x="4727575" y="5257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9" name="Line 19"/>
          <p:cNvSpPr>
            <a:spLocks noChangeShapeType="1"/>
          </p:cNvSpPr>
          <p:nvPr/>
        </p:nvSpPr>
        <p:spPr bwMode="auto">
          <a:xfrm>
            <a:off x="6099175" y="5257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0" name="Line 20"/>
          <p:cNvSpPr>
            <a:spLocks noChangeShapeType="1"/>
          </p:cNvSpPr>
          <p:nvPr/>
        </p:nvSpPr>
        <p:spPr bwMode="auto">
          <a:xfrm flipV="1">
            <a:off x="3279775" y="3048000"/>
            <a:ext cx="304800" cy="7620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1" name="Line 21"/>
          <p:cNvSpPr>
            <a:spLocks noChangeShapeType="1"/>
          </p:cNvSpPr>
          <p:nvPr/>
        </p:nvSpPr>
        <p:spPr bwMode="auto">
          <a:xfrm>
            <a:off x="3203575" y="4419600"/>
            <a:ext cx="457200" cy="838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2" name="Rectangle 22"/>
          <p:cNvSpPr>
            <a:spLocks noChangeArrowheads="1"/>
          </p:cNvSpPr>
          <p:nvPr/>
        </p:nvSpPr>
        <p:spPr bwMode="auto">
          <a:xfrm>
            <a:off x="5794375" y="1752600"/>
            <a:ext cx="1208088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1.2.2.2.2.1</a:t>
            </a:r>
          </a:p>
        </p:txBody>
      </p:sp>
      <p:sp>
        <p:nvSpPr>
          <p:cNvPr id="645143" name="Rectangle 23"/>
          <p:cNvSpPr>
            <a:spLocks noChangeArrowheads="1"/>
          </p:cNvSpPr>
          <p:nvPr/>
        </p:nvSpPr>
        <p:spPr bwMode="auto">
          <a:xfrm>
            <a:off x="7394575" y="1752600"/>
            <a:ext cx="1257300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1.2.2.2.2.2</a:t>
            </a:r>
          </a:p>
        </p:txBody>
      </p:sp>
      <p:sp>
        <p:nvSpPr>
          <p:cNvPr id="645144" name="Line 24"/>
          <p:cNvSpPr>
            <a:spLocks noChangeShapeType="1"/>
          </p:cNvSpPr>
          <p:nvPr/>
        </p:nvSpPr>
        <p:spPr bwMode="auto">
          <a:xfrm>
            <a:off x="7058025" y="20574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5" name="Line 25"/>
          <p:cNvSpPr>
            <a:spLocks noChangeShapeType="1"/>
          </p:cNvSpPr>
          <p:nvPr/>
        </p:nvSpPr>
        <p:spPr bwMode="auto">
          <a:xfrm flipV="1">
            <a:off x="5413375" y="2057400"/>
            <a:ext cx="381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3251200" y="1838325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1.2.2.2.2 -&gt;</a:t>
            </a: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1450975" y="277495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1.2.2. -&gt;</a:t>
            </a: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1470025" y="5078413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1.2.4. -&gt;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6137275" y="3163668"/>
            <a:ext cx="1841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Main Trunk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(remote master)</a:t>
            </a:r>
            <a:endParaRPr kumimoji="0"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7956549" y="2362200"/>
            <a:ext cx="0" cy="1447799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362825" y="3798125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1.5</a:t>
            </a: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 flipV="1">
            <a:off x="7013575" y="4114800"/>
            <a:ext cx="349250" cy="395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3135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noProof="1"/>
              <a:t>GitHub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6312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26" name="Picture 2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4" y="3524250"/>
            <a:ext cx="5524500" cy="2190750"/>
          </a:xfrm>
          <a:prstGeom prst="roundRect">
            <a:avLst>
              <a:gd name="adj" fmla="val 176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602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10344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Configuration Management (SCM)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131840" y="2204914"/>
            <a:ext cx="5386074" cy="1008062"/>
          </a:xfrm>
        </p:spPr>
        <p:txBody>
          <a:bodyPr/>
          <a:lstStyle/>
          <a:p>
            <a:pPr algn="ctr">
              <a:lnSpc>
                <a:spcPct val="85000"/>
              </a:lnSpc>
              <a:buFontTx/>
              <a:buNone/>
              <a:defRPr/>
            </a:pPr>
            <a:r>
              <a:rPr lang="en-US" sz="8000" dirty="0"/>
              <a:t>Questions?</a:t>
            </a:r>
            <a:endParaRPr lang="bg-BG" sz="8000" dirty="0"/>
          </a:p>
        </p:txBody>
      </p:sp>
      <p:pic>
        <p:nvPicPr>
          <p:cNvPr id="7170" name="Picture 2" descr="http://www.canberra.edu.au/__data/assets/image/0009/686070/question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8" y="4140615"/>
            <a:ext cx="2915610" cy="2186708"/>
          </a:xfrm>
          <a:prstGeom prst="roundRect">
            <a:avLst>
              <a:gd name="adj" fmla="val 103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8" y="1169055"/>
            <a:ext cx="174828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94620"/>
            <a:ext cx="3329966" cy="218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38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/>
              <a:t>Play with </a:t>
            </a:r>
            <a:r>
              <a:rPr lang="en-US" sz="2800" noProof="1"/>
              <a:t>GitHub</a:t>
            </a:r>
            <a:r>
              <a:rPr lang="en-US" sz="2800" dirty="0"/>
              <a:t>. Work in teams of 3-10 people.</a:t>
            </a:r>
          </a:p>
          <a:p>
            <a:pPr marL="714375" lvl="1" indent="-366713"/>
            <a:r>
              <a:rPr lang="en-US" sz="2600" dirty="0"/>
              <a:t>Register a </a:t>
            </a:r>
            <a:r>
              <a:rPr lang="en-US" sz="2600" noProof="1"/>
              <a:t>Git</a:t>
            </a:r>
            <a:r>
              <a:rPr lang="en-US" sz="2600" dirty="0"/>
              <a:t> repository in </a:t>
            </a:r>
            <a:r>
              <a:rPr lang="en-US" sz="2600" noProof="1"/>
              <a:t>GitHub</a:t>
            </a:r>
            <a:r>
              <a:rPr lang="en-US" sz="2600" dirty="0"/>
              <a:t> (one per team). Add your teammates to the project.</a:t>
            </a:r>
          </a:p>
          <a:p>
            <a:pPr marL="714375" lvl="1" indent="-366713"/>
            <a:r>
              <a:rPr lang="en-US" sz="2600" dirty="0"/>
              <a:t>Upload a few of your projects (C# / HTML code / etc.).</a:t>
            </a:r>
          </a:p>
          <a:p>
            <a:pPr marL="714375" lvl="1" indent="-366713"/>
            <a:r>
              <a:rPr lang="en-US" sz="2600" dirty="0"/>
              <a:t>Each team member: change something locally. Commit and push your changes into </a:t>
            </a:r>
            <a:r>
              <a:rPr lang="en-US" sz="2600" noProof="1"/>
              <a:t>GitHub</a:t>
            </a:r>
            <a:r>
              <a:rPr lang="en-US" sz="2600" dirty="0"/>
              <a:t>.</a:t>
            </a:r>
          </a:p>
          <a:p>
            <a:pPr marL="714375" lvl="1" indent="-366713"/>
            <a:r>
              <a:rPr lang="en-US" sz="2600" dirty="0"/>
              <a:t>Intentionally make a conflict: each team member simultaneously edits one of the files and tries to commit. In case of conflict merge locally and commit.</a:t>
            </a:r>
          </a:p>
          <a:p>
            <a:pPr marL="714375" lvl="1" indent="-366713"/>
            <a:r>
              <a:rPr lang="en-US" sz="2600" dirty="0"/>
              <a:t>Review the project history (change log) at </a:t>
            </a:r>
            <a:r>
              <a:rPr lang="en-US" sz="2600" noProof="1"/>
              <a:t>GitHub</a:t>
            </a:r>
            <a:r>
              <a:rPr lang="en-US" sz="2600" dirty="0"/>
              <a:t>.</a:t>
            </a:r>
          </a:p>
          <a:p>
            <a:pPr marL="714375" lvl="1" indent="-366713"/>
            <a:r>
              <a:rPr lang="en-US" sz="2600" dirty="0"/>
              <a:t>Revert to a previous version and commit.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8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Version Control Systems (VCS)</a:t>
            </a:r>
            <a:endParaRPr lang="bg-BG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88632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sz="3000" dirty="0"/>
              <a:t>Functionality</a:t>
            </a:r>
            <a:endParaRPr lang="bg-BG" sz="3000" dirty="0"/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File versions control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Merge and differences search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Branching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File locking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Console and GUI clients</a:t>
            </a:r>
          </a:p>
          <a:p>
            <a:pPr>
              <a:lnSpc>
                <a:spcPct val="95000"/>
              </a:lnSpc>
              <a:defRPr/>
            </a:pPr>
            <a:r>
              <a:rPr lang="en-US" sz="3000" dirty="0"/>
              <a:t>Well known products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CVS, Subversion (SVN) – free, open source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Git, Mercurial – distributed, free, open source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Perforce, Microsoft TFS – free</a:t>
            </a:r>
            <a:endParaRPr lang="bg-BG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874">
            <a:off x="5661055" y="2608735"/>
            <a:ext cx="2799686" cy="201577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53F0E-7EDC-4769-B5AB-5E175CE44B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5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200" dirty="0"/>
              <a:t>Version Control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Constantly used in software engineering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During the software development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While working with documents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Changes are identified with an increment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 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 1.0, 2.0, 2.17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Version numbers are historically linked with the person who created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Full change logs are kept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Change Log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66800"/>
            <a:ext cx="8496944" cy="563880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Systems for version control keep a complete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 log </a:t>
            </a:r>
            <a:r>
              <a:rPr lang="en-US" dirty="0"/>
              <a:t>(history)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 date and hour of every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who made the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files changed + old and new version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Old versions can be retrieved, examined and compared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It is possible to return to an old version</a:t>
            </a:r>
            <a:r>
              <a:rPr lang="bg-BG" dirty="0"/>
              <a:t> (</a:t>
            </a:r>
            <a:r>
              <a:rPr lang="en-US" dirty="0"/>
              <a:t>revert)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Vocabulary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712"/>
            <a:ext cx="8496300" cy="576064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Repository </a:t>
            </a:r>
            <a:r>
              <a:rPr lang="en-US" dirty="0"/>
              <a:t>(source control repository)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 server that stores the files (documents)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Keeps a change log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Revision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 version (state) of a document that is a result of multiple changes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Check-Out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Retrieves a working copy of the files from a remote repository into a local directory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possible to lock the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6380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11827</TotalTime>
  <Words>2695</Words>
  <Application>Microsoft Office PowerPoint</Application>
  <PresentationFormat>Presentación en pantalla (4:3)</PresentationFormat>
  <Paragraphs>792</Paragraphs>
  <Slides>57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Source Control Systems</vt:lpstr>
      <vt:lpstr>Table of Contents</vt:lpstr>
      <vt:lpstr>Software Configuration Management (SCM)</vt:lpstr>
      <vt:lpstr>SCM and the Software Development Lifecycle</vt:lpstr>
      <vt:lpstr>Version Control</vt:lpstr>
      <vt:lpstr>Version Control Systems (VCS)</vt:lpstr>
      <vt:lpstr>Version Control</vt:lpstr>
      <vt:lpstr>Change Log</vt:lpstr>
      <vt:lpstr>Vocabulary</vt:lpstr>
      <vt:lpstr>Vocabulary (2)</vt:lpstr>
      <vt:lpstr>Vocabulary (3)</vt:lpstr>
      <vt:lpstr>Vocabulary (4)</vt:lpstr>
      <vt:lpstr>Version Control: Typical Scenario</vt:lpstr>
      <vt:lpstr>Versioning Models</vt:lpstr>
      <vt:lpstr>Centralized Version Control</vt:lpstr>
      <vt:lpstr>Distributed Version Control</vt:lpstr>
      <vt:lpstr>Versioning Models</vt:lpstr>
      <vt:lpstr>Versioning Models (2)</vt:lpstr>
      <vt:lpstr>Versioning Models (3)</vt:lpstr>
      <vt:lpstr>Problems with Locking </vt:lpstr>
      <vt:lpstr>Merging Problems</vt:lpstr>
      <vt:lpstr>File Comparison / Merge Tools</vt:lpstr>
      <vt:lpstr>File Comparison – Example</vt:lpstr>
      <vt:lpstr>The "Lock-Modify-Unlock" Model</vt:lpstr>
      <vt:lpstr>The Lock-Modify-Unlock Model (1)</vt:lpstr>
      <vt:lpstr>The Lock-Modify-Unlock Model (2)</vt:lpstr>
      <vt:lpstr>The Lock-Modify-Unlock Model (3)</vt:lpstr>
      <vt:lpstr>The Lock-Modify-Unlock Model (4)</vt:lpstr>
      <vt:lpstr>The Lock-Modify-Unlock Model (5)</vt:lpstr>
      <vt:lpstr>The Lock-Modify-Unlock Model (6)</vt:lpstr>
      <vt:lpstr>The Lock-Modify-Unlock Model (7)</vt:lpstr>
      <vt:lpstr>The "Copy-Modify-Merge" Model</vt:lpstr>
      <vt:lpstr>The Copy-Modify-Merge Model (1)</vt:lpstr>
      <vt:lpstr>The Copy-Modify-Merge Model (2)</vt:lpstr>
      <vt:lpstr>The Copy-Modify-Merge Model (3)</vt:lpstr>
      <vt:lpstr>The Copy-Modify-Merge Model (4)</vt:lpstr>
      <vt:lpstr>The Copy-Modify-Merge Model (5)</vt:lpstr>
      <vt:lpstr>The Copy-Modify-Merge Model (6)</vt:lpstr>
      <vt:lpstr>The Copy-Modify-Merge Model (7)</vt:lpstr>
      <vt:lpstr>The "Distributed Version Control" Versioning Model</vt:lpstr>
      <vt:lpstr>Distributed Version Control (1)</vt:lpstr>
      <vt:lpstr>Distributed Version Control (2)</vt:lpstr>
      <vt:lpstr>Distributed Version Control (3)</vt:lpstr>
      <vt:lpstr>Distributed Version Control (4)</vt:lpstr>
      <vt:lpstr>Distributed Version Control (5)</vt:lpstr>
      <vt:lpstr>Distributed Version Control (6)</vt:lpstr>
      <vt:lpstr>Distributed Version Control (7)</vt:lpstr>
      <vt:lpstr>Distributed Version Control (8)</vt:lpstr>
      <vt:lpstr>Tags and Branches</vt:lpstr>
      <vt:lpstr>Tags</vt:lpstr>
      <vt:lpstr>Branching</vt:lpstr>
      <vt:lpstr>Merging Branches</vt:lpstr>
      <vt:lpstr>Branching – Example</vt:lpstr>
      <vt:lpstr>Merging Branches – Example</vt:lpstr>
      <vt:lpstr>GitHub</vt:lpstr>
      <vt:lpstr>Software Configuration Management (SCM)</vt:lpstr>
      <vt:lpstr>Exercises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</dc:title>
  <dc:subject>Fundamentals of C# Programming Course @ Telerik Academy</dc:subject>
  <dc:creator>Svetlin Nakov</dc:creator>
  <cp:keywords>telerik, academy, education, free, course, course, knowledge sharing, team work</cp:keywords>
  <dc:description>Fundamentals of C# Programming Course @ Telerik Software Academy: 
http://csharpfundamentals.telerik.com
The website and all video materials are in Bulgarian</dc:description>
  <cp:lastModifiedBy>Miguel Ángel Campos Méndez</cp:lastModifiedBy>
  <cp:revision>841</cp:revision>
  <dcterms:created xsi:type="dcterms:W3CDTF">2007-12-08T16:03:35Z</dcterms:created>
  <dcterms:modified xsi:type="dcterms:W3CDTF">2021-05-10T17:54:31Z</dcterms:modified>
  <cp:category>Soft Skills</cp:category>
</cp:coreProperties>
</file>