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D13F7-DDAA-4AB5-B6B8-FBA5ADDF7D48}" v="63" dt="2021-12-08T10:46:05.994"/>
    <p1510:client id="{FDDA7930-1745-4163-AF86-79B1ABC3D41C}" v="204" dt="2021-12-08T08:07:44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7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4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84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4284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36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369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91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90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0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8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7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9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0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9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94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ndomuser.me/api/?results=5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>
                <a:cs typeface="Calibri Light"/>
              </a:rPr>
              <a:t>Лабораторна робота 8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>
                <a:cs typeface="Calibri"/>
              </a:rPr>
              <a:t>ПП-31</a:t>
            </a:r>
          </a:p>
          <a:p>
            <a:r>
              <a:rPr lang="uk-UA" dirty="0" err="1">
                <a:cs typeface="Calibri"/>
              </a:rPr>
              <a:t>Шемякін</a:t>
            </a:r>
            <a:r>
              <a:rPr lang="uk-UA" dirty="0">
                <a:cs typeface="Calibri"/>
              </a:rPr>
              <a:t> Антон</a:t>
            </a:r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5AD81-461C-46E7-A68A-FC22BE3F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ActiveRecord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2E6DB4E-56FF-4AFF-AC48-68E713DCB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uk-UA" dirty="0">
                <a:ea typeface="+mj-lt"/>
                <a:cs typeface="+mj-lt"/>
              </a:rPr>
              <a:t>Шаблон </a:t>
            </a:r>
            <a:r>
              <a:rPr lang="uk-UA" b="1" dirty="0" err="1">
                <a:ea typeface="+mj-lt"/>
                <a:cs typeface="+mj-lt"/>
              </a:rPr>
              <a:t>active</a:t>
            </a:r>
            <a:r>
              <a:rPr lang="uk-UA" b="1" dirty="0">
                <a:ea typeface="+mj-lt"/>
                <a:cs typeface="+mj-lt"/>
              </a:rPr>
              <a:t> </a:t>
            </a:r>
            <a:r>
              <a:rPr lang="uk-UA" b="1" dirty="0" err="1">
                <a:ea typeface="+mj-lt"/>
                <a:cs typeface="+mj-lt"/>
              </a:rPr>
              <a:t>record</a:t>
            </a:r>
            <a:r>
              <a:rPr lang="uk-UA" dirty="0">
                <a:ea typeface="+mj-lt"/>
                <a:cs typeface="+mj-lt"/>
              </a:rPr>
              <a:t> — це шаблон </a:t>
            </a:r>
            <a:r>
              <a:rPr lang="uk-UA" dirty="0" err="1">
                <a:ea typeface="+mj-lt"/>
                <a:cs typeface="+mj-lt"/>
              </a:rPr>
              <a:t>проєктування</a:t>
            </a:r>
            <a:r>
              <a:rPr lang="uk-UA" dirty="0">
                <a:ea typeface="+mj-lt"/>
                <a:cs typeface="+mj-lt"/>
              </a:rPr>
              <a:t> що використовується при реалізації доступу до реляційних баз даних. Інтерфейс такого об'єкта включає функції CRUD, а також поля, що більш чи менш прямо відповідають полям відповідної таблиці в базі даних.</a:t>
            </a:r>
            <a:endParaRPr lang="uk-UA" dirty="0"/>
          </a:p>
          <a:p>
            <a:pPr>
              <a:buNone/>
            </a:pPr>
            <a:r>
              <a:rPr lang="uk-UA" dirty="0" err="1">
                <a:ea typeface="+mj-lt"/>
                <a:cs typeface="+mj-lt"/>
              </a:rPr>
              <a:t>Active</a:t>
            </a:r>
            <a:r>
              <a:rPr lang="uk-UA" dirty="0">
                <a:ea typeface="+mj-lt"/>
                <a:cs typeface="+mj-lt"/>
              </a:rPr>
              <a:t> </a:t>
            </a:r>
            <a:r>
              <a:rPr lang="uk-UA" dirty="0" err="1">
                <a:ea typeface="+mj-lt"/>
                <a:cs typeface="+mj-lt"/>
              </a:rPr>
              <a:t>Record</a:t>
            </a:r>
            <a:r>
              <a:rPr lang="uk-UA" dirty="0">
                <a:ea typeface="+mj-lt"/>
                <a:cs typeface="+mj-lt"/>
              </a:rPr>
              <a:t> реалізує популярний підхід об'єктно-орієнтованого </a:t>
            </a:r>
            <a:r>
              <a:rPr lang="uk-UA" dirty="0" err="1">
                <a:ea typeface="+mj-lt"/>
                <a:cs typeface="+mj-lt"/>
              </a:rPr>
              <a:t>проєкціювання</a:t>
            </a:r>
            <a:r>
              <a:rPr lang="uk-UA" dirty="0">
                <a:ea typeface="+mj-lt"/>
                <a:cs typeface="+mj-lt"/>
              </a:rPr>
              <a:t>. Кожен клас AR відображає таблицю (чи представлення) бази даних, екземпляр AR — запис цієї таблиці, а загальні операції реалізовані як методи AR. В результаті можна працювати з більшою об'єктно-орієнтованістю.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4858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F1AD9-81A2-4DB9-B186-A3674A55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>
                <a:cs typeface="Calibri Light"/>
              </a:rPr>
              <a:t>Kiss</a:t>
            </a:r>
            <a:endParaRPr lang="uk-UA" dirty="0" err="1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0031C3C-E286-447A-AE74-7AE0BDE5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dirty="0">
                <a:cs typeface="Calibri" panose="020F0502020204030204"/>
              </a:rPr>
              <a:t>Він являється головним </a:t>
            </a:r>
            <a:r>
              <a:rPr lang="uk-UA" dirty="0" err="1">
                <a:cs typeface="Calibri" panose="020F0502020204030204"/>
              </a:rPr>
              <a:t>паттерном</a:t>
            </a:r>
            <a:r>
              <a:rPr lang="uk-UA" dirty="0">
                <a:cs typeface="Calibri" panose="020F0502020204030204"/>
              </a:rPr>
              <a:t> який містить усі правила гарного коду.</a:t>
            </a:r>
          </a:p>
          <a:p>
            <a:pPr marL="0" indent="0">
              <a:buNone/>
            </a:pPr>
            <a:r>
              <a:rPr lang="uk-UA" dirty="0">
                <a:cs typeface="Calibri" panose="020F0502020204030204"/>
              </a:rPr>
              <a:t>Так як я являюсь новачком у цьому напрямі, я використовував </a:t>
            </a:r>
            <a:r>
              <a:rPr lang="uk-UA" dirty="0" err="1">
                <a:cs typeface="Calibri" panose="020F0502020204030204"/>
              </a:rPr>
              <a:t>eslint</a:t>
            </a:r>
            <a:r>
              <a:rPr lang="uk-UA" dirty="0">
                <a:cs typeface="Calibri" panose="020F0502020204030204"/>
              </a:rPr>
              <a:t>, як засіб перевірки коду на якість.  </a:t>
            </a:r>
          </a:p>
        </p:txBody>
      </p:sp>
    </p:spTree>
    <p:extLst>
      <p:ext uri="{BB962C8B-B14F-4D97-AF65-F5344CB8AC3E}">
        <p14:creationId xmlns:p14="http://schemas.microsoft.com/office/powerpoint/2010/main" val="269104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C8671-7357-4AB2-8AA6-E21FCDE1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>
                <a:cs typeface="Calibri Light"/>
              </a:rPr>
              <a:t>Eslint</a:t>
            </a:r>
            <a:endParaRPr lang="uk-UA" dirty="0" err="1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71F1DD4-A60E-4E68-BB15-7456B1799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None/>
            </a:pPr>
            <a:r>
              <a:rPr lang="uk-UA" dirty="0">
                <a:ea typeface="+mn-lt"/>
                <a:cs typeface="+mn-lt"/>
              </a:rPr>
              <a:t>{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   "</a:t>
            </a:r>
            <a:r>
              <a:rPr lang="uk-UA" dirty="0" err="1">
                <a:ea typeface="+mn-lt"/>
                <a:cs typeface="+mn-lt"/>
              </a:rPr>
              <a:t>env</a:t>
            </a:r>
            <a:r>
              <a:rPr lang="uk-UA" dirty="0">
                <a:ea typeface="+mn-lt"/>
                <a:cs typeface="+mn-lt"/>
              </a:rPr>
              <a:t>": {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       "</a:t>
            </a:r>
            <a:r>
              <a:rPr lang="uk-UA" dirty="0" err="1">
                <a:ea typeface="+mn-lt"/>
                <a:cs typeface="+mn-lt"/>
              </a:rPr>
              <a:t>browser</a:t>
            </a:r>
            <a:r>
              <a:rPr lang="uk-UA" dirty="0">
                <a:ea typeface="+mn-lt"/>
                <a:cs typeface="+mn-lt"/>
              </a:rPr>
              <a:t>": </a:t>
            </a:r>
            <a:r>
              <a:rPr lang="uk-UA" dirty="0" err="1">
                <a:ea typeface="+mn-lt"/>
                <a:cs typeface="+mn-lt"/>
              </a:rPr>
              <a:t>true</a:t>
            </a:r>
            <a:r>
              <a:rPr lang="uk-UA" dirty="0">
                <a:ea typeface="+mn-lt"/>
                <a:cs typeface="+mn-lt"/>
              </a:rPr>
              <a:t>,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       "es2021": </a:t>
            </a:r>
            <a:r>
              <a:rPr lang="uk-UA" dirty="0" err="1">
                <a:ea typeface="+mn-lt"/>
                <a:cs typeface="+mn-lt"/>
              </a:rPr>
              <a:t>true</a:t>
            </a:r>
            <a:endParaRPr lang="uk-UA" dirty="0" err="1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   },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   "</a:t>
            </a:r>
            <a:r>
              <a:rPr lang="uk-UA" dirty="0" err="1">
                <a:ea typeface="+mn-lt"/>
                <a:cs typeface="+mn-lt"/>
              </a:rPr>
              <a:t>extends</a:t>
            </a:r>
            <a:r>
              <a:rPr lang="uk-UA" dirty="0">
                <a:ea typeface="+mn-lt"/>
                <a:cs typeface="+mn-lt"/>
              </a:rPr>
              <a:t>": [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       "</a:t>
            </a:r>
            <a:r>
              <a:rPr lang="uk-UA" dirty="0" err="1">
                <a:ea typeface="+mn-lt"/>
                <a:cs typeface="+mn-lt"/>
              </a:rPr>
              <a:t>eslint:recommended</a:t>
            </a:r>
            <a:r>
              <a:rPr lang="uk-UA" dirty="0">
                <a:ea typeface="+mn-lt"/>
                <a:cs typeface="+mn-lt"/>
              </a:rPr>
              <a:t>",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       "</a:t>
            </a:r>
            <a:r>
              <a:rPr lang="uk-UA" dirty="0" err="1">
                <a:ea typeface="+mn-lt"/>
                <a:cs typeface="+mn-lt"/>
              </a:rPr>
              <a:t>plugin</a:t>
            </a:r>
            <a:r>
              <a:rPr lang="uk-UA" dirty="0">
                <a:ea typeface="+mn-lt"/>
                <a:cs typeface="+mn-lt"/>
              </a:rPr>
              <a:t>:@</a:t>
            </a:r>
            <a:r>
              <a:rPr lang="uk-UA" dirty="0" err="1">
                <a:ea typeface="+mn-lt"/>
                <a:cs typeface="+mn-lt"/>
              </a:rPr>
              <a:t>typescript-eslint</a:t>
            </a:r>
            <a:r>
              <a:rPr lang="uk-UA" dirty="0">
                <a:ea typeface="+mn-lt"/>
                <a:cs typeface="+mn-lt"/>
              </a:rPr>
              <a:t>/</a:t>
            </a:r>
            <a:r>
              <a:rPr lang="uk-UA" dirty="0" err="1">
                <a:ea typeface="+mn-lt"/>
                <a:cs typeface="+mn-lt"/>
              </a:rPr>
              <a:t>recommended</a:t>
            </a:r>
            <a:r>
              <a:rPr lang="uk-UA" dirty="0">
                <a:ea typeface="+mn-lt"/>
                <a:cs typeface="+mn-lt"/>
              </a:rPr>
              <a:t>"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   ],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   "</a:t>
            </a:r>
            <a:r>
              <a:rPr lang="uk-UA" dirty="0" err="1">
                <a:ea typeface="+mn-lt"/>
                <a:cs typeface="+mn-lt"/>
              </a:rPr>
              <a:t>parser</a:t>
            </a:r>
            <a:r>
              <a:rPr lang="uk-UA" dirty="0">
                <a:ea typeface="+mn-lt"/>
                <a:cs typeface="+mn-lt"/>
              </a:rPr>
              <a:t>": "@</a:t>
            </a:r>
            <a:r>
              <a:rPr lang="uk-UA" dirty="0" err="1">
                <a:ea typeface="+mn-lt"/>
                <a:cs typeface="+mn-lt"/>
              </a:rPr>
              <a:t>typescript-eslint</a:t>
            </a:r>
            <a:r>
              <a:rPr lang="uk-UA" dirty="0">
                <a:ea typeface="+mn-lt"/>
                <a:cs typeface="+mn-lt"/>
              </a:rPr>
              <a:t>/</a:t>
            </a:r>
            <a:r>
              <a:rPr lang="uk-UA" dirty="0" err="1">
                <a:ea typeface="+mn-lt"/>
                <a:cs typeface="+mn-lt"/>
              </a:rPr>
              <a:t>parser</a:t>
            </a:r>
            <a:r>
              <a:rPr lang="uk-UA" dirty="0">
                <a:ea typeface="+mn-lt"/>
                <a:cs typeface="+mn-lt"/>
              </a:rPr>
              <a:t>",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   "</a:t>
            </a:r>
            <a:r>
              <a:rPr lang="uk-UA" dirty="0" err="1">
                <a:ea typeface="+mn-lt"/>
                <a:cs typeface="+mn-lt"/>
              </a:rPr>
              <a:t>parserOptions</a:t>
            </a:r>
            <a:r>
              <a:rPr lang="uk-UA" dirty="0">
                <a:ea typeface="+mn-lt"/>
                <a:cs typeface="+mn-lt"/>
              </a:rPr>
              <a:t>": {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       "</a:t>
            </a:r>
            <a:r>
              <a:rPr lang="uk-UA" dirty="0" err="1">
                <a:ea typeface="+mn-lt"/>
                <a:cs typeface="+mn-lt"/>
              </a:rPr>
              <a:t>ecmaVersion</a:t>
            </a:r>
            <a:r>
              <a:rPr lang="uk-UA" dirty="0">
                <a:ea typeface="+mn-lt"/>
                <a:cs typeface="+mn-lt"/>
              </a:rPr>
              <a:t>": 13,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       "</a:t>
            </a:r>
            <a:r>
              <a:rPr lang="uk-UA" dirty="0" err="1">
                <a:ea typeface="+mn-lt"/>
                <a:cs typeface="+mn-lt"/>
              </a:rPr>
              <a:t>sourceType</a:t>
            </a:r>
            <a:r>
              <a:rPr lang="uk-UA" dirty="0">
                <a:ea typeface="+mn-lt"/>
                <a:cs typeface="+mn-lt"/>
              </a:rPr>
              <a:t>": "</a:t>
            </a:r>
            <a:r>
              <a:rPr lang="uk-UA" dirty="0" err="1">
                <a:ea typeface="+mn-lt"/>
                <a:cs typeface="+mn-lt"/>
              </a:rPr>
              <a:t>module</a:t>
            </a:r>
            <a:r>
              <a:rPr lang="uk-UA" dirty="0">
                <a:ea typeface="+mn-lt"/>
                <a:cs typeface="+mn-lt"/>
              </a:rPr>
              <a:t>"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   },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   "</a:t>
            </a:r>
            <a:r>
              <a:rPr lang="uk-UA" dirty="0" err="1">
                <a:ea typeface="+mn-lt"/>
                <a:cs typeface="+mn-lt"/>
              </a:rPr>
              <a:t>plugins</a:t>
            </a:r>
            <a:r>
              <a:rPr lang="uk-UA" dirty="0">
                <a:ea typeface="+mn-lt"/>
                <a:cs typeface="+mn-lt"/>
              </a:rPr>
              <a:t>": [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       "@</a:t>
            </a:r>
            <a:r>
              <a:rPr lang="uk-UA" dirty="0" err="1">
                <a:ea typeface="+mn-lt"/>
                <a:cs typeface="+mn-lt"/>
              </a:rPr>
              <a:t>typescript-eslint</a:t>
            </a:r>
            <a:r>
              <a:rPr lang="uk-UA" dirty="0">
                <a:ea typeface="+mn-lt"/>
                <a:cs typeface="+mn-lt"/>
              </a:rPr>
              <a:t>"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   ],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   "</a:t>
            </a:r>
            <a:r>
              <a:rPr lang="uk-UA" dirty="0" err="1">
                <a:ea typeface="+mn-lt"/>
                <a:cs typeface="+mn-lt"/>
              </a:rPr>
              <a:t>rules</a:t>
            </a:r>
            <a:r>
              <a:rPr lang="uk-UA" dirty="0">
                <a:ea typeface="+mn-lt"/>
                <a:cs typeface="+mn-lt"/>
              </a:rPr>
              <a:t>": {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   }</a:t>
            </a:r>
            <a:endParaRPr lang="uk-UA" dirty="0"/>
          </a:p>
          <a:p>
            <a:pPr marL="0" indent="0">
              <a:buNone/>
            </a:pPr>
            <a:r>
              <a:rPr lang="uk-UA" dirty="0">
                <a:ea typeface="+mn-lt"/>
                <a:cs typeface="+mn-lt"/>
              </a:rPr>
              <a:t>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9949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E0B26-25CC-4E64-BE35-3B9693D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>
                <a:cs typeface="Calibri Light"/>
              </a:rPr>
              <a:t>Singleton</a:t>
            </a:r>
            <a:endParaRPr lang="uk-UA" dirty="0" err="1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821D847-838A-4385-A545-790262137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b="1" dirty="0">
                <a:ea typeface="+mn-lt"/>
                <a:cs typeface="+mn-lt"/>
              </a:rPr>
              <a:t>Одинак</a:t>
            </a:r>
            <a:r>
              <a:rPr lang="uk-UA" dirty="0">
                <a:ea typeface="+mn-lt"/>
                <a:cs typeface="+mn-lt"/>
              </a:rPr>
              <a:t> — шаблон </a:t>
            </a:r>
            <a:r>
              <a:rPr lang="uk-UA" dirty="0" err="1">
                <a:ea typeface="+mn-lt"/>
                <a:cs typeface="+mn-lt"/>
              </a:rPr>
              <a:t>проєктування</a:t>
            </a:r>
            <a:r>
              <a:rPr lang="uk-UA" dirty="0">
                <a:ea typeface="+mn-lt"/>
                <a:cs typeface="+mn-lt"/>
              </a:rPr>
              <a:t>, відноситься до класу твірних шаблонів. Гарантує, що клас матиме тільки один екземпляр, і забезпечує глобальну точку доступу до цього екземпляра.</a:t>
            </a:r>
            <a:endParaRPr lang="uk-UA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276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90AB06-4CE7-4222-A658-E06D9D06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>
                <a:cs typeface="Calibri Light"/>
              </a:rPr>
              <a:t>Singleton</a:t>
            </a:r>
            <a:endParaRPr lang="uk-UA" dirty="0" err="1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DDF6085-6389-4739-A5BE-09ABF9262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uk-UA" dirty="0">
                <a:ea typeface="+mn-lt"/>
                <a:cs typeface="+mn-lt"/>
              </a:rPr>
              <a:t>@Injectable({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 </a:t>
            </a:r>
            <a:r>
              <a:rPr lang="uk-UA" dirty="0" err="1">
                <a:ea typeface="+mn-lt"/>
                <a:cs typeface="+mn-lt"/>
              </a:rPr>
              <a:t>providedIn</a:t>
            </a:r>
            <a:r>
              <a:rPr lang="uk-UA" dirty="0">
                <a:ea typeface="+mn-lt"/>
                <a:cs typeface="+mn-lt"/>
              </a:rPr>
              <a:t>: '</a:t>
            </a:r>
            <a:r>
              <a:rPr lang="uk-UA" dirty="0" err="1">
                <a:ea typeface="+mn-lt"/>
                <a:cs typeface="+mn-lt"/>
              </a:rPr>
              <a:t>root</a:t>
            </a:r>
            <a:r>
              <a:rPr lang="uk-UA" dirty="0">
                <a:ea typeface="+mn-lt"/>
                <a:cs typeface="+mn-lt"/>
              </a:rPr>
              <a:t>'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})</a:t>
            </a:r>
            <a:endParaRPr lang="uk-UA" dirty="0"/>
          </a:p>
          <a:p>
            <a:pPr>
              <a:buNone/>
            </a:pPr>
            <a:r>
              <a:rPr lang="uk-UA" dirty="0" err="1">
                <a:ea typeface="+mn-lt"/>
                <a:cs typeface="+mn-lt"/>
              </a:rPr>
              <a:t>export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class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VoterService</a:t>
            </a:r>
            <a:r>
              <a:rPr lang="uk-UA" dirty="0">
                <a:ea typeface="+mn-lt"/>
                <a:cs typeface="+mn-lt"/>
              </a:rPr>
              <a:t> {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 </a:t>
            </a:r>
            <a:r>
              <a:rPr lang="uk-UA" dirty="0" err="1">
                <a:ea typeface="+mn-lt"/>
                <a:cs typeface="+mn-lt"/>
              </a:rPr>
              <a:t>constructor</a:t>
            </a:r>
            <a:r>
              <a:rPr lang="uk-UA" dirty="0">
                <a:ea typeface="+mn-lt"/>
                <a:cs typeface="+mn-lt"/>
              </a:rPr>
              <a:t>(</a:t>
            </a:r>
            <a:r>
              <a:rPr lang="uk-UA" dirty="0" err="1">
                <a:ea typeface="+mn-lt"/>
                <a:cs typeface="+mn-lt"/>
              </a:rPr>
              <a:t>private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http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HttpClient</a:t>
            </a:r>
            <a:r>
              <a:rPr lang="uk-UA" dirty="0">
                <a:ea typeface="+mn-lt"/>
                <a:cs typeface="+mn-lt"/>
              </a:rPr>
              <a:t>) { }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 </a:t>
            </a:r>
            <a:r>
              <a:rPr lang="uk-UA" dirty="0" err="1">
                <a:ea typeface="+mn-lt"/>
                <a:cs typeface="+mn-lt"/>
              </a:rPr>
              <a:t>apiUrl</a:t>
            </a:r>
            <a:r>
              <a:rPr lang="uk-UA" dirty="0">
                <a:ea typeface="+mn-lt"/>
                <a:cs typeface="+mn-lt"/>
              </a:rPr>
              <a:t> = "</a:t>
            </a:r>
            <a:r>
              <a:rPr lang="uk-UA" dirty="0">
                <a:ea typeface="+mn-lt"/>
                <a:cs typeface="+mn-lt"/>
                <a:hlinkClick r:id="rId2"/>
              </a:rPr>
              <a:t>https://randomuser.me/api/?results=50</a:t>
            </a:r>
            <a:r>
              <a:rPr lang="uk-UA" dirty="0">
                <a:ea typeface="+mn-lt"/>
                <a:cs typeface="+mn-lt"/>
              </a:rPr>
              <a:t>";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 </a:t>
            </a:r>
            <a:r>
              <a:rPr lang="uk-UA" dirty="0" err="1">
                <a:ea typeface="+mn-lt"/>
                <a:cs typeface="+mn-lt"/>
              </a:rPr>
              <a:t>voters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Voter</a:t>
            </a:r>
            <a:r>
              <a:rPr lang="uk-UA" dirty="0">
                <a:ea typeface="+mn-lt"/>
                <a:cs typeface="+mn-lt"/>
              </a:rPr>
              <a:t>[] = [];</a:t>
            </a:r>
            <a:endParaRPr lang="uk-UA" dirty="0"/>
          </a:p>
          <a:p>
            <a:pPr>
              <a:buNone/>
            </a:pPr>
            <a:endParaRPr lang="uk-UA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 </a:t>
            </a:r>
            <a:r>
              <a:rPr lang="uk-UA" dirty="0" err="1">
                <a:ea typeface="+mn-lt"/>
                <a:cs typeface="+mn-lt"/>
              </a:rPr>
              <a:t>getVoters</a:t>
            </a:r>
            <a:r>
              <a:rPr lang="uk-UA" dirty="0">
                <a:ea typeface="+mn-lt"/>
                <a:cs typeface="+mn-lt"/>
              </a:rPr>
              <a:t>(): </a:t>
            </a:r>
            <a:r>
              <a:rPr lang="uk-UA" dirty="0" err="1">
                <a:ea typeface="+mn-lt"/>
                <a:cs typeface="+mn-lt"/>
              </a:rPr>
              <a:t>Observable</a:t>
            </a:r>
            <a:r>
              <a:rPr lang="uk-UA" dirty="0">
                <a:ea typeface="+mn-lt"/>
                <a:cs typeface="+mn-lt"/>
              </a:rPr>
              <a:t>&lt;</a:t>
            </a:r>
            <a:r>
              <a:rPr lang="uk-UA" dirty="0" err="1">
                <a:ea typeface="+mn-lt"/>
                <a:cs typeface="+mn-lt"/>
              </a:rPr>
              <a:t>any</a:t>
            </a:r>
            <a:r>
              <a:rPr lang="uk-UA" dirty="0">
                <a:ea typeface="+mn-lt"/>
                <a:cs typeface="+mn-lt"/>
              </a:rPr>
              <a:t>&gt; {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   </a:t>
            </a:r>
            <a:r>
              <a:rPr lang="uk-UA" dirty="0" err="1">
                <a:ea typeface="+mn-lt"/>
                <a:cs typeface="+mn-lt"/>
              </a:rPr>
              <a:t>return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this.http.get</a:t>
            </a:r>
            <a:r>
              <a:rPr lang="uk-UA" dirty="0">
                <a:ea typeface="+mn-lt"/>
                <a:cs typeface="+mn-lt"/>
              </a:rPr>
              <a:t>&lt;</a:t>
            </a:r>
            <a:r>
              <a:rPr lang="uk-UA" dirty="0" err="1">
                <a:ea typeface="+mn-lt"/>
                <a:cs typeface="+mn-lt"/>
              </a:rPr>
              <a:t>any</a:t>
            </a:r>
            <a:r>
              <a:rPr lang="uk-UA" dirty="0">
                <a:ea typeface="+mn-lt"/>
                <a:cs typeface="+mn-lt"/>
              </a:rPr>
              <a:t>[]&gt;(</a:t>
            </a:r>
            <a:r>
              <a:rPr lang="uk-UA" dirty="0" err="1">
                <a:ea typeface="+mn-lt"/>
                <a:cs typeface="+mn-lt"/>
              </a:rPr>
              <a:t>this.apiUrl</a:t>
            </a:r>
            <a:r>
              <a:rPr lang="uk-UA" dirty="0">
                <a:ea typeface="+mn-lt"/>
                <a:cs typeface="+mn-lt"/>
              </a:rPr>
              <a:t>);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 }</a:t>
            </a:r>
            <a:endParaRPr lang="uk-UA" dirty="0"/>
          </a:p>
          <a:p>
            <a:pPr marL="0" indent="0">
              <a:buNone/>
            </a:pPr>
            <a:r>
              <a:rPr lang="uk-UA" dirty="0">
                <a:ea typeface="+mn-lt"/>
                <a:cs typeface="+mn-lt"/>
              </a:rPr>
              <a:t>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0437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D2DCC-C5E2-4FB6-B4B0-FE71CE02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>
                <a:ea typeface="+mj-lt"/>
                <a:cs typeface="+mj-lt"/>
              </a:rPr>
              <a:t>Decorator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4263AA7-99D8-403B-9CB5-0BBFF8EB8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b="1" dirty="0">
                <a:ea typeface="+mj-lt"/>
                <a:cs typeface="+mj-lt"/>
              </a:rPr>
              <a:t>Декоратор</a:t>
            </a:r>
            <a:r>
              <a:rPr lang="uk-UA" dirty="0">
                <a:ea typeface="+mj-lt"/>
                <a:cs typeface="+mj-lt"/>
              </a:rPr>
              <a:t>, </a:t>
            </a:r>
            <a:r>
              <a:rPr lang="uk-UA" b="1" dirty="0" err="1">
                <a:ea typeface="+mj-lt"/>
                <a:cs typeface="+mj-lt"/>
              </a:rPr>
              <a:t>Decorator</a:t>
            </a:r>
            <a:r>
              <a:rPr lang="uk-UA" dirty="0">
                <a:ea typeface="+mj-lt"/>
                <a:cs typeface="+mj-lt"/>
              </a:rPr>
              <a:t> — структурний шаблон </a:t>
            </a:r>
            <a:r>
              <a:rPr lang="uk-UA" dirty="0" err="1">
                <a:ea typeface="+mj-lt"/>
                <a:cs typeface="+mj-lt"/>
              </a:rPr>
              <a:t>проєктування</a:t>
            </a:r>
            <a:r>
              <a:rPr lang="uk-UA" dirty="0">
                <a:ea typeface="+mj-lt"/>
                <a:cs typeface="+mj-lt"/>
              </a:rPr>
              <a:t>, призначений для динамічного підключення додаткових можливостей до об'єкта. Шаблон </a:t>
            </a:r>
            <a:r>
              <a:rPr lang="uk-UA" dirty="0" err="1">
                <a:ea typeface="+mj-lt"/>
                <a:cs typeface="+mj-lt"/>
              </a:rPr>
              <a:t>Decorator</a:t>
            </a:r>
            <a:r>
              <a:rPr lang="uk-UA" dirty="0">
                <a:ea typeface="+mj-lt"/>
                <a:cs typeface="+mj-lt"/>
              </a:rPr>
              <a:t> надає гнучку альтернативу методу визначення підкласів з метою розширення функціональності.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7381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86870-0088-45DE-AB14-4EB35AF0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Decorator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69C4DFB-EFA0-4071-90DB-3D84A14B0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82" y="1310457"/>
            <a:ext cx="9317771" cy="4937942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buNone/>
            </a:pPr>
            <a:r>
              <a:rPr lang="uk-UA" dirty="0">
                <a:ea typeface="+mj-lt"/>
                <a:cs typeface="+mj-lt"/>
              </a:rPr>
              <a:t>@Injectable({</a:t>
            </a:r>
            <a:endParaRPr lang="uk-UA" dirty="0"/>
          </a:p>
          <a:p>
            <a:pPr>
              <a:buNone/>
            </a:pPr>
            <a:r>
              <a:rPr lang="uk-UA" dirty="0">
                <a:ea typeface="+mj-lt"/>
                <a:cs typeface="+mj-lt"/>
              </a:rPr>
              <a:t>  </a:t>
            </a:r>
            <a:r>
              <a:rPr lang="uk-UA" dirty="0" err="1">
                <a:ea typeface="+mj-lt"/>
                <a:cs typeface="+mj-lt"/>
              </a:rPr>
              <a:t>providedIn</a:t>
            </a:r>
            <a:r>
              <a:rPr lang="uk-UA" dirty="0">
                <a:ea typeface="+mj-lt"/>
                <a:cs typeface="+mj-lt"/>
              </a:rPr>
              <a:t>: '</a:t>
            </a:r>
            <a:r>
              <a:rPr lang="uk-UA" dirty="0" err="1">
                <a:ea typeface="+mj-lt"/>
                <a:cs typeface="+mj-lt"/>
              </a:rPr>
              <a:t>root</a:t>
            </a:r>
            <a:r>
              <a:rPr lang="uk-UA" dirty="0">
                <a:ea typeface="+mj-lt"/>
                <a:cs typeface="+mj-lt"/>
              </a:rPr>
              <a:t>'</a:t>
            </a:r>
            <a:endParaRPr lang="uk-UA" dirty="0"/>
          </a:p>
          <a:p>
            <a:pPr>
              <a:buNone/>
            </a:pPr>
            <a:r>
              <a:rPr lang="uk-UA" dirty="0">
                <a:ea typeface="+mj-lt"/>
                <a:cs typeface="+mj-lt"/>
              </a:rPr>
              <a:t>})</a:t>
            </a:r>
            <a:endParaRPr lang="uk-UA"/>
          </a:p>
          <a:p>
            <a:pPr>
              <a:buNone/>
            </a:pPr>
            <a:r>
              <a:rPr lang="uk-UA" dirty="0" err="1">
                <a:ea typeface="+mj-lt"/>
                <a:cs typeface="+mj-lt"/>
              </a:rPr>
              <a:t>export</a:t>
            </a:r>
            <a:r>
              <a:rPr lang="uk-UA" dirty="0">
                <a:ea typeface="+mj-lt"/>
                <a:cs typeface="+mj-lt"/>
              </a:rPr>
              <a:t> </a:t>
            </a:r>
            <a:r>
              <a:rPr lang="uk-UA" dirty="0" err="1">
                <a:ea typeface="+mj-lt"/>
                <a:cs typeface="+mj-lt"/>
              </a:rPr>
              <a:t>class</a:t>
            </a:r>
            <a:r>
              <a:rPr lang="uk-UA" dirty="0">
                <a:ea typeface="+mj-lt"/>
                <a:cs typeface="+mj-lt"/>
              </a:rPr>
              <a:t> </a:t>
            </a:r>
            <a:r>
              <a:rPr lang="uk-UA" dirty="0" err="1">
                <a:ea typeface="+mj-lt"/>
                <a:cs typeface="+mj-lt"/>
              </a:rPr>
              <a:t>FavoriteVoterService</a:t>
            </a:r>
            <a:r>
              <a:rPr lang="uk-UA" dirty="0">
                <a:ea typeface="+mj-lt"/>
                <a:cs typeface="+mj-lt"/>
              </a:rPr>
              <a:t> {</a:t>
            </a:r>
            <a:endParaRPr lang="uk-UA" dirty="0"/>
          </a:p>
          <a:p>
            <a:pPr>
              <a:buNone/>
            </a:pPr>
            <a:r>
              <a:rPr lang="uk-UA" dirty="0">
                <a:ea typeface="+mj-lt"/>
                <a:cs typeface="+mj-lt"/>
              </a:rPr>
              <a:t>  </a:t>
            </a:r>
            <a:r>
              <a:rPr lang="uk-UA" dirty="0" err="1">
                <a:ea typeface="+mj-lt"/>
                <a:cs typeface="+mj-lt"/>
              </a:rPr>
              <a:t>public</a:t>
            </a:r>
            <a:r>
              <a:rPr lang="uk-UA" dirty="0">
                <a:ea typeface="+mj-lt"/>
                <a:cs typeface="+mj-lt"/>
              </a:rPr>
              <a:t> </a:t>
            </a:r>
            <a:r>
              <a:rPr lang="uk-UA" dirty="0" err="1">
                <a:ea typeface="+mj-lt"/>
                <a:cs typeface="+mj-lt"/>
              </a:rPr>
              <a:t>favoriteVoters</a:t>
            </a:r>
            <a:r>
              <a:rPr lang="uk-UA" dirty="0">
                <a:ea typeface="+mj-lt"/>
                <a:cs typeface="+mj-lt"/>
              </a:rPr>
              <a:t>$ = </a:t>
            </a:r>
            <a:r>
              <a:rPr lang="uk-UA" dirty="0" err="1">
                <a:ea typeface="+mj-lt"/>
                <a:cs typeface="+mj-lt"/>
              </a:rPr>
              <a:t>new</a:t>
            </a:r>
            <a:r>
              <a:rPr lang="uk-UA" dirty="0">
                <a:ea typeface="+mj-lt"/>
                <a:cs typeface="+mj-lt"/>
              </a:rPr>
              <a:t> </a:t>
            </a:r>
            <a:r>
              <a:rPr lang="uk-UA" dirty="0" err="1">
                <a:ea typeface="+mj-lt"/>
                <a:cs typeface="+mj-lt"/>
              </a:rPr>
              <a:t>BehaviorSubject</a:t>
            </a:r>
            <a:r>
              <a:rPr lang="uk-UA" dirty="0">
                <a:ea typeface="+mj-lt"/>
                <a:cs typeface="+mj-lt"/>
              </a:rPr>
              <a:t>&lt;</a:t>
            </a:r>
            <a:r>
              <a:rPr lang="uk-UA" dirty="0" err="1">
                <a:ea typeface="+mj-lt"/>
                <a:cs typeface="+mj-lt"/>
              </a:rPr>
              <a:t>Voter</a:t>
            </a:r>
            <a:r>
              <a:rPr lang="uk-UA" dirty="0">
                <a:ea typeface="+mj-lt"/>
                <a:cs typeface="+mj-lt"/>
              </a:rPr>
              <a:t>[]&gt;([]);</a:t>
            </a:r>
            <a:endParaRPr lang="uk-UA"/>
          </a:p>
          <a:p>
            <a:pPr>
              <a:buNone/>
            </a:pPr>
            <a:r>
              <a:rPr lang="uk-UA" dirty="0">
                <a:ea typeface="+mj-lt"/>
                <a:cs typeface="+mj-lt"/>
              </a:rPr>
              <a:t>  </a:t>
            </a:r>
            <a:r>
              <a:rPr lang="uk-UA" dirty="0" err="1">
                <a:ea typeface="+mj-lt"/>
                <a:cs typeface="+mj-lt"/>
              </a:rPr>
              <a:t>private</a:t>
            </a:r>
            <a:r>
              <a:rPr lang="uk-UA" dirty="0">
                <a:ea typeface="+mj-lt"/>
                <a:cs typeface="+mj-lt"/>
              </a:rPr>
              <a:t> </a:t>
            </a:r>
            <a:r>
              <a:rPr lang="uk-UA" dirty="0" err="1">
                <a:ea typeface="+mj-lt"/>
                <a:cs typeface="+mj-lt"/>
              </a:rPr>
              <a:t>favoriteVoters</a:t>
            </a:r>
            <a:r>
              <a:rPr lang="uk-UA" dirty="0">
                <a:ea typeface="+mj-lt"/>
                <a:cs typeface="+mj-lt"/>
              </a:rPr>
              <a:t>: </a:t>
            </a:r>
            <a:r>
              <a:rPr lang="uk-UA" dirty="0" err="1">
                <a:ea typeface="+mj-lt"/>
                <a:cs typeface="+mj-lt"/>
              </a:rPr>
              <a:t>Voter</a:t>
            </a:r>
            <a:r>
              <a:rPr lang="uk-UA" dirty="0">
                <a:ea typeface="+mj-lt"/>
                <a:cs typeface="+mj-lt"/>
              </a:rPr>
              <a:t>[] = [];</a:t>
            </a:r>
            <a:endParaRPr lang="uk-UA" dirty="0"/>
          </a:p>
          <a:p>
            <a:pPr>
              <a:buNone/>
            </a:pPr>
            <a:endParaRPr lang="uk-UA"/>
          </a:p>
          <a:p>
            <a:pPr>
              <a:buNone/>
            </a:pPr>
            <a:r>
              <a:rPr lang="uk-UA" dirty="0">
                <a:ea typeface="+mj-lt"/>
                <a:cs typeface="+mj-lt"/>
              </a:rPr>
              <a:t>  </a:t>
            </a:r>
            <a:r>
              <a:rPr lang="uk-UA" dirty="0" err="1">
                <a:ea typeface="+mj-lt"/>
                <a:cs typeface="+mj-lt"/>
              </a:rPr>
              <a:t>constructor</a:t>
            </a:r>
            <a:r>
              <a:rPr lang="uk-UA" dirty="0">
                <a:ea typeface="+mj-lt"/>
                <a:cs typeface="+mj-lt"/>
              </a:rPr>
              <a:t>() { }</a:t>
            </a:r>
            <a:endParaRPr lang="uk-UA"/>
          </a:p>
          <a:p>
            <a:pPr>
              <a:buNone/>
            </a:pPr>
            <a:endParaRPr lang="uk-UA"/>
          </a:p>
          <a:p>
            <a:pPr>
              <a:buNone/>
            </a:pPr>
            <a:endParaRPr lang="uk-UA"/>
          </a:p>
          <a:p>
            <a:pPr>
              <a:buNone/>
            </a:pPr>
            <a:r>
              <a:rPr lang="uk-UA" dirty="0">
                <a:ea typeface="+mj-lt"/>
                <a:cs typeface="+mj-lt"/>
              </a:rPr>
              <a:t>  </a:t>
            </a:r>
            <a:r>
              <a:rPr lang="uk-UA" dirty="0" err="1">
                <a:ea typeface="+mj-lt"/>
                <a:cs typeface="+mj-lt"/>
              </a:rPr>
              <a:t>isFavorite</a:t>
            </a:r>
            <a:r>
              <a:rPr lang="uk-UA" dirty="0">
                <a:ea typeface="+mj-lt"/>
                <a:cs typeface="+mj-lt"/>
              </a:rPr>
              <a:t>(</a:t>
            </a:r>
            <a:r>
              <a:rPr lang="uk-UA" dirty="0" err="1">
                <a:ea typeface="+mj-lt"/>
                <a:cs typeface="+mj-lt"/>
              </a:rPr>
              <a:t>voterToFind</a:t>
            </a:r>
            <a:r>
              <a:rPr lang="uk-UA" dirty="0">
                <a:ea typeface="+mj-lt"/>
                <a:cs typeface="+mj-lt"/>
              </a:rPr>
              <a:t>: </a:t>
            </a:r>
            <a:r>
              <a:rPr lang="uk-UA" dirty="0" err="1">
                <a:ea typeface="+mj-lt"/>
                <a:cs typeface="+mj-lt"/>
              </a:rPr>
              <a:t>Voter</a:t>
            </a:r>
            <a:r>
              <a:rPr lang="uk-UA" dirty="0">
                <a:ea typeface="+mj-lt"/>
                <a:cs typeface="+mj-lt"/>
              </a:rPr>
              <a:t>) {</a:t>
            </a:r>
            <a:endParaRPr lang="uk-UA" dirty="0"/>
          </a:p>
          <a:p>
            <a:pPr>
              <a:buNone/>
            </a:pPr>
            <a:r>
              <a:rPr lang="uk-UA" dirty="0">
                <a:ea typeface="+mj-lt"/>
                <a:cs typeface="+mj-lt"/>
              </a:rPr>
              <a:t>    </a:t>
            </a:r>
            <a:r>
              <a:rPr lang="uk-UA" dirty="0" err="1">
                <a:ea typeface="+mj-lt"/>
                <a:cs typeface="+mj-lt"/>
              </a:rPr>
              <a:t>for</a:t>
            </a:r>
            <a:r>
              <a:rPr lang="uk-UA" dirty="0">
                <a:ea typeface="+mj-lt"/>
                <a:cs typeface="+mj-lt"/>
              </a:rPr>
              <a:t> (</a:t>
            </a:r>
            <a:r>
              <a:rPr lang="uk-UA" dirty="0" err="1">
                <a:ea typeface="+mj-lt"/>
                <a:cs typeface="+mj-lt"/>
              </a:rPr>
              <a:t>const</a:t>
            </a:r>
            <a:r>
              <a:rPr lang="uk-UA" dirty="0">
                <a:ea typeface="+mj-lt"/>
                <a:cs typeface="+mj-lt"/>
              </a:rPr>
              <a:t> </a:t>
            </a:r>
            <a:r>
              <a:rPr lang="uk-UA" dirty="0" err="1">
                <a:ea typeface="+mj-lt"/>
                <a:cs typeface="+mj-lt"/>
              </a:rPr>
              <a:t>voter</a:t>
            </a:r>
            <a:r>
              <a:rPr lang="uk-UA" dirty="0">
                <a:ea typeface="+mj-lt"/>
                <a:cs typeface="+mj-lt"/>
              </a:rPr>
              <a:t> </a:t>
            </a:r>
            <a:r>
              <a:rPr lang="uk-UA" dirty="0" err="1">
                <a:ea typeface="+mj-lt"/>
                <a:cs typeface="+mj-lt"/>
              </a:rPr>
              <a:t>of</a:t>
            </a:r>
            <a:r>
              <a:rPr lang="uk-UA" dirty="0">
                <a:ea typeface="+mj-lt"/>
                <a:cs typeface="+mj-lt"/>
              </a:rPr>
              <a:t> </a:t>
            </a:r>
            <a:r>
              <a:rPr lang="uk-UA" dirty="0" err="1">
                <a:ea typeface="+mj-lt"/>
                <a:cs typeface="+mj-lt"/>
              </a:rPr>
              <a:t>this.favoriteVoters</a:t>
            </a:r>
            <a:r>
              <a:rPr lang="uk-UA" dirty="0">
                <a:ea typeface="+mj-lt"/>
                <a:cs typeface="+mj-lt"/>
              </a:rPr>
              <a:t>) {</a:t>
            </a:r>
            <a:endParaRPr lang="uk-UA"/>
          </a:p>
          <a:p>
            <a:pPr>
              <a:buNone/>
            </a:pPr>
            <a:r>
              <a:rPr lang="uk-UA" dirty="0">
                <a:ea typeface="+mj-lt"/>
                <a:cs typeface="+mj-lt"/>
              </a:rPr>
              <a:t>      </a:t>
            </a:r>
            <a:r>
              <a:rPr lang="uk-UA" dirty="0" err="1">
                <a:ea typeface="+mj-lt"/>
                <a:cs typeface="+mj-lt"/>
              </a:rPr>
              <a:t>if</a:t>
            </a:r>
            <a:r>
              <a:rPr lang="uk-UA" dirty="0">
                <a:ea typeface="+mj-lt"/>
                <a:cs typeface="+mj-lt"/>
              </a:rPr>
              <a:t> (</a:t>
            </a:r>
            <a:r>
              <a:rPr lang="uk-UA" dirty="0" err="1">
                <a:ea typeface="+mj-lt"/>
                <a:cs typeface="+mj-lt"/>
              </a:rPr>
              <a:t>voter.uuid</a:t>
            </a:r>
            <a:r>
              <a:rPr lang="uk-UA" dirty="0">
                <a:ea typeface="+mj-lt"/>
                <a:cs typeface="+mj-lt"/>
              </a:rPr>
              <a:t> === </a:t>
            </a:r>
            <a:r>
              <a:rPr lang="uk-UA" dirty="0" err="1">
                <a:ea typeface="+mj-lt"/>
                <a:cs typeface="+mj-lt"/>
              </a:rPr>
              <a:t>voterToFind.uuid</a:t>
            </a:r>
            <a:r>
              <a:rPr lang="uk-UA" dirty="0">
                <a:ea typeface="+mj-lt"/>
                <a:cs typeface="+mj-lt"/>
              </a:rPr>
              <a:t>) {</a:t>
            </a:r>
            <a:endParaRPr lang="uk-UA" dirty="0"/>
          </a:p>
          <a:p>
            <a:pPr>
              <a:buNone/>
            </a:pPr>
            <a:r>
              <a:rPr lang="uk-UA" dirty="0">
                <a:ea typeface="+mj-lt"/>
                <a:cs typeface="+mj-lt"/>
              </a:rPr>
              <a:t>        </a:t>
            </a:r>
            <a:r>
              <a:rPr lang="uk-UA" dirty="0" err="1">
                <a:ea typeface="+mj-lt"/>
                <a:cs typeface="+mj-lt"/>
              </a:rPr>
              <a:t>return</a:t>
            </a:r>
            <a:r>
              <a:rPr lang="uk-UA" dirty="0">
                <a:ea typeface="+mj-lt"/>
                <a:cs typeface="+mj-lt"/>
              </a:rPr>
              <a:t> </a:t>
            </a:r>
            <a:r>
              <a:rPr lang="uk-UA" dirty="0" err="1">
                <a:ea typeface="+mj-lt"/>
                <a:cs typeface="+mj-lt"/>
              </a:rPr>
              <a:t>true</a:t>
            </a:r>
            <a:r>
              <a:rPr lang="uk-UA" dirty="0">
                <a:ea typeface="+mj-lt"/>
                <a:cs typeface="+mj-lt"/>
              </a:rPr>
              <a:t>;</a:t>
            </a:r>
            <a:endParaRPr lang="uk-UA" dirty="0"/>
          </a:p>
          <a:p>
            <a:pPr>
              <a:buNone/>
            </a:pPr>
            <a:r>
              <a:rPr lang="uk-UA" dirty="0">
                <a:ea typeface="+mj-lt"/>
                <a:cs typeface="+mj-lt"/>
              </a:rPr>
              <a:t>      }</a:t>
            </a:r>
            <a:endParaRPr lang="uk-UA"/>
          </a:p>
          <a:p>
            <a:pPr>
              <a:buNone/>
            </a:pPr>
            <a:r>
              <a:rPr lang="uk-UA" dirty="0">
                <a:ea typeface="+mj-lt"/>
                <a:cs typeface="+mj-lt"/>
              </a:rPr>
              <a:t>    }</a:t>
            </a:r>
            <a:endParaRPr lang="uk-UA" dirty="0"/>
          </a:p>
          <a:p>
            <a:pPr>
              <a:buNone/>
            </a:pPr>
            <a:r>
              <a:rPr lang="uk-UA" dirty="0">
                <a:ea typeface="+mj-lt"/>
                <a:cs typeface="+mj-lt"/>
              </a:rPr>
              <a:t>    </a:t>
            </a:r>
            <a:r>
              <a:rPr lang="uk-UA" dirty="0" err="1">
                <a:ea typeface="+mj-lt"/>
                <a:cs typeface="+mj-lt"/>
              </a:rPr>
              <a:t>return</a:t>
            </a:r>
            <a:r>
              <a:rPr lang="uk-UA" dirty="0">
                <a:ea typeface="+mj-lt"/>
                <a:cs typeface="+mj-lt"/>
              </a:rPr>
              <a:t> </a:t>
            </a:r>
            <a:r>
              <a:rPr lang="uk-UA" dirty="0" err="1">
                <a:ea typeface="+mj-lt"/>
                <a:cs typeface="+mj-lt"/>
              </a:rPr>
              <a:t>false</a:t>
            </a:r>
            <a:r>
              <a:rPr lang="uk-UA" dirty="0">
                <a:ea typeface="+mj-lt"/>
                <a:cs typeface="+mj-lt"/>
              </a:rPr>
              <a:t>;</a:t>
            </a:r>
            <a:endParaRPr lang="uk-UA" dirty="0"/>
          </a:p>
          <a:p>
            <a:pPr marL="0" indent="0">
              <a:buNone/>
            </a:pPr>
            <a:r>
              <a:rPr lang="uk-UA" dirty="0">
                <a:ea typeface="+mj-lt"/>
                <a:cs typeface="+mj-lt"/>
              </a:rPr>
              <a:t>  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2745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A4EA5-E2CD-4B1A-B850-6C86CB11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>
                <a:cs typeface="Calibri Light"/>
              </a:rPr>
              <a:t>Observer</a:t>
            </a:r>
            <a:endParaRPr lang="uk-UA" dirty="0" err="1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FB4166E-899D-430A-94CC-335917C71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b="1" dirty="0">
                <a:ea typeface="+mn-lt"/>
                <a:cs typeface="+mn-lt"/>
              </a:rPr>
              <a:t>Спостерігач, </a:t>
            </a:r>
            <a:r>
              <a:rPr lang="uk-UA" b="1" dirty="0" err="1">
                <a:ea typeface="+mn-lt"/>
                <a:cs typeface="+mn-lt"/>
              </a:rPr>
              <a:t>Observer</a:t>
            </a:r>
            <a:r>
              <a:rPr lang="uk-UA" dirty="0">
                <a:ea typeface="+mn-lt"/>
                <a:cs typeface="+mn-lt"/>
              </a:rPr>
              <a:t> — поведінковий шаблон </a:t>
            </a:r>
            <a:r>
              <a:rPr lang="uk-UA" dirty="0" err="1">
                <a:ea typeface="+mn-lt"/>
                <a:cs typeface="+mn-lt"/>
              </a:rPr>
              <a:t>проєктування</a:t>
            </a:r>
            <a:r>
              <a:rPr lang="uk-UA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uk-UA" dirty="0">
                <a:ea typeface="+mn-lt"/>
                <a:cs typeface="+mn-lt"/>
              </a:rPr>
              <a:t>Визначає залежність типу «один до багатьох» між об'єктами таким чином, що при зміні стану одного об'єкта всіх залежних від нього сповіщають про цю подію.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7232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7F02E-8CA5-4AB4-AB7C-F44A618A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>
                <a:ea typeface="+mj-lt"/>
                <a:cs typeface="+mj-lt"/>
              </a:rPr>
              <a:t>Observer</a:t>
            </a:r>
            <a:endParaRPr lang="uk-UA" dirty="0" err="1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9F575F8-2FC6-4E07-BB6B-1D1111CF2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32500" lnSpcReduction="20000"/>
          </a:bodyPr>
          <a:lstStyle/>
          <a:p>
            <a:pPr>
              <a:buNone/>
            </a:pPr>
            <a:r>
              <a:rPr lang="uk-UA" dirty="0">
                <a:ea typeface="+mn-lt"/>
                <a:cs typeface="+mn-lt"/>
              </a:rPr>
              <a:t>@Injectable({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 </a:t>
            </a:r>
            <a:r>
              <a:rPr lang="uk-UA" dirty="0" err="1">
                <a:ea typeface="+mn-lt"/>
                <a:cs typeface="+mn-lt"/>
              </a:rPr>
              <a:t>providedIn</a:t>
            </a:r>
            <a:r>
              <a:rPr lang="uk-UA" dirty="0">
                <a:ea typeface="+mn-lt"/>
                <a:cs typeface="+mn-lt"/>
              </a:rPr>
              <a:t>: '</a:t>
            </a:r>
            <a:r>
              <a:rPr lang="uk-UA" dirty="0" err="1">
                <a:ea typeface="+mn-lt"/>
                <a:cs typeface="+mn-lt"/>
              </a:rPr>
              <a:t>root</a:t>
            </a:r>
            <a:r>
              <a:rPr lang="uk-UA" dirty="0">
                <a:ea typeface="+mn-lt"/>
                <a:cs typeface="+mn-lt"/>
              </a:rPr>
              <a:t>'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})</a:t>
            </a:r>
            <a:endParaRPr lang="uk-UA" dirty="0"/>
          </a:p>
          <a:p>
            <a:pPr>
              <a:buNone/>
            </a:pPr>
            <a:r>
              <a:rPr lang="uk-UA" dirty="0" err="1">
                <a:ea typeface="+mn-lt"/>
                <a:cs typeface="+mn-lt"/>
              </a:rPr>
              <a:t>export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class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FavoriteVoterService</a:t>
            </a:r>
            <a:r>
              <a:rPr lang="uk-UA" dirty="0">
                <a:ea typeface="+mn-lt"/>
                <a:cs typeface="+mn-lt"/>
              </a:rPr>
              <a:t> {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 </a:t>
            </a:r>
            <a:r>
              <a:rPr lang="uk-UA" dirty="0" err="1">
                <a:ea typeface="+mn-lt"/>
                <a:cs typeface="+mn-lt"/>
              </a:rPr>
              <a:t>public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favoriteVoters</a:t>
            </a:r>
            <a:r>
              <a:rPr lang="uk-UA" dirty="0">
                <a:ea typeface="+mn-lt"/>
                <a:cs typeface="+mn-lt"/>
              </a:rPr>
              <a:t>$ = </a:t>
            </a:r>
            <a:r>
              <a:rPr lang="uk-UA" dirty="0" err="1">
                <a:ea typeface="+mn-lt"/>
                <a:cs typeface="+mn-lt"/>
              </a:rPr>
              <a:t>new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BehaviorSubject</a:t>
            </a:r>
            <a:r>
              <a:rPr lang="uk-UA" dirty="0">
                <a:ea typeface="+mn-lt"/>
                <a:cs typeface="+mn-lt"/>
              </a:rPr>
              <a:t>&lt;</a:t>
            </a:r>
            <a:r>
              <a:rPr lang="uk-UA" dirty="0" err="1">
                <a:ea typeface="+mn-lt"/>
                <a:cs typeface="+mn-lt"/>
              </a:rPr>
              <a:t>Voter</a:t>
            </a:r>
            <a:r>
              <a:rPr lang="uk-UA" dirty="0">
                <a:ea typeface="+mn-lt"/>
                <a:cs typeface="+mn-lt"/>
              </a:rPr>
              <a:t>[]&gt;([]);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 </a:t>
            </a:r>
            <a:r>
              <a:rPr lang="uk-UA" dirty="0" err="1">
                <a:ea typeface="+mn-lt"/>
                <a:cs typeface="+mn-lt"/>
              </a:rPr>
              <a:t>private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favoriteVoters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Voter</a:t>
            </a:r>
            <a:r>
              <a:rPr lang="uk-UA" dirty="0">
                <a:ea typeface="+mn-lt"/>
                <a:cs typeface="+mn-lt"/>
              </a:rPr>
              <a:t>[] = [];</a:t>
            </a:r>
            <a:endParaRPr lang="uk-UA" dirty="0"/>
          </a:p>
          <a:p>
            <a:pPr>
              <a:buNone/>
            </a:pPr>
            <a:endParaRPr lang="uk-UA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 </a:t>
            </a:r>
            <a:r>
              <a:rPr lang="uk-UA" dirty="0" err="1">
                <a:ea typeface="+mn-lt"/>
                <a:cs typeface="+mn-lt"/>
              </a:rPr>
              <a:t>constructor</a:t>
            </a:r>
            <a:r>
              <a:rPr lang="uk-UA" dirty="0">
                <a:ea typeface="+mn-lt"/>
                <a:cs typeface="+mn-lt"/>
              </a:rPr>
              <a:t>() { }</a:t>
            </a:r>
            <a:endParaRPr lang="uk-UA" dirty="0"/>
          </a:p>
          <a:p>
            <a:pPr>
              <a:buNone/>
            </a:pPr>
            <a:endParaRPr lang="uk-UA"/>
          </a:p>
          <a:p>
            <a:pPr>
              <a:buNone/>
            </a:pPr>
            <a:endParaRPr lang="uk-UA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 </a:t>
            </a:r>
            <a:r>
              <a:rPr lang="uk-UA" dirty="0" err="1">
                <a:ea typeface="+mn-lt"/>
                <a:cs typeface="+mn-lt"/>
              </a:rPr>
              <a:t>isFavorite</a:t>
            </a:r>
            <a:r>
              <a:rPr lang="uk-UA" dirty="0">
                <a:ea typeface="+mn-lt"/>
                <a:cs typeface="+mn-lt"/>
              </a:rPr>
              <a:t>(</a:t>
            </a:r>
            <a:r>
              <a:rPr lang="uk-UA" dirty="0" err="1">
                <a:ea typeface="+mn-lt"/>
                <a:cs typeface="+mn-lt"/>
              </a:rPr>
              <a:t>voterToFind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Voter</a:t>
            </a:r>
            <a:r>
              <a:rPr lang="uk-UA" dirty="0">
                <a:ea typeface="+mn-lt"/>
                <a:cs typeface="+mn-lt"/>
              </a:rPr>
              <a:t>) {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   </a:t>
            </a:r>
            <a:r>
              <a:rPr lang="uk-UA" dirty="0" err="1">
                <a:ea typeface="+mn-lt"/>
                <a:cs typeface="+mn-lt"/>
              </a:rPr>
              <a:t>for</a:t>
            </a:r>
            <a:r>
              <a:rPr lang="uk-UA" dirty="0">
                <a:ea typeface="+mn-lt"/>
                <a:cs typeface="+mn-lt"/>
              </a:rPr>
              <a:t> (</a:t>
            </a:r>
            <a:r>
              <a:rPr lang="uk-UA" dirty="0" err="1">
                <a:ea typeface="+mn-lt"/>
                <a:cs typeface="+mn-lt"/>
              </a:rPr>
              <a:t>const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voter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this.favoriteVoters</a:t>
            </a:r>
            <a:r>
              <a:rPr lang="uk-UA" dirty="0">
                <a:ea typeface="+mn-lt"/>
                <a:cs typeface="+mn-lt"/>
              </a:rPr>
              <a:t>) {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     </a:t>
            </a:r>
            <a:r>
              <a:rPr lang="uk-UA" dirty="0" err="1">
                <a:ea typeface="+mn-lt"/>
                <a:cs typeface="+mn-lt"/>
              </a:rPr>
              <a:t>if</a:t>
            </a:r>
            <a:r>
              <a:rPr lang="uk-UA" dirty="0">
                <a:ea typeface="+mn-lt"/>
                <a:cs typeface="+mn-lt"/>
              </a:rPr>
              <a:t> (</a:t>
            </a:r>
            <a:r>
              <a:rPr lang="uk-UA" dirty="0" err="1">
                <a:ea typeface="+mn-lt"/>
                <a:cs typeface="+mn-lt"/>
              </a:rPr>
              <a:t>voter.uuid</a:t>
            </a:r>
            <a:r>
              <a:rPr lang="uk-UA" dirty="0">
                <a:ea typeface="+mn-lt"/>
                <a:cs typeface="+mn-lt"/>
              </a:rPr>
              <a:t> === </a:t>
            </a:r>
            <a:r>
              <a:rPr lang="uk-UA" dirty="0" err="1">
                <a:ea typeface="+mn-lt"/>
                <a:cs typeface="+mn-lt"/>
              </a:rPr>
              <a:t>voterToFind.uuid</a:t>
            </a:r>
            <a:r>
              <a:rPr lang="uk-UA" dirty="0">
                <a:ea typeface="+mn-lt"/>
                <a:cs typeface="+mn-lt"/>
              </a:rPr>
              <a:t>) {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       </a:t>
            </a:r>
            <a:r>
              <a:rPr lang="uk-UA" dirty="0" err="1">
                <a:ea typeface="+mn-lt"/>
                <a:cs typeface="+mn-lt"/>
              </a:rPr>
              <a:t>return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true</a:t>
            </a:r>
            <a:r>
              <a:rPr lang="uk-UA" dirty="0">
                <a:ea typeface="+mn-lt"/>
                <a:cs typeface="+mn-lt"/>
              </a:rPr>
              <a:t>;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     }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   }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   </a:t>
            </a:r>
            <a:r>
              <a:rPr lang="uk-UA" dirty="0" err="1">
                <a:ea typeface="+mn-lt"/>
                <a:cs typeface="+mn-lt"/>
              </a:rPr>
              <a:t>return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false</a:t>
            </a:r>
            <a:r>
              <a:rPr lang="uk-UA" dirty="0">
                <a:ea typeface="+mn-lt"/>
                <a:cs typeface="+mn-lt"/>
              </a:rPr>
              <a:t>;</a:t>
            </a:r>
            <a:endParaRPr lang="uk-UA" dirty="0"/>
          </a:p>
          <a:p>
            <a:pPr>
              <a:buNone/>
            </a:pPr>
            <a:r>
              <a:rPr lang="uk-UA" dirty="0">
                <a:ea typeface="+mn-lt"/>
                <a:cs typeface="+mn-lt"/>
              </a:rPr>
              <a:t>  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70364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1" baseType="lpstr">
      <vt:lpstr>Ion</vt:lpstr>
      <vt:lpstr>Лабораторна робота 8</vt:lpstr>
      <vt:lpstr>Kiss</vt:lpstr>
      <vt:lpstr>Eslint</vt:lpstr>
      <vt:lpstr>Singleton</vt:lpstr>
      <vt:lpstr>Singleton</vt:lpstr>
      <vt:lpstr>Decorator</vt:lpstr>
      <vt:lpstr>Decorator</vt:lpstr>
      <vt:lpstr>Observer</vt:lpstr>
      <vt:lpstr>Observer</vt:lpstr>
      <vt:lpstr>ActiveRecord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81</cp:revision>
  <dcterms:created xsi:type="dcterms:W3CDTF">2021-12-08T07:48:34Z</dcterms:created>
  <dcterms:modified xsi:type="dcterms:W3CDTF">2021-12-08T10:46:24Z</dcterms:modified>
</cp:coreProperties>
</file>