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4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7" r:id="rId17"/>
    <p:sldId id="275" r:id="rId18"/>
    <p:sldId id="276" r:id="rId19"/>
    <p:sldId id="278" r:id="rId20"/>
    <p:sldId id="279" r:id="rId21"/>
    <p:sldId id="281" r:id="rId22"/>
    <p:sldId id="282" r:id="rId23"/>
    <p:sldId id="286" r:id="rId24"/>
    <p:sldId id="287" r:id="rId25"/>
    <p:sldId id="288" r:id="rId26"/>
    <p:sldId id="280" r:id="rId27"/>
    <p:sldId id="283" r:id="rId28"/>
    <p:sldId id="285" r:id="rId29"/>
    <p:sldId id="28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C7DE6-9D41-495B-AD60-C076B993AD4C}" type="datetimeFigureOut">
              <a:rPr lang="ru-RU"/>
              <a:t>18.03.2017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Technologies</a:t>
            </a:r>
            <a:r>
              <a:rPr lang="ru-RU" dirty="0"/>
              <a:t> </a:t>
            </a:r>
            <a:r>
              <a:rPr lang="ru-RU" dirty="0" err="1"/>
              <a:t>example</a:t>
            </a:r>
          </a:p>
          <a:p>
            <a:r>
              <a:rPr lang="ru-RU" dirty="0">
                <a:latin typeface="Calibri"/>
              </a:rPr>
              <a:t>2) </a:t>
            </a:r>
            <a:r>
              <a:rPr lang="ru-RU" dirty="0" err="1">
                <a:latin typeface="Calibri"/>
              </a:rPr>
              <a:t>Angular</a:t>
            </a:r>
            <a:r>
              <a:rPr lang="ru-RU" dirty="0">
                <a:latin typeface="Calibri"/>
              </a:rPr>
              <a:t> 1, </a:t>
            </a:r>
            <a:r>
              <a:rPr lang="ru-RU" dirty="0" err="1">
                <a:latin typeface="Calibri"/>
              </a:rPr>
              <a:t>Angular</a:t>
            </a:r>
            <a:r>
              <a:rPr lang="ru-RU" dirty="0">
                <a:latin typeface="Calibri"/>
              </a:rPr>
              <a:t> 2 </a:t>
            </a:r>
            <a:r>
              <a:rPr lang="ru-RU" dirty="0" err="1">
                <a:latin typeface="Calibri"/>
              </a:rPr>
              <a:t>etc</a:t>
            </a:r>
          </a:p>
          <a:p>
            <a:r>
              <a:rPr lang="ru-RU" dirty="0">
                <a:latin typeface="Calibri"/>
              </a:rPr>
              <a:t>3) </a:t>
            </a:r>
            <a:r>
              <a:rPr lang="ru-RU" dirty="0" err="1">
                <a:latin typeface="Calibri"/>
              </a:rPr>
              <a:t>Minimization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compilation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code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splitting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etc</a:t>
            </a:r>
            <a:endParaRPr lang="ru-RU" dirty="0">
              <a:latin typeface="Calibri"/>
            </a:endParaRPr>
          </a:p>
          <a:p>
            <a:r>
              <a:rPr lang="ru-RU" dirty="0">
                <a:latin typeface="Calibri"/>
              </a:rPr>
              <a:t>4) CSS </a:t>
            </a:r>
            <a:r>
              <a:rPr lang="ru-RU" dirty="0" err="1">
                <a:latin typeface="Calibri"/>
              </a:rPr>
              <a:t>preprocessors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and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support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of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standarts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that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didn't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realize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in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current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browsers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transpilers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79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 </a:t>
            </a:r>
            <a:r>
              <a:rPr lang="ru-RU" dirty="0" err="1"/>
              <a:t>missed</a:t>
            </a:r>
          </a:p>
          <a:p>
            <a:r>
              <a:rPr lang="ru-RU" dirty="0">
                <a:latin typeface="Calibri"/>
              </a:rPr>
              <a:t>2) </a:t>
            </a:r>
            <a:r>
              <a:rPr lang="ru-RU" dirty="0" err="1">
                <a:latin typeface="Calibri"/>
              </a:rPr>
              <a:t>File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structure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of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project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01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Say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 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  <a:p>
            <a:r>
              <a:rPr lang="ru-RU" dirty="0"/>
              <a:t>2) </a:t>
            </a:r>
            <a:r>
              <a:rPr lang="ru-RU" dirty="0" err="1"/>
              <a:t>Node_modules</a:t>
            </a:r>
            <a:r>
              <a:rPr lang="ru-RU" dirty="0"/>
              <a:t> </a:t>
            </a:r>
            <a:r>
              <a:rPr lang="ru-RU" dirty="0" err="1"/>
              <a:t>folder</a:t>
            </a:r>
            <a:r>
              <a:rPr lang="ru-RU" dirty="0"/>
              <a:t> </a:t>
            </a:r>
            <a:r>
              <a:rPr lang="ru-RU" dirty="0" err="1"/>
              <a:t>creation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4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comands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package.json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compilation</a:t>
            </a:r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75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1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of </a:t>
            </a:r>
            <a:r>
              <a:rPr lang="ru-RU" dirty="0" err="1"/>
              <a:t>build</a:t>
            </a:r>
            <a:r>
              <a:rPr lang="ru-RU" dirty="0"/>
              <a:t> </a:t>
            </a:r>
            <a:r>
              <a:rPr lang="ru-RU" dirty="0" err="1"/>
              <a:t>function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2)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Folders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structure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3) 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Js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files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description</a:t>
            </a:r>
          </a:p>
          <a:p>
            <a:r>
              <a:rPr lang="ru-RU" dirty="0">
                <a:latin typeface="Calibri"/>
              </a:rPr>
              <a:t>4) </a:t>
            </a:r>
            <a:r>
              <a:rPr lang="ru-RU" dirty="0" err="1">
                <a:latin typeface="Calibri"/>
              </a:rPr>
              <a:t>Base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config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file</a:t>
            </a:r>
          </a:p>
          <a:p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62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previous</a:t>
            </a:r>
            <a:r>
              <a:rPr lang="ru-RU" dirty="0"/>
              <a:t> </a:t>
            </a:r>
            <a:r>
              <a:rPr lang="ru-RU" dirty="0" err="1"/>
              <a:t>slide</a:t>
            </a:r>
            <a:endParaRPr lang="ru-RU" dirty="0" err="1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9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path</a:t>
            </a:r>
          </a:p>
          <a:p>
            <a:r>
              <a:rPr lang="ru-RU" dirty="0"/>
              <a:t>2) </a:t>
            </a:r>
            <a:r>
              <a:rPr lang="ru-RU" dirty="0" err="1"/>
              <a:t>Variable</a:t>
            </a:r>
            <a:r>
              <a:rPr lang="ru-RU" dirty="0"/>
              <a:t> __</a:t>
            </a:r>
            <a:r>
              <a:rPr lang="ru-RU" dirty="0" err="1"/>
              <a:t>dirname</a:t>
            </a:r>
          </a:p>
          <a:p>
            <a:r>
              <a:rPr lang="ru-RU" dirty="0"/>
              <a:t>3) </a:t>
            </a:r>
            <a:r>
              <a:rPr lang="ru-RU" dirty="0" err="1"/>
              <a:t>Pathes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4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preset</a:t>
            </a:r>
          </a:p>
          <a:p>
            <a:r>
              <a:rPr lang="ru-RU" dirty="0"/>
              <a:t>2) </a:t>
            </a:r>
            <a:r>
              <a:rPr lang="ru-RU" dirty="0" err="1"/>
              <a:t>description</a:t>
            </a:r>
            <a:r>
              <a:rPr lang="ru-RU" dirty="0"/>
              <a:t>: </a:t>
            </a:r>
            <a:r>
              <a:rPr lang="ru-RU" dirty="0" err="1"/>
              <a:t>babel-core</a:t>
            </a:r>
            <a:r>
              <a:rPr lang="ru-RU" dirty="0"/>
              <a:t>, </a:t>
            </a:r>
            <a:r>
              <a:rPr lang="ru-RU" dirty="0" err="1"/>
              <a:t>babel-loader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description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babael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result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1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64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Differences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runners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bundlers</a:t>
            </a:r>
          </a:p>
          <a:p>
            <a:r>
              <a:rPr lang="ru-RU" dirty="0"/>
              <a:t>2) 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 </a:t>
            </a:r>
            <a:r>
              <a:rPr lang="ru-RU" dirty="0" err="1"/>
              <a:t>browserify</a:t>
            </a:r>
            <a:r>
              <a:rPr lang="ru-RU" dirty="0"/>
              <a:t> </a:t>
            </a:r>
            <a:r>
              <a:rPr lang="ru-RU" dirty="0" err="1"/>
              <a:t>adn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  <a:p>
            <a:r>
              <a:rPr lang="ru-RU" dirty="0"/>
              <a:t>3) </a:t>
            </a:r>
            <a:r>
              <a:rPr lang="ru-RU" dirty="0" err="1"/>
              <a:t>Extra</a:t>
            </a:r>
            <a:r>
              <a:rPr lang="ru-RU" dirty="0"/>
              <a:t>: 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runnser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slide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61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03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0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627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32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77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46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Differences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css</a:t>
            </a:r>
            <a:r>
              <a:rPr lang="ru-RU" dirty="0"/>
              <a:t> </a:t>
            </a:r>
            <a:r>
              <a:rPr lang="ru-RU" dirty="0" err="1"/>
              <a:t>loaders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02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built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modules</a:t>
            </a:r>
          </a:p>
          <a:p>
            <a:r>
              <a:rPr lang="ru-RU" dirty="0"/>
              <a:t>2) </a:t>
            </a:r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minimization</a:t>
            </a:r>
            <a:r>
              <a:rPr lang="ru-RU" dirty="0"/>
              <a:t> </a:t>
            </a:r>
            <a:r>
              <a:rPr lang="ru-RU" dirty="0" err="1"/>
              <a:t>type</a:t>
            </a:r>
            <a:r>
              <a:rPr lang="ru-RU" dirty="0"/>
              <a:t> (</a:t>
            </a:r>
            <a:r>
              <a:rPr lang="ru-RU" dirty="0" err="1"/>
              <a:t>modules</a:t>
            </a:r>
            <a:r>
              <a:rPr lang="ru-RU" dirty="0"/>
              <a:t> </a:t>
            </a:r>
            <a:r>
              <a:rPr lang="ru-RU" dirty="0" err="1"/>
              <a:t>options</a:t>
            </a:r>
            <a:r>
              <a:rPr lang="ru-RU" dirty="0"/>
              <a:t> </a:t>
            </a:r>
            <a:r>
              <a:rPr lang="ru-RU" dirty="0" err="1"/>
              <a:t>minimize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dirty="0"/>
              <a:t> ) </a:t>
            </a:r>
          </a:p>
          <a:p>
            <a:r>
              <a:rPr lang="ru-RU" dirty="0"/>
              <a:t>3) </a:t>
            </a:r>
            <a:r>
              <a:rPr lang="ru-RU" dirty="0" err="1"/>
              <a:t>uglifyJs</a:t>
            </a:r>
            <a:r>
              <a:rPr lang="ru-RU" dirty="0"/>
              <a:t> </a:t>
            </a:r>
            <a:r>
              <a:rPr lang="ru-RU" dirty="0" err="1"/>
              <a:t>fon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ES6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42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 err="1"/>
              <a:t>configuration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42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5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part</a:t>
            </a:r>
            <a:r>
              <a:rPr lang="ru-RU" dirty="0"/>
              <a:t>, </a:t>
            </a:r>
            <a:r>
              <a:rPr lang="ru-RU" dirty="0" err="1"/>
              <a:t>little</a:t>
            </a:r>
            <a:r>
              <a:rPr lang="ru-RU" dirty="0"/>
              <a:t> </a:t>
            </a:r>
            <a:r>
              <a:rPr lang="ru-RU" dirty="0" err="1"/>
              <a:t>pre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presentation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4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 </a:t>
            </a:r>
            <a:r>
              <a:rPr lang="ru-RU" dirty="0" err="1"/>
              <a:t>is</a:t>
            </a:r>
            <a:endParaRPr lang="ru-RU" dirty="0">
              <a:latin typeface="Calibri"/>
            </a:endParaRPr>
          </a:p>
          <a:p>
            <a:r>
              <a:rPr lang="ru-RU" dirty="0"/>
              <a:t>2) </a:t>
            </a:r>
            <a:r>
              <a:rPr lang="ru-RU" dirty="0" err="1"/>
              <a:t>creaters</a:t>
            </a:r>
            <a:r>
              <a:rPr lang="ru-RU" dirty="0"/>
              <a:t> </a:t>
            </a:r>
            <a:r>
              <a:rPr lang="ru-RU" dirty="0" err="1"/>
              <a:t>position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(</a:t>
            </a:r>
            <a:r>
              <a:rPr lang="ru-RU" dirty="0" err="1"/>
              <a:t>Predestination</a:t>
            </a:r>
            <a:r>
              <a:rPr lang="ru-RU" dirty="0"/>
              <a:t>)</a:t>
            </a:r>
          </a:p>
          <a:p>
            <a:r>
              <a:rPr lang="ru-RU" dirty="0"/>
              <a:t>3) </a:t>
            </a:r>
            <a:r>
              <a:rPr lang="ru-RU" dirty="0" err="1"/>
              <a:t>Differences</a:t>
            </a:r>
            <a:r>
              <a:rPr lang="ru-RU" dirty="0"/>
              <a:t>: </a:t>
            </a:r>
            <a:r>
              <a:rPr lang="ru-RU" dirty="0" err="1"/>
              <a:t>splitting</a:t>
            </a:r>
            <a:r>
              <a:rPr lang="ru-RU" dirty="0"/>
              <a:t> 2 </a:t>
            </a:r>
            <a:r>
              <a:rPr lang="ru-RU" dirty="0" err="1"/>
              <a:t>types</a:t>
            </a:r>
            <a:r>
              <a:rPr lang="ru-RU" dirty="0"/>
              <a:t>, </a:t>
            </a:r>
            <a:r>
              <a:rPr lang="ru-RU" dirty="0" err="1"/>
              <a:t>loaders</a:t>
            </a:r>
            <a:r>
              <a:rPr lang="ru-RU" dirty="0"/>
              <a:t>, </a:t>
            </a:r>
            <a:r>
              <a:rPr lang="ru-RU" dirty="0" err="1"/>
              <a:t>parsing</a:t>
            </a:r>
            <a:r>
              <a:rPr lang="ru-RU" dirty="0"/>
              <a:t>, </a:t>
            </a:r>
            <a:r>
              <a:rPr lang="ru-RU" dirty="0" err="1"/>
              <a:t>Plugin</a:t>
            </a:r>
            <a:r>
              <a:rPr lang="ru-RU" dirty="0"/>
              <a:t> </a:t>
            </a:r>
            <a:r>
              <a:rPr lang="ru-RU" dirty="0" err="1"/>
              <a:t>system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2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desription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3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Goals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project</a:t>
            </a:r>
            <a:r>
              <a:rPr lang="ru-RU" dirty="0"/>
              <a:t> x6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6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dirty="0" err="1"/>
              <a:t>Сompatibility</a:t>
            </a:r>
            <a:r>
              <a:rPr lang="ru-RU" dirty="0"/>
              <a:t> :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gulp</a:t>
            </a:r>
            <a:r>
              <a:rPr lang="ru-RU" dirty="0"/>
              <a:t>, </a:t>
            </a:r>
            <a:r>
              <a:rPr lang="ru-RU" dirty="0" err="1"/>
              <a:t>grunt</a:t>
            </a:r>
            <a:r>
              <a:rPr lang="ru-RU" dirty="0"/>
              <a:t>, </a:t>
            </a:r>
            <a:r>
              <a:rPr lang="ru-RU" dirty="0" err="1"/>
              <a:t>etc</a:t>
            </a:r>
          </a:p>
          <a:p>
            <a:r>
              <a:rPr lang="ru-RU" dirty="0">
                <a:latin typeface="Calibri"/>
              </a:rPr>
              <a:t>2) </a:t>
            </a:r>
            <a:r>
              <a:rPr lang="ru-RU" dirty="0" err="1">
                <a:latin typeface="Calibri"/>
              </a:rPr>
              <a:t>Dynamic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loading</a:t>
            </a:r>
          </a:p>
          <a:p>
            <a:r>
              <a:rPr lang="ru-RU" dirty="0">
                <a:latin typeface="Calibri"/>
              </a:rPr>
              <a:t>3) </a:t>
            </a:r>
            <a:r>
              <a:rPr lang="ru-RU" dirty="0" err="1">
                <a:latin typeface="Calibri"/>
              </a:rPr>
              <a:t>Modules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types</a:t>
            </a:r>
            <a:r>
              <a:rPr lang="ru-RU" dirty="0">
                <a:latin typeface="Calibri"/>
              </a:rPr>
              <a:t>: AMD,UMD</a:t>
            </a:r>
          </a:p>
          <a:p>
            <a:r>
              <a:rPr lang="ru-RU" dirty="0">
                <a:latin typeface="Calibri"/>
              </a:rPr>
              <a:t>4) </a:t>
            </a:r>
            <a:r>
              <a:rPr lang="ru-RU" dirty="0" err="1">
                <a:latin typeface="Calibri"/>
              </a:rPr>
              <a:t>Preprocessors</a:t>
            </a:r>
          </a:p>
          <a:p>
            <a:endParaRPr lang="ru-RU" dirty="0">
              <a:latin typeface="Calibri"/>
            </a:endParaRPr>
          </a:p>
          <a:p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7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introduce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shown</a:t>
            </a:r>
            <a:r>
              <a:rPr lang="ru-RU" dirty="0"/>
              <a:t> </a:t>
            </a:r>
            <a:r>
              <a:rPr lang="ru-RU" dirty="0" err="1"/>
              <a:t>some</a:t>
            </a:r>
            <a:r>
              <a:rPr lang="ru-RU" dirty="0"/>
              <a:t> </a:t>
            </a:r>
            <a:r>
              <a:rPr lang="ru-RU" dirty="0" err="1"/>
              <a:t>started</a:t>
            </a:r>
            <a:r>
              <a:rPr lang="ru-RU" dirty="0"/>
              <a:t> </a:t>
            </a:r>
            <a:r>
              <a:rPr lang="ru-RU" dirty="0" err="1"/>
              <a:t>steps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4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Ask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Package.json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someone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knbout</a:t>
            </a:r>
            <a:r>
              <a:rPr lang="ru-RU" dirty="0"/>
              <a:t> </a:t>
            </a:r>
            <a:r>
              <a:rPr lang="ru-RU" dirty="0" err="1"/>
              <a:t>it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6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.js.org" TargetMode="External"/><Relationship Id="rId4" Type="http://schemas.openxmlformats.org/officeDocument/2006/relationships/hyperlink" Target="https://webpack.j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code-split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Webpack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bundler</a:t>
            </a:r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dir</a:t>
            </a:r>
          </a:p>
        </p:txBody>
      </p:sp>
      <p:pic>
        <p:nvPicPr>
          <p:cNvPr id="6" name="Рисунок 6" descr="Снимок экрана 2017-03-17 в 20.25.16.png"/>
          <p:cNvPicPr>
            <a:picLocks noChangeAspect="1"/>
          </p:cNvPicPr>
          <p:nvPr/>
        </p:nvPicPr>
        <p:blipFill rotWithShape="1">
          <a:blip r:embed="rId3"/>
          <a:srcRect l="18757" t="2137" r="30" b="-2137"/>
          <a:stretch/>
        </p:blipFill>
        <p:spPr>
          <a:xfrm>
            <a:off x="1895475" y="2076450"/>
            <a:ext cx="8610593" cy="8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Second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step</a:t>
            </a:r>
            <a:r>
              <a:rPr lang="ru-RU" dirty="0">
                <a:latin typeface="Century Gothic"/>
              </a:rPr>
              <a:t> – </a:t>
            </a:r>
            <a:r>
              <a:rPr lang="ru-RU" dirty="0" err="1">
                <a:latin typeface="Century Gothic"/>
              </a:rPr>
              <a:t>dir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structure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0.09.54.png"/>
          <p:cNvPicPr>
            <a:picLocks noChangeAspect="1"/>
          </p:cNvPicPr>
          <p:nvPr/>
        </p:nvPicPr>
        <p:blipFill rotWithShape="1">
          <a:blip r:embed="rId3"/>
          <a:srcRect l="179" t="-19509" r="-179" b="19509"/>
          <a:stretch/>
        </p:blipFill>
        <p:spPr>
          <a:xfrm>
            <a:off x="790575" y="1704975"/>
            <a:ext cx="10638058" cy="23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</p:txBody>
      </p:sp>
      <p:pic>
        <p:nvPicPr>
          <p:cNvPr id="3" name="Рисунок 3" descr="Снимок экрана 2017-03-17 в 20.25.33.png"/>
          <p:cNvPicPr>
            <a:picLocks noChangeAspect="1"/>
          </p:cNvPicPr>
          <p:nvPr/>
        </p:nvPicPr>
        <p:blipFill rotWithShape="1">
          <a:blip r:embed="rId3"/>
          <a:srcRect l="15136" t="-2500" r="228" b="2500"/>
          <a:stretch/>
        </p:blipFill>
        <p:spPr>
          <a:xfrm>
            <a:off x="1733550" y="2238375"/>
            <a:ext cx="8656754" cy="755014"/>
          </a:xfrm>
          <a:prstGeom prst="rect">
            <a:avLst/>
          </a:prstGeom>
        </p:spPr>
      </p:pic>
      <p:pic>
        <p:nvPicPr>
          <p:cNvPr id="4" name="Рисунок 4" descr="Снимок экрана 2017-03-17 в 21.0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71" y="3848100"/>
            <a:ext cx="4425696" cy="18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npm</a:t>
            </a:r>
            <a:r>
              <a:rPr lang="ru-RU" dirty="0"/>
              <a:t> </a:t>
            </a:r>
            <a:r>
              <a:rPr lang="ru-RU" dirty="0" err="1"/>
              <a:t>configuration</a:t>
            </a:r>
          </a:p>
        </p:txBody>
      </p:sp>
      <p:pic>
        <p:nvPicPr>
          <p:cNvPr id="3" name="Рисунок 3" descr="Снимок экрана 2017-03-17 в 20.2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54" y="1676400"/>
            <a:ext cx="7058914" cy="444662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343150" y="3543300"/>
            <a:ext cx="2413507" cy="6582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begining</a:t>
            </a:r>
            <a:endParaRPr lang="ru-RU" dirty="0" err="1">
              <a:solidFill>
                <a:srgbClr val="ACD433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846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 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0.47.26.png"/>
          <p:cNvPicPr>
            <a:picLocks noChangeAspect="1"/>
          </p:cNvPicPr>
          <p:nvPr/>
        </p:nvPicPr>
        <p:blipFill rotWithShape="1">
          <a:blip r:embed="rId3"/>
          <a:srcRect l="3881" r="5893"/>
          <a:stretch/>
        </p:blipFill>
        <p:spPr>
          <a:xfrm>
            <a:off x="1790700" y="1452563"/>
            <a:ext cx="9229979" cy="781050"/>
          </a:xfrm>
          <a:prstGeom prst="rect">
            <a:avLst/>
          </a:prstGeom>
        </p:spPr>
      </p:pic>
      <p:pic>
        <p:nvPicPr>
          <p:cNvPr id="7" name="Рисунок 7" descr="Снимок экрана 2017-03-17 в 21.02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75" y="2828925"/>
            <a:ext cx="3023299" cy="3357309"/>
          </a:xfrm>
          <a:prstGeom prst="rect">
            <a:avLst/>
          </a:prstGeom>
        </p:spPr>
      </p:pic>
      <p:pic>
        <p:nvPicPr>
          <p:cNvPr id="4" name="Рисунок 5" descr="Снимок экрана 2017-03-17 в 21.00.4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2849563"/>
            <a:ext cx="5715821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structure</a:t>
            </a:r>
          </a:p>
        </p:txBody>
      </p:sp>
      <p:pic>
        <p:nvPicPr>
          <p:cNvPr id="3" name="Рисунок 3" descr="Снимок экрана 2017-03-18 в 13.22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323975"/>
            <a:ext cx="4697032" cy="1331694"/>
          </a:xfrm>
          <a:prstGeom prst="rect">
            <a:avLst/>
          </a:prstGeom>
        </p:spPr>
      </p:pic>
      <p:pic>
        <p:nvPicPr>
          <p:cNvPr id="5" name="Рисунок 5" descr="Снимок экрана 2017-03-18 в 13.22.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323975"/>
            <a:ext cx="4719827" cy="1890713"/>
          </a:xfrm>
          <a:prstGeom prst="rect">
            <a:avLst/>
          </a:prstGeom>
        </p:spPr>
      </p:pic>
      <p:pic>
        <p:nvPicPr>
          <p:cNvPr id="4" name="Рисунок 5" descr="Снимок экрана 2017-03-18 в 15.30.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75" y="3257550"/>
            <a:ext cx="5394960" cy="33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Second</a:t>
            </a:r>
            <a:r>
              <a:rPr lang="ru-RU" dirty="0"/>
              <a:t> </a:t>
            </a:r>
            <a:r>
              <a:rPr lang="ru-RU" dirty="0" err="1"/>
              <a:t>step</a:t>
            </a:r>
            <a:r>
              <a:rPr lang="ru-RU" dirty="0"/>
              <a:t> - </a:t>
            </a:r>
            <a:r>
              <a:rPr lang="ru-RU" dirty="0" err="1"/>
              <a:t>relative</a:t>
            </a:r>
            <a:r>
              <a:rPr lang="ru-RU" dirty="0"/>
              <a:t> </a:t>
            </a:r>
            <a:r>
              <a:rPr lang="ru-RU" dirty="0" err="1"/>
              <a:t>pathes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1.41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990725"/>
            <a:ext cx="8226465" cy="34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loaders</a:t>
            </a:r>
            <a:r>
              <a:rPr lang="ru-RU" dirty="0"/>
              <a:t> (</a:t>
            </a:r>
            <a:r>
              <a:rPr lang="ru-RU" dirty="0" err="1"/>
              <a:t>babel</a:t>
            </a:r>
            <a:r>
              <a:rPr lang="ru-RU" dirty="0"/>
              <a:t>)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5" name="Рисунок 5" descr="Снимок экрана 2017-03-18 в 15.27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33550"/>
            <a:ext cx="10135287" cy="314762"/>
          </a:xfrm>
          <a:prstGeom prst="rect">
            <a:avLst/>
          </a:prstGeom>
        </p:spPr>
      </p:pic>
      <p:pic>
        <p:nvPicPr>
          <p:cNvPr id="7" name="Рисунок 7" descr="Снимок экрана 2017-03-18 в 15.35.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2228850"/>
            <a:ext cx="5687886" cy="42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EBEBEB"/>
                </a:solidFill>
                <a:latin typeface="Century Gothic"/>
              </a:rPr>
              <a:t>Compilation</a:t>
            </a:r>
            <a:r>
              <a:rPr lang="ru-RU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EBEBEB"/>
                </a:solidFill>
                <a:latin typeface="Century Gothic"/>
              </a:rPr>
              <a:t>result</a:t>
            </a:r>
          </a:p>
        </p:txBody>
      </p:sp>
      <p:pic>
        <p:nvPicPr>
          <p:cNvPr id="3" name="Рисунок 3" descr="Снимок экрана 2017-03-18 в 15.30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7875"/>
            <a:ext cx="5394960" cy="3336885"/>
          </a:xfrm>
          <a:prstGeom prst="rect">
            <a:avLst/>
          </a:prstGeom>
        </p:spPr>
      </p:pic>
      <p:pic>
        <p:nvPicPr>
          <p:cNvPr id="5" name="Рисунок 5" descr="Снимок экрана 2017-03-18 в 15.31.53.png"/>
          <p:cNvPicPr>
            <a:picLocks noChangeAspect="1"/>
          </p:cNvPicPr>
          <p:nvPr/>
        </p:nvPicPr>
        <p:blipFill rotWithShape="1">
          <a:blip r:embed="rId4"/>
          <a:srcRect t="20686"/>
          <a:stretch/>
        </p:blipFill>
        <p:spPr>
          <a:xfrm>
            <a:off x="6248400" y="2047875"/>
            <a:ext cx="5594603" cy="33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Usual</a:t>
            </a:r>
            <a:r>
              <a:rPr lang="ru-RU" dirty="0"/>
              <a:t> </a:t>
            </a:r>
            <a:r>
              <a:rPr lang="ru-RU" dirty="0" err="1"/>
              <a:t>problems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638"/>
            <a:ext cx="9843261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Large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technologies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     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react</a:t>
            </a:r>
            <a:r>
              <a:rPr lang="ru-RU" dirty="0"/>
              <a:t>/</a:t>
            </a:r>
            <a:r>
              <a:rPr lang="ru-RU" dirty="0" err="1"/>
              <a:t>jQuery</a:t>
            </a:r>
            <a:r>
              <a:rPr lang="ru-RU" dirty="0"/>
              <a:t>;</a:t>
            </a:r>
          </a:p>
          <a:p>
            <a:r>
              <a:rPr lang="ru-RU" dirty="0" err="1"/>
              <a:t>Variety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versions</a:t>
            </a:r>
            <a:r>
              <a:rPr lang="ru-RU" dirty="0"/>
              <a:t>;</a:t>
            </a:r>
          </a:p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optimization</a:t>
            </a:r>
            <a:r>
              <a:rPr lang="ru-RU" dirty="0"/>
              <a:t>;</a:t>
            </a:r>
          </a:p>
          <a:p>
            <a:r>
              <a:rPr lang="ru-RU" dirty="0" err="1"/>
              <a:t>Variety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standarts</a:t>
            </a:r>
            <a:r>
              <a:rPr lang="ru-RU" dirty="0"/>
              <a:t>:</a:t>
            </a:r>
          </a:p>
          <a:p>
            <a:pPr marL="57150" indent="0">
              <a:buNone/>
            </a:pPr>
            <a:r>
              <a:rPr lang="ru-RU" dirty="0"/>
              <a:t>     SASS</a:t>
            </a:r>
            <a:r>
              <a:rPr lang="ru-RU" sz="2200" dirty="0">
                <a:latin typeface="Century Gothic"/>
              </a:rPr>
              <a:t>/SCSS/LESS/</a:t>
            </a:r>
            <a:r>
              <a:rPr lang="ru-RU" sz="2200" dirty="0" err="1">
                <a:latin typeface="Century Gothic"/>
              </a:rPr>
              <a:t>Stylus</a:t>
            </a:r>
            <a:r>
              <a:rPr lang="ru-RU" sz="2200" dirty="0">
                <a:latin typeface="Century Gothic"/>
              </a:rPr>
              <a:t>/JSON/PJSON/ES5/ES6/</a:t>
            </a:r>
            <a:r>
              <a:rPr lang="ru-RU" sz="2200" dirty="0" err="1">
                <a:latin typeface="Century Gothic"/>
              </a:rPr>
              <a:t>CoffeScript</a:t>
            </a:r>
            <a:r>
              <a:rPr lang="ru-RU" sz="2200" dirty="0">
                <a:latin typeface="Century Gothic"/>
              </a:rPr>
              <a:t>/</a:t>
            </a:r>
            <a:r>
              <a:rPr lang="ru-RU" sz="2200" dirty="0" err="1">
                <a:latin typeface="Century Gothic"/>
              </a:rPr>
              <a:t>TypeScript</a:t>
            </a:r>
            <a:r>
              <a:rPr lang="ru-RU" sz="2200" dirty="0">
                <a:latin typeface="Century Gothic"/>
              </a:rPr>
              <a:t>;</a:t>
            </a:r>
          </a:p>
          <a:p>
            <a:pPr marL="114300" indent="0">
              <a:buNone/>
            </a:pPr>
            <a:endParaRPr lang="ru-RU" sz="2200" dirty="0">
              <a:latin typeface="Century Gothic"/>
            </a:endParaRPr>
          </a:p>
          <a:p>
            <a:pPr marL="285750" indent="0">
              <a:buNone/>
            </a:pPr>
            <a:endParaRPr lang="ru-RU" dirty="0" err="1">
              <a:latin typeface="Century Gothic"/>
            </a:endParaRPr>
          </a:p>
          <a:p>
            <a:pPr marL="1028700" lvl="1"/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56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BEBEB"/>
                </a:solidFill>
                <a:latin typeface="Century Gothic"/>
              </a:rPr>
              <a:t>CSS </a:t>
            </a:r>
            <a:r>
              <a:rPr lang="ru-RU" dirty="0" err="1">
                <a:solidFill>
                  <a:srgbClr val="EBEBEB"/>
                </a:solidFill>
                <a:latin typeface="Century Gothic"/>
              </a:rPr>
              <a:t>loaders</a:t>
            </a:r>
          </a:p>
        </p:txBody>
      </p:sp>
      <p:pic>
        <p:nvPicPr>
          <p:cNvPr id="3" name="Рисунок 3" descr="Снимок экрана 2017-03-18 в 15.57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771650"/>
            <a:ext cx="8952992" cy="419607"/>
          </a:xfrm>
          <a:prstGeom prst="rect">
            <a:avLst/>
          </a:prstGeom>
        </p:spPr>
      </p:pic>
      <p:pic>
        <p:nvPicPr>
          <p:cNvPr id="5" name="Рисунок 5" descr="Снимок экрана 2017-03-18 в 15.58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2409825"/>
            <a:ext cx="5668773" cy="40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5.59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57200"/>
            <a:ext cx="5449823" cy="1767589"/>
          </a:xfrm>
          <a:prstGeom prst="rect">
            <a:avLst/>
          </a:prstGeom>
        </p:spPr>
      </p:pic>
      <p:pic>
        <p:nvPicPr>
          <p:cNvPr id="4" name="Рисунок 4" descr="Снимок экрана 2017-03-18 в 15.59.29.png"/>
          <p:cNvPicPr>
            <a:picLocks noChangeAspect="1"/>
          </p:cNvPicPr>
          <p:nvPr/>
        </p:nvPicPr>
        <p:blipFill rotWithShape="1">
          <a:blip r:embed="rId4"/>
          <a:srcRect r="8378"/>
          <a:stretch/>
        </p:blipFill>
        <p:spPr>
          <a:xfrm>
            <a:off x="571500" y="2371725"/>
            <a:ext cx="5445628" cy="3105940"/>
          </a:xfrm>
          <a:prstGeom prst="rect">
            <a:avLst/>
          </a:prstGeom>
        </p:spPr>
      </p:pic>
      <p:pic>
        <p:nvPicPr>
          <p:cNvPr id="6" name="Рисунок 6" descr="Снимок экрана 2017-03-18 в 15.59.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25" y="1562100"/>
            <a:ext cx="5285231" cy="29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CSS </a:t>
            </a:r>
            <a:r>
              <a:rPr lang="ru-RU" dirty="0" err="1"/>
              <a:t>loader</a:t>
            </a:r>
            <a:r>
              <a:rPr lang="ru-RU" dirty="0"/>
              <a:t> </a:t>
            </a:r>
            <a:r>
              <a:rPr lang="ru-RU" dirty="0" err="1"/>
              <a:t>result</a:t>
            </a:r>
          </a:p>
        </p:txBody>
      </p:sp>
      <p:pic>
        <p:nvPicPr>
          <p:cNvPr id="3" name="Рисунок 3" descr="Снимок экрана 2017-03-18 в 15.56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76450"/>
            <a:ext cx="8861806" cy="25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1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CSS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minification</a:t>
            </a:r>
            <a:r>
              <a:rPr lang="ru-RU" dirty="0"/>
              <a:t> </a:t>
            </a:r>
          </a:p>
        </p:txBody>
      </p:sp>
      <p:pic>
        <p:nvPicPr>
          <p:cNvPr id="3" name="Рисунок 3" descr="Снимок экрана 2017-03-18 в 18.51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809750"/>
            <a:ext cx="9288768" cy="388938"/>
          </a:xfrm>
          <a:prstGeom prst="rect">
            <a:avLst/>
          </a:prstGeom>
        </p:spPr>
      </p:pic>
      <p:pic>
        <p:nvPicPr>
          <p:cNvPr id="5" name="Рисунок 5" descr="Снимок экрана 2017-03-18 в 18.50.14.png"/>
          <p:cNvPicPr>
            <a:picLocks noChangeAspect="1"/>
          </p:cNvPicPr>
          <p:nvPr/>
        </p:nvPicPr>
        <p:blipFill rotWithShape="1">
          <a:blip r:embed="rId4"/>
          <a:srcRect r="9348"/>
          <a:stretch/>
        </p:blipFill>
        <p:spPr>
          <a:xfrm>
            <a:off x="1895475" y="2266950"/>
            <a:ext cx="9329297" cy="4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Webpack</a:t>
            </a:r>
            <a:r>
              <a:rPr lang="ru-RU" dirty="0"/>
              <a:t> </a:t>
            </a:r>
            <a:r>
              <a:rPr lang="ru-RU" dirty="0" err="1"/>
              <a:t>config</a:t>
            </a:r>
          </a:p>
        </p:txBody>
      </p:sp>
      <p:pic>
        <p:nvPicPr>
          <p:cNvPr id="3" name="Рисунок 3" descr="Снимок экрана 2017-03-18 в 18.55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666875"/>
            <a:ext cx="7307828" cy="1059374"/>
          </a:xfrm>
          <a:prstGeom prst="rect">
            <a:avLst/>
          </a:prstGeom>
        </p:spPr>
      </p:pic>
      <p:pic>
        <p:nvPicPr>
          <p:cNvPr id="5" name="Рисунок 5" descr="Снимок экрана 2017-03-18 в 18.55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2914650"/>
            <a:ext cx="6474075" cy="35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1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Result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8 в 18.58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124075"/>
            <a:ext cx="3052816" cy="4257068"/>
          </a:xfrm>
          <a:prstGeom prst="rect">
            <a:avLst/>
          </a:prstGeom>
        </p:spPr>
      </p:pic>
      <p:pic>
        <p:nvPicPr>
          <p:cNvPr id="9" name="Рисунок 9" descr="Снимок экрана 2017-03-18 в 18.59.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1390650"/>
            <a:ext cx="9543920" cy="5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/>
              </a:rPr>
              <a:t>SASS </a:t>
            </a:r>
            <a:r>
              <a:rPr lang="ru-RU" dirty="0" err="1">
                <a:latin typeface="Century Gothic"/>
              </a:rPr>
              <a:t>loaders</a:t>
            </a:r>
          </a:p>
        </p:txBody>
      </p:sp>
      <p:pic>
        <p:nvPicPr>
          <p:cNvPr id="3" name="Рисунок 3" descr="Снимок экрана 2017-03-18 в 16.11.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847322"/>
            <a:ext cx="9379915" cy="493521"/>
          </a:xfrm>
          <a:prstGeom prst="rect">
            <a:avLst/>
          </a:prstGeom>
        </p:spPr>
      </p:pic>
      <p:pic>
        <p:nvPicPr>
          <p:cNvPr id="5" name="Рисунок 5" descr="Снимок экрана 2017-03-18 в 16.10.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3105150"/>
            <a:ext cx="7757356" cy="25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6.10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9" y="2924175"/>
            <a:ext cx="4626864" cy="2741607"/>
          </a:xfrm>
          <a:prstGeom prst="rect">
            <a:avLst/>
          </a:prstGeom>
        </p:spPr>
      </p:pic>
      <p:pic>
        <p:nvPicPr>
          <p:cNvPr id="4" name="Рисунок 4" descr="Снимок экрана 2017-03-18 в 16.10.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52425"/>
            <a:ext cx="5132388" cy="1740853"/>
          </a:xfrm>
          <a:prstGeom prst="rect">
            <a:avLst/>
          </a:prstGeom>
        </p:spPr>
      </p:pic>
      <p:pic>
        <p:nvPicPr>
          <p:cNvPr id="6" name="Рисунок 6" descr="Снимок экрана 2017-03-18 в 16.10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3103892"/>
            <a:ext cx="5248656" cy="23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Built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ru-RU" dirty="0" err="1"/>
              <a:t>modules</a:t>
            </a:r>
            <a:r>
              <a:rPr lang="ru-RU" dirty="0"/>
              <a:t> (</a:t>
            </a:r>
            <a:r>
              <a:rPr lang="ru-RU" dirty="0" err="1"/>
              <a:t>minimization</a:t>
            </a:r>
            <a:r>
              <a:rPr lang="ru-RU" dirty="0"/>
              <a:t>)</a:t>
            </a:r>
          </a:p>
        </p:txBody>
      </p:sp>
      <p:pic>
        <p:nvPicPr>
          <p:cNvPr id="3" name="Рисунок 3" descr="Снимок экрана 2017-03-18 в 16.32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333500"/>
            <a:ext cx="7982712" cy="1582165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581275" y="1533525"/>
            <a:ext cx="4462589" cy="476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 descr="Снимок экрана 2017-03-18 в 16.31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3124200"/>
            <a:ext cx="8028432" cy="1894499"/>
          </a:xfrm>
          <a:prstGeom prst="rect">
            <a:avLst/>
          </a:prstGeom>
        </p:spPr>
      </p:pic>
      <p:pic>
        <p:nvPicPr>
          <p:cNvPr id="8" name="Рисунок 8" descr="Снимок экрана 2017-03-18 в 16.30.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981" y="5200650"/>
            <a:ext cx="7955279" cy="13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 descr="Снимок экрана 2017-03-18 в 19.00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52627"/>
            <a:ext cx="5058734" cy="5005785"/>
          </a:xfrm>
          <a:prstGeom prst="rect">
            <a:avLst/>
          </a:prstGeom>
        </p:spPr>
      </p:pic>
      <p:pic>
        <p:nvPicPr>
          <p:cNvPr id="6" name="Рисунок 6" descr="Снимок экрана 2017-03-18 в 19.01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1252538"/>
            <a:ext cx="4777270" cy="50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38150"/>
            <a:ext cx="9404723" cy="1400530"/>
          </a:xfrm>
        </p:spPr>
        <p:txBody>
          <a:bodyPr/>
          <a:lstStyle/>
          <a:p>
            <a:r>
              <a:rPr lang="ru-RU" dirty="0" err="1"/>
              <a:t>Toolkits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9" name="Рисунок 9" descr="grun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3313" y="2276475"/>
            <a:ext cx="1861754" cy="1724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804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grunt</a:t>
            </a:r>
          </a:p>
        </p:txBody>
      </p:sp>
      <p:pic>
        <p:nvPicPr>
          <p:cNvPr id="12" name="Рисунок 12" descr="yFeBv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2038350"/>
            <a:ext cx="962388" cy="18973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38450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gulp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340" y="4962525"/>
            <a:ext cx="4291281" cy="61555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400" dirty="0"/>
              <a:t>Task runners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0801" y="4948149"/>
            <a:ext cx="4291281" cy="61555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400" dirty="0"/>
              <a:t>Bundlers</a:t>
            </a:r>
          </a:p>
        </p:txBody>
      </p:sp>
      <p:pic>
        <p:nvPicPr>
          <p:cNvPr id="20" name="Рисунок 20" descr="57db1ce976144a8caedecc3239ba2d9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825" y="2311520"/>
            <a:ext cx="1626379" cy="1631141"/>
          </a:xfrm>
          <a:prstGeom prst="rect">
            <a:avLst/>
          </a:prstGeom>
        </p:spPr>
      </p:pic>
      <p:pic>
        <p:nvPicPr>
          <p:cNvPr id="22" name="Рисунок 22" descr="browserif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0" y="2284562"/>
            <a:ext cx="2334765" cy="17514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76950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browserify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23027" y="4052977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  <a:latin typeface="Century Gothic"/>
              </a:rPr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121461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Links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638"/>
            <a:ext cx="10574782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hlinkClick r:id="rId3"/>
              </a:rPr>
              <a:t>http://webpack.github.io/</a:t>
            </a:r>
          </a:p>
          <a:p>
            <a:r>
              <a:rPr lang="ru-RU" dirty="0">
                <a:solidFill>
                  <a:srgbClr val="006A86"/>
                </a:solidFill>
                <a:latin typeface="Century Gothic"/>
                <a:hlinkClick r:id="rId4"/>
              </a:rPr>
              <a:t>webpack</a:t>
            </a:r>
            <a:r>
              <a:rPr lang="ru-RU" dirty="0">
                <a:solidFill>
                  <a:srgbClr val="006A86"/>
                </a:solidFill>
                <a:latin typeface="Helvetica"/>
                <a:hlinkClick r:id="rId5"/>
              </a:rPr>
              <a:t>.js.org</a:t>
            </a:r>
            <a:r>
              <a:rPr lang="ru-RU" dirty="0">
                <a:latin typeface="Helvetica"/>
              </a:rPr>
              <a:t>  </a:t>
            </a:r>
            <a:r>
              <a:rPr lang="ru-RU" dirty="0" err="1">
                <a:latin typeface="Helvetica"/>
              </a:rPr>
              <a:t>Webpack</a:t>
            </a:r>
            <a:r>
              <a:rPr lang="ru-RU" dirty="0">
                <a:latin typeface="Helvetica"/>
              </a:rPr>
              <a:t> 2.x </a:t>
            </a:r>
            <a:r>
              <a:rPr lang="ru-RU" dirty="0" err="1">
                <a:latin typeface="Helvetica"/>
              </a:rPr>
              <a:t>official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web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site</a:t>
            </a:r>
          </a:p>
          <a:p>
            <a:r>
              <a:rPr lang="ru-RU" dirty="0" err="1">
                <a:latin typeface="Helvetica"/>
              </a:rPr>
              <a:t>Youtube</a:t>
            </a:r>
            <a:r>
              <a:rPr lang="ru-RU" dirty="0">
                <a:latin typeface="Helvetica"/>
              </a:rPr>
              <a:t>: </a:t>
            </a:r>
            <a:r>
              <a:rPr lang="ru-RU" dirty="0" err="1">
                <a:latin typeface="Helvetica"/>
              </a:rPr>
              <a:t>The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net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ninja</a:t>
            </a:r>
            <a:r>
              <a:rPr lang="ru-RU" dirty="0">
                <a:latin typeface="Helvetica"/>
              </a:rPr>
              <a:t> "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Webpack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Tutorials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for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Beginners</a:t>
            </a:r>
            <a:r>
              <a:rPr lang="ru-RU" dirty="0">
                <a:latin typeface="Helvetica"/>
              </a:rPr>
              <a:t>"</a:t>
            </a:r>
          </a:p>
          <a:p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276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Webpack</a:t>
            </a:r>
          </a:p>
        </p:txBody>
      </p:sp>
      <p:pic>
        <p:nvPicPr>
          <p:cNvPr id="6" name="Рисунок 6" descr="kni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190625"/>
            <a:ext cx="6922811" cy="51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What</a:t>
            </a:r>
            <a:r>
              <a:rPr lang="ru-RU" dirty="0">
                <a:latin typeface="Century GothicWha"/>
              </a:rPr>
              <a:t> </a:t>
            </a:r>
            <a:r>
              <a:rPr lang="ru-RU" dirty="0" err="1">
                <a:latin typeface="Century GothicWha"/>
              </a:rPr>
              <a:t>is</a:t>
            </a:r>
            <a:r>
              <a:rPr lang="ru-RU" dirty="0">
                <a:latin typeface="Century GothicWha"/>
              </a:rPr>
              <a:t> </a:t>
            </a:r>
            <a:r>
              <a:rPr lang="ru-RU" dirty="0" err="1">
                <a:latin typeface="Century GothicWha"/>
              </a:rPr>
              <a:t>it</a:t>
            </a:r>
            <a:r>
              <a:rPr lang="ru-RU" dirty="0">
                <a:latin typeface="Century GothicWha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8575" y="1371600"/>
            <a:ext cx="9830141" cy="1547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Webpack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takes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modules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with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dependencies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and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generates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static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assets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representing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those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111" y="2629619"/>
            <a:ext cx="7034783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How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is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webpack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different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8575" y="3667125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Code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Splitting</a:t>
            </a:r>
            <a:endParaRPr lang="ru-RU" dirty="0" err="1">
              <a:solidFill>
                <a:srgbClr val="006A86"/>
              </a:solidFill>
              <a:latin typeface="Century Gothic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Loaders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Clever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Plugin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system</a:t>
            </a:r>
          </a:p>
          <a:p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?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5" name="Рисунок 5" descr="the-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609725"/>
            <a:ext cx="8780688" cy="43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Goals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Split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dependency</a:t>
            </a:r>
            <a:r>
              <a:rPr lang="ru-RU" dirty="0"/>
              <a:t> </a:t>
            </a:r>
            <a:r>
              <a:rPr lang="ru-RU" dirty="0" err="1"/>
              <a:t>tree</a:t>
            </a:r>
            <a:r>
              <a:rPr lang="ru-RU" dirty="0"/>
              <a:t> </a:t>
            </a:r>
            <a:r>
              <a:rPr lang="ru-RU" dirty="0" err="1"/>
              <a:t>into</a:t>
            </a:r>
            <a:r>
              <a:rPr lang="ru-RU" dirty="0"/>
              <a:t> </a:t>
            </a:r>
            <a:r>
              <a:rPr lang="ru-RU" dirty="0" err="1"/>
              <a:t>chunks</a:t>
            </a:r>
            <a:r>
              <a:rPr lang="ru-RU" dirty="0"/>
              <a:t> </a:t>
            </a:r>
            <a:r>
              <a:rPr lang="ru-RU" dirty="0" err="1"/>
              <a:t>loaded</a:t>
            </a:r>
            <a:r>
              <a:rPr lang="ru-RU" dirty="0"/>
              <a:t> </a:t>
            </a:r>
            <a:r>
              <a:rPr lang="ru-RU" dirty="0" err="1"/>
              <a:t>on</a:t>
            </a:r>
            <a:r>
              <a:rPr lang="ru-RU" dirty="0"/>
              <a:t> </a:t>
            </a:r>
            <a:r>
              <a:rPr lang="ru-RU" dirty="0" err="1"/>
              <a:t>demand</a:t>
            </a:r>
            <a:r>
              <a:rPr lang="en-US" dirty="0"/>
              <a:t> </a:t>
            </a:r>
            <a:endParaRPr lang="en-US"/>
          </a:p>
          <a:p>
            <a:r>
              <a:rPr lang="ru-RU" dirty="0" err="1"/>
              <a:t>Keep</a:t>
            </a:r>
            <a:r>
              <a:rPr lang="ru-RU" dirty="0"/>
              <a:t> </a:t>
            </a:r>
            <a:r>
              <a:rPr lang="ru-RU" dirty="0" err="1"/>
              <a:t>initial</a:t>
            </a:r>
            <a:r>
              <a:rPr lang="ru-RU" dirty="0"/>
              <a:t> </a:t>
            </a:r>
            <a:r>
              <a:rPr lang="ru-RU" dirty="0" err="1"/>
              <a:t>loading</a:t>
            </a:r>
            <a:r>
              <a:rPr lang="ru-RU" dirty="0"/>
              <a:t> </a:t>
            </a:r>
            <a:r>
              <a:rPr lang="ru-RU" dirty="0" err="1"/>
              <a:t>time</a:t>
            </a:r>
            <a:r>
              <a:rPr lang="ru-RU" dirty="0"/>
              <a:t> </a:t>
            </a:r>
            <a:r>
              <a:rPr lang="ru-RU" dirty="0" err="1"/>
              <a:t>low</a:t>
            </a:r>
            <a:r>
              <a:rPr lang="en-US" dirty="0"/>
              <a:t> </a:t>
            </a:r>
          </a:p>
          <a:p>
            <a:r>
              <a:rPr lang="ru-RU" dirty="0" err="1"/>
              <a:t>Every</a:t>
            </a:r>
            <a:r>
              <a:rPr lang="ru-RU" dirty="0"/>
              <a:t> </a:t>
            </a:r>
            <a:r>
              <a:rPr lang="ru-RU" dirty="0" err="1"/>
              <a:t>static</a:t>
            </a:r>
            <a:r>
              <a:rPr lang="ru-RU" dirty="0"/>
              <a:t> </a:t>
            </a:r>
            <a:r>
              <a:rPr lang="ru-RU" dirty="0" err="1"/>
              <a:t>asset</a:t>
            </a:r>
            <a:r>
              <a:rPr lang="ru-RU" dirty="0"/>
              <a:t> </a:t>
            </a:r>
            <a:r>
              <a:rPr lang="ru-RU" dirty="0" err="1"/>
              <a:t>should</a:t>
            </a:r>
            <a:r>
              <a:rPr lang="ru-RU" dirty="0"/>
              <a:t> </a:t>
            </a:r>
            <a:r>
              <a:rPr lang="ru-RU" dirty="0" err="1"/>
              <a:t>be</a:t>
            </a:r>
            <a:r>
              <a:rPr lang="ru-RU" dirty="0"/>
              <a:t> </a:t>
            </a:r>
            <a:r>
              <a:rPr lang="ru-RU" dirty="0" err="1"/>
              <a:t>able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be</a:t>
            </a:r>
            <a:r>
              <a:rPr lang="ru-RU" dirty="0"/>
              <a:t> a </a:t>
            </a:r>
            <a:r>
              <a:rPr lang="ru-RU" dirty="0" err="1"/>
              <a:t>module</a:t>
            </a:r>
            <a:r>
              <a:rPr lang="en-US" dirty="0"/>
              <a:t> </a:t>
            </a:r>
          </a:p>
          <a:p>
            <a:r>
              <a:rPr lang="ru-RU" dirty="0" err="1"/>
              <a:t>Ability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integrate</a:t>
            </a:r>
            <a:r>
              <a:rPr lang="ru-RU" dirty="0"/>
              <a:t> 3rd-party </a:t>
            </a:r>
            <a:r>
              <a:rPr lang="ru-RU" dirty="0" err="1"/>
              <a:t>libraries</a:t>
            </a:r>
            <a:r>
              <a:rPr lang="ru-RU" dirty="0"/>
              <a:t> </a:t>
            </a:r>
            <a:r>
              <a:rPr lang="ru-RU" dirty="0" err="1"/>
              <a:t>as</a:t>
            </a:r>
            <a:r>
              <a:rPr lang="ru-RU" dirty="0"/>
              <a:t> </a:t>
            </a:r>
            <a:r>
              <a:rPr lang="ru-RU" dirty="0" err="1"/>
              <a:t>modules</a:t>
            </a:r>
            <a:r>
              <a:rPr lang="en-US" dirty="0"/>
              <a:t> </a:t>
            </a:r>
          </a:p>
          <a:p>
            <a:r>
              <a:rPr lang="ru-RU" dirty="0" err="1"/>
              <a:t>Ability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customize</a:t>
            </a:r>
            <a:r>
              <a:rPr lang="ru-RU" dirty="0"/>
              <a:t> </a:t>
            </a:r>
            <a:r>
              <a:rPr lang="ru-RU" dirty="0" err="1"/>
              <a:t>nearly</a:t>
            </a:r>
            <a:r>
              <a:rPr lang="ru-RU" dirty="0"/>
              <a:t> </a:t>
            </a:r>
            <a:r>
              <a:rPr lang="ru-RU" dirty="0" err="1"/>
              <a:t>every</a:t>
            </a:r>
            <a:r>
              <a:rPr lang="ru-RU" dirty="0"/>
              <a:t> </a:t>
            </a:r>
            <a:r>
              <a:rPr lang="ru-RU" dirty="0" err="1"/>
              <a:t>part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module</a:t>
            </a:r>
            <a:r>
              <a:rPr lang="ru-RU" dirty="0"/>
              <a:t> </a:t>
            </a:r>
            <a:r>
              <a:rPr lang="ru-RU" dirty="0" err="1"/>
              <a:t>bundler</a:t>
            </a:r>
            <a:r>
              <a:rPr lang="en-US" dirty="0"/>
              <a:t> </a:t>
            </a:r>
          </a:p>
          <a:p>
            <a:r>
              <a:rPr lang="ru-RU" dirty="0" err="1"/>
              <a:t>Suited</a:t>
            </a:r>
            <a:r>
              <a:rPr lang="ru-RU" dirty="0"/>
              <a:t> </a:t>
            </a:r>
            <a:r>
              <a:rPr lang="ru-RU" dirty="0" err="1"/>
              <a:t>for</a:t>
            </a:r>
            <a:r>
              <a:rPr lang="ru-RU" dirty="0"/>
              <a:t> </a:t>
            </a:r>
            <a:r>
              <a:rPr lang="ru-RU" dirty="0" err="1"/>
              <a:t>big</a:t>
            </a:r>
            <a:r>
              <a:rPr lang="ru-RU" dirty="0"/>
              <a:t> </a:t>
            </a:r>
            <a:r>
              <a:rPr lang="ru-RU" dirty="0" err="1"/>
              <a:t>projects</a:t>
            </a:r>
            <a:r>
              <a:rPr lang="en-US" dirty="0"/>
              <a:t> </a:t>
            </a:r>
          </a:p>
          <a:p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5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Why?"/>
              </a:rPr>
              <a:t>Why</a:t>
            </a:r>
            <a:r>
              <a:rPr lang="ru-RU" dirty="0">
                <a:latin typeface="Century GothicWhy?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Compatibility</a:t>
            </a:r>
          </a:p>
          <a:p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loading</a:t>
            </a:r>
          </a:p>
          <a:p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modules</a:t>
            </a:r>
            <a:r>
              <a:rPr lang="ru-RU" dirty="0"/>
              <a:t> </a:t>
            </a:r>
            <a:r>
              <a:rPr lang="ru-RU" dirty="0" err="1"/>
              <a:t>types</a:t>
            </a:r>
          </a:p>
          <a:p>
            <a:r>
              <a:rPr lang="ru-RU" dirty="0" err="1">
                <a:solidFill>
                  <a:srgbClr val="FFFFFF"/>
                </a:solidFill>
              </a:rPr>
              <a:t>Preprocessors</a:t>
            </a:r>
          </a:p>
          <a:p>
            <a:r>
              <a:rPr lang="ru-RU" dirty="0" err="1">
                <a:solidFill>
                  <a:srgbClr val="FFFFFF"/>
                </a:solidFill>
              </a:rPr>
              <a:t>Live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reload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3257359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30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Ион</vt:lpstr>
      <vt:lpstr>Webpack</vt:lpstr>
      <vt:lpstr>Usual problems</vt:lpstr>
      <vt:lpstr>Toolkits</vt:lpstr>
      <vt:lpstr>Webpack</vt:lpstr>
      <vt:lpstr>What is it?</vt:lpstr>
      <vt:lpstr>What does it do?</vt:lpstr>
      <vt:lpstr>Goals</vt:lpstr>
      <vt:lpstr>Why?</vt:lpstr>
      <vt:lpstr>Examples</vt:lpstr>
      <vt:lpstr>First step – initializing working dir</vt:lpstr>
      <vt:lpstr>Second step – dir structure</vt:lpstr>
      <vt:lpstr>Third step – initializing webpack</vt:lpstr>
      <vt:lpstr>Fourth step – npm configuration</vt:lpstr>
      <vt:lpstr>Examples</vt:lpstr>
      <vt:lpstr>First step – start webpack </vt:lpstr>
      <vt:lpstr>Files structure</vt:lpstr>
      <vt:lpstr>Second step - relative pathes</vt:lpstr>
      <vt:lpstr>Third step – loaders (babel)</vt:lpstr>
      <vt:lpstr>Compilation result</vt:lpstr>
      <vt:lpstr>CSS loaders</vt:lpstr>
      <vt:lpstr>Презентация PowerPoint</vt:lpstr>
      <vt:lpstr>CSS loader result</vt:lpstr>
      <vt:lpstr>CSS to single file with minification </vt:lpstr>
      <vt:lpstr>Webpack config</vt:lpstr>
      <vt:lpstr>Result</vt:lpstr>
      <vt:lpstr>SASS loaders</vt:lpstr>
      <vt:lpstr>Презентация PowerPoint</vt:lpstr>
      <vt:lpstr>Built in modules (minimization)</vt:lpstr>
      <vt:lpstr>Презентация PowerPoint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11</cp:revision>
  <dcterms:created xsi:type="dcterms:W3CDTF">2013-07-31T16:30:56Z</dcterms:created>
  <dcterms:modified xsi:type="dcterms:W3CDTF">2017-03-18T16:03:06Z</dcterms:modified>
</cp:coreProperties>
</file>