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4" r:id="rId2"/>
  </p:sldMasterIdLst>
  <p:notesMasterIdLst>
    <p:notesMasterId r:id="rId23"/>
  </p:notesMasterIdLst>
  <p:sldIdLst>
    <p:sldId id="256" r:id="rId3"/>
    <p:sldId id="257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</p:sldIdLst>
  <p:sldSz cx="9144000" cy="73152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495" autoAdjust="0"/>
    <p:restoredTop sz="97588" autoAdjust="0"/>
  </p:normalViewPr>
  <p:slideViewPr>
    <p:cSldViewPr>
      <p:cViewPr varScale="1">
        <p:scale>
          <a:sx n="119" d="100"/>
          <a:sy n="119" d="100"/>
        </p:scale>
        <p:origin x="-360" y="-90"/>
      </p:cViewPr>
      <p:guideLst>
        <p:guide orient="horz" pos="23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685800"/>
            <a:ext cx="42862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fld id="{EBE7A394-DA96-4F80-A97D-6C018DE41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4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9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82"/>
            <a:ext cx="9146380" cy="731618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068159">
            <a:off x="817121" y="1845763"/>
            <a:ext cx="5648623" cy="1284593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037289">
            <a:off x="1212286" y="2635658"/>
            <a:ext cx="6511131" cy="351210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27EC2-D1E4-4CC2-88FE-2C27F789E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6" y="6283433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b="1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B06B8-EA1F-4B89-B714-5B6AA613F6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948"/>
            <a:ext cx="2057400" cy="49902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948"/>
            <a:ext cx="6019800" cy="49902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6CB60-779E-4092-A9C5-6D66456CD7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3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85"/>
            <a:ext cx="9146380" cy="731618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068159">
            <a:off x="817115" y="1845763"/>
            <a:ext cx="5648623" cy="1284593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037289">
            <a:off x="1212280" y="2635655"/>
            <a:ext cx="6511131" cy="351210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10906-BA55-4677-A09F-00688DFE59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4" y="628343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b="1" u="none" cap="all" spc="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3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48E88-8483-44D5-81AC-604333BF6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40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85"/>
            <a:ext cx="9146380" cy="731618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3" y="2824480"/>
            <a:ext cx="3571875" cy="449072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841853"/>
            <a:ext cx="5650992" cy="1288010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632857"/>
            <a:ext cx="6510528" cy="351130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A593D-977C-47EE-8566-41B9D82D54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4" y="628343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u="none" cap="all" spc="2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6571897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u="none" cap="all" spc="200" dirty="0">
                <a:solidFill>
                  <a:srgbClr val="FFFFFF"/>
                </a:solidFill>
              </a:rPr>
              <a:t>Entrepreneurial Finance</a:t>
            </a:r>
            <a:r>
              <a:rPr lang="en-US" sz="1400" u="none" dirty="0">
                <a:solidFill>
                  <a:srgbClr val="FFFFFF"/>
                </a:solidFill>
              </a:rPr>
              <a:t>: </a:t>
            </a:r>
            <a:r>
              <a:rPr lang="en-US" sz="1000" u="none" cap="all" spc="200" dirty="0">
                <a:solidFill>
                  <a:srgbClr val="FFFFFF"/>
                </a:solidFill>
              </a:rPr>
              <a:t>Leach &amp; Melicher</a:t>
            </a:r>
          </a:p>
        </p:txBody>
      </p:sp>
    </p:spTree>
    <p:extLst>
      <p:ext uri="{BB962C8B-B14F-4D97-AF65-F5344CB8AC3E}">
        <p14:creationId xmlns:p14="http://schemas.microsoft.com/office/powerpoint/2010/main" val="1519291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170432"/>
            <a:ext cx="3200400" cy="39599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170432"/>
            <a:ext cx="3200400" cy="39599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9C470-4E8A-41B2-8EFB-17E5625031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5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70432"/>
            <a:ext cx="3200400" cy="58521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815305"/>
            <a:ext cx="3200400" cy="331622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170432"/>
            <a:ext cx="3200400" cy="58521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815305"/>
            <a:ext cx="3200400" cy="331622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101FA-F89E-4C98-AD1E-8C53C02748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19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F0C25-DC76-4316-A4E6-6B4DAD32C4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93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18A54-6059-4C18-AAA8-1A35350E9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87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3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204789" y="-204787"/>
            <a:ext cx="73152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681178"/>
            <a:ext cx="5212080" cy="1162055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5" y="2793508"/>
            <a:ext cx="3807779" cy="354633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403611"/>
            <a:ext cx="5794760" cy="664868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A3B1E40-AE83-4D5F-9CE4-6DD1ED2753EE}" type="slidenum">
              <a:rPr lang="en-US" smtClean="0">
                <a:solidFill>
                  <a:srgbClr val="43434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3434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118156">
            <a:off x="74054" y="628343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u="none" cap="all" spc="2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517514" y="6704130"/>
            <a:ext cx="4724400" cy="2926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29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EC7052-DAA5-4A6B-A581-54B2E11B16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8" y="0"/>
            <a:ext cx="7115175" cy="7315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3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" y="5384800"/>
            <a:ext cx="3571875" cy="19304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832001"/>
            <a:ext cx="5486400" cy="92527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2" y="2325897"/>
            <a:ext cx="6096545" cy="79004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A9FCE-D9BB-46A0-A6EE-2C171007B3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118156">
            <a:off x="74054" y="6283430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u="none" cap="all" spc="2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6571897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u="none" cap="all" spc="200" dirty="0">
                <a:solidFill>
                  <a:srgbClr val="FFFFFF"/>
                </a:solidFill>
              </a:rPr>
              <a:t>Entrepreneurial Finance</a:t>
            </a:r>
            <a:r>
              <a:rPr lang="en-US" sz="1400" u="none" dirty="0">
                <a:solidFill>
                  <a:srgbClr val="FFFFFF"/>
                </a:solidFill>
              </a:rPr>
              <a:t>: </a:t>
            </a:r>
            <a:r>
              <a:rPr lang="en-US" sz="1000" u="none" cap="all" spc="200" dirty="0">
                <a:solidFill>
                  <a:srgbClr val="FFFFFF"/>
                </a:solidFill>
              </a:rPr>
              <a:t>Leach &amp; Melicher</a:t>
            </a:r>
          </a:p>
        </p:txBody>
      </p:sp>
    </p:spTree>
    <p:extLst>
      <p:ext uri="{BB962C8B-B14F-4D97-AF65-F5344CB8AC3E}">
        <p14:creationId xmlns:p14="http://schemas.microsoft.com/office/powerpoint/2010/main" val="1736172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0EE47-584F-4532-97D3-B2AECA95CE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06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948"/>
            <a:ext cx="2057400" cy="49902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948"/>
            <a:ext cx="6019800" cy="49902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DA030-B052-42FC-9D23-C8C1ED3AB2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97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82"/>
            <a:ext cx="9146380" cy="731618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9" y="2824480"/>
            <a:ext cx="3571875" cy="449072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841853"/>
            <a:ext cx="5650992" cy="1288010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632857"/>
            <a:ext cx="6510528" cy="351130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554751-D019-4E5D-826A-E5B22DE1B6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118156">
            <a:off x="74056" y="6283433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6571901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u="none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170432"/>
            <a:ext cx="3200400" cy="39599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170432"/>
            <a:ext cx="3200400" cy="39599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576EE-B56E-4D8E-BE32-C2B2B0D0B6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70432"/>
            <a:ext cx="3200400" cy="58521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815305"/>
            <a:ext cx="3200400" cy="331622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170432"/>
            <a:ext cx="3200400" cy="58521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815305"/>
            <a:ext cx="3200400" cy="331622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A214F-2422-4CEF-AB54-B3506722F0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205CC6-9AD7-4AFF-8246-C6F09ED9DE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1F982-E363-40D6-ADF3-60D1E346D1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9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204789" y="-204787"/>
            <a:ext cx="73152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681182"/>
            <a:ext cx="5212080" cy="1162055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61" y="2793511"/>
            <a:ext cx="3807779" cy="354633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403611"/>
            <a:ext cx="5794760" cy="664868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F6FDB19-EF1D-473A-B61D-D0A5945133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9118156">
            <a:off x="74056" y="6283433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517514" y="6704130"/>
            <a:ext cx="4724400" cy="2926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34" y="0"/>
            <a:ext cx="7115175" cy="7315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9" y="2824480"/>
            <a:ext cx="3571875" cy="44907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" y="5384800"/>
            <a:ext cx="3571875" cy="19304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832001"/>
            <a:ext cx="5486400" cy="92527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8" y="2325897"/>
            <a:ext cx="6096545" cy="79004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273C9-E222-4826-BFE8-BF089F6FEA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118156">
            <a:off x="74056" y="6283433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6571901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u="none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096004"/>
            <a:ext cx="3574257" cy="12192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096000"/>
            <a:ext cx="9146380" cy="121920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90144"/>
            <a:ext cx="752094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74008"/>
            <a:ext cx="7520940" cy="381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582210"/>
            <a:ext cx="502920" cy="53644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C3C9BE-9F10-4C39-AE00-02474291AD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844365">
            <a:off x="45032" y="6612938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none" kern="1200" cap="all" spc="200" baseline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FIFTH Edition</a:t>
            </a:r>
            <a:endParaRPr lang="en-US" sz="1000" b="1" u="none" kern="1200" cap="all" spc="200" baseline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6571901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Entrepreneurial Finance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lang="en-US" sz="1000" b="1" u="none" kern="1200" cap="all" spc="200" baseline="0" noProof="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Leach &amp; Melicher</a:t>
            </a:r>
            <a:endParaRPr lang="en-US" sz="1000" b="1" u="none" kern="1200" cap="all" spc="200" baseline="0" noProof="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096001"/>
            <a:ext cx="3574257" cy="12192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096000"/>
            <a:ext cx="9146380" cy="121920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90144"/>
            <a:ext cx="752094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74005"/>
            <a:ext cx="7520940" cy="381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582210"/>
            <a:ext cx="502920" cy="53644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CC9C51A-2EA4-4BCD-93AD-D10E65AF51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844365">
            <a:off x="45026" y="6612935"/>
            <a:ext cx="1523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none" cap="all" spc="200" dirty="0" smtClean="0">
                <a:solidFill>
                  <a:srgbClr val="FFFFFF"/>
                </a:solidFill>
              </a:rPr>
              <a:t>FIFTH Edition</a:t>
            </a:r>
            <a:endParaRPr lang="en-US" sz="1000" b="1" u="none" cap="all" spc="2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6571897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u="none" cap="all" spc="200" dirty="0">
                <a:solidFill>
                  <a:srgbClr val="FFFFFF"/>
                </a:solidFill>
              </a:rPr>
              <a:t>Entrepreneurial Finance</a:t>
            </a:r>
            <a:r>
              <a:rPr lang="en-US" sz="1400" b="1" u="none" dirty="0">
                <a:solidFill>
                  <a:srgbClr val="FFFFFF"/>
                </a:solidFill>
              </a:rPr>
              <a:t>: </a:t>
            </a:r>
            <a:r>
              <a:rPr lang="en-US" sz="1000" b="1" u="none" cap="all" spc="200" dirty="0">
                <a:solidFill>
                  <a:srgbClr val="FFFFFF"/>
                </a:solidFill>
              </a:rPr>
              <a:t>Leach &amp; Melicher</a:t>
            </a:r>
          </a:p>
        </p:txBody>
      </p:sp>
    </p:spTree>
    <p:extLst>
      <p:ext uri="{BB962C8B-B14F-4D97-AF65-F5344CB8AC3E}">
        <p14:creationId xmlns:p14="http://schemas.microsoft.com/office/powerpoint/2010/main" val="296334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10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Valuing early-stage ventures</a:t>
            </a:r>
          </a:p>
          <a:p>
            <a:endParaRPr lang="en-US" dirty="0" smtClean="0"/>
          </a:p>
        </p:txBody>
      </p:sp>
      <p:sp>
        <p:nvSpPr>
          <p:cNvPr id="1433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2386594-F3B3-4B24-BD66-92E167D85C0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066800" y="812800"/>
            <a:ext cx="3749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u="none"/>
              <a:t>ENTREPRENEURIAL FINANCE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white">
          <a:xfrm>
            <a:off x="5943608" y="1985665"/>
            <a:ext cx="283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none" dirty="0">
                <a:solidFill>
                  <a:schemeClr val="bg1"/>
                </a:solidFill>
              </a:rPr>
              <a:t>         </a:t>
            </a:r>
            <a:r>
              <a:rPr lang="en-US" sz="1100" b="1" u="none" cap="all" spc="200" dirty="0">
                <a:solidFill>
                  <a:srgbClr val="FFFFFF"/>
                </a:solidFill>
              </a:rPr>
              <a:t>Leach &amp; Melicher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white">
          <a:xfrm>
            <a:off x="3898900" y="6215363"/>
            <a:ext cx="48006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1" u="none" cap="all" spc="200" dirty="0">
                <a:solidFill>
                  <a:srgbClr val="FFFFFF"/>
                </a:solidFill>
              </a:rPr>
              <a:t>© 2015  South-Western Cengage </a:t>
            </a:r>
            <a:r>
              <a:rPr lang="en-US" sz="1000" b="1" u="none" cap="all" spc="200" dirty="0" smtClean="0">
                <a:solidFill>
                  <a:srgbClr val="FFFFFF"/>
                </a:solidFill>
              </a:rPr>
              <a:t>Learning</a:t>
            </a:r>
            <a:endParaRPr lang="en-US" sz="1000" b="1" u="none" cap="all" spc="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90144"/>
            <a:ext cx="8016240" cy="585216"/>
          </a:xfrm>
        </p:spPr>
        <p:txBody>
          <a:bodyPr/>
          <a:lstStyle/>
          <a:p>
            <a:r>
              <a:rPr lang="en-US" dirty="0" smtClean="0"/>
              <a:t>Equity Valuation: Pseudo Dividend Approach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Project PDC out five years assuming that a “surplus cash” account “plugs” the balance sheet (catching all remaining cash)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Calculate pseudo dividends by making sure that required investments in working capital do not include surplus cash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Discount the resulting pseudo dividends to get a value for the venture’s equity ownership</a:t>
            </a:r>
            <a:endParaRPr lang="en-US" dirty="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7F626D4-28E5-467B-8813-4BEF1D52BF96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14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/>
      <p:bldP spid="2437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Dividends (Equity VCFs)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 Dividend (Equity Valuation Cash Flow) </a:t>
            </a:r>
          </a:p>
          <a:p>
            <a:pPr lvl="1"/>
            <a:r>
              <a:rPr lang="en-US" dirty="0" smtClean="0"/>
              <a:t>= Net Income</a:t>
            </a:r>
          </a:p>
          <a:p>
            <a:pPr lvl="1"/>
            <a:r>
              <a:rPr lang="en-US" dirty="0" smtClean="0"/>
              <a:t>    + Depreciation and Amortization Expense</a:t>
            </a:r>
          </a:p>
          <a:p>
            <a:pPr lvl="1"/>
            <a:r>
              <a:rPr lang="en-US" dirty="0" smtClean="0"/>
              <a:t>     -  Change in Net Operating Working Capital </a:t>
            </a:r>
          </a:p>
          <a:p>
            <a:pPr lvl="1"/>
            <a:r>
              <a:rPr lang="en-US" dirty="0" smtClean="0"/>
              <a:t>     (w/o surplus cash)</a:t>
            </a:r>
          </a:p>
          <a:p>
            <a:pPr lvl="1"/>
            <a:r>
              <a:rPr lang="en-US" dirty="0" smtClean="0"/>
              <a:t>     -  Capital Expenditures</a:t>
            </a:r>
          </a:p>
          <a:p>
            <a:pPr lvl="1"/>
            <a:r>
              <a:rPr lang="en-US" dirty="0" smtClean="0"/>
              <a:t>    + Net Debt Issues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DDF16EA-88CD-4937-A2BE-AB0786D9CA2F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65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/>
      <p:bldP spid="2273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Exclude Surplus Cash in Working Capital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022A9AB-8F8F-4815-9008-9DD5253D3A17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990600"/>
            <a:ext cx="533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u="none" dirty="0" smtClean="0">
                <a:solidFill>
                  <a:srgbClr val="000000"/>
                </a:solidFill>
              </a:rPr>
              <a:t>For example, the NOWC calculation for PDC from March to July: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u="none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u="none" dirty="0" smtClean="0">
                <a:solidFill>
                  <a:srgbClr val="000000"/>
                </a:solidFill>
              </a:rPr>
              <a:t>Current </a:t>
            </a:r>
            <a:r>
              <a:rPr lang="en-US" sz="1500" u="none" dirty="0">
                <a:solidFill>
                  <a:srgbClr val="000000"/>
                </a:solidFill>
              </a:rPr>
              <a:t>assets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u="none" dirty="0">
                <a:solidFill>
                  <a:srgbClr val="000000"/>
                </a:solidFill>
              </a:rPr>
              <a:t>  July balance 			  175,307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u="none" dirty="0">
                <a:solidFill>
                  <a:srgbClr val="000000"/>
                </a:solidFill>
              </a:rPr>
              <a:t>  March balance			–174,340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u="none" dirty="0">
                <a:solidFill>
                  <a:srgbClr val="000000"/>
                </a:solidFill>
              </a:rPr>
              <a:t>Change in current assets		         967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u="none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u="none" dirty="0">
                <a:solidFill>
                  <a:srgbClr val="000000"/>
                </a:solidFill>
              </a:rPr>
              <a:t>Surplus cash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u="none" dirty="0">
                <a:solidFill>
                  <a:srgbClr val="000000"/>
                </a:solidFill>
              </a:rPr>
              <a:t>  July amount			      6,487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u="none" dirty="0">
                <a:solidFill>
                  <a:srgbClr val="000000"/>
                </a:solidFill>
              </a:rPr>
              <a:t>  March amount			           –0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u="none" dirty="0">
                <a:solidFill>
                  <a:srgbClr val="000000"/>
                </a:solidFill>
              </a:rPr>
              <a:t>Change in surplus cash		      6,487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u="none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u="none" dirty="0">
                <a:solidFill>
                  <a:srgbClr val="000000"/>
                </a:solidFill>
              </a:rPr>
              <a:t>Current liabilities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u="none" dirty="0">
                <a:solidFill>
                  <a:srgbClr val="000000"/>
                </a:solidFill>
              </a:rPr>
              <a:t>  July amount			    45,310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u="none" dirty="0">
                <a:solidFill>
                  <a:srgbClr val="000000"/>
                </a:solidFill>
              </a:rPr>
              <a:t>  March amount			  –48,415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u="none" dirty="0">
                <a:solidFill>
                  <a:srgbClr val="000000"/>
                </a:solidFill>
              </a:rPr>
              <a:t>Change in current liabilities		    –3,105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u="none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u="none" dirty="0">
                <a:solidFill>
                  <a:srgbClr val="000000"/>
                </a:solidFill>
              </a:rPr>
              <a:t>Change in net operating working capital	    –2,415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u="none" dirty="0">
                <a:solidFill>
                  <a:srgbClr val="000000"/>
                </a:solidFill>
              </a:rPr>
              <a:t>  (= 967 – 6,487 + 3,105)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dirty="0">
              <a:solidFill>
                <a:srgbClr val="000000"/>
              </a:solidFill>
              <a:latin typeface="Time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solidFill>
                  <a:srgbClr val="FFFFFF"/>
                </a:solidFill>
                <a:latin typeface="Times"/>
              </a:rPr>
              <a:t>  (= 967 – 6,487 + 3,105)</a:t>
            </a:r>
          </a:p>
        </p:txBody>
      </p:sp>
    </p:spTree>
    <p:extLst>
      <p:ext uri="{BB962C8B-B14F-4D97-AF65-F5344CB8AC3E}">
        <p14:creationId xmlns:p14="http://schemas.microsoft.com/office/powerpoint/2010/main" val="1965456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PDC Equity Valuation Cash Flow)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March to July Pseudo Dividend (Equity VCF) for PDC is:</a:t>
            </a:r>
          </a:p>
          <a:p>
            <a:pPr lvl="1"/>
            <a:r>
              <a:rPr lang="en-US" dirty="0" smtClean="0"/>
              <a:t>Net Income				$6,372</a:t>
            </a:r>
          </a:p>
          <a:p>
            <a:pPr lvl="1"/>
            <a:r>
              <a:rPr lang="en-US" dirty="0" smtClean="0"/>
              <a:t>+ </a:t>
            </a:r>
            <a:r>
              <a:rPr lang="en-US" dirty="0" err="1" smtClean="0"/>
              <a:t>Deprec</a:t>
            </a:r>
            <a:r>
              <a:rPr lang="en-US" dirty="0" smtClean="0"/>
              <a:t>. &amp; </a:t>
            </a:r>
            <a:r>
              <a:rPr lang="en-US" dirty="0" err="1" smtClean="0"/>
              <a:t>Amort</a:t>
            </a:r>
            <a:r>
              <a:rPr lang="en-US" dirty="0" smtClean="0"/>
              <a:t>. Exp.			+4,600</a:t>
            </a:r>
          </a:p>
          <a:p>
            <a:pPr lvl="1"/>
            <a:r>
              <a:rPr lang="en-US" dirty="0" smtClean="0"/>
              <a:t>- Change in NOWC (w/o surplus cash)	+2,415</a:t>
            </a:r>
          </a:p>
          <a:p>
            <a:pPr lvl="1"/>
            <a:r>
              <a:rPr lang="en-US" dirty="0" smtClean="0"/>
              <a:t>- Capital Expenditures			- 6,900</a:t>
            </a:r>
          </a:p>
          <a:p>
            <a:pPr lvl="1"/>
            <a:r>
              <a:rPr lang="en-US" dirty="0" smtClean="0"/>
              <a:t>+ Net Debt Issues			</a:t>
            </a:r>
            <a:r>
              <a:rPr lang="en-US" u="sng" dirty="0" smtClean="0"/>
              <a:t>-        0</a:t>
            </a:r>
          </a:p>
          <a:p>
            <a:pPr lvl="1"/>
            <a:r>
              <a:rPr lang="en-US" dirty="0" smtClean="0"/>
              <a:t>= Equity Valuation Cash Flow		$6,487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A45D463-D355-491E-98AE-AA7A5BD94DDA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62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/>
      <p:bldP spid="2488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After July, project for 5 years</a:t>
            </a:r>
            <a:endParaRPr lang="en-US" dirty="0" smtClean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4D3E193-4232-44F7-AC7D-DBD5F883C939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85318"/>
            <a:ext cx="8153400" cy="505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16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Balance Sheets with Surplus Cash “Plug”</a:t>
            </a:r>
            <a:endParaRPr lang="en-US" dirty="0" smtClean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F1B1E1E-B943-466A-9748-00DA3FA854A3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377354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24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6914BC1-1E50-4B29-96F2-D46C7D6F9D8B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"/>
            <a:ext cx="6705600" cy="576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7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Pseudo Dividends (Equity VCFs) with NOWC Calculations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AED9DE5-D15F-4541-B962-FEFE624F4AED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8008689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503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Economics …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A8A020D-7631-42D1-B567-C4106DAD11AB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06610"/>
            <a:ext cx="5654835" cy="506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596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… The Present Value of Those Projected Maximum Dividends</a:t>
            </a:r>
            <a:endParaRPr lang="en-US" dirty="0" smtClean="0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116C29F-5BE0-445E-AF59-65AA1F39E55F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61632"/>
            <a:ext cx="7211808" cy="200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20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22960" y="1170432"/>
            <a:ext cx="3672840" cy="3959962"/>
          </a:xfrm>
        </p:spPr>
        <p:txBody>
          <a:bodyPr>
            <a:normAutofit/>
          </a:bodyPr>
          <a:lstStyle/>
          <a:p>
            <a:r>
              <a:rPr lang="en-US" dirty="0" smtClean="0"/>
              <a:t>Explain why it is important to look to the future when determining a venture’s value</a:t>
            </a:r>
          </a:p>
          <a:p>
            <a:r>
              <a:rPr lang="en-US" dirty="0" smtClean="0"/>
              <a:t>Describe how the time pattern of cash flows relates to venture value</a:t>
            </a:r>
          </a:p>
          <a:p>
            <a:r>
              <a:rPr lang="en-US" dirty="0" smtClean="0"/>
              <a:t>Understand the need to consider both forecast period and terminal value cash flows when determining a venture’s value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00016" y="1170432"/>
            <a:ext cx="3910584" cy="3959962"/>
          </a:xfrm>
        </p:spPr>
        <p:txBody>
          <a:bodyPr>
            <a:normAutofit fontScale="92500"/>
          </a:bodyPr>
          <a:lstStyle/>
          <a:p>
            <a:r>
              <a:rPr lang="en-US" dirty="0"/>
              <a:t>Understand the difference between required cash and surplus cash</a:t>
            </a:r>
          </a:p>
          <a:p>
            <a:r>
              <a:rPr lang="en-US" dirty="0" smtClean="0"/>
              <a:t>Describe the process for developing the projected financial statements used in a valuation</a:t>
            </a:r>
          </a:p>
          <a:p>
            <a:r>
              <a:rPr lang="en-US" dirty="0" smtClean="0"/>
              <a:t>Describe how pseudo dividends are incorporated into the discounted cash flows equity valuation method</a:t>
            </a:r>
          </a:p>
          <a:p>
            <a:r>
              <a:rPr lang="en-US" dirty="0" smtClean="0"/>
              <a:t>Understand the differences between accounting and equity valuation cash flow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1CFD1F4-67E6-4097-AA72-F45EDDB77B7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10</a:t>
            </a:r>
            <a:br>
              <a:rPr lang="en-US" smtClean="0"/>
            </a:br>
            <a:r>
              <a:rPr lang="en-US" smtClean="0"/>
              <a:t>Learning Objectives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5" grpId="0" build="p"/>
      <p:bldP spid="819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91E25-EEED-4705-8F33-F4CC21B3681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01" y="18861"/>
            <a:ext cx="4724400" cy="3229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876" y="2971800"/>
            <a:ext cx="4684529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54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Venture Theoretically Worth?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Present value (PV): value today of all future cash flows discounted to the present at the investor’s required rate of return</a:t>
            </a:r>
          </a:p>
          <a:p>
            <a:r>
              <a:rPr lang="en-US" smtClean="0"/>
              <a:t>“Investors pay for the future; entrepreneurs pay for the past.”</a:t>
            </a:r>
          </a:p>
          <a:p>
            <a:r>
              <a:rPr lang="en-US" smtClean="0"/>
              <a:t>“If you’re not using estimates, you’re not doing a valuation.”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6FEB1A3-C987-44EF-8251-0489733B9DB2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54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/>
      <p:bldP spid="2222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Mechanics Of Valuation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Discounted cash flow (DCF):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valuation approach involving discounting future cash flows for risk and delay</a:t>
            </a:r>
          </a:p>
          <a:p>
            <a:r>
              <a:rPr lang="en-US" dirty="0" smtClean="0"/>
              <a:t>Explicit forecast period: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two- to ten-year period in which the venture’s financial statements are explicitly forecast</a:t>
            </a:r>
          </a:p>
          <a:p>
            <a:r>
              <a:rPr lang="en-US" dirty="0" smtClean="0"/>
              <a:t>Terminal (or horizon) value: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value of the venture at the end of the explicit forecast period</a:t>
            </a:r>
          </a:p>
          <a:p>
            <a:r>
              <a:rPr lang="en-US" dirty="0" smtClean="0"/>
              <a:t>Stepping stone year: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first year after the explicit forecast period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4F9614C-39E6-4FC9-B062-72D3D049BEAB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91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/>
      <p:bldP spid="2232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and Conquer: Terminal</a:t>
            </a:r>
          </a:p>
        </p:txBody>
      </p:sp>
      <p:graphicFrame>
        <p:nvGraphicFramePr>
          <p:cNvPr id="22425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13656"/>
              </p:ext>
            </p:extLst>
          </p:nvPr>
        </p:nvGraphicFramePr>
        <p:xfrm>
          <a:off x="1295400" y="1890922"/>
          <a:ext cx="6553200" cy="2011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3" imgW="4343400" imgH="1333440" progId="Equation.3">
                  <p:embed/>
                </p:oleObj>
              </mc:Choice>
              <mc:Fallback>
                <p:oleObj name="Equation" r:id="rId3" imgW="4343400" imgH="133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90922"/>
                        <a:ext cx="6553200" cy="2011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4289ED9-08D2-4D2B-A73A-30444A4F4DB7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225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Brewpub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B8B-8BDD-44EF-8D4F-82DFA942CE2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31" y="1600200"/>
            <a:ext cx="87153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" y="3124200"/>
            <a:ext cx="90963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564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Useful Terms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Capitalization (cap) Rate: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spread between the discount rate and the growth rate of cash flow in terminal value period (r</a:t>
            </a:r>
            <a:r>
              <a:rPr lang="en-US" b="0" baseline="-25000" dirty="0" smtClean="0">
                <a:sym typeface="Symbol" pitchFamily="18" charset="2"/>
              </a:rPr>
              <a:t></a:t>
            </a:r>
            <a:r>
              <a:rPr lang="en-US" b="0" dirty="0" smtClean="0"/>
              <a:t> – g)</a:t>
            </a:r>
          </a:p>
          <a:p>
            <a:r>
              <a:rPr lang="en-US" dirty="0" smtClean="0"/>
              <a:t>Reversion value: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present value of the terminal value</a:t>
            </a:r>
          </a:p>
          <a:p>
            <a:r>
              <a:rPr lang="en-US" dirty="0" smtClean="0"/>
              <a:t>Pre-Money Valuation: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present value of a venture prior to a new money investment</a:t>
            </a:r>
          </a:p>
          <a:p>
            <a:r>
              <a:rPr lang="en-US" dirty="0" smtClean="0"/>
              <a:t>Post-Money Valuation: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pre-money valuation of a venture plus money injected by new investors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9E21272-1F4F-40F3-A92C-94625A682F8C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68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/>
      <p:bldP spid="2263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Useful Terms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 Present Value (NPV):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present value of a set of future flows plus the current undiscounted flow</a:t>
            </a:r>
          </a:p>
          <a:p>
            <a:r>
              <a:rPr lang="en-US" dirty="0" smtClean="0"/>
              <a:t>Required Cash: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amount of cash needed to cover a venture’s day-to-day operations</a:t>
            </a:r>
          </a:p>
          <a:p>
            <a:r>
              <a:rPr lang="en-US" dirty="0" smtClean="0"/>
              <a:t>Surplus Cash: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cash remaining after required cash, all operating expenses, and reinvestments are made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3F01D54-18D3-4E4B-A5CE-ED6D90C6C2D9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388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/>
      <p:bldP spid="31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vs. Surplus Cash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Cash: </a:t>
            </a:r>
          </a:p>
          <a:p>
            <a:r>
              <a:rPr lang="en-US" b="0" dirty="0" smtClean="0"/>
              <a:t>	amount of cash needed to cover a venture’s day-to-day operations</a:t>
            </a:r>
          </a:p>
          <a:p>
            <a:r>
              <a:rPr lang="en-US" dirty="0" smtClean="0"/>
              <a:t>Surplus Cash: </a:t>
            </a:r>
          </a:p>
          <a:p>
            <a:r>
              <a:rPr lang="en-US" b="0" dirty="0" smtClean="0"/>
              <a:t>	cash remaining after required cash, all operating expenses, and reinvestments are made</a:t>
            </a:r>
          </a:p>
          <a:p>
            <a:r>
              <a:rPr lang="en-US" dirty="0" smtClean="0"/>
              <a:t>Example: in Table 10.1, PDC has only required cash prior to July and then has 6,487 of surplus cash in July.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5B8B-8BDD-44EF-8D4F-82DFA942CE2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95800"/>
            <a:ext cx="67722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220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achMelicher_5thED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achMelicher_5thED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Chapter6_5thED</Template>
  <TotalTime>4282</TotalTime>
  <Words>417</Words>
  <Application>Microsoft Office PowerPoint</Application>
  <PresentationFormat>Custom</PresentationFormat>
  <Paragraphs>117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LeachMelicher_5thED</vt:lpstr>
      <vt:lpstr>1_LeachMelicher_5thED</vt:lpstr>
      <vt:lpstr>Equation</vt:lpstr>
      <vt:lpstr>Chapter 10</vt:lpstr>
      <vt:lpstr>Chapter 10 Learning Objectives</vt:lpstr>
      <vt:lpstr>What is a Venture Theoretically Worth?</vt:lpstr>
      <vt:lpstr>Basic Mechanics Of Valuation</vt:lpstr>
      <vt:lpstr>Divide and Conquer: Terminal</vt:lpstr>
      <vt:lpstr>Brewpub Example:</vt:lpstr>
      <vt:lpstr>Useful Terms</vt:lpstr>
      <vt:lpstr>More Useful Terms</vt:lpstr>
      <vt:lpstr>Required vs. Surplus Cash</vt:lpstr>
      <vt:lpstr>Equity Valuation: Pseudo Dividend Approach</vt:lpstr>
      <vt:lpstr>Pseudo Dividends (Equity VCFs)</vt:lpstr>
      <vt:lpstr>Exclude Surplus Cash in Working Capital</vt:lpstr>
      <vt:lpstr>PDC Equity Valuation Cash Flow)</vt:lpstr>
      <vt:lpstr>After July, project for 5 years</vt:lpstr>
      <vt:lpstr>Balance Sheets with Surplus Cash “Plug”</vt:lpstr>
      <vt:lpstr>PowerPoint Presentation</vt:lpstr>
      <vt:lpstr>Calculating the Pseudo Dividends (Equity VCFs) with NOWC Calculations</vt:lpstr>
      <vt:lpstr>The Real Economics …</vt:lpstr>
      <vt:lpstr>… The Present Value of Those Projected Maximum Dividends</vt:lpstr>
      <vt:lpstr>PowerPoint Presentation</vt:lpstr>
    </vt:vector>
  </TitlesOfParts>
  <Company>University of Colorado,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Entrepreneurial Finance: Chapter 10</dc:title>
  <dc:creator>Chris.Leach@Colorado.EDU</dc:creator>
  <cp:lastModifiedBy>Chris Leach</cp:lastModifiedBy>
  <cp:revision>399</cp:revision>
  <dcterms:created xsi:type="dcterms:W3CDTF">2002-12-19T00:13:47Z</dcterms:created>
  <dcterms:modified xsi:type="dcterms:W3CDTF">2014-05-06T00:02:47Z</dcterms:modified>
</cp:coreProperties>
</file>