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8" r:id="rId1"/>
  </p:sldMasterIdLst>
  <p:notesMasterIdLst>
    <p:notesMasterId r:id="rId30"/>
  </p:notesMasterIdLst>
  <p:handoutMasterIdLst>
    <p:handoutMasterId r:id="rId31"/>
  </p:handoutMasterIdLst>
  <p:sldIdLst>
    <p:sldId id="303" r:id="rId2"/>
    <p:sldId id="272" r:id="rId3"/>
    <p:sldId id="311" r:id="rId4"/>
    <p:sldId id="279" r:id="rId5"/>
    <p:sldId id="270" r:id="rId6"/>
    <p:sldId id="281" r:id="rId7"/>
    <p:sldId id="282" r:id="rId8"/>
    <p:sldId id="266" r:id="rId9"/>
    <p:sldId id="267" r:id="rId10"/>
    <p:sldId id="304" r:id="rId11"/>
    <p:sldId id="283" r:id="rId12"/>
    <p:sldId id="312" r:id="rId13"/>
    <p:sldId id="284" r:id="rId14"/>
    <p:sldId id="305" r:id="rId15"/>
    <p:sldId id="306" r:id="rId16"/>
    <p:sldId id="307" r:id="rId17"/>
    <p:sldId id="308" r:id="rId18"/>
    <p:sldId id="309" r:id="rId19"/>
    <p:sldId id="310" r:id="rId20"/>
    <p:sldId id="293" r:id="rId21"/>
    <p:sldId id="273" r:id="rId22"/>
    <p:sldId id="296" r:id="rId23"/>
    <p:sldId id="274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99"/>
    <a:srgbClr val="FFFF99"/>
    <a:srgbClr val="66FF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0" autoAdjust="0"/>
  </p:normalViewPr>
  <p:slideViewPr>
    <p:cSldViewPr>
      <p:cViewPr>
        <p:scale>
          <a:sx n="100" d="100"/>
          <a:sy n="100" d="100"/>
        </p:scale>
        <p:origin x="-122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white">
          <a:xfrm>
            <a:off x="0" y="0"/>
            <a:ext cx="3036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  <a:spAutoFit/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white">
          <a:xfrm>
            <a:off x="3973513" y="0"/>
            <a:ext cx="3036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  <a:spAutoFit/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white">
          <a:xfrm>
            <a:off x="0" y="9021763"/>
            <a:ext cx="3036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  <a:spAutoFit/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white">
          <a:xfrm>
            <a:off x="3973513" y="9021763"/>
            <a:ext cx="3036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  <a:spAutoFit/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914A5F6E-FCA8-47BB-8754-3320FD20D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04932AC-77CB-4E9C-86F3-157D4C761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5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0232CC-44A5-4C31-95E0-6E04398BDEC9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5025" cy="34845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24741-FC8E-4578-B5B9-C2A544DBDD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9113B-26FB-4379-A834-E93615732D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8C362-5E86-4096-BDE1-836F0D652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E5DE8-43DE-4A2F-B15F-5ADCDA87C0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26B5C-A31B-4770-8209-7A1589B8F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BDF59-40E8-48AC-ACAD-8803692731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FB68D-3F80-4F97-91C9-F56996B84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FF60F-0FF2-45C3-A5F0-798F5F610F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8AE92-A7EF-47FC-BBAF-50622E2F73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157396-0C9A-4C4F-8A21-84B1CF16B2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Entrepreneurial Finance: Leach &amp; Melicher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AA881-FBD8-42C3-A842-D28663A33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9118156">
            <a:off x="74051" y="588302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714999"/>
            <a:ext cx="3574257" cy="1143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715000"/>
            <a:ext cx="9146380" cy="11430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020854-58BC-4BCD-966F-C91B5CF2FD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rot="19844365">
            <a:off x="45023" y="6191931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886200" y="6161152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</a:t>
            </a:r>
            <a:r>
              <a:rPr lang="en-US" dirty="0" smtClean="0"/>
              <a:t>to Finance </a:t>
            </a:r>
            <a:r>
              <a:rPr lang="en-US" smtClean="0"/>
              <a:t>for Entrepreneurs</a:t>
            </a:r>
            <a:endParaRPr lang="en-US" dirty="0" smtClean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ED2B12-8BED-4489-B64B-7EE15629D5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white">
          <a:xfrm>
            <a:off x="3898900" y="6215358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cap="all" spc="200" dirty="0">
              <a:solidFill>
                <a:srgbClr val="FFFFFF"/>
              </a:solidFill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white">
          <a:xfrm>
            <a:off x="898525" y="685800"/>
            <a:ext cx="367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ENTREPRENEURIAL FINANCE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white">
          <a:xfrm>
            <a:off x="5851525" y="685800"/>
            <a:ext cx="207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white">
          <a:xfrm>
            <a:off x="5943600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1100" b="1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Demographic Changes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  <a:buFontTx/>
              <a:buNone/>
            </a:pPr>
            <a:r>
              <a:rPr lang="en-US" sz="2000" dirty="0" smtClean="0"/>
              <a:t>Dent’s Generations – The Baby Boom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en-US" sz="2000" b="0" dirty="0" smtClean="0"/>
              <a:t>Spending wave (1990’s)</a:t>
            </a:r>
          </a:p>
          <a:p>
            <a:pPr marL="628650" indent="-628650" eaLnBrk="1" hangingPunct="1">
              <a:lnSpc>
                <a:spcPct val="90000"/>
              </a:lnSpc>
              <a:buClr>
                <a:schemeClr val="accent2"/>
              </a:buClr>
              <a:buSzTx/>
            </a:pPr>
            <a:r>
              <a:rPr lang="en-US" sz="2000" b="0" dirty="0" smtClean="0"/>
              <a:t>	behind the stock and bond market booms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en-US" sz="2000" b="0" dirty="0" smtClean="0"/>
              <a:t>Power wave (to peak in the 2020’s)</a:t>
            </a:r>
          </a:p>
          <a:p>
            <a:pPr marL="628650" indent="-628650" eaLnBrk="1" hangingPunct="1">
              <a:lnSpc>
                <a:spcPct val="90000"/>
              </a:lnSpc>
              <a:buClr>
                <a:schemeClr val="accent2"/>
              </a:buClr>
              <a:buSzTx/>
            </a:pPr>
            <a:r>
              <a:rPr lang="en-US" sz="2000" b="0" dirty="0" smtClean="0"/>
              <a:t>	aging baby boomers with great business influence</a:t>
            </a:r>
          </a:p>
          <a:p>
            <a:pPr marL="628650" indent="-628650" eaLnBrk="1" hangingPunct="1">
              <a:lnSpc>
                <a:spcPct val="90000"/>
              </a:lnSpc>
              <a:buClr>
                <a:schemeClr val="accent2"/>
              </a:buClr>
              <a:buSzTx/>
            </a:pPr>
            <a:r>
              <a:rPr lang="en-US" sz="2000" b="0" dirty="0" smtClean="0"/>
              <a:t>	aging baby boomers provide business opportunities – creating them, financing them, using them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DACDFA-F61E-4F39-AAA4-145F5C3AD2F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Technological Changes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Information Age</a:t>
            </a:r>
          </a:p>
          <a:p>
            <a:pPr eaLnBrk="1" hangingPunct="1"/>
            <a:r>
              <a:rPr lang="en-US" sz="2000" dirty="0" smtClean="0"/>
              <a:t>Internet</a:t>
            </a:r>
          </a:p>
          <a:p>
            <a:pPr eaLnBrk="1" hangingPunct="1"/>
            <a:r>
              <a:rPr lang="en-US" sz="2000" dirty="0" smtClean="0"/>
              <a:t>Wireless</a:t>
            </a:r>
          </a:p>
          <a:p>
            <a:pPr eaLnBrk="1" hangingPunct="1"/>
            <a:r>
              <a:rPr lang="en-US" sz="2000" dirty="0" smtClean="0"/>
              <a:t>Cross-functionality</a:t>
            </a:r>
          </a:p>
          <a:p>
            <a:pPr eaLnBrk="1" hangingPunct="1"/>
            <a:r>
              <a:rPr lang="en-US" sz="2000" dirty="0" smtClean="0"/>
              <a:t>Truly global in reach and competition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D06BBA-FCF5-4C13-9119-6F06335E86C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Crises and Bubbles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2007-09 Financial crisis changed the game</a:t>
            </a:r>
          </a:p>
          <a:p>
            <a:r>
              <a:rPr lang="en-US" sz="2000" dirty="0" smtClean="0"/>
              <a:t>Cloudy times almost always have silver linings</a:t>
            </a:r>
          </a:p>
          <a:p>
            <a:pPr marL="230188" lvl="1" indent="-230188"/>
            <a:r>
              <a:rPr lang="en-US" sz="2000" dirty="0" smtClean="0"/>
              <a:t>Cost containment innovations</a:t>
            </a:r>
          </a:p>
          <a:p>
            <a:pPr marL="230188" lvl="1" indent="-230188"/>
            <a:r>
              <a:rPr lang="en-US" sz="2000" dirty="0" smtClean="0"/>
              <a:t>Alternative energy</a:t>
            </a:r>
          </a:p>
          <a:p>
            <a:pPr marL="230188" lvl="1" indent="-230188"/>
            <a:r>
              <a:rPr lang="en-US" sz="2000" dirty="0" smtClean="0"/>
              <a:t>Government stimulus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E5DE8-43DE-4A2F-B15F-5ADCDA87C0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696200" cy="4343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Real, Human, and Financial Capital Must be Rented from Owners</a:t>
            </a:r>
          </a:p>
          <a:p>
            <a:pPr lvl="1" eaLnBrk="1" hangingPunct="1"/>
            <a:r>
              <a:rPr lang="en-US" sz="2000" dirty="0" smtClean="0"/>
              <a:t>Money has owners and therefore costs</a:t>
            </a:r>
          </a:p>
          <a:p>
            <a:pPr marL="395288" lvl="2" indent="0" eaLnBrk="1" hangingPunct="1">
              <a:buNone/>
            </a:pPr>
            <a:r>
              <a:rPr lang="en-US" sz="2000" dirty="0" smtClean="0"/>
              <a:t>Time value</a:t>
            </a:r>
          </a:p>
          <a:p>
            <a:pPr marL="395288" lvl="2" indent="0" eaLnBrk="1" hangingPunct="1">
              <a:buNone/>
            </a:pPr>
            <a:r>
              <a:rPr lang="en-US" sz="2000" dirty="0" smtClean="0"/>
              <a:t>Risk</a:t>
            </a:r>
          </a:p>
          <a:p>
            <a:pPr lvl="1" eaLnBrk="1" hangingPunct="1"/>
            <a:r>
              <a:rPr lang="en-US" sz="2000" dirty="0" smtClean="0"/>
              <a:t>Expect to provide a return or the venture will not survive in a market economy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D6F503-F5CD-4214-A582-1543736C802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Risk and Expected Reward Go Hand in Hand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Time value is not the only cost when using others’ funds</a:t>
            </a:r>
          </a:p>
          <a:p>
            <a:pPr lvl="1" eaLnBrk="1" hangingPunct="1"/>
            <a:r>
              <a:rPr lang="en-US" sz="2000" dirty="0" smtClean="0"/>
              <a:t>More risk =&gt; More expected reward</a:t>
            </a:r>
          </a:p>
          <a:p>
            <a:pPr lvl="1" eaLnBrk="1" hangingPunct="1"/>
            <a:r>
              <a:rPr lang="en-US" sz="2000" dirty="0" smtClean="0"/>
              <a:t>How much more? Market-determined!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17CBA-9CF9-4970-B0C9-2E8B2D4B4FE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#3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520940" cy="3962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While Accounting is the Language of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Business, Cash is the Currency</a:t>
            </a:r>
          </a:p>
          <a:p>
            <a:pPr lvl="1" eaLnBrk="1" hangingPunct="1"/>
            <a:r>
              <a:rPr lang="en-US" sz="2000" dirty="0" smtClean="0"/>
              <a:t>Two important reasons to employ accounting</a:t>
            </a:r>
          </a:p>
          <a:p>
            <a:pPr marL="395288" lvl="2" indent="0">
              <a:buNone/>
            </a:pPr>
            <a:r>
              <a:rPr lang="en-US" sz="2000" dirty="0" smtClean="0"/>
              <a:t>Tracking and accountability for actions taken</a:t>
            </a:r>
          </a:p>
          <a:p>
            <a:pPr marL="395288" lvl="2" indent="0">
              <a:buNone/>
            </a:pPr>
            <a:r>
              <a:rPr lang="en-US" sz="2000" dirty="0" smtClean="0"/>
              <a:t>Quantifying different visions of the future</a:t>
            </a:r>
          </a:p>
          <a:p>
            <a:pPr lvl="1" eaLnBrk="1" hangingPunct="1"/>
            <a:r>
              <a:rPr lang="en-US" sz="2000" dirty="0" smtClean="0"/>
              <a:t>But, remember cash flow is a new venture’s lifeblood</a:t>
            </a:r>
          </a:p>
          <a:p>
            <a:pPr marL="682625" lvl="2" indent="-285750" eaLnBrk="1" hangingPunct="1">
              <a:buNone/>
            </a:pPr>
            <a:r>
              <a:rPr lang="en-US" sz="2000" dirty="0" smtClean="0"/>
              <a:t>“Get enough accounting to see through the accruals to the cash account”</a:t>
            </a:r>
          </a:p>
          <a:p>
            <a:pPr marL="395288" lvl="2" indent="0" eaLnBrk="1" hangingPunct="1">
              <a:buNone/>
            </a:pPr>
            <a:r>
              <a:rPr lang="en-US" sz="2000" dirty="0" smtClean="0"/>
              <a:t>Cash burn: gap between cash being spent and that being collected </a:t>
            </a:r>
          </a:p>
          <a:p>
            <a:pPr marL="395288" lvl="2" indent="0" eaLnBrk="1" hangingPunct="1">
              <a:buNone/>
            </a:pPr>
            <a:r>
              <a:rPr lang="en-US" sz="2000" dirty="0" smtClean="0"/>
              <a:t>Cash build: excess of cash receipts over cash distributions</a:t>
            </a:r>
          </a:p>
          <a:p>
            <a:pPr lvl="2" eaLnBrk="1" hangingPunct="1"/>
            <a:endParaRPr lang="en-US" sz="2000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E3982A-A9B5-47CA-830C-5BE76F886BE4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New Venture Financing Involves  Search, Negotiation, and Privacy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Public Financial Markets: standard contracts traded on organized exchanges</a:t>
            </a:r>
          </a:p>
          <a:p>
            <a:pPr lvl="1" eaLnBrk="1" hangingPunct="1"/>
            <a:r>
              <a:rPr lang="en-US" sz="2000" dirty="0" smtClean="0"/>
              <a:t>Private Financial Markets: customized contracts bought and infrequently sold in inefficient private negotiations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C18959-F639-4575-B39B-DC86A83DC21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#5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A Venture’s Financial Objective is to Increase Value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Many objectives including personal ones</a:t>
            </a:r>
          </a:p>
          <a:p>
            <a:pPr lvl="1" eaLnBrk="1" hangingPunct="1"/>
            <a:r>
              <a:rPr lang="en-US" sz="2000" dirty="0" smtClean="0"/>
              <a:t>But, the unifying </a:t>
            </a:r>
            <a:r>
              <a:rPr lang="en-US" sz="2000" i="1" dirty="0" smtClean="0"/>
              <a:t>financial</a:t>
            </a:r>
            <a:r>
              <a:rPr lang="en-US" sz="2000" dirty="0" smtClean="0"/>
              <a:t> objective is to increase value</a:t>
            </a:r>
          </a:p>
          <a:p>
            <a:pPr marL="460375" lvl="2" indent="0" eaLnBrk="1" hangingPunct="1">
              <a:buNone/>
            </a:pPr>
            <a:r>
              <a:rPr lang="en-US" sz="2000" dirty="0" smtClean="0"/>
              <a:t>rather than price, margin or sales</a:t>
            </a:r>
          </a:p>
          <a:p>
            <a:pPr marL="460375" lvl="2" indent="0" eaLnBrk="1" hangingPunct="1">
              <a:buNone/>
            </a:pPr>
            <a:r>
              <a:rPr lang="en-US" sz="2000" dirty="0" smtClean="0"/>
              <a:t>rather than profit, return or net worth</a:t>
            </a:r>
          </a:p>
          <a:p>
            <a:pPr lvl="1" eaLnBrk="1" hangingPunct="1"/>
            <a:r>
              <a:rPr lang="en-US" sz="2000" dirty="0" smtClean="0"/>
              <a:t>(Market) Value derives from the ability to generate cash to pay capital providers for their capital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37AFC9-C961-4BC5-A7DA-598B7904C77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#6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 smtClean="0"/>
              <a:t>It is Dangerous to Assume that People Act Against Their Own Self-Interest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/>
            <a:r>
              <a:rPr lang="en-US" sz="2000" dirty="0" smtClean="0"/>
              <a:t>Aligning incentives (investors, founders, employees, spouses, etc.) is critical</a:t>
            </a:r>
          </a:p>
          <a:p>
            <a:pPr lvl="1" eaLnBrk="1" hangingPunct="1"/>
            <a:r>
              <a:rPr lang="en-US" sz="2000" dirty="0" smtClean="0"/>
              <a:t>As situations change, incentives diverge and renegotiation is important</a:t>
            </a:r>
          </a:p>
          <a:p>
            <a:pPr lvl="1" eaLnBrk="1" hangingPunct="1"/>
            <a:r>
              <a:rPr lang="en-US" sz="2000" dirty="0" smtClean="0"/>
              <a:t>Owner-manager conflicts: differences between a manager’s self-interest and that of the owners who hired him/her</a:t>
            </a:r>
          </a:p>
          <a:p>
            <a:pPr lvl="1" eaLnBrk="1" hangingPunct="1"/>
            <a:r>
              <a:rPr lang="en-US" sz="2000" dirty="0" smtClean="0"/>
              <a:t>Owner-</a:t>
            </a:r>
            <a:r>
              <a:rPr lang="en-US" sz="2000" dirty="0" err="1" smtClean="0"/>
              <a:t>debtholder</a:t>
            </a:r>
            <a:r>
              <a:rPr lang="en-US" sz="2000" dirty="0" smtClean="0"/>
              <a:t> agency conflict: divergence of the owners’ and lenders’ self-interests as the firm gets close to bankruptcy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2C4A50-2BBC-4626-9B08-752BF887240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E-Finance Principle #7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Venture Character and Reputation Can be Assets or Liabilities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Ventures have character that can be different from the individuals who founded or manage it</a:t>
            </a:r>
          </a:p>
          <a:p>
            <a:pPr lvl="1" eaLnBrk="1" hangingPunct="1"/>
            <a:r>
              <a:rPr lang="en-US" sz="2000" dirty="0" smtClean="0"/>
              <a:t>Many entrepreneurs state that high ethical standards are one of a venture’s most important assets and are critical to long-term success and value</a:t>
            </a:r>
          </a:p>
          <a:p>
            <a:pPr lvl="1" eaLnBrk="1" hangingPunct="1"/>
            <a:r>
              <a:rPr lang="en-US" sz="2000" dirty="0" smtClean="0"/>
              <a:t>Ventures can - and do - make meaningful societal contributions</a:t>
            </a:r>
          </a:p>
          <a:p>
            <a:pPr lvl="1" eaLnBrk="1" hangingPunct="1"/>
            <a:r>
              <a:rPr lang="en-US" sz="2000" dirty="0" smtClean="0"/>
              <a:t>Many successful entrepreneurs are financially and personally involved in charitable endeavors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0C8329-D5B8-4FA8-84BF-2D717F5E9F75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822960" y="1097280"/>
            <a:ext cx="3291840" cy="41605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0" dirty="0" smtClean="0"/>
              <a:t>Characterize the entrepreneurial process</a:t>
            </a:r>
          </a:p>
          <a:p>
            <a:pPr eaLnBrk="1" hangingPunct="1"/>
            <a:r>
              <a:rPr lang="en-US" sz="2000" b="0" dirty="0" smtClean="0"/>
              <a:t>Describe entrepreneurship and some characteristics of entrepreneurs</a:t>
            </a:r>
          </a:p>
          <a:p>
            <a:pPr eaLnBrk="1" hangingPunct="1"/>
            <a:r>
              <a:rPr lang="en-US" sz="2000" b="0" dirty="0" smtClean="0"/>
              <a:t>Indicate three megatrends providing waves of entrepreneurial opportunities</a:t>
            </a:r>
          </a:p>
          <a:p>
            <a:pPr eaLnBrk="1" hangingPunct="1"/>
            <a:r>
              <a:rPr lang="en-US" sz="2000" b="0" dirty="0" smtClean="0"/>
              <a:t>List and describe the seven principles of entrepreneurial finance</a:t>
            </a:r>
          </a:p>
        </p:txBody>
      </p:sp>
      <p:sp>
        <p:nvSpPr>
          <p:cNvPr id="4100" name="Content Placeholder 5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377184" cy="41605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0" dirty="0" smtClean="0"/>
              <a:t>Discuss entrepreneurial finance and the role of the financial manager</a:t>
            </a:r>
          </a:p>
          <a:p>
            <a:pPr eaLnBrk="1" hangingPunct="1"/>
            <a:r>
              <a:rPr lang="en-US" sz="2000" b="0" dirty="0" smtClean="0"/>
              <a:t>Describe the various stages of a successful venture’s life cycle</a:t>
            </a:r>
          </a:p>
          <a:p>
            <a:pPr eaLnBrk="1" hangingPunct="1"/>
            <a:r>
              <a:rPr lang="en-US" sz="2000" b="0" dirty="0" smtClean="0"/>
              <a:t>Identify, by life cycle stage, the relevant types of financing and investors</a:t>
            </a:r>
          </a:p>
          <a:p>
            <a:pPr eaLnBrk="1" hangingPunct="1"/>
            <a:r>
              <a:rPr lang="en-US" sz="2000" b="0" dirty="0" smtClean="0"/>
              <a:t>Understand the life cycle approach used in the book</a:t>
            </a:r>
          </a:p>
          <a:p>
            <a:pPr eaLnBrk="1" hangingPunct="1"/>
            <a:endParaRPr lang="en-US" sz="2000" b="0" dirty="0" smtClean="0"/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22B9A-CE50-46D3-AFC2-8E6BDDEC94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Chapter 1: Learning Objectives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Role of Entrepreneurial Finance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696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Entrepreneurial Finance</a:t>
            </a:r>
          </a:p>
          <a:p>
            <a:pPr lvl="1" eaLnBrk="1" hangingPunct="1"/>
            <a:r>
              <a:rPr lang="en-US" sz="2000" dirty="0" smtClean="0"/>
              <a:t>application and adaptation of financial tools and techniques to the planning, funding, operation, and valuation of an entrepreneurial venture</a:t>
            </a:r>
          </a:p>
          <a:p>
            <a:pPr lvl="1" eaLnBrk="1" hangingPunct="1"/>
            <a:r>
              <a:rPr lang="en-US" sz="2000" dirty="0" smtClean="0"/>
              <a:t>focuses on the financial management of a venture as it moves through its life cycle, beginning with its development stage &amp; continuing through to when the entrepreneur exists or harvests the venture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2D9535-8E27-4BF0-BBD3-E21BE5FBD63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Successful Venture Life Cycle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520940" cy="357984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000" dirty="0" smtClean="0"/>
              <a:t>Venture Life Cycle: stages of a successful venture’s life from development through various stages of revenue growth)</a:t>
            </a:r>
          </a:p>
          <a:p>
            <a:pPr marL="0" indent="0" eaLnBrk="1" hangingPunct="1"/>
            <a:endParaRPr lang="en-US" sz="2000" dirty="0" smtClean="0"/>
          </a:p>
          <a:p>
            <a:pPr marL="285750" lvl="1" indent="-285750" eaLnBrk="1" hangingPunct="1"/>
            <a:r>
              <a:rPr lang="en-US" sz="2000" dirty="0" smtClean="0"/>
              <a:t>Development Stage:</a:t>
            </a:r>
          </a:p>
          <a:p>
            <a:pPr marL="285750" lvl="1" indent="-285750" eaLnBrk="1" hangingPunct="1">
              <a:buFontTx/>
              <a:buNone/>
            </a:pPr>
            <a:r>
              <a:rPr lang="en-US" sz="2000" dirty="0" smtClean="0"/>
              <a:t>	period involving the progression from an idea to a promising business opportunity</a:t>
            </a:r>
          </a:p>
          <a:p>
            <a:pPr marL="285750" lvl="1" indent="-285750" eaLnBrk="1" hangingPunct="1"/>
            <a:r>
              <a:rPr lang="en-US" sz="2000" dirty="0" smtClean="0"/>
              <a:t>Startup Stage:                             </a:t>
            </a:r>
          </a:p>
          <a:p>
            <a:pPr marL="285750" lvl="1" indent="-285750" eaLnBrk="1" hangingPunct="1">
              <a:buFontTx/>
              <a:buNone/>
            </a:pPr>
            <a:r>
              <a:rPr lang="en-US" sz="2000" dirty="0" smtClean="0"/>
              <a:t>	period when the venture is organized, developed, and an initial revenue model is put in place</a:t>
            </a:r>
          </a:p>
          <a:p>
            <a:pPr marL="609600" indent="-609600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D5042E-10FC-4760-9FC8-B38EF481C40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Successful Venture Life Cycle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520940" cy="3579849"/>
          </a:xfrm>
        </p:spPr>
        <p:txBody>
          <a:bodyPr>
            <a:normAutofit/>
          </a:bodyPr>
          <a:lstStyle/>
          <a:p>
            <a:pPr marL="230188" lvl="1" indent="-230188" eaLnBrk="1" hangingPunct="1"/>
            <a:r>
              <a:rPr lang="en-US" sz="2000" dirty="0" smtClean="0"/>
              <a:t>Survival Stage:</a:t>
            </a:r>
          </a:p>
          <a:p>
            <a:pPr marL="461963" lvl="1" indent="-461963" eaLnBrk="1" hangingPunct="1">
              <a:buFontTx/>
              <a:buNone/>
            </a:pPr>
            <a:r>
              <a:rPr lang="en-US" sz="2000" dirty="0" smtClean="0"/>
              <a:t>	period when revenues start to grow and help pay some, but typically not all, of the expenses</a:t>
            </a:r>
          </a:p>
          <a:p>
            <a:pPr marL="230188" lvl="1" indent="-230188" eaLnBrk="1" hangingPunct="1"/>
            <a:r>
              <a:rPr lang="en-US" sz="2000" dirty="0" smtClean="0"/>
              <a:t>Rapid-Growth Stage:</a:t>
            </a:r>
          </a:p>
          <a:p>
            <a:pPr marL="461963" lvl="1" indent="-461963" eaLnBrk="1" hangingPunct="1">
              <a:buFontTx/>
              <a:buNone/>
            </a:pPr>
            <a:r>
              <a:rPr lang="en-US" sz="2000" dirty="0" smtClean="0"/>
              <a:t>	period of very rapid revenue and cash flow growth</a:t>
            </a:r>
          </a:p>
          <a:p>
            <a:pPr marL="230188" lvl="1" indent="-230188" eaLnBrk="1" hangingPunct="1"/>
            <a:r>
              <a:rPr lang="en-US" sz="2000" dirty="0" smtClean="0"/>
              <a:t>Maturity Stage:</a:t>
            </a:r>
          </a:p>
          <a:p>
            <a:pPr marL="461963" lvl="1" indent="-461963" eaLnBrk="1" hangingPunct="1">
              <a:buFontTx/>
              <a:buNone/>
            </a:pPr>
            <a:r>
              <a:rPr lang="en-US" sz="2000" dirty="0" smtClean="0"/>
              <a:t>	period when the growth of revenue and cash flow continues but at a much slower rate than in the rapid-growth stage </a:t>
            </a:r>
          </a:p>
          <a:p>
            <a:pPr marL="609600" indent="-609600" eaLnBrk="1" hangingPunct="1">
              <a:buFontTx/>
              <a:buChar char="•"/>
            </a:pPr>
            <a:endParaRPr lang="en-US" sz="2000" dirty="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7331E-255E-4D7F-9A46-B6FB1EAE873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20940" cy="5486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Financing Through the Successful Venture Life Cycle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82000" cy="4495800"/>
          </a:xfrm>
        </p:spPr>
        <p:txBody>
          <a:bodyPr>
            <a:noAutofit/>
          </a:bodyPr>
          <a:lstStyle/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Development Stage 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b="0" dirty="0" smtClean="0"/>
              <a:t>Developing opportunities and seed financing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Startup Stage 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b="0" dirty="0" smtClean="0"/>
              <a:t>Gathering resources and startup financing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Survival Stage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b="0" dirty="0" smtClean="0"/>
              <a:t>Gathering resources, managing and building operations and first-round financing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Rapid-Growth Stage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b="0" dirty="0" smtClean="0"/>
              <a:t>Managing and building operations and second-round mezzanine, &amp; liquidity stage financing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000" dirty="0" smtClean="0"/>
              <a:t>Early Maturity Stage </a:t>
            </a:r>
          </a:p>
          <a:p>
            <a:pPr marL="341313" indent="-341313" eaLnBrk="1" hangingPunct="1">
              <a:spcBef>
                <a:spcPts val="200"/>
              </a:spcBef>
              <a:buClr>
                <a:schemeClr val="accent2"/>
              </a:buClr>
              <a:buSzPct val="90000"/>
            </a:pPr>
            <a:r>
              <a:rPr lang="en-US" sz="2000" dirty="0" smtClean="0"/>
              <a:t>	</a:t>
            </a:r>
            <a:r>
              <a:rPr lang="en-US" sz="2000" b="0" dirty="0" smtClean="0"/>
              <a:t>Managing and building operations and obtaining </a:t>
            </a:r>
            <a:r>
              <a:rPr lang="en-US" sz="2000" b="0" dirty="0"/>
              <a:t>b</a:t>
            </a:r>
            <a:r>
              <a:rPr lang="en-US" sz="2000" b="0" dirty="0" smtClean="0"/>
              <a:t>ank </a:t>
            </a:r>
            <a:r>
              <a:rPr lang="en-US" sz="2000" b="0" dirty="0"/>
              <a:t>l</a:t>
            </a:r>
            <a:r>
              <a:rPr lang="en-US" sz="2000" b="0" dirty="0" smtClean="0"/>
              <a:t>oans, issuing </a:t>
            </a:r>
            <a:r>
              <a:rPr lang="en-US" sz="2000" b="0" dirty="0"/>
              <a:t>b</a:t>
            </a:r>
            <a:r>
              <a:rPr lang="en-US" sz="2000" b="0" dirty="0" smtClean="0"/>
              <a:t>onds, &amp; issuing stock</a:t>
            </a:r>
          </a:p>
          <a:p>
            <a:pPr marL="609600" indent="-609600" eaLnBrk="1" hangingPunct="1">
              <a:spcBef>
                <a:spcPts val="0"/>
              </a:spcBef>
              <a:buSzPct val="100000"/>
              <a:buFontTx/>
              <a:buNone/>
            </a:pPr>
            <a:endParaRPr lang="en-US" sz="2000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42C20-D21B-4D5B-B894-BC1BEB640601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Selected Financing Definitions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Seed Financing: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funds needed to determine whether the idea can be converted into a viable business opportunity</a:t>
            </a:r>
          </a:p>
          <a:p>
            <a:pPr eaLnBrk="1" hangingPunct="1"/>
            <a:r>
              <a:rPr lang="en-US" sz="2000" dirty="0" smtClean="0"/>
              <a:t>Startup Financing: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funds needed to take the venture from having established a viable business opportunity to initial production and sales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4B877C-07CC-4F36-A9F0-27B8C5E0E07B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541"/>
            <a:ext cx="7696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Selected Financing Definitions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Venture Capital: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early-stage financial capital often involving substantial risk of total loss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Venture Capitalists: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individuals who join in formal, organized firms to raise and distribute venture capital to new and fast-growing ventures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Business Angels: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wealthy individuals operating as informal or private investors who provide venture financing for small businesses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Investment Banker: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individual working for an investment bank who advises and assists corporations in their security financing decisions and regarding mergers and acquisitions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F08B1F-E396-43A7-ACAF-C493E315FD4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Selected Financing Definitions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6962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First Round Financing: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equity funds provided during the survival stage to cover the cash shortfall when expenses and investments exceed revenues</a:t>
            </a:r>
          </a:p>
          <a:p>
            <a:pPr eaLnBrk="1" hangingPunct="1"/>
            <a:r>
              <a:rPr lang="en-US" sz="2000" dirty="0" smtClean="0"/>
              <a:t>Second Round Financing: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financing for ventures in their rapid-growth stage to support investments in working capital</a:t>
            </a:r>
          </a:p>
          <a:p>
            <a:pPr eaLnBrk="1" hangingPunct="1"/>
            <a:r>
              <a:rPr lang="en-US" sz="2000" dirty="0" smtClean="0"/>
              <a:t>Mezzanine Financing: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funds for plant expansion, marketing expenditures, working capital, and product or service improvements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07FF73-3A7B-4F24-A28B-BDFC1FEFA4F5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Selected Financing Definitions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696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Bridge Financing: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temporary financing needed to keep the venture afloat until the next offering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Initial Public Offering (IPO):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a corporation’s first sale of common stock to the investing public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Seasoned Securities Offering: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the offering of securities by a firm that has previously offered the same or substantially similar securities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A702BA-8C1B-44A6-9564-76973184D05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Life Cycle Approach to Teaching Entrepreneurial Finance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0010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Background &amp; Environment</a:t>
            </a:r>
          </a:p>
          <a:p>
            <a:pPr eaLnBrk="1" hangingPunct="1"/>
            <a:r>
              <a:rPr lang="en-US" sz="2000" dirty="0" smtClean="0"/>
              <a:t>Organizing &amp; Operating the Venture</a:t>
            </a:r>
          </a:p>
          <a:p>
            <a:pPr eaLnBrk="1" hangingPunct="1"/>
            <a:r>
              <a:rPr lang="en-US" sz="2000" dirty="0" smtClean="0"/>
              <a:t>Planning for the Future</a:t>
            </a:r>
          </a:p>
          <a:p>
            <a:pPr eaLnBrk="1" hangingPunct="1"/>
            <a:r>
              <a:rPr lang="en-US" sz="2000" dirty="0" smtClean="0"/>
              <a:t>Creating &amp; Recognizing Venture Value</a:t>
            </a:r>
          </a:p>
          <a:p>
            <a:pPr eaLnBrk="1" hangingPunct="1"/>
            <a:r>
              <a:rPr lang="en-US" sz="2000" dirty="0" smtClean="0"/>
              <a:t>Structuring Financing for the Growing Venture</a:t>
            </a:r>
          </a:p>
          <a:p>
            <a:pPr eaLnBrk="1" hangingPunct="1"/>
            <a:r>
              <a:rPr lang="en-US" sz="2000" dirty="0" smtClean="0"/>
              <a:t>Exit and Turnaround Strategies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727164-FC75-460E-A763-EB2AA8F7107C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Entrepreneurial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368040" cy="35798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Process:</a:t>
            </a:r>
          </a:p>
          <a:p>
            <a:pPr lvl="1"/>
            <a:r>
              <a:rPr lang="en-US" sz="2000" dirty="0" smtClean="0"/>
              <a:t>Developing opportunities</a:t>
            </a:r>
          </a:p>
          <a:p>
            <a:pPr lvl="1"/>
            <a:r>
              <a:rPr lang="en-US" sz="2000" dirty="0" smtClean="0"/>
              <a:t>Gathering resources</a:t>
            </a:r>
          </a:p>
          <a:p>
            <a:pPr lvl="1"/>
            <a:r>
              <a:rPr lang="en-US" sz="2000" dirty="0" smtClean="0"/>
              <a:t>Managing and building     operations</a:t>
            </a:r>
          </a:p>
          <a:p>
            <a:pPr marL="0" lvl="1" indent="0">
              <a:buNone/>
            </a:pPr>
            <a:endParaRPr lang="en-US" sz="2000" b="1" dirty="0" smtClean="0"/>
          </a:p>
          <a:p>
            <a:pPr marL="0" lvl="1" indent="0">
              <a:buNone/>
            </a:pPr>
            <a:r>
              <a:rPr lang="en-US" sz="2000" b="1" dirty="0" smtClean="0"/>
              <a:t>Goal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/>
              <a:t>Creating value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BDF59-40E8-48AC-ACAD-8803692731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4837959" cy="361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9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Entrepreneurship Fundamentals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Entrepreneurship: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process of changing ideas into commercial opportunities and creating value</a:t>
            </a:r>
          </a:p>
          <a:p>
            <a:pPr eaLnBrk="1" hangingPunct="1"/>
            <a:r>
              <a:rPr lang="en-US" sz="2000" dirty="0" smtClean="0"/>
              <a:t>Entrepreneur: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0" dirty="0" smtClean="0"/>
              <a:t>individual who thinks, reasons, and acts to convert ideas into commercial opportunities and to create value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26B24D-C281-49C0-B6DE-2846076F046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Entrepreneurial Traits or Characteristics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100628"/>
            <a:ext cx="7520940" cy="385237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A successful entrepreneur: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Sees and seizes a commercial opportunity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Tends to be doggedly optimistic (perhaps even to a fault)</a:t>
            </a:r>
          </a:p>
          <a:p>
            <a:pPr marL="230188" lvl="1" indent="-230188" defTabSz="627063">
              <a:lnSpc>
                <a:spcPct val="90000"/>
              </a:lnSpc>
            </a:pPr>
            <a:r>
              <a:rPr lang="en-US" sz="2000" dirty="0" smtClean="0"/>
              <a:t>Plans to obtain the physical, financial, and human resources needed for the venture to succeed</a:t>
            </a:r>
          </a:p>
          <a:p>
            <a:pPr marL="230188" lvl="1" indent="-230188" defTabSz="627063">
              <a:lnSpc>
                <a:spcPct val="90000"/>
              </a:lnSpc>
            </a:pPr>
            <a:endParaRPr lang="en-US" sz="2000" dirty="0"/>
          </a:p>
          <a:p>
            <a:pPr marL="230188" indent="-230188"/>
            <a:r>
              <a:rPr lang="en-US" sz="2000" dirty="0"/>
              <a:t>Success is unlikely if </a:t>
            </a:r>
            <a:r>
              <a:rPr lang="en-US" sz="2000" dirty="0" smtClean="0"/>
              <a:t>you:</a:t>
            </a:r>
            <a:endParaRPr lang="en-US" sz="2000" dirty="0"/>
          </a:p>
          <a:p>
            <a:pPr marL="230188" lvl="1" indent="-230188"/>
            <a:r>
              <a:rPr lang="en-US" sz="2000" dirty="0"/>
              <a:t>“are seldom able to see an opportunity, until it ceases to be one” (Mark Twain)</a:t>
            </a:r>
          </a:p>
          <a:p>
            <a:pPr marL="230188" lvl="1" indent="-230188"/>
            <a:r>
              <a:rPr lang="en-US" sz="2000" dirty="0"/>
              <a:t>“view the glass as being half empty instead of half-full” (unknown)</a:t>
            </a:r>
          </a:p>
          <a:p>
            <a:pPr marL="230188" lvl="1" indent="-230188"/>
            <a:r>
              <a:rPr lang="en-US" sz="2000" dirty="0"/>
              <a:t>are paralyzed by a fear of failure</a:t>
            </a:r>
          </a:p>
          <a:p>
            <a:pPr marL="627063" lvl="1" indent="-627063" defTabSz="627063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DB31E7-6C5F-44C5-B2A2-0519E3F0415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Opportunities Exist but Not Without Risks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696200" cy="4267200"/>
          </a:xfrm>
        </p:spPr>
        <p:txBody>
          <a:bodyPr/>
          <a:lstStyle/>
          <a:p>
            <a:pPr marL="533400" indent="-533400" eaLnBrk="1" hangingPunct="1"/>
            <a:r>
              <a:rPr lang="en-US" sz="2000" dirty="0" smtClean="0"/>
              <a:t>New U.S. business formations in the millions annually</a:t>
            </a:r>
          </a:p>
          <a:p>
            <a:pPr marL="285750" lvl="1" indent="-285750"/>
            <a:r>
              <a:rPr lang="en-US" sz="2000" dirty="0" smtClean="0"/>
              <a:t>small </a:t>
            </a:r>
            <a:r>
              <a:rPr lang="en-US" sz="2000" dirty="0"/>
              <a:t>firms provide over 80 percent of net new jobs</a:t>
            </a:r>
          </a:p>
          <a:p>
            <a:pPr marL="285750" lvl="1" indent="-285750">
              <a:buNone/>
            </a:pPr>
            <a:r>
              <a:rPr lang="en-US" sz="2000" b="1" dirty="0"/>
              <a:t>Firms with less than 500 employees</a:t>
            </a:r>
          </a:p>
          <a:p>
            <a:pPr marL="285750" lvl="1" indent="-285750" eaLnBrk="1" hangingPunct="1"/>
            <a:r>
              <a:rPr lang="en-US" sz="2000" dirty="0" smtClean="0"/>
              <a:t>represent over 99 percent of all employers</a:t>
            </a:r>
          </a:p>
          <a:p>
            <a:pPr marL="285750" lvl="1" indent="-285750" eaLnBrk="1" hangingPunct="1"/>
            <a:r>
              <a:rPr lang="en-US" sz="2000" dirty="0" smtClean="0"/>
              <a:t>account for about one-half of the national workforce</a:t>
            </a:r>
          </a:p>
          <a:p>
            <a:pPr marL="533400" indent="-533400" eaLnBrk="1" hangingPunct="1"/>
            <a:endParaRPr lang="en-US" dirty="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1B739-C900-4CEE-AF89-FC50405806C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Opportunities Exist but Not Without Risks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696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Risks: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b="0" dirty="0" smtClean="0"/>
              <a:t>“Small Business Facts”</a:t>
            </a:r>
            <a:r>
              <a:rPr lang="en-US" sz="2000" dirty="0" smtClean="0"/>
              <a:t>: 1/3  </a:t>
            </a:r>
            <a:r>
              <a:rPr lang="en-US" sz="2000" b="0" dirty="0" smtClean="0"/>
              <a:t>gone in 2 years; 1/2 gone in five</a:t>
            </a:r>
            <a:endParaRPr lang="en-US" sz="1200" b="0" dirty="0" smtClean="0"/>
          </a:p>
          <a:p>
            <a:pPr marL="230188" indent="-230188" eaLnBrk="1" hangingPunct="1">
              <a:lnSpc>
                <a:spcPct val="90000"/>
              </a:lnSpc>
            </a:pPr>
            <a:r>
              <a:rPr lang="en-US" sz="2000" dirty="0" smtClean="0"/>
              <a:t>For new firms, a representative study (</a:t>
            </a:r>
            <a:r>
              <a:rPr lang="en-US" sz="2000" dirty="0" err="1" smtClean="0"/>
              <a:t>Headd</a:t>
            </a:r>
            <a:r>
              <a:rPr lang="en-US" sz="2000" dirty="0" smtClean="0"/>
              <a:t>) found: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one-third </a:t>
            </a:r>
            <a:r>
              <a:rPr lang="en-US" sz="2000" dirty="0"/>
              <a:t>of new employer firms endure &lt; 2 years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one-half </a:t>
            </a:r>
            <a:r>
              <a:rPr lang="en-US" sz="2000" dirty="0"/>
              <a:t>endure &lt; 4 years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60 </a:t>
            </a:r>
            <a:r>
              <a:rPr lang="en-US" sz="2000" dirty="0"/>
              <a:t>percent endure &lt; 6 years</a:t>
            </a:r>
          </a:p>
          <a:p>
            <a:pPr marL="230188" lvl="1" indent="-230188">
              <a:lnSpc>
                <a:spcPct val="90000"/>
              </a:lnSpc>
            </a:pPr>
            <a:r>
              <a:rPr lang="en-US" sz="2000" dirty="0" smtClean="0"/>
              <a:t>but</a:t>
            </a:r>
            <a:r>
              <a:rPr lang="en-US" sz="2000" dirty="0"/>
              <a:t>, about one-third were “successful” at closing</a:t>
            </a:r>
          </a:p>
          <a:p>
            <a:pPr eaLnBrk="1" hangingPunct="1">
              <a:lnSpc>
                <a:spcPct val="90000"/>
              </a:lnSpc>
            </a:pPr>
            <a:endParaRPr lang="en-US" sz="2000" b="0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59AA03-D815-4588-A099-7A7620B0D3C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Sources of Entrepreneurial Opportunities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Research (J. Case) suggests </a:t>
            </a:r>
          </a:p>
          <a:p>
            <a:pPr lvl="1" eaLnBrk="1" hangingPunct="1"/>
            <a:r>
              <a:rPr lang="en-US" sz="2000" dirty="0" smtClean="0"/>
              <a:t>12% of Inc. 500 success is due to extraordinary idea</a:t>
            </a:r>
          </a:p>
          <a:p>
            <a:pPr lvl="1" eaLnBrk="1" hangingPunct="1"/>
            <a:r>
              <a:rPr lang="en-US" sz="2000" dirty="0" smtClean="0"/>
              <a:t>88% due to exceptional execution of ordinary idea</a:t>
            </a:r>
          </a:p>
          <a:p>
            <a:pPr eaLnBrk="1" hangingPunct="1"/>
            <a:r>
              <a:rPr lang="en-US" sz="2000" dirty="0" smtClean="0"/>
              <a:t>Trends suggesting possible entrepreneurial innovations</a:t>
            </a:r>
          </a:p>
          <a:p>
            <a:pPr lvl="1" eaLnBrk="1" hangingPunct="1"/>
            <a:r>
              <a:rPr lang="en-US" sz="2000" dirty="0" smtClean="0"/>
              <a:t>Societal changes</a:t>
            </a:r>
          </a:p>
          <a:p>
            <a:pPr lvl="1" eaLnBrk="1" hangingPunct="1"/>
            <a:r>
              <a:rPr lang="en-US" sz="2000" dirty="0" smtClean="0"/>
              <a:t>Demographic changes</a:t>
            </a:r>
          </a:p>
          <a:p>
            <a:pPr lvl="1" eaLnBrk="1" hangingPunct="1"/>
            <a:r>
              <a:rPr lang="en-US" sz="2000" dirty="0" smtClean="0"/>
              <a:t>Technological changes</a:t>
            </a:r>
          </a:p>
          <a:p>
            <a:pPr lvl="1" eaLnBrk="1" hangingPunct="1"/>
            <a:r>
              <a:rPr lang="en-US" sz="2000" dirty="0" smtClean="0"/>
              <a:t>Emerging economies and global changes</a:t>
            </a:r>
          </a:p>
          <a:p>
            <a:pPr lvl="1" eaLnBrk="1" hangingPunct="1"/>
            <a:r>
              <a:rPr lang="en-US" sz="2000" dirty="0" smtClean="0"/>
              <a:t>Crises and bubbles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C65C2-9047-4C46-88A7-CA241A5FD31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Societal Changes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696200" cy="381635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None/>
              <a:tabLst>
                <a:tab pos="685800" algn="l"/>
              </a:tabLst>
            </a:pPr>
            <a:r>
              <a:rPr lang="en-US" sz="2000" dirty="0" err="1"/>
              <a:t>Naisbitt’s</a:t>
            </a:r>
            <a:r>
              <a:rPr lang="en-US" sz="2000" dirty="0"/>
              <a:t> reflections still relevant! (Megatrends,1982)</a:t>
            </a:r>
          </a:p>
          <a:p>
            <a:pPr marL="173038" lvl="1" indent="-173038"/>
            <a:r>
              <a:rPr lang="en-US" sz="2000" dirty="0" smtClean="0"/>
              <a:t>“</a:t>
            </a:r>
            <a:r>
              <a:rPr lang="en-US" sz="2000" dirty="0"/>
              <a:t>I</a:t>
            </a:r>
            <a:r>
              <a:rPr lang="en-US" sz="2000" dirty="0" smtClean="0"/>
              <a:t>ndustrial </a:t>
            </a:r>
            <a:r>
              <a:rPr lang="en-US" sz="2000" dirty="0"/>
              <a:t>Society” to “Information </a:t>
            </a:r>
            <a:r>
              <a:rPr lang="en-US" sz="2000" dirty="0" smtClean="0"/>
              <a:t>Society”</a:t>
            </a:r>
          </a:p>
          <a:p>
            <a:pPr marL="0" lvl="2" indent="0">
              <a:buNone/>
              <a:tabLst>
                <a:tab pos="573088" algn="l"/>
              </a:tabLst>
            </a:pPr>
            <a:r>
              <a:rPr lang="en-US" sz="2000" dirty="0" smtClean="0"/>
              <a:t>	Suggested </a:t>
            </a:r>
            <a:r>
              <a:rPr lang="en-US" sz="2000" dirty="0"/>
              <a:t>focus on human response to </a:t>
            </a:r>
            <a:r>
              <a:rPr lang="en-US" sz="2000" dirty="0" smtClean="0"/>
              <a:t>information</a:t>
            </a:r>
            <a:endParaRPr lang="en-US" sz="2000" dirty="0"/>
          </a:p>
          <a:p>
            <a:pPr marL="230188" indent="-230188"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en-US" sz="2000" b="0" dirty="0" smtClean="0"/>
              <a:t>Global </a:t>
            </a:r>
            <a:r>
              <a:rPr lang="en-US" sz="2000" b="0" dirty="0"/>
              <a:t>economy</a:t>
            </a:r>
          </a:p>
          <a:p>
            <a:pPr marL="0" indent="0">
              <a:buSzTx/>
              <a:tabLst>
                <a:tab pos="517525" algn="l"/>
              </a:tabLst>
            </a:pPr>
            <a:r>
              <a:rPr lang="en-US" sz="2000" dirty="0" smtClean="0"/>
              <a:t>	</a:t>
            </a:r>
            <a:r>
              <a:rPr lang="en-US" sz="2000" b="0" dirty="0" smtClean="0"/>
              <a:t>Awareness of international innovation and sourcing</a:t>
            </a:r>
          </a:p>
          <a:p>
            <a:pPr marL="1301750" lvl="1" indent="-730250" eaLnBrk="1" hangingPunct="1">
              <a:buSzTx/>
              <a:buFontTx/>
              <a:buNone/>
              <a:tabLst>
                <a:tab pos="685800" algn="l"/>
              </a:tabLst>
            </a:pPr>
            <a:endParaRPr lang="en-US" sz="2000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F0B9F3-A34C-46C1-B0E8-51B2FAA6D2B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2862</TotalTime>
  <Words>1030</Words>
  <Application>Microsoft Office PowerPoint</Application>
  <PresentationFormat>On-screen Show (4:3)</PresentationFormat>
  <Paragraphs>223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Chapter 1</vt:lpstr>
      <vt:lpstr>Chapter 1: Learning Objectives</vt:lpstr>
      <vt:lpstr>The Entrepreneurial Process</vt:lpstr>
      <vt:lpstr>Entrepreneurship Fundamentals  </vt:lpstr>
      <vt:lpstr>Entrepreneurial Traits or Characteristics </vt:lpstr>
      <vt:lpstr>Opportunities Exist but Not Without Risks</vt:lpstr>
      <vt:lpstr>Opportunities Exist but Not Without Risks</vt:lpstr>
      <vt:lpstr>Sources of Entrepreneurial Opportunities </vt:lpstr>
      <vt:lpstr>Societal Changes</vt:lpstr>
      <vt:lpstr>Demographic Changes</vt:lpstr>
      <vt:lpstr>Technological Changes</vt:lpstr>
      <vt:lpstr>Crises and Bubbles</vt:lpstr>
      <vt:lpstr>E-Finance Principle #1</vt:lpstr>
      <vt:lpstr>E-Finance Principle #2</vt:lpstr>
      <vt:lpstr>E-Finance Principle #3</vt:lpstr>
      <vt:lpstr>E-Finance Principle #4</vt:lpstr>
      <vt:lpstr>E-Finance Principle #5</vt:lpstr>
      <vt:lpstr>E-Finance Principle #6</vt:lpstr>
      <vt:lpstr>E-Finance Principle #7</vt:lpstr>
      <vt:lpstr>Role of Entrepreneurial Finance</vt:lpstr>
      <vt:lpstr>Successful Venture Life Cycle</vt:lpstr>
      <vt:lpstr>Successful Venture Life Cycle</vt:lpstr>
      <vt:lpstr>Financing Through the Successful Venture Life Cycle</vt:lpstr>
      <vt:lpstr>Selected Financing Definitions</vt:lpstr>
      <vt:lpstr>Selected Financing Definitions</vt:lpstr>
      <vt:lpstr>Selected Financing Definitions</vt:lpstr>
      <vt:lpstr>Selected Financing Definitions</vt:lpstr>
      <vt:lpstr>Life Cycle Approach to Teaching Entrepreneurial Finance 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1</dc:title>
  <dc:creator>Chris.Leach@Colorado.EDU</dc:creator>
  <cp:lastModifiedBy>Chris Leach</cp:lastModifiedBy>
  <cp:revision>107</cp:revision>
  <cp:lastPrinted>2000-08-31T15:05:41Z</cp:lastPrinted>
  <dcterms:created xsi:type="dcterms:W3CDTF">1997-08-28T16:31:32Z</dcterms:created>
  <dcterms:modified xsi:type="dcterms:W3CDTF">2014-04-30T20:25:13Z</dcterms:modified>
</cp:coreProperties>
</file>