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1" r:id="rId1"/>
  </p:sldMasterIdLst>
  <p:notesMasterIdLst>
    <p:notesMasterId r:id="rId30"/>
  </p:notesMasterIdLst>
  <p:handoutMasterIdLst>
    <p:handoutMasterId r:id="rId31"/>
  </p:handoutMasterIdLst>
  <p:sldIdLst>
    <p:sldId id="256" r:id="rId2"/>
    <p:sldId id="285" r:id="rId3"/>
    <p:sldId id="286" r:id="rId4"/>
    <p:sldId id="274" r:id="rId5"/>
    <p:sldId id="259" r:id="rId6"/>
    <p:sldId id="260" r:id="rId7"/>
    <p:sldId id="261" r:id="rId8"/>
    <p:sldId id="262" r:id="rId9"/>
    <p:sldId id="272" r:id="rId10"/>
    <p:sldId id="287" r:id="rId11"/>
    <p:sldId id="275" r:id="rId12"/>
    <p:sldId id="263" r:id="rId13"/>
    <p:sldId id="284" r:id="rId14"/>
    <p:sldId id="264" r:id="rId15"/>
    <p:sldId id="265" r:id="rId16"/>
    <p:sldId id="283" r:id="rId17"/>
    <p:sldId id="276" r:id="rId18"/>
    <p:sldId id="277" r:id="rId19"/>
    <p:sldId id="278" r:id="rId20"/>
    <p:sldId id="266" r:id="rId21"/>
    <p:sldId id="267" r:id="rId22"/>
    <p:sldId id="282" r:id="rId23"/>
    <p:sldId id="280" r:id="rId24"/>
    <p:sldId id="281" r:id="rId25"/>
    <p:sldId id="268" r:id="rId26"/>
    <p:sldId id="269" r:id="rId27"/>
    <p:sldId id="270" r:id="rId28"/>
    <p:sldId id="271" r:id="rId29"/>
  </p:sldIdLst>
  <p:sldSz cx="9144000" cy="6858000" type="screen4x3"/>
  <p:notesSz cx="6992938" cy="9278938"/>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73" autoAdjust="0"/>
  </p:normalViewPr>
  <p:slideViewPr>
    <p:cSldViewPr>
      <p:cViewPr varScale="1">
        <p:scale>
          <a:sx n="108" d="100"/>
          <a:sy n="108" d="100"/>
        </p:scale>
        <p:origin x="-98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20483" name="Rectangle 3"/>
          <p:cNvSpPr>
            <a:spLocks noGrp="1" noChangeArrowheads="1"/>
          </p:cNvSpPr>
          <p:nvPr>
            <p:ph type="dt" sz="quarter" idx="1"/>
          </p:nvPr>
        </p:nvSpPr>
        <p:spPr bwMode="auto">
          <a:xfrm>
            <a:off x="396240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20484" name="Rectangle 4"/>
          <p:cNvSpPr>
            <a:spLocks noGrp="1" noChangeArrowheads="1"/>
          </p:cNvSpPr>
          <p:nvPr>
            <p:ph type="ftr" sz="quarter" idx="2"/>
          </p:nvPr>
        </p:nvSpPr>
        <p:spPr bwMode="auto">
          <a:xfrm>
            <a:off x="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0485" name="Rectangle 5"/>
          <p:cNvSpPr>
            <a:spLocks noGrp="1" noChangeArrowheads="1"/>
          </p:cNvSpPr>
          <p:nvPr>
            <p:ph type="sldNum" sz="quarter" idx="3"/>
          </p:nvPr>
        </p:nvSpPr>
        <p:spPr bwMode="auto">
          <a:xfrm>
            <a:off x="396240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940A6114-A7D4-4CE8-A799-5437748A00E4}" type="slidenum">
              <a:rPr lang="en-US"/>
              <a:pPr>
                <a:defRPr/>
              </a:pPr>
              <a:t>‹#›</a:t>
            </a:fld>
            <a:endParaRPr lang="en-US"/>
          </a:p>
        </p:txBody>
      </p:sp>
    </p:spTree>
    <p:extLst>
      <p:ext uri="{BB962C8B-B14F-4D97-AF65-F5344CB8AC3E}">
        <p14:creationId xmlns:p14="http://schemas.microsoft.com/office/powerpoint/2010/main" val="5203091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9155" name="Rectangle 3"/>
          <p:cNvSpPr>
            <a:spLocks noGrp="1" noChangeArrowheads="1"/>
          </p:cNvSpPr>
          <p:nvPr>
            <p:ph type="dt" idx="1"/>
          </p:nvPr>
        </p:nvSpPr>
        <p:spPr bwMode="auto">
          <a:xfrm>
            <a:off x="396240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1748" name="Rectangle 4"/>
          <p:cNvSpPr>
            <a:spLocks noGrp="1" noRot="1" noChangeAspect="1" noChangeArrowheads="1" noTextEdit="1"/>
          </p:cNvSpPr>
          <p:nvPr>
            <p:ph type="sldImg" idx="2"/>
          </p:nvPr>
        </p:nvSpPr>
        <p:spPr bwMode="auto">
          <a:xfrm>
            <a:off x="1130300" y="685800"/>
            <a:ext cx="4673600" cy="3505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7" name="Rectangle 5"/>
          <p:cNvSpPr>
            <a:spLocks noGrp="1" noChangeArrowheads="1"/>
          </p:cNvSpPr>
          <p:nvPr>
            <p:ph type="body" sz="quarter" idx="3"/>
          </p:nvPr>
        </p:nvSpPr>
        <p:spPr bwMode="auto">
          <a:xfrm>
            <a:off x="914400" y="4419600"/>
            <a:ext cx="518160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9158" name="Rectangle 6"/>
          <p:cNvSpPr>
            <a:spLocks noGrp="1" noChangeArrowheads="1"/>
          </p:cNvSpPr>
          <p:nvPr>
            <p:ph type="ftr" sz="quarter" idx="4"/>
          </p:nvPr>
        </p:nvSpPr>
        <p:spPr bwMode="auto">
          <a:xfrm>
            <a:off x="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9159" name="Rectangle 7"/>
          <p:cNvSpPr>
            <a:spLocks noGrp="1" noChangeArrowheads="1"/>
          </p:cNvSpPr>
          <p:nvPr>
            <p:ph type="sldNum" sz="quarter" idx="5"/>
          </p:nvPr>
        </p:nvSpPr>
        <p:spPr bwMode="auto">
          <a:xfrm>
            <a:off x="396240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B3B9AC5-6940-4280-ACCF-F5DB0AE46F4E}" type="slidenum">
              <a:rPr lang="en-US"/>
              <a:pPr>
                <a:defRPr/>
              </a:pPr>
              <a:t>‹#›</a:t>
            </a:fld>
            <a:endParaRPr lang="en-US"/>
          </a:p>
        </p:txBody>
      </p:sp>
    </p:spTree>
    <p:extLst>
      <p:ext uri="{BB962C8B-B14F-4D97-AF65-F5344CB8AC3E}">
        <p14:creationId xmlns:p14="http://schemas.microsoft.com/office/powerpoint/2010/main" val="3825257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6" name="Slide Number Placeholder 5"/>
          <p:cNvSpPr>
            <a:spLocks noGrp="1"/>
          </p:cNvSpPr>
          <p:nvPr>
            <p:ph type="sldNum" sz="quarter" idx="12"/>
          </p:nvPr>
        </p:nvSpPr>
        <p:spPr/>
        <p:txBody>
          <a:bodyPr/>
          <a:lstStyle/>
          <a:p>
            <a:pPr>
              <a:defRPr/>
            </a:pPr>
            <a:fld id="{29F3DB9F-2EC9-4849-B2DF-F742B46914BF}" type="slidenum">
              <a:rPr lang="en-US" smtClean="0"/>
              <a:pPr>
                <a:defRPr/>
              </a:pPr>
              <a:t>‹#›</a:t>
            </a:fld>
            <a:endParaRPr lang="en-US"/>
          </a:p>
        </p:txBody>
      </p:sp>
      <p:sp>
        <p:nvSpPr>
          <p:cNvPr id="9" name="TextBox 8"/>
          <p:cNvSpPr txBox="1"/>
          <p:nvPr/>
        </p:nvSpPr>
        <p:spPr>
          <a:xfrm rot="19118156">
            <a:off x="74051" y="5883020"/>
            <a:ext cx="1523915" cy="246221"/>
          </a:xfrm>
          <a:prstGeom prst="rect">
            <a:avLst/>
          </a:prstGeom>
          <a:noFill/>
        </p:spPr>
        <p:txBody>
          <a:bodyPr wrap="square" rtlCol="0">
            <a:spAutoFit/>
          </a:bodyPr>
          <a:lstStyle/>
          <a:p>
            <a:r>
              <a:rPr lang="en-US" sz="1000" b="1" kern="1200" cap="all" spc="200" baseline="0" dirty="0" smtClean="0">
                <a:solidFill>
                  <a:srgbClr val="FFFFFF"/>
                </a:solidFill>
                <a:latin typeface="Arial" charset="0"/>
                <a:ea typeface="+mn-ea"/>
                <a:cs typeface="+mn-cs"/>
              </a:rPr>
              <a:t>FIFTH Edition</a:t>
            </a:r>
            <a:endParaRPr lang="en-US" sz="1000" b="1" kern="1200" cap="all" spc="200" baseline="0" dirty="0">
              <a:solidFill>
                <a:srgbClr val="FFFFFF"/>
              </a:solidFill>
              <a:latin typeface="Arial" charset="0"/>
              <a:ea typeface="+mn-ea"/>
              <a:cs typeface="+mn-cs"/>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pPr>
              <a:defRPr/>
            </a:pPr>
            <a:fld id="{36EB6D4F-0155-4466-B856-514657EBC716}" type="slidenum">
              <a:rPr lang="en-US" smtClean="0"/>
              <a:pPr>
                <a:defRPr/>
              </a:pPr>
              <a:t>‹#›</a:t>
            </a:fld>
            <a:endParaRPr lang="en-US"/>
          </a:p>
        </p:txBody>
      </p:sp>
      <p:sp>
        <p:nvSpPr>
          <p:cNvPr id="12" name="TextBox 11"/>
          <p:cNvSpPr txBox="1"/>
          <p:nvPr/>
        </p:nvSpPr>
        <p:spPr>
          <a:xfrm rot="19118156">
            <a:off x="74051" y="5883020"/>
            <a:ext cx="1523915" cy="246221"/>
          </a:xfrm>
          <a:prstGeom prst="rect">
            <a:avLst/>
          </a:prstGeom>
          <a:noFill/>
        </p:spPr>
        <p:txBody>
          <a:bodyPr wrap="square" rtlCol="0">
            <a:spAutoFit/>
          </a:bodyPr>
          <a:lstStyle/>
          <a:p>
            <a:r>
              <a:rPr lang="en-US" sz="1000" kern="1200" cap="all" spc="200" baseline="0" dirty="0" smtClean="0">
                <a:solidFill>
                  <a:srgbClr val="FFFFFF"/>
                </a:solidFill>
                <a:latin typeface="Arial" charset="0"/>
                <a:ea typeface="+mn-ea"/>
                <a:cs typeface="+mn-cs"/>
              </a:rPr>
              <a:t>FIFTH Edition</a:t>
            </a:r>
            <a:endParaRPr lang="en-US" sz="1000" kern="1200" cap="all" spc="200" baseline="0" dirty="0">
              <a:solidFill>
                <a:srgbClr val="FFFFFF"/>
              </a:solidFill>
              <a:latin typeface="Arial" charset="0"/>
              <a:ea typeface="+mn-ea"/>
              <a:cs typeface="+mn-cs"/>
            </a:endParaRPr>
          </a:p>
        </p:txBody>
      </p:sp>
      <p:sp>
        <p:nvSpPr>
          <p:cNvPr id="13" name="TextBox 12"/>
          <p:cNvSpPr txBox="1"/>
          <p:nvPr/>
        </p:nvSpPr>
        <p:spPr>
          <a:xfrm>
            <a:off x="3886200" y="6161152"/>
            <a:ext cx="4419600"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000" kern="1200" cap="all" spc="200" baseline="0" noProof="0" dirty="0" smtClean="0">
                <a:solidFill>
                  <a:srgbClr val="FFFFFF"/>
                </a:solidFill>
                <a:latin typeface="Arial" charset="0"/>
                <a:ea typeface="+mn-ea"/>
                <a:cs typeface="+mn-cs"/>
              </a:rPr>
              <a:t>Entrepreneurial Finance</a:t>
            </a:r>
            <a:r>
              <a:rPr kumimoji="0" lang="en-US" sz="1400" b="0" i="0" u="none" strike="noStrike" kern="1200" cap="none" spc="0" normalizeH="0" baseline="0" noProof="0" dirty="0" smtClean="0">
                <a:ln>
                  <a:noFill/>
                </a:ln>
                <a:solidFill>
                  <a:schemeClr val="bg1"/>
                </a:solidFill>
                <a:effectLst/>
                <a:uLnTx/>
                <a:uFillTx/>
                <a:latin typeface="Arial" charset="0"/>
              </a:rPr>
              <a:t>: </a:t>
            </a:r>
            <a:r>
              <a:rPr lang="en-US" sz="1000" kern="1200" cap="all" spc="200" baseline="0" noProof="0" dirty="0" smtClean="0">
                <a:solidFill>
                  <a:srgbClr val="FFFFFF"/>
                </a:solidFill>
                <a:latin typeface="Arial" charset="0"/>
                <a:ea typeface="+mn-ea"/>
                <a:cs typeface="+mn-cs"/>
              </a:rPr>
              <a:t>Leach &amp; Melicher</a:t>
            </a:r>
            <a:endParaRPr lang="en-US" sz="1000" kern="1200" cap="all" spc="200" baseline="0" noProof="0" dirty="0">
              <a:solidFill>
                <a:srgbClr val="FFFFFF"/>
              </a:solidFill>
              <a:latin typeface="Arial" charset="0"/>
              <a:ea typeface="+mn-ea"/>
              <a:cs typeface="+mn-cs"/>
            </a:endParaRPr>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pPr>
              <a:defRPr/>
            </a:pPr>
            <a:fld id="{3626B51A-5272-4E47-A435-0A1DAFBA5839}" type="slidenum">
              <a:rPr lang="en-US" smtClean="0"/>
              <a:pPr>
                <a:defRPr/>
              </a:pPr>
              <a:t>‹#›</a:t>
            </a:fld>
            <a:endParaRPr lang="en-US"/>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pPr>
              <a:defRPr/>
            </a:pPr>
            <a:fld id="{72FF3A98-A410-4B7B-B175-9391E9696FF4}" type="slidenum">
              <a:rPr lang="en-US" smtClean="0"/>
              <a:pPr>
                <a:defRPr/>
              </a:pPr>
              <a:t>‹#›</a:t>
            </a:fld>
            <a:endParaRPr lang="en-US"/>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000"/>
            </a:lvl1pPr>
            <a:lvl2pPr>
              <a:defRPr sz="2000"/>
            </a:lvl2pPr>
            <a:lvl3pPr>
              <a:defRPr sz="20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pPr>
              <a:defRPr/>
            </a:pPr>
            <a:fld id="{40DC7F52-0237-4625-A972-C78418907E7A}" type="slidenum">
              <a:rPr lang="en-US" smtClean="0"/>
              <a:pPr>
                <a:defRPr/>
              </a:pPr>
              <a:t>‹#›</a:t>
            </a:fld>
            <a:endParaRPr lang="en-US"/>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000"/>
            </a:lvl1pPr>
            <a:lvl2pPr>
              <a:defRPr sz="2000"/>
            </a:lvl2pPr>
            <a:lvl3pPr>
              <a:defRPr sz="18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pPr>
              <a:defRPr/>
            </a:pPr>
            <a:fld id="{433E5DE8-43DE-4A2F-B15F-5ADCDA87C029}" type="slidenum">
              <a:rPr lang="en-US" smtClean="0"/>
              <a:pPr>
                <a:defRPr/>
              </a:pPr>
              <a:t>‹#›</a:t>
            </a:fld>
            <a:endParaRPr lang="en-US"/>
          </a:p>
        </p:txBody>
      </p:sp>
    </p:spTree>
    <p:extLst>
      <p:ext uri="{BB962C8B-B14F-4D97-AF65-F5344CB8AC3E}">
        <p14:creationId xmlns:p14="http://schemas.microsoft.com/office/powerpoint/2010/main" val="2681325632"/>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6" name="Slide Number Placeholder 5"/>
          <p:cNvSpPr>
            <a:spLocks noGrp="1"/>
          </p:cNvSpPr>
          <p:nvPr>
            <p:ph type="sldNum" sz="quarter" idx="12"/>
          </p:nvPr>
        </p:nvSpPr>
        <p:spPr/>
        <p:txBody>
          <a:bodyPr/>
          <a:lstStyle/>
          <a:p>
            <a:pPr>
              <a:defRPr/>
            </a:pPr>
            <a:fld id="{21504677-8274-45A3-AB48-CE99CCB98350}" type="slidenum">
              <a:rPr lang="en-US" smtClean="0"/>
              <a:pPr>
                <a:defRPr/>
              </a:pPr>
              <a:t>‹#›</a:t>
            </a:fld>
            <a:endParaRPr lang="en-US"/>
          </a:p>
        </p:txBody>
      </p:sp>
      <p:sp>
        <p:nvSpPr>
          <p:cNvPr id="9" name="TextBox 8"/>
          <p:cNvSpPr txBox="1"/>
          <p:nvPr/>
        </p:nvSpPr>
        <p:spPr>
          <a:xfrm rot="19118156">
            <a:off x="74051" y="5883020"/>
            <a:ext cx="1523915" cy="246221"/>
          </a:xfrm>
          <a:prstGeom prst="rect">
            <a:avLst/>
          </a:prstGeom>
          <a:noFill/>
        </p:spPr>
        <p:txBody>
          <a:bodyPr wrap="square" rtlCol="0">
            <a:spAutoFit/>
          </a:bodyPr>
          <a:lstStyle/>
          <a:p>
            <a:r>
              <a:rPr lang="en-US" sz="1000" kern="1200" cap="all" spc="200" baseline="0" dirty="0" smtClean="0">
                <a:solidFill>
                  <a:srgbClr val="FFFFFF"/>
                </a:solidFill>
                <a:latin typeface="Arial" charset="0"/>
                <a:ea typeface="+mn-ea"/>
                <a:cs typeface="+mn-cs"/>
              </a:rPr>
              <a:t>FIFTH Edition</a:t>
            </a:r>
            <a:endParaRPr lang="en-US" sz="1000" kern="1200" cap="all" spc="200" baseline="0" dirty="0">
              <a:solidFill>
                <a:srgbClr val="FFFFFF"/>
              </a:solidFill>
              <a:latin typeface="Arial" charset="0"/>
              <a:ea typeface="+mn-ea"/>
              <a:cs typeface="+mn-cs"/>
            </a:endParaRPr>
          </a:p>
        </p:txBody>
      </p:sp>
      <p:sp>
        <p:nvSpPr>
          <p:cNvPr id="12" name="TextBox 11"/>
          <p:cNvSpPr txBox="1"/>
          <p:nvPr/>
        </p:nvSpPr>
        <p:spPr>
          <a:xfrm>
            <a:off x="3886200" y="6161152"/>
            <a:ext cx="4419600"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000" kern="1200" cap="all" spc="200" baseline="0" noProof="0" dirty="0" smtClean="0">
                <a:solidFill>
                  <a:srgbClr val="FFFFFF"/>
                </a:solidFill>
                <a:latin typeface="Arial" charset="0"/>
                <a:ea typeface="+mn-ea"/>
                <a:cs typeface="+mn-cs"/>
              </a:rPr>
              <a:t>Entrepreneurial Finance</a:t>
            </a:r>
            <a:r>
              <a:rPr kumimoji="0" lang="en-US" sz="1400" b="0" i="0" u="none" strike="noStrike" kern="1200" cap="none" spc="0" normalizeH="0" baseline="0" noProof="0" dirty="0" smtClean="0">
                <a:ln>
                  <a:noFill/>
                </a:ln>
                <a:solidFill>
                  <a:schemeClr val="bg1"/>
                </a:solidFill>
                <a:effectLst/>
                <a:uLnTx/>
                <a:uFillTx/>
                <a:latin typeface="Arial" charset="0"/>
              </a:rPr>
              <a:t>: </a:t>
            </a:r>
            <a:r>
              <a:rPr lang="en-US" sz="1000" kern="1200" cap="all" spc="200" baseline="0" noProof="0" dirty="0" smtClean="0">
                <a:solidFill>
                  <a:srgbClr val="FFFFFF"/>
                </a:solidFill>
                <a:latin typeface="Arial" charset="0"/>
                <a:ea typeface="+mn-ea"/>
                <a:cs typeface="+mn-cs"/>
              </a:rPr>
              <a:t>Leach &amp; Melicher</a:t>
            </a:r>
            <a:endParaRPr lang="en-US" sz="1000" kern="1200" cap="all" spc="200" baseline="0" noProof="0" dirty="0">
              <a:solidFill>
                <a:srgbClr val="FFFFFF"/>
              </a:solidFill>
              <a:latin typeface="Arial" charset="0"/>
              <a:ea typeface="+mn-ea"/>
              <a:cs typeface="+mn-cs"/>
            </a:endParaRPr>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pPr>
              <a:defRPr/>
            </a:pPr>
            <a:fld id="{A6E8DB60-38B1-42DA-AFEB-588FA61B912B}" type="slidenum">
              <a:rPr lang="en-US" smtClean="0"/>
              <a:pPr>
                <a:defRPr/>
              </a:pPr>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8"/>
          <p:cNvSpPr>
            <a:spLocks noGrp="1"/>
          </p:cNvSpPr>
          <p:nvPr>
            <p:ph type="sldNum" sz="quarter" idx="12"/>
          </p:nvPr>
        </p:nvSpPr>
        <p:spPr/>
        <p:txBody>
          <a:bodyPr/>
          <a:lstStyle/>
          <a:p>
            <a:pPr>
              <a:defRPr/>
            </a:pPr>
            <a:fld id="{2D0A571F-CD4D-4C2A-8DEC-197090A48F1A}" type="slidenum">
              <a:rPr lang="en-US" smtClean="0"/>
              <a:pPr>
                <a:defRPr/>
              </a:pPr>
              <a:t>‹#›</a:t>
            </a:fld>
            <a:endParaRPr lang="en-US"/>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pPr>
              <a:defRPr/>
            </a:pPr>
            <a:fld id="{C315484A-0061-4E30-AD50-58A8D30F450D}" type="slidenum">
              <a:rPr lang="en-US" smtClean="0"/>
              <a:pPr>
                <a:defRPr/>
              </a:pPr>
              <a:t>‹#›</a:t>
            </a:fld>
            <a:endParaRPr lang="en-US"/>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232625B-5C8E-4C42-ADF6-2AFDFF111461}"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pPr>
              <a:defRPr/>
            </a:pPr>
            <a:fld id="{614AE060-3A14-4877-A1F6-8DDD76846D4C}" type="slidenum">
              <a:rPr lang="en-US" smtClean="0"/>
              <a:pPr>
                <a:defRPr/>
              </a:pPr>
              <a:t>‹#›</a:t>
            </a:fld>
            <a:endParaRPr lang="en-US"/>
          </a:p>
        </p:txBody>
      </p:sp>
      <p:sp>
        <p:nvSpPr>
          <p:cNvPr id="10" name="TextBox 9"/>
          <p:cNvSpPr txBox="1"/>
          <p:nvPr/>
        </p:nvSpPr>
        <p:spPr>
          <a:xfrm rot="19118156">
            <a:off x="74051" y="5883020"/>
            <a:ext cx="1523915" cy="246221"/>
          </a:xfrm>
          <a:prstGeom prst="rect">
            <a:avLst/>
          </a:prstGeom>
          <a:noFill/>
        </p:spPr>
        <p:txBody>
          <a:bodyPr wrap="square" rtlCol="0">
            <a:spAutoFit/>
          </a:bodyPr>
          <a:lstStyle/>
          <a:p>
            <a:r>
              <a:rPr lang="en-US" sz="1000" kern="1200" cap="all" spc="200" baseline="0" dirty="0" smtClean="0">
                <a:solidFill>
                  <a:srgbClr val="FFFFFF"/>
                </a:solidFill>
                <a:latin typeface="Arial" charset="0"/>
                <a:ea typeface="+mn-ea"/>
                <a:cs typeface="+mn-cs"/>
              </a:rPr>
              <a:t>FIFTH Edition</a:t>
            </a:r>
            <a:endParaRPr lang="en-US" sz="1000" kern="1200" cap="all" spc="200" baseline="0" dirty="0">
              <a:solidFill>
                <a:srgbClr val="FFFFFF"/>
              </a:solidFill>
              <a:latin typeface="Arial" charset="0"/>
              <a:ea typeface="+mn-ea"/>
              <a:cs typeface="+mn-cs"/>
            </a:endParaRPr>
          </a:p>
        </p:txBody>
      </p:sp>
      <p:sp>
        <p:nvSpPr>
          <p:cNvPr id="8" name="Footer Placeholder 7"/>
          <p:cNvSpPr>
            <a:spLocks noGrp="1"/>
          </p:cNvSpPr>
          <p:nvPr>
            <p:ph type="ftr" sz="quarter" idx="13"/>
          </p:nvPr>
        </p:nvSpPr>
        <p:spPr>
          <a:xfrm>
            <a:off x="3517514" y="6285122"/>
            <a:ext cx="4724400" cy="274320"/>
          </a:xfrm>
          <a:prstGeom prst="rect">
            <a:avLst/>
          </a:prstGeom>
        </p:spPr>
        <p:txBody>
          <a:bodyPr/>
          <a:lstStyle>
            <a:lvl1pPr>
              <a:defRPr>
                <a:solidFill>
                  <a:schemeClr val="tx1"/>
                </a:solidFill>
              </a:defRPr>
            </a:lvl1pPr>
          </a:lstStyle>
          <a:p>
            <a:pPr>
              <a:defRPr/>
            </a:pPr>
            <a:endParaRPr lang="en-US"/>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714999"/>
            <a:ext cx="3574257" cy="1143001"/>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715000"/>
            <a:ext cx="9146380" cy="114300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pPr>
              <a:defRPr/>
            </a:pPr>
            <a:fld id="{41D8DB5F-67DC-4C9C-B3DE-AE416D031D4B}" type="slidenum">
              <a:rPr lang="en-US" smtClean="0"/>
              <a:pPr>
                <a:defRPr/>
              </a:pPr>
              <a:t>‹#›</a:t>
            </a:fld>
            <a:endParaRPr lang="en-US"/>
          </a:p>
        </p:txBody>
      </p:sp>
      <p:sp>
        <p:nvSpPr>
          <p:cNvPr id="9" name="TextBox 8"/>
          <p:cNvSpPr txBox="1"/>
          <p:nvPr/>
        </p:nvSpPr>
        <p:spPr>
          <a:xfrm rot="19844365">
            <a:off x="45023" y="6191931"/>
            <a:ext cx="1523915" cy="246221"/>
          </a:xfrm>
          <a:prstGeom prst="rect">
            <a:avLst/>
          </a:prstGeom>
          <a:noFill/>
        </p:spPr>
        <p:txBody>
          <a:bodyPr wrap="square" rtlCol="0">
            <a:spAutoFit/>
          </a:bodyPr>
          <a:lstStyle/>
          <a:p>
            <a:r>
              <a:rPr lang="en-US" sz="1000" b="1" kern="1200" cap="all" spc="200" baseline="0" dirty="0" smtClean="0">
                <a:solidFill>
                  <a:srgbClr val="FFFFFF"/>
                </a:solidFill>
                <a:latin typeface="Arial" charset="0"/>
                <a:ea typeface="+mn-ea"/>
                <a:cs typeface="+mn-cs"/>
              </a:rPr>
              <a:t>FIFTH Edition</a:t>
            </a:r>
            <a:endParaRPr lang="en-US" sz="1000" b="1" kern="1200" cap="all" spc="200" baseline="0" dirty="0">
              <a:solidFill>
                <a:srgbClr val="FFFFFF"/>
              </a:solidFill>
              <a:latin typeface="Arial" charset="0"/>
              <a:ea typeface="+mn-ea"/>
              <a:cs typeface="+mn-cs"/>
            </a:endParaRPr>
          </a:p>
        </p:txBody>
      </p:sp>
      <p:sp>
        <p:nvSpPr>
          <p:cNvPr id="10" name="TextBox 9"/>
          <p:cNvSpPr txBox="1"/>
          <p:nvPr/>
        </p:nvSpPr>
        <p:spPr>
          <a:xfrm>
            <a:off x="3886200" y="6161152"/>
            <a:ext cx="4419600"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000" b="1" kern="1200" cap="all" spc="200" baseline="0" noProof="0" dirty="0" smtClean="0">
                <a:solidFill>
                  <a:srgbClr val="FFFFFF"/>
                </a:solidFill>
                <a:latin typeface="Arial" charset="0"/>
                <a:ea typeface="+mn-ea"/>
                <a:cs typeface="+mn-cs"/>
              </a:rPr>
              <a:t>Entrepreneurial Finance</a:t>
            </a:r>
            <a:r>
              <a:rPr kumimoji="0" lang="en-US" sz="1400" b="1" i="0" u="none" strike="noStrike" kern="1200" cap="none" spc="0" normalizeH="0" baseline="0" noProof="0" dirty="0" smtClean="0">
                <a:ln>
                  <a:noFill/>
                </a:ln>
                <a:solidFill>
                  <a:schemeClr val="bg1"/>
                </a:solidFill>
                <a:effectLst/>
                <a:uLnTx/>
                <a:uFillTx/>
                <a:latin typeface="Arial" charset="0"/>
              </a:rPr>
              <a:t>: </a:t>
            </a:r>
            <a:r>
              <a:rPr lang="en-US" sz="1000" b="1" kern="1200" cap="all" spc="200" baseline="0" noProof="0" dirty="0" smtClean="0">
                <a:solidFill>
                  <a:srgbClr val="FFFFFF"/>
                </a:solidFill>
                <a:latin typeface="Arial" charset="0"/>
                <a:ea typeface="+mn-ea"/>
                <a:cs typeface="+mn-cs"/>
              </a:rPr>
              <a:t>Leach &amp; Melicher</a:t>
            </a:r>
            <a:endParaRPr lang="en-US" sz="1000" b="1" kern="1200" cap="all" spc="200" baseline="0" noProof="0" dirty="0">
              <a:solidFill>
                <a:srgbClr val="FFFFFF"/>
              </a:solidFill>
              <a:latin typeface="Arial" charset="0"/>
              <a:ea typeface="+mn-ea"/>
              <a:cs typeface="+mn-cs"/>
            </a:endParaRPr>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2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stCondLst>
                                            <p:cond delay="0"/>
                                          </p:stCondLst>
                                        </p:cTn>
                                        <p:tgtEl>
                                          <p:spTgt spid="3">
                                            <p:txEl>
                                              <p:pRg st="1" end="1"/>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stCondLst>
                                            <p:cond delay="0"/>
                                          </p:stCondLst>
                                        </p:cTn>
                                        <p:tgtEl>
                                          <p:spTgt spid="3">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stCondLst>
                                            <p:cond delay="0"/>
                                          </p:stCondLst>
                                        </p:cTn>
                                        <p:tgtEl>
                                          <p:spTgt spid="3">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stCondLst>
                                            <p:cond delay="0"/>
                                          </p:stCondLst>
                                        </p:cTn>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stCondLst>
                            <p:cond delay="0"/>
                          </p:stCondLst>
                        </p:cTn>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stCondLst>
                            <p:cond delay="0"/>
                          </p:stCondLst>
                        </p:cTn>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stCondLst>
                            <p:cond delay="0"/>
                          </p:stCondLst>
                        </p:cTn>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stCondLst>
                            <p:cond delay="0"/>
                          </p:stCondLst>
                        </p:cTn>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stCondLst>
                            <p:cond delay="0"/>
                          </p:stCondLst>
                        </p:cTn>
                        <p:tgtEl>
                          <p:spTgt spid="3"/>
                        </p:tgtEl>
                      </p:cBhvr>
                    </p:animEffect>
                  </p:childTnLst>
                </p:cTn>
              </p:par>
            </p:tnLst>
          </p:tmpl>
        </p:tmplLst>
      </p:bldP>
    </p:bldLst>
  </p:timing>
  <p:hf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Chapter 2</a:t>
            </a:r>
            <a:endParaRPr lang="en-US" dirty="0"/>
          </a:p>
        </p:txBody>
      </p:sp>
      <p:sp>
        <p:nvSpPr>
          <p:cNvPr id="10" name="Subtitle 9"/>
          <p:cNvSpPr>
            <a:spLocks noGrp="1"/>
          </p:cNvSpPr>
          <p:nvPr>
            <p:ph type="subTitle" idx="1"/>
          </p:nvPr>
        </p:nvSpPr>
        <p:spPr/>
        <p:txBody>
          <a:bodyPr/>
          <a:lstStyle/>
          <a:p>
            <a:r>
              <a:rPr lang="en-US" dirty="0" smtClean="0"/>
              <a:t>Developing the Business </a:t>
            </a:r>
            <a:r>
              <a:rPr lang="en-US" dirty="0" err="1" smtClean="0"/>
              <a:t>IdEA</a:t>
            </a:r>
            <a:endParaRPr lang="en-US" dirty="0"/>
          </a:p>
        </p:txBody>
      </p:sp>
      <p:sp>
        <p:nvSpPr>
          <p:cNvPr id="3074" name="Rectangle 9"/>
          <p:cNvSpPr>
            <a:spLocks noGrp="1" noChangeArrowheads="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8F1A0DA-DFEF-4A2D-9BC6-9B7C3CF03822}" type="slidenum">
              <a:rPr lang="en-US" smtClean="0"/>
              <a:pPr/>
              <a:t>1</a:t>
            </a:fld>
            <a:endParaRPr lang="en-US" smtClean="0"/>
          </a:p>
        </p:txBody>
      </p:sp>
      <p:sp>
        <p:nvSpPr>
          <p:cNvPr id="3078" name="Text Box 5"/>
          <p:cNvSpPr txBox="1">
            <a:spLocks noChangeArrowheads="1"/>
          </p:cNvSpPr>
          <p:nvPr/>
        </p:nvSpPr>
        <p:spPr bwMode="auto">
          <a:xfrm>
            <a:off x="822325" y="685800"/>
            <a:ext cx="3673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ENTREPRENEURIAL FINANCE</a:t>
            </a:r>
          </a:p>
        </p:txBody>
      </p:sp>
      <p:sp>
        <p:nvSpPr>
          <p:cNvPr id="8" name="Text Box 7"/>
          <p:cNvSpPr txBox="1">
            <a:spLocks noChangeArrowheads="1"/>
          </p:cNvSpPr>
          <p:nvPr/>
        </p:nvSpPr>
        <p:spPr bwMode="white">
          <a:xfrm>
            <a:off x="5943600" y="1985665"/>
            <a:ext cx="2835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dirty="0">
                <a:solidFill>
                  <a:schemeClr val="bg1"/>
                </a:solidFill>
              </a:rPr>
              <a:t>         </a:t>
            </a:r>
            <a:r>
              <a:rPr lang="en-US" sz="1100" b="1" cap="all" spc="200" dirty="0">
                <a:solidFill>
                  <a:srgbClr val="FFFFFF"/>
                </a:solidFill>
              </a:rPr>
              <a:t>Leach &amp; Melicher</a:t>
            </a:r>
          </a:p>
        </p:txBody>
      </p:sp>
      <p:sp>
        <p:nvSpPr>
          <p:cNvPr id="12" name="Text Box 4"/>
          <p:cNvSpPr txBox="1">
            <a:spLocks noChangeArrowheads="1"/>
          </p:cNvSpPr>
          <p:nvPr/>
        </p:nvSpPr>
        <p:spPr bwMode="white">
          <a:xfrm>
            <a:off x="3898900" y="6215358"/>
            <a:ext cx="4800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000" b="1" cap="all" spc="200" dirty="0">
                <a:solidFill>
                  <a:srgbClr val="FFFFFF"/>
                </a:solidFill>
              </a:rPr>
              <a:t>© 2015  South-Western Cengage </a:t>
            </a:r>
            <a:r>
              <a:rPr lang="en-US" sz="1000" b="1" cap="all" spc="200" dirty="0" smtClean="0">
                <a:solidFill>
                  <a:srgbClr val="FFFFFF"/>
                </a:solidFill>
              </a:rPr>
              <a:t>Learning</a:t>
            </a:r>
            <a:endParaRPr lang="en-US" sz="1000" b="1" cap="all" spc="200"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Initial “Litmus Test”</a:t>
            </a:r>
          </a:p>
        </p:txBody>
      </p:sp>
      <p:sp>
        <p:nvSpPr>
          <p:cNvPr id="12291" name="Content Placeholder 2"/>
          <p:cNvSpPr>
            <a:spLocks noGrp="1"/>
          </p:cNvSpPr>
          <p:nvPr>
            <p:ph idx="1"/>
          </p:nvPr>
        </p:nvSpPr>
        <p:spPr/>
        <p:txBody>
          <a:bodyPr>
            <a:normAutofit lnSpcReduction="10000"/>
          </a:bodyPr>
          <a:lstStyle/>
          <a:p>
            <a:r>
              <a:rPr lang="en-US" dirty="0" smtClean="0"/>
              <a:t>A viable venture opportunity: </a:t>
            </a:r>
          </a:p>
          <a:p>
            <a:r>
              <a:rPr lang="en-US" dirty="0" smtClean="0"/>
              <a:t>	</a:t>
            </a:r>
            <a:r>
              <a:rPr lang="en-US" b="0" dirty="0" smtClean="0"/>
              <a:t>creates or meets a customer need, provides an initial competitive advantage, is timely in terms of time-to-market, and offers the expectation of added value to investors</a:t>
            </a:r>
          </a:p>
          <a:p>
            <a:r>
              <a:rPr lang="en-US" dirty="0" smtClean="0"/>
              <a:t>SWOT analysis considers:</a:t>
            </a:r>
          </a:p>
          <a:p>
            <a:pPr lvl="1"/>
            <a:r>
              <a:rPr lang="en-US" dirty="0" smtClean="0"/>
              <a:t>Unfilled customer need</a:t>
            </a:r>
          </a:p>
          <a:p>
            <a:pPr lvl="1"/>
            <a:r>
              <a:rPr lang="en-US" dirty="0" smtClean="0"/>
              <a:t>Intellectual property rights</a:t>
            </a:r>
          </a:p>
          <a:p>
            <a:pPr lvl="1"/>
            <a:r>
              <a:rPr lang="en-US" dirty="0" smtClean="0"/>
              <a:t>First mover</a:t>
            </a:r>
          </a:p>
          <a:p>
            <a:pPr lvl="1"/>
            <a:r>
              <a:rPr lang="en-US" dirty="0" smtClean="0"/>
              <a:t>Lower costs and/or higher quality</a:t>
            </a:r>
          </a:p>
          <a:p>
            <a:pPr lvl="1"/>
            <a:r>
              <a:rPr lang="en-US" dirty="0" smtClean="0"/>
              <a:t>Experience/expertise</a:t>
            </a:r>
          </a:p>
          <a:p>
            <a:pPr lvl="1"/>
            <a:r>
              <a:rPr lang="en-US" dirty="0" smtClean="0"/>
              <a:t>Reputation value</a:t>
            </a:r>
          </a:p>
        </p:txBody>
      </p:sp>
      <p:sp>
        <p:nvSpPr>
          <p:cNvPr id="12292" name="Slide Number Placeholder 3"/>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9ED9116-03C3-4A00-A593-C9110C90CE16}" type="slidenum">
              <a:rPr lang="en-US" smtClean="0"/>
              <a:pPr/>
              <a:t>10</a:t>
            </a:fld>
            <a:endParaRPr lang="en-US"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mtClean="0"/>
              <a:t>Screening Venture Opportunities</a:t>
            </a:r>
          </a:p>
        </p:txBody>
      </p:sp>
      <p:sp>
        <p:nvSpPr>
          <p:cNvPr id="51203" name="Rectangle 3"/>
          <p:cNvSpPr>
            <a:spLocks noGrp="1" noChangeArrowheads="1"/>
          </p:cNvSpPr>
          <p:nvPr>
            <p:ph idx="1"/>
          </p:nvPr>
        </p:nvSpPr>
        <p:spPr/>
        <p:txBody>
          <a:bodyPr/>
          <a:lstStyle/>
          <a:p>
            <a:r>
              <a:rPr lang="en-US" dirty="0" smtClean="0"/>
              <a:t>Venture opportunity screening: </a:t>
            </a:r>
          </a:p>
          <a:p>
            <a:r>
              <a:rPr lang="en-US" dirty="0" smtClean="0"/>
              <a:t> 	</a:t>
            </a:r>
            <a:r>
              <a:rPr lang="en-US" b="0" dirty="0" smtClean="0"/>
              <a:t>assessment of an idea’s commercial potential to produce revenue growth, financial performance, and value</a:t>
            </a:r>
          </a:p>
          <a:p>
            <a:r>
              <a:rPr lang="en-US" dirty="0" smtClean="0"/>
              <a:t>Our approach: </a:t>
            </a:r>
          </a:p>
          <a:p>
            <a:r>
              <a:rPr lang="en-US" dirty="0" smtClean="0"/>
              <a:t> 	</a:t>
            </a:r>
            <a:r>
              <a:rPr lang="en-US" b="0" dirty="0" smtClean="0"/>
              <a:t>Qualitative screening: Interview with the Founder</a:t>
            </a:r>
          </a:p>
          <a:p>
            <a:r>
              <a:rPr lang="en-US" b="0" dirty="0" smtClean="0"/>
              <a:t>	Quantitative screening: VOS </a:t>
            </a:r>
            <a:r>
              <a:rPr lang="en-US" b="0" dirty="0" err="1" smtClean="0"/>
              <a:t>Indicator</a:t>
            </a:r>
            <a:r>
              <a:rPr lang="en-US" b="0" baseline="30000" dirty="0" err="1" smtClean="0"/>
              <a:t>TM</a:t>
            </a:r>
            <a:endParaRPr lang="en-US" b="0" baseline="30000" dirty="0" smtClean="0"/>
          </a:p>
          <a:p>
            <a:endParaRPr lang="en-US" dirty="0" smtClean="0"/>
          </a:p>
        </p:txBody>
      </p:sp>
      <p:sp>
        <p:nvSpPr>
          <p:cNvPr id="13314"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C6517BE-BBAF-4D91-9BE5-798DAA360AC9}" type="slidenum">
              <a:rPr lang="en-US" smtClean="0"/>
              <a:pPr/>
              <a:t>11</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1202"/>
                                        </p:tgtEl>
                                        <p:attrNameLst>
                                          <p:attrName>style.visibility</p:attrName>
                                        </p:attrNameLst>
                                      </p:cBhvr>
                                      <p:to>
                                        <p:strVal val="visible"/>
                                      </p:to>
                                    </p:set>
                                    <p:anim calcmode="lin" valueType="num">
                                      <p:cBhvr>
                                        <p:cTn id="7" dur="500" fill="hold"/>
                                        <p:tgtEl>
                                          <p:spTgt spid="51202"/>
                                        </p:tgtEl>
                                        <p:attrNameLst>
                                          <p:attrName>ppt_w</p:attrName>
                                        </p:attrNameLst>
                                      </p:cBhvr>
                                      <p:tavLst>
                                        <p:tav tm="0">
                                          <p:val>
                                            <p:fltVal val="0"/>
                                          </p:val>
                                        </p:tav>
                                        <p:tav tm="100000">
                                          <p:val>
                                            <p:strVal val="#ppt_w"/>
                                          </p:val>
                                        </p:tav>
                                      </p:tavLst>
                                    </p:anim>
                                    <p:anim calcmode="lin" valueType="num">
                                      <p:cBhvr>
                                        <p:cTn id="8" dur="500" fill="hold"/>
                                        <p:tgtEl>
                                          <p:spTgt spid="51202"/>
                                        </p:tgtEl>
                                        <p:attrNameLst>
                                          <p:attrName>ppt_h</p:attrName>
                                        </p:attrNameLst>
                                      </p:cBhvr>
                                      <p:tavLst>
                                        <p:tav tm="0">
                                          <p:val>
                                            <p:fltVal val="0"/>
                                          </p:val>
                                        </p:tav>
                                        <p:tav tm="100000">
                                          <p:val>
                                            <p:strVal val="#ppt_h"/>
                                          </p:val>
                                        </p:tav>
                                      </p:tavLst>
                                    </p:anim>
                                    <p:animEffect transition="in" filter="fade">
                                      <p:cBhvr>
                                        <p:cTn id="9" dur="500"/>
                                        <p:tgtEl>
                                          <p:spTgt spid="5120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1203">
                                            <p:txEl>
                                              <p:pRg st="0" end="0"/>
                                            </p:txEl>
                                          </p:spTgt>
                                        </p:tgtEl>
                                        <p:attrNameLst>
                                          <p:attrName>style.visibility</p:attrName>
                                        </p:attrNameLst>
                                      </p:cBhvr>
                                      <p:to>
                                        <p:strVal val="visible"/>
                                      </p:to>
                                    </p:set>
                                    <p:animEffect transition="in" filter="fade">
                                      <p:cBhvr>
                                        <p:cTn id="14" dur="1000">
                                          <p:stCondLst>
                                            <p:cond delay="0"/>
                                          </p:stCondLst>
                                        </p:cTn>
                                        <p:tgtEl>
                                          <p:spTgt spid="51203">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1203">
                                            <p:txEl>
                                              <p:pRg st="1" end="1"/>
                                            </p:txEl>
                                          </p:spTgt>
                                        </p:tgtEl>
                                        <p:attrNameLst>
                                          <p:attrName>style.visibility</p:attrName>
                                        </p:attrNameLst>
                                      </p:cBhvr>
                                      <p:to>
                                        <p:strVal val="visible"/>
                                      </p:to>
                                    </p:set>
                                    <p:animEffect transition="in" filter="fade">
                                      <p:cBhvr>
                                        <p:cTn id="19" dur="1000">
                                          <p:stCondLst>
                                            <p:cond delay="0"/>
                                          </p:stCondLst>
                                        </p:cTn>
                                        <p:tgtEl>
                                          <p:spTgt spid="51203">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1203">
                                            <p:txEl>
                                              <p:pRg st="2" end="2"/>
                                            </p:txEl>
                                          </p:spTgt>
                                        </p:tgtEl>
                                        <p:attrNameLst>
                                          <p:attrName>style.visibility</p:attrName>
                                        </p:attrNameLst>
                                      </p:cBhvr>
                                      <p:to>
                                        <p:strVal val="visible"/>
                                      </p:to>
                                    </p:set>
                                    <p:animEffect transition="in" filter="fade">
                                      <p:cBhvr>
                                        <p:cTn id="24" dur="1000">
                                          <p:stCondLst>
                                            <p:cond delay="0"/>
                                          </p:stCondLst>
                                        </p:cTn>
                                        <p:tgtEl>
                                          <p:spTgt spid="51203">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1203">
                                            <p:txEl>
                                              <p:pRg st="3" end="3"/>
                                            </p:txEl>
                                          </p:spTgt>
                                        </p:tgtEl>
                                        <p:attrNameLst>
                                          <p:attrName>style.visibility</p:attrName>
                                        </p:attrNameLst>
                                      </p:cBhvr>
                                      <p:to>
                                        <p:strVal val="visible"/>
                                      </p:to>
                                    </p:set>
                                    <p:animEffect transition="in" filter="fade">
                                      <p:cBhvr>
                                        <p:cTn id="29" dur="1000">
                                          <p:stCondLst>
                                            <p:cond delay="0"/>
                                          </p:stCondLst>
                                        </p:cTn>
                                        <p:tgtEl>
                                          <p:spTgt spid="51203">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1203">
                                            <p:txEl>
                                              <p:pRg st="4" end="4"/>
                                            </p:txEl>
                                          </p:spTgt>
                                        </p:tgtEl>
                                        <p:attrNameLst>
                                          <p:attrName>style.visibility</p:attrName>
                                        </p:attrNameLst>
                                      </p:cBhvr>
                                      <p:to>
                                        <p:strVal val="visible"/>
                                      </p:to>
                                    </p:set>
                                    <p:animEffect transition="in" filter="fade">
                                      <p:cBhvr>
                                        <p:cTn id="34" dur="1000">
                                          <p:stCondLst>
                                            <p:cond delay="0"/>
                                          </p:stCondLst>
                                        </p:cTn>
                                        <p:tgtEl>
                                          <p:spTgt spid="512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p:bldP spid="51203"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Qualitative Screening: Interview</a:t>
            </a:r>
          </a:p>
        </p:txBody>
      </p:sp>
      <p:sp>
        <p:nvSpPr>
          <p:cNvPr id="9219" name="Rectangle 3"/>
          <p:cNvSpPr>
            <a:spLocks noGrp="1" noChangeArrowheads="1"/>
          </p:cNvSpPr>
          <p:nvPr>
            <p:ph idx="1"/>
          </p:nvPr>
        </p:nvSpPr>
        <p:spPr/>
        <p:txBody>
          <a:bodyPr/>
          <a:lstStyle/>
          <a:p>
            <a:pPr marL="0" indent="0"/>
            <a:r>
              <a:rPr lang="en-US" dirty="0" smtClean="0"/>
              <a:t>Four Factor Categories Initially Evaluating a Potential Venture’s Attractiveness:</a:t>
            </a:r>
          </a:p>
          <a:p>
            <a:pPr>
              <a:buClr>
                <a:schemeClr val="accent2"/>
              </a:buClr>
              <a:buFont typeface="Wingdings" panose="05000000000000000000" pitchFamily="2" charset="2"/>
              <a:buChar char="§"/>
            </a:pPr>
            <a:r>
              <a:rPr lang="en-US" b="0" dirty="0" smtClean="0"/>
              <a:t>The Big Picture</a:t>
            </a:r>
          </a:p>
          <a:p>
            <a:pPr>
              <a:buClr>
                <a:schemeClr val="accent2"/>
              </a:buClr>
              <a:buFont typeface="Wingdings" panose="05000000000000000000" pitchFamily="2" charset="2"/>
              <a:buChar char="§"/>
            </a:pPr>
            <a:r>
              <a:rPr lang="en-US" b="0" dirty="0" smtClean="0"/>
              <a:t>Know Thy Customer</a:t>
            </a:r>
          </a:p>
          <a:p>
            <a:pPr>
              <a:buClr>
                <a:schemeClr val="accent2"/>
              </a:buClr>
              <a:buFont typeface="Wingdings" panose="05000000000000000000" pitchFamily="2" charset="2"/>
              <a:buChar char="§"/>
            </a:pPr>
            <a:r>
              <a:rPr lang="en-US" b="0" dirty="0" smtClean="0"/>
              <a:t>Production and Development Challenges</a:t>
            </a:r>
          </a:p>
          <a:p>
            <a:pPr>
              <a:buClr>
                <a:schemeClr val="accent2"/>
              </a:buClr>
              <a:buFont typeface="Wingdings" panose="05000000000000000000" pitchFamily="2" charset="2"/>
              <a:buChar char="§"/>
            </a:pPr>
            <a:r>
              <a:rPr lang="en-US" b="0" dirty="0" smtClean="0"/>
              <a:t>Financial Fortune-Telling</a:t>
            </a:r>
          </a:p>
          <a:p>
            <a:endParaRPr lang="en-US" dirty="0" smtClean="0"/>
          </a:p>
        </p:txBody>
      </p:sp>
      <p:sp>
        <p:nvSpPr>
          <p:cNvPr id="14338"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5DF9110-0454-481A-8F3B-77578939AC7F}" type="slidenum">
              <a:rPr lang="en-US" smtClean="0"/>
              <a:pPr/>
              <a:t>12</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500" fill="hold"/>
                                        <p:tgtEl>
                                          <p:spTgt spid="9218"/>
                                        </p:tgtEl>
                                        <p:attrNameLst>
                                          <p:attrName>ppt_w</p:attrName>
                                        </p:attrNameLst>
                                      </p:cBhvr>
                                      <p:tavLst>
                                        <p:tav tm="0">
                                          <p:val>
                                            <p:fltVal val="0"/>
                                          </p:val>
                                        </p:tav>
                                        <p:tav tm="100000">
                                          <p:val>
                                            <p:strVal val="#ppt_w"/>
                                          </p:val>
                                        </p:tav>
                                      </p:tavLst>
                                    </p:anim>
                                    <p:anim calcmode="lin" valueType="num">
                                      <p:cBhvr>
                                        <p:cTn id="8" dur="500" fill="hold"/>
                                        <p:tgtEl>
                                          <p:spTgt spid="9218"/>
                                        </p:tgtEl>
                                        <p:attrNameLst>
                                          <p:attrName>ppt_h</p:attrName>
                                        </p:attrNameLst>
                                      </p:cBhvr>
                                      <p:tavLst>
                                        <p:tav tm="0">
                                          <p:val>
                                            <p:fltVal val="0"/>
                                          </p:val>
                                        </p:tav>
                                        <p:tav tm="100000">
                                          <p:val>
                                            <p:strVal val="#ppt_h"/>
                                          </p:val>
                                        </p:tav>
                                      </p:tavLst>
                                    </p:anim>
                                    <p:animEffect transition="in" filter="fade">
                                      <p:cBhvr>
                                        <p:cTn id="9" dur="500"/>
                                        <p:tgtEl>
                                          <p:spTgt spid="921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stCondLst>
                                            <p:cond delay="0"/>
                                          </p:stCondLst>
                                        </p:cTn>
                                        <p:tgtEl>
                                          <p:spTgt spid="9219">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219">
                                            <p:txEl>
                                              <p:pRg st="1" end="1"/>
                                            </p:txEl>
                                          </p:spTgt>
                                        </p:tgtEl>
                                        <p:attrNameLst>
                                          <p:attrName>style.visibility</p:attrName>
                                        </p:attrNameLst>
                                      </p:cBhvr>
                                      <p:to>
                                        <p:strVal val="visible"/>
                                      </p:to>
                                    </p:set>
                                    <p:animEffect transition="in" filter="fade">
                                      <p:cBhvr>
                                        <p:cTn id="19" dur="1000">
                                          <p:stCondLst>
                                            <p:cond delay="0"/>
                                          </p:stCondLst>
                                        </p:cTn>
                                        <p:tgtEl>
                                          <p:spTgt spid="9219">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219">
                                            <p:txEl>
                                              <p:pRg st="2" end="2"/>
                                            </p:txEl>
                                          </p:spTgt>
                                        </p:tgtEl>
                                        <p:attrNameLst>
                                          <p:attrName>style.visibility</p:attrName>
                                        </p:attrNameLst>
                                      </p:cBhvr>
                                      <p:to>
                                        <p:strVal val="visible"/>
                                      </p:to>
                                    </p:set>
                                    <p:animEffect transition="in" filter="fade">
                                      <p:cBhvr>
                                        <p:cTn id="24" dur="1000">
                                          <p:stCondLst>
                                            <p:cond delay="0"/>
                                          </p:stCondLst>
                                        </p:cTn>
                                        <p:tgtEl>
                                          <p:spTgt spid="9219">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219">
                                            <p:txEl>
                                              <p:pRg st="3" end="3"/>
                                            </p:txEl>
                                          </p:spTgt>
                                        </p:tgtEl>
                                        <p:attrNameLst>
                                          <p:attrName>style.visibility</p:attrName>
                                        </p:attrNameLst>
                                      </p:cBhvr>
                                      <p:to>
                                        <p:strVal val="visible"/>
                                      </p:to>
                                    </p:set>
                                    <p:animEffect transition="in" filter="fade">
                                      <p:cBhvr>
                                        <p:cTn id="29" dur="1000">
                                          <p:stCondLst>
                                            <p:cond delay="0"/>
                                          </p:stCondLst>
                                        </p:cTn>
                                        <p:tgtEl>
                                          <p:spTgt spid="9219">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219">
                                            <p:txEl>
                                              <p:pRg st="4" end="4"/>
                                            </p:txEl>
                                          </p:spTgt>
                                        </p:tgtEl>
                                        <p:attrNameLst>
                                          <p:attrName>style.visibility</p:attrName>
                                        </p:attrNameLst>
                                      </p:cBhvr>
                                      <p:to>
                                        <p:strVal val="visible"/>
                                      </p:to>
                                    </p:set>
                                    <p:animEffect transition="in" filter="fade">
                                      <p:cBhvr>
                                        <p:cTn id="34" dur="1000">
                                          <p:stCondLst>
                                            <p:cond delay="0"/>
                                          </p:stCondLst>
                                        </p:cTn>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9219"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822960" y="365760"/>
            <a:ext cx="7863840" cy="548640"/>
          </a:xfrm>
        </p:spPr>
        <p:txBody>
          <a:bodyPr/>
          <a:lstStyle/>
          <a:p>
            <a:r>
              <a:rPr lang="en-US" dirty="0" smtClean="0"/>
              <a:t>Quantitative Screening: VOS</a:t>
            </a:r>
            <a:r>
              <a:rPr lang="en-US" baseline="30000" dirty="0" smtClean="0"/>
              <a:t>TM</a:t>
            </a:r>
            <a:r>
              <a:rPr lang="en-US" dirty="0" smtClean="0"/>
              <a:t> Indicator </a:t>
            </a:r>
          </a:p>
        </p:txBody>
      </p:sp>
      <p:sp>
        <p:nvSpPr>
          <p:cNvPr id="60419" name="Rectangle 3"/>
          <p:cNvSpPr>
            <a:spLocks noGrp="1" noChangeArrowheads="1"/>
          </p:cNvSpPr>
          <p:nvPr>
            <p:ph idx="1"/>
          </p:nvPr>
        </p:nvSpPr>
        <p:spPr/>
        <p:txBody>
          <a:bodyPr/>
          <a:lstStyle/>
          <a:p>
            <a:r>
              <a:rPr lang="en-US" dirty="0" smtClean="0"/>
              <a:t>Attempt to quantify the following areas</a:t>
            </a:r>
          </a:p>
          <a:p>
            <a:pPr lvl="1"/>
            <a:r>
              <a:rPr lang="en-US" dirty="0" smtClean="0"/>
              <a:t>Industry/Market</a:t>
            </a:r>
          </a:p>
          <a:p>
            <a:pPr lvl="1"/>
            <a:r>
              <a:rPr lang="en-US" dirty="0" smtClean="0"/>
              <a:t>Pricing/Profitability</a:t>
            </a:r>
          </a:p>
          <a:p>
            <a:pPr lvl="1"/>
            <a:r>
              <a:rPr lang="en-US" dirty="0" smtClean="0"/>
              <a:t>Financial/Harvest</a:t>
            </a:r>
          </a:p>
          <a:p>
            <a:pPr lvl="1"/>
            <a:r>
              <a:rPr lang="en-US" dirty="0" smtClean="0"/>
              <a:t>Management Team</a:t>
            </a:r>
          </a:p>
          <a:p>
            <a:pPr marL="0" indent="0"/>
            <a:r>
              <a:rPr lang="en-US" dirty="0" smtClean="0"/>
              <a:t>Supplement to, rather than replacement of, basic qualitative Q&amp;A approach</a:t>
            </a:r>
          </a:p>
        </p:txBody>
      </p:sp>
      <p:sp>
        <p:nvSpPr>
          <p:cNvPr id="15362"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FA4B907-CF6C-424F-9D36-072C005C343C}" type="slidenum">
              <a:rPr lang="en-US" smtClean="0"/>
              <a:pPr/>
              <a:t>13</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60418"/>
                                        </p:tgtEl>
                                        <p:attrNameLst>
                                          <p:attrName>style.visibility</p:attrName>
                                        </p:attrNameLst>
                                      </p:cBhvr>
                                      <p:to>
                                        <p:strVal val="visible"/>
                                      </p:to>
                                    </p:set>
                                    <p:anim calcmode="lin" valueType="num">
                                      <p:cBhvr>
                                        <p:cTn id="7" dur="500" fill="hold"/>
                                        <p:tgtEl>
                                          <p:spTgt spid="60418"/>
                                        </p:tgtEl>
                                        <p:attrNameLst>
                                          <p:attrName>ppt_w</p:attrName>
                                        </p:attrNameLst>
                                      </p:cBhvr>
                                      <p:tavLst>
                                        <p:tav tm="0">
                                          <p:val>
                                            <p:fltVal val="0"/>
                                          </p:val>
                                        </p:tav>
                                        <p:tav tm="100000">
                                          <p:val>
                                            <p:strVal val="#ppt_w"/>
                                          </p:val>
                                        </p:tav>
                                      </p:tavLst>
                                    </p:anim>
                                    <p:anim calcmode="lin" valueType="num">
                                      <p:cBhvr>
                                        <p:cTn id="8" dur="500" fill="hold"/>
                                        <p:tgtEl>
                                          <p:spTgt spid="60418"/>
                                        </p:tgtEl>
                                        <p:attrNameLst>
                                          <p:attrName>ppt_h</p:attrName>
                                        </p:attrNameLst>
                                      </p:cBhvr>
                                      <p:tavLst>
                                        <p:tav tm="0">
                                          <p:val>
                                            <p:fltVal val="0"/>
                                          </p:val>
                                        </p:tav>
                                        <p:tav tm="100000">
                                          <p:val>
                                            <p:strVal val="#ppt_h"/>
                                          </p:val>
                                        </p:tav>
                                      </p:tavLst>
                                    </p:anim>
                                    <p:animEffect transition="in" filter="fade">
                                      <p:cBhvr>
                                        <p:cTn id="9" dur="500"/>
                                        <p:tgtEl>
                                          <p:spTgt spid="6041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0419">
                                            <p:txEl>
                                              <p:pRg st="0" end="0"/>
                                            </p:txEl>
                                          </p:spTgt>
                                        </p:tgtEl>
                                        <p:attrNameLst>
                                          <p:attrName>style.visibility</p:attrName>
                                        </p:attrNameLst>
                                      </p:cBhvr>
                                      <p:to>
                                        <p:strVal val="visible"/>
                                      </p:to>
                                    </p:set>
                                    <p:animEffect transition="in" filter="fade">
                                      <p:cBhvr>
                                        <p:cTn id="14" dur="1000">
                                          <p:stCondLst>
                                            <p:cond delay="0"/>
                                          </p:stCondLst>
                                        </p:cTn>
                                        <p:tgtEl>
                                          <p:spTgt spid="60419">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0419">
                                            <p:txEl>
                                              <p:pRg st="1" end="1"/>
                                            </p:txEl>
                                          </p:spTgt>
                                        </p:tgtEl>
                                        <p:attrNameLst>
                                          <p:attrName>style.visibility</p:attrName>
                                        </p:attrNameLst>
                                      </p:cBhvr>
                                      <p:to>
                                        <p:strVal val="visible"/>
                                      </p:to>
                                    </p:set>
                                    <p:animEffect transition="in" filter="fade">
                                      <p:cBhvr>
                                        <p:cTn id="19" dur="1000">
                                          <p:stCondLst>
                                            <p:cond delay="0"/>
                                          </p:stCondLst>
                                        </p:cTn>
                                        <p:tgtEl>
                                          <p:spTgt spid="60419">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0419">
                                            <p:txEl>
                                              <p:pRg st="2" end="2"/>
                                            </p:txEl>
                                          </p:spTgt>
                                        </p:tgtEl>
                                        <p:attrNameLst>
                                          <p:attrName>style.visibility</p:attrName>
                                        </p:attrNameLst>
                                      </p:cBhvr>
                                      <p:to>
                                        <p:strVal val="visible"/>
                                      </p:to>
                                    </p:set>
                                    <p:animEffect transition="in" filter="fade">
                                      <p:cBhvr>
                                        <p:cTn id="24" dur="1000">
                                          <p:stCondLst>
                                            <p:cond delay="0"/>
                                          </p:stCondLst>
                                        </p:cTn>
                                        <p:tgtEl>
                                          <p:spTgt spid="60419">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0419">
                                            <p:txEl>
                                              <p:pRg st="3" end="3"/>
                                            </p:txEl>
                                          </p:spTgt>
                                        </p:tgtEl>
                                        <p:attrNameLst>
                                          <p:attrName>style.visibility</p:attrName>
                                        </p:attrNameLst>
                                      </p:cBhvr>
                                      <p:to>
                                        <p:strVal val="visible"/>
                                      </p:to>
                                    </p:set>
                                    <p:animEffect transition="in" filter="fade">
                                      <p:cBhvr>
                                        <p:cTn id="29" dur="1000">
                                          <p:stCondLst>
                                            <p:cond delay="0"/>
                                          </p:stCondLst>
                                        </p:cTn>
                                        <p:tgtEl>
                                          <p:spTgt spid="60419">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0419">
                                            <p:txEl>
                                              <p:pRg st="4" end="4"/>
                                            </p:txEl>
                                          </p:spTgt>
                                        </p:tgtEl>
                                        <p:attrNameLst>
                                          <p:attrName>style.visibility</p:attrName>
                                        </p:attrNameLst>
                                      </p:cBhvr>
                                      <p:to>
                                        <p:strVal val="visible"/>
                                      </p:to>
                                    </p:set>
                                    <p:animEffect transition="in" filter="fade">
                                      <p:cBhvr>
                                        <p:cTn id="34" dur="1000">
                                          <p:stCondLst>
                                            <p:cond delay="0"/>
                                          </p:stCondLst>
                                        </p:cTn>
                                        <p:tgtEl>
                                          <p:spTgt spid="60419">
                                            <p:txEl>
                                              <p:pRg st="4" end="4"/>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0419">
                                            <p:txEl>
                                              <p:pRg st="5" end="5"/>
                                            </p:txEl>
                                          </p:spTgt>
                                        </p:tgtEl>
                                        <p:attrNameLst>
                                          <p:attrName>style.visibility</p:attrName>
                                        </p:attrNameLst>
                                      </p:cBhvr>
                                      <p:to>
                                        <p:strVal val="visible"/>
                                      </p:to>
                                    </p:set>
                                    <p:animEffect transition="in" filter="fade">
                                      <p:cBhvr>
                                        <p:cTn id="39" dur="1000">
                                          <p:stCondLst>
                                            <p:cond delay="0"/>
                                          </p:stCondLst>
                                        </p:cTn>
                                        <p:tgtEl>
                                          <p:spTgt spid="604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60419"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Factor Category: Industry/Market</a:t>
            </a:r>
          </a:p>
        </p:txBody>
      </p:sp>
      <p:sp>
        <p:nvSpPr>
          <p:cNvPr id="10243" name="Rectangle 3"/>
          <p:cNvSpPr>
            <a:spLocks noGrp="1" noChangeArrowheads="1"/>
          </p:cNvSpPr>
          <p:nvPr>
            <p:ph idx="1"/>
          </p:nvPr>
        </p:nvSpPr>
        <p:spPr/>
        <p:txBody>
          <a:bodyPr/>
          <a:lstStyle/>
          <a:p>
            <a:r>
              <a:rPr lang="en-US" dirty="0" smtClean="0"/>
              <a:t>Potential Attractiveness:</a:t>
            </a:r>
          </a:p>
          <a:p>
            <a:pPr>
              <a:tabLst>
                <a:tab pos="2743200" algn="l"/>
              </a:tabLst>
            </a:pPr>
            <a:r>
              <a:rPr lang="en-US" b="0" dirty="0" smtClean="0"/>
              <a:t>Market Size Potential	Average: $20-$100 million</a:t>
            </a:r>
          </a:p>
          <a:p>
            <a:pPr>
              <a:tabLst>
                <a:tab pos="2743200" algn="l"/>
              </a:tabLst>
            </a:pPr>
            <a:r>
              <a:rPr lang="en-US" b="0" dirty="0" smtClean="0"/>
              <a:t>Venture Growth Rate	Average: 10%-30%</a:t>
            </a:r>
          </a:p>
          <a:p>
            <a:pPr>
              <a:tabLst>
                <a:tab pos="2743200" algn="l"/>
              </a:tabLst>
            </a:pPr>
            <a:r>
              <a:rPr lang="en-US" b="0" dirty="0" smtClean="0"/>
              <a:t>Market Share (Year 3)	Average: 5%-20%</a:t>
            </a:r>
          </a:p>
          <a:p>
            <a:pPr>
              <a:tabLst>
                <a:tab pos="2743200" algn="l"/>
              </a:tabLst>
            </a:pPr>
            <a:r>
              <a:rPr lang="en-US" b="0" dirty="0" smtClean="0"/>
              <a:t>Entry Barriers	Average: Timing/Size</a:t>
            </a:r>
          </a:p>
        </p:txBody>
      </p:sp>
      <p:sp>
        <p:nvSpPr>
          <p:cNvPr id="16386"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6689F46-8997-4941-B181-7EC2C34CF926}" type="slidenum">
              <a:rPr lang="en-US" smtClean="0"/>
              <a:pPr/>
              <a:t>14</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p:cTn id="7" dur="500" fill="hold"/>
                                        <p:tgtEl>
                                          <p:spTgt spid="10242"/>
                                        </p:tgtEl>
                                        <p:attrNameLst>
                                          <p:attrName>ppt_w</p:attrName>
                                        </p:attrNameLst>
                                      </p:cBhvr>
                                      <p:tavLst>
                                        <p:tav tm="0">
                                          <p:val>
                                            <p:fltVal val="0"/>
                                          </p:val>
                                        </p:tav>
                                        <p:tav tm="100000">
                                          <p:val>
                                            <p:strVal val="#ppt_w"/>
                                          </p:val>
                                        </p:tav>
                                      </p:tavLst>
                                    </p:anim>
                                    <p:anim calcmode="lin" valueType="num">
                                      <p:cBhvr>
                                        <p:cTn id="8" dur="500" fill="hold"/>
                                        <p:tgtEl>
                                          <p:spTgt spid="10242"/>
                                        </p:tgtEl>
                                        <p:attrNameLst>
                                          <p:attrName>ppt_h</p:attrName>
                                        </p:attrNameLst>
                                      </p:cBhvr>
                                      <p:tavLst>
                                        <p:tav tm="0">
                                          <p:val>
                                            <p:fltVal val="0"/>
                                          </p:val>
                                        </p:tav>
                                        <p:tav tm="100000">
                                          <p:val>
                                            <p:strVal val="#ppt_h"/>
                                          </p:val>
                                        </p:tav>
                                      </p:tavLst>
                                    </p:anim>
                                    <p:animEffect transition="in" filter="fade">
                                      <p:cBhvr>
                                        <p:cTn id="9" dur="500"/>
                                        <p:tgtEl>
                                          <p:spTgt spid="1024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0243">
                                            <p:txEl>
                                              <p:pRg st="0" end="0"/>
                                            </p:txEl>
                                          </p:spTgt>
                                        </p:tgtEl>
                                        <p:attrNameLst>
                                          <p:attrName>style.visibility</p:attrName>
                                        </p:attrNameLst>
                                      </p:cBhvr>
                                      <p:to>
                                        <p:strVal val="visible"/>
                                      </p:to>
                                    </p:set>
                                    <p:animEffect transition="in" filter="fade">
                                      <p:cBhvr>
                                        <p:cTn id="14" dur="1000">
                                          <p:stCondLst>
                                            <p:cond delay="0"/>
                                          </p:stCondLst>
                                        </p:cTn>
                                        <p:tgtEl>
                                          <p:spTgt spid="10243">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243">
                                            <p:txEl>
                                              <p:pRg st="1" end="1"/>
                                            </p:txEl>
                                          </p:spTgt>
                                        </p:tgtEl>
                                        <p:attrNameLst>
                                          <p:attrName>style.visibility</p:attrName>
                                        </p:attrNameLst>
                                      </p:cBhvr>
                                      <p:to>
                                        <p:strVal val="visible"/>
                                      </p:to>
                                    </p:set>
                                    <p:animEffect transition="in" filter="fade">
                                      <p:cBhvr>
                                        <p:cTn id="19" dur="1000">
                                          <p:stCondLst>
                                            <p:cond delay="0"/>
                                          </p:stCondLst>
                                        </p:cTn>
                                        <p:tgtEl>
                                          <p:spTgt spid="10243">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243">
                                            <p:txEl>
                                              <p:pRg st="2" end="2"/>
                                            </p:txEl>
                                          </p:spTgt>
                                        </p:tgtEl>
                                        <p:attrNameLst>
                                          <p:attrName>style.visibility</p:attrName>
                                        </p:attrNameLst>
                                      </p:cBhvr>
                                      <p:to>
                                        <p:strVal val="visible"/>
                                      </p:to>
                                    </p:set>
                                    <p:animEffect transition="in" filter="fade">
                                      <p:cBhvr>
                                        <p:cTn id="24" dur="1000">
                                          <p:stCondLst>
                                            <p:cond delay="0"/>
                                          </p:stCondLst>
                                        </p:cTn>
                                        <p:tgtEl>
                                          <p:spTgt spid="10243">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243">
                                            <p:txEl>
                                              <p:pRg st="3" end="3"/>
                                            </p:txEl>
                                          </p:spTgt>
                                        </p:tgtEl>
                                        <p:attrNameLst>
                                          <p:attrName>style.visibility</p:attrName>
                                        </p:attrNameLst>
                                      </p:cBhvr>
                                      <p:to>
                                        <p:strVal val="visible"/>
                                      </p:to>
                                    </p:set>
                                    <p:animEffect transition="in" filter="fade">
                                      <p:cBhvr>
                                        <p:cTn id="29" dur="1000">
                                          <p:stCondLst>
                                            <p:cond delay="0"/>
                                          </p:stCondLst>
                                        </p:cTn>
                                        <p:tgtEl>
                                          <p:spTgt spid="10243">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243">
                                            <p:txEl>
                                              <p:pRg st="4" end="4"/>
                                            </p:txEl>
                                          </p:spTgt>
                                        </p:tgtEl>
                                        <p:attrNameLst>
                                          <p:attrName>style.visibility</p:attrName>
                                        </p:attrNameLst>
                                      </p:cBhvr>
                                      <p:to>
                                        <p:strVal val="visible"/>
                                      </p:to>
                                    </p:set>
                                    <p:animEffect transition="in" filter="fade">
                                      <p:cBhvr>
                                        <p:cTn id="34" dur="1000">
                                          <p:stCondLst>
                                            <p:cond delay="0"/>
                                          </p:stCondLst>
                                        </p:cTn>
                                        <p:tgtEl>
                                          <p:spTgt spid="10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Factor Category: Pricing/Profitability</a:t>
            </a:r>
          </a:p>
        </p:txBody>
      </p:sp>
      <p:sp>
        <p:nvSpPr>
          <p:cNvPr id="11267" name="Rectangle 3"/>
          <p:cNvSpPr>
            <a:spLocks noGrp="1" noChangeArrowheads="1"/>
          </p:cNvSpPr>
          <p:nvPr>
            <p:ph idx="1"/>
          </p:nvPr>
        </p:nvSpPr>
        <p:spPr/>
        <p:txBody>
          <a:bodyPr/>
          <a:lstStyle/>
          <a:p>
            <a:r>
              <a:rPr lang="en-US" dirty="0" smtClean="0"/>
              <a:t>Potential Attractiveness:</a:t>
            </a:r>
          </a:p>
          <a:p>
            <a:pPr>
              <a:tabLst>
                <a:tab pos="2743200" algn="l"/>
              </a:tabLst>
            </a:pPr>
            <a:r>
              <a:rPr lang="en-US" b="0" dirty="0" smtClean="0"/>
              <a:t>Gross Margins	Average: 20%-50%</a:t>
            </a:r>
          </a:p>
          <a:p>
            <a:pPr>
              <a:tabLst>
                <a:tab pos="2743200" algn="l"/>
              </a:tabLst>
            </a:pPr>
            <a:r>
              <a:rPr lang="en-US" b="0" dirty="0" smtClean="0"/>
              <a:t>After-Tax Margins	Average: 10%-20%</a:t>
            </a:r>
          </a:p>
          <a:p>
            <a:pPr>
              <a:tabLst>
                <a:tab pos="2743200" algn="l"/>
              </a:tabLst>
            </a:pPr>
            <a:r>
              <a:rPr lang="en-US" b="0" dirty="0" smtClean="0"/>
              <a:t>Asset Intensity	Average: 1.0-3.0 turnover</a:t>
            </a:r>
          </a:p>
          <a:p>
            <a:pPr>
              <a:tabLst>
                <a:tab pos="2743200" algn="l"/>
              </a:tabLst>
            </a:pPr>
            <a:r>
              <a:rPr lang="en-US" b="0" dirty="0" smtClean="0"/>
              <a:t>Return on Assets	Average: 10%-25%</a:t>
            </a:r>
          </a:p>
        </p:txBody>
      </p:sp>
      <p:sp>
        <p:nvSpPr>
          <p:cNvPr id="17410"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FBF429F-6F84-4ECA-92C3-D5D100FAF1D5}" type="slidenum">
              <a:rPr lang="en-US" smtClean="0"/>
              <a:pPr/>
              <a:t>15</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p:cTn id="7" dur="500" fill="hold"/>
                                        <p:tgtEl>
                                          <p:spTgt spid="11266"/>
                                        </p:tgtEl>
                                        <p:attrNameLst>
                                          <p:attrName>ppt_w</p:attrName>
                                        </p:attrNameLst>
                                      </p:cBhvr>
                                      <p:tavLst>
                                        <p:tav tm="0">
                                          <p:val>
                                            <p:fltVal val="0"/>
                                          </p:val>
                                        </p:tav>
                                        <p:tav tm="100000">
                                          <p:val>
                                            <p:strVal val="#ppt_w"/>
                                          </p:val>
                                        </p:tav>
                                      </p:tavLst>
                                    </p:anim>
                                    <p:anim calcmode="lin" valueType="num">
                                      <p:cBhvr>
                                        <p:cTn id="8" dur="500" fill="hold"/>
                                        <p:tgtEl>
                                          <p:spTgt spid="11266"/>
                                        </p:tgtEl>
                                        <p:attrNameLst>
                                          <p:attrName>ppt_h</p:attrName>
                                        </p:attrNameLst>
                                      </p:cBhvr>
                                      <p:tavLst>
                                        <p:tav tm="0">
                                          <p:val>
                                            <p:fltVal val="0"/>
                                          </p:val>
                                        </p:tav>
                                        <p:tav tm="100000">
                                          <p:val>
                                            <p:strVal val="#ppt_h"/>
                                          </p:val>
                                        </p:tav>
                                      </p:tavLst>
                                    </p:anim>
                                    <p:animEffect transition="in" filter="fade">
                                      <p:cBhvr>
                                        <p:cTn id="9" dur="500"/>
                                        <p:tgtEl>
                                          <p:spTgt spid="1126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267">
                                            <p:txEl>
                                              <p:pRg st="0" end="0"/>
                                            </p:txEl>
                                          </p:spTgt>
                                        </p:tgtEl>
                                        <p:attrNameLst>
                                          <p:attrName>style.visibility</p:attrName>
                                        </p:attrNameLst>
                                      </p:cBhvr>
                                      <p:to>
                                        <p:strVal val="visible"/>
                                      </p:to>
                                    </p:set>
                                    <p:animEffect transition="in" filter="fade">
                                      <p:cBhvr>
                                        <p:cTn id="14" dur="1000">
                                          <p:stCondLst>
                                            <p:cond delay="0"/>
                                          </p:stCondLst>
                                        </p:cTn>
                                        <p:tgtEl>
                                          <p:spTgt spid="1126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1267">
                                            <p:txEl>
                                              <p:pRg st="1" end="1"/>
                                            </p:txEl>
                                          </p:spTgt>
                                        </p:tgtEl>
                                        <p:attrNameLst>
                                          <p:attrName>style.visibility</p:attrName>
                                        </p:attrNameLst>
                                      </p:cBhvr>
                                      <p:to>
                                        <p:strVal val="visible"/>
                                      </p:to>
                                    </p:set>
                                    <p:animEffect transition="in" filter="fade">
                                      <p:cBhvr>
                                        <p:cTn id="19" dur="1000">
                                          <p:stCondLst>
                                            <p:cond delay="0"/>
                                          </p:stCondLst>
                                        </p:cTn>
                                        <p:tgtEl>
                                          <p:spTgt spid="11267">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267">
                                            <p:txEl>
                                              <p:pRg st="2" end="2"/>
                                            </p:txEl>
                                          </p:spTgt>
                                        </p:tgtEl>
                                        <p:attrNameLst>
                                          <p:attrName>style.visibility</p:attrName>
                                        </p:attrNameLst>
                                      </p:cBhvr>
                                      <p:to>
                                        <p:strVal val="visible"/>
                                      </p:to>
                                    </p:set>
                                    <p:animEffect transition="in" filter="fade">
                                      <p:cBhvr>
                                        <p:cTn id="24" dur="1000">
                                          <p:stCondLst>
                                            <p:cond delay="0"/>
                                          </p:stCondLst>
                                        </p:cTn>
                                        <p:tgtEl>
                                          <p:spTgt spid="11267">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267">
                                            <p:txEl>
                                              <p:pRg st="3" end="3"/>
                                            </p:txEl>
                                          </p:spTgt>
                                        </p:tgtEl>
                                        <p:attrNameLst>
                                          <p:attrName>style.visibility</p:attrName>
                                        </p:attrNameLst>
                                      </p:cBhvr>
                                      <p:to>
                                        <p:strVal val="visible"/>
                                      </p:to>
                                    </p:set>
                                    <p:animEffect transition="in" filter="fade">
                                      <p:cBhvr>
                                        <p:cTn id="29" dur="1000">
                                          <p:stCondLst>
                                            <p:cond delay="0"/>
                                          </p:stCondLst>
                                        </p:cTn>
                                        <p:tgtEl>
                                          <p:spTgt spid="11267">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1267">
                                            <p:txEl>
                                              <p:pRg st="4" end="4"/>
                                            </p:txEl>
                                          </p:spTgt>
                                        </p:tgtEl>
                                        <p:attrNameLst>
                                          <p:attrName>style.visibility</p:attrName>
                                        </p:attrNameLst>
                                      </p:cBhvr>
                                      <p:to>
                                        <p:strVal val="visible"/>
                                      </p:to>
                                    </p:set>
                                    <p:animEffect transition="in" filter="fade">
                                      <p:cBhvr>
                                        <p:cTn id="34" dur="1000">
                                          <p:stCondLst>
                                            <p:cond delay="0"/>
                                          </p:stCondLst>
                                        </p:cTn>
                                        <p:tgtEl>
                                          <p:spTgt spid="11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mtClean="0"/>
              <a:t>Selected Accounting Terms</a:t>
            </a:r>
          </a:p>
        </p:txBody>
      </p:sp>
      <p:sp>
        <p:nvSpPr>
          <p:cNvPr id="59395" name="Rectangle 3"/>
          <p:cNvSpPr>
            <a:spLocks noGrp="1" noChangeArrowheads="1"/>
          </p:cNvSpPr>
          <p:nvPr>
            <p:ph idx="1"/>
          </p:nvPr>
        </p:nvSpPr>
        <p:spPr/>
        <p:txBody>
          <a:bodyPr/>
          <a:lstStyle/>
          <a:p>
            <a:r>
              <a:rPr lang="en-US" dirty="0" smtClean="0"/>
              <a:t>Cost of Goods Sold:</a:t>
            </a:r>
          </a:p>
          <a:p>
            <a:r>
              <a:rPr lang="en-US" dirty="0" smtClean="0"/>
              <a:t>	</a:t>
            </a:r>
            <a:r>
              <a:rPr lang="en-US" b="0" dirty="0" smtClean="0"/>
              <a:t>direct costs of producing a product or providing a service</a:t>
            </a:r>
          </a:p>
          <a:p>
            <a:r>
              <a:rPr lang="en-US" dirty="0" smtClean="0"/>
              <a:t>Gross Profit:</a:t>
            </a:r>
          </a:p>
          <a:p>
            <a:r>
              <a:rPr lang="en-US" dirty="0" smtClean="0"/>
              <a:t>	</a:t>
            </a:r>
            <a:r>
              <a:rPr lang="en-US" b="0" dirty="0" smtClean="0"/>
              <a:t>revenues less the cost of goods sold</a:t>
            </a:r>
          </a:p>
          <a:p>
            <a:r>
              <a:rPr lang="en-US" dirty="0" smtClean="0"/>
              <a:t>Gross Profit Margin:</a:t>
            </a:r>
          </a:p>
          <a:p>
            <a:r>
              <a:rPr lang="en-US" dirty="0" smtClean="0"/>
              <a:t>	</a:t>
            </a:r>
            <a:r>
              <a:rPr lang="en-US" b="0" dirty="0" smtClean="0"/>
              <a:t>gross profit divided by revenues</a:t>
            </a:r>
          </a:p>
          <a:p>
            <a:r>
              <a:rPr lang="en-US" dirty="0" smtClean="0"/>
              <a:t>Net Profit:</a:t>
            </a:r>
          </a:p>
          <a:p>
            <a:r>
              <a:rPr lang="en-US" dirty="0" smtClean="0"/>
              <a:t>	</a:t>
            </a:r>
            <a:r>
              <a:rPr lang="en-US" b="0" dirty="0" smtClean="0"/>
              <a:t>dollar profit left after all expenses, including financing costs and taxes, have been deducted from the firm’s revenues</a:t>
            </a:r>
          </a:p>
        </p:txBody>
      </p:sp>
      <p:sp>
        <p:nvSpPr>
          <p:cNvPr id="18434"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1386A53-795C-4153-AA5C-A1A5EDEC135A}" type="slidenum">
              <a:rPr lang="en-US" smtClean="0"/>
              <a:pPr/>
              <a:t>16</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9394"/>
                                        </p:tgtEl>
                                        <p:attrNameLst>
                                          <p:attrName>style.visibility</p:attrName>
                                        </p:attrNameLst>
                                      </p:cBhvr>
                                      <p:to>
                                        <p:strVal val="visible"/>
                                      </p:to>
                                    </p:set>
                                    <p:anim calcmode="lin" valueType="num">
                                      <p:cBhvr>
                                        <p:cTn id="7" dur="500" fill="hold"/>
                                        <p:tgtEl>
                                          <p:spTgt spid="59394"/>
                                        </p:tgtEl>
                                        <p:attrNameLst>
                                          <p:attrName>ppt_w</p:attrName>
                                        </p:attrNameLst>
                                      </p:cBhvr>
                                      <p:tavLst>
                                        <p:tav tm="0">
                                          <p:val>
                                            <p:fltVal val="0"/>
                                          </p:val>
                                        </p:tav>
                                        <p:tav tm="100000">
                                          <p:val>
                                            <p:strVal val="#ppt_w"/>
                                          </p:val>
                                        </p:tav>
                                      </p:tavLst>
                                    </p:anim>
                                    <p:anim calcmode="lin" valueType="num">
                                      <p:cBhvr>
                                        <p:cTn id="8" dur="500" fill="hold"/>
                                        <p:tgtEl>
                                          <p:spTgt spid="59394"/>
                                        </p:tgtEl>
                                        <p:attrNameLst>
                                          <p:attrName>ppt_h</p:attrName>
                                        </p:attrNameLst>
                                      </p:cBhvr>
                                      <p:tavLst>
                                        <p:tav tm="0">
                                          <p:val>
                                            <p:fltVal val="0"/>
                                          </p:val>
                                        </p:tav>
                                        <p:tav tm="100000">
                                          <p:val>
                                            <p:strVal val="#ppt_h"/>
                                          </p:val>
                                        </p:tav>
                                      </p:tavLst>
                                    </p:anim>
                                    <p:animEffect transition="in" filter="fade">
                                      <p:cBhvr>
                                        <p:cTn id="9" dur="500"/>
                                        <p:tgtEl>
                                          <p:spTgt spid="5939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9395">
                                            <p:txEl>
                                              <p:pRg st="0" end="0"/>
                                            </p:txEl>
                                          </p:spTgt>
                                        </p:tgtEl>
                                        <p:attrNameLst>
                                          <p:attrName>style.visibility</p:attrName>
                                        </p:attrNameLst>
                                      </p:cBhvr>
                                      <p:to>
                                        <p:strVal val="visible"/>
                                      </p:to>
                                    </p:set>
                                    <p:animEffect transition="in" filter="fade">
                                      <p:cBhvr>
                                        <p:cTn id="14" dur="1000">
                                          <p:stCondLst>
                                            <p:cond delay="0"/>
                                          </p:stCondLst>
                                        </p:cTn>
                                        <p:tgtEl>
                                          <p:spTgt spid="59395">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9395">
                                            <p:txEl>
                                              <p:pRg st="1" end="1"/>
                                            </p:txEl>
                                          </p:spTgt>
                                        </p:tgtEl>
                                        <p:attrNameLst>
                                          <p:attrName>style.visibility</p:attrName>
                                        </p:attrNameLst>
                                      </p:cBhvr>
                                      <p:to>
                                        <p:strVal val="visible"/>
                                      </p:to>
                                    </p:set>
                                    <p:animEffect transition="in" filter="fade">
                                      <p:cBhvr>
                                        <p:cTn id="19" dur="1000">
                                          <p:stCondLst>
                                            <p:cond delay="0"/>
                                          </p:stCondLst>
                                        </p:cTn>
                                        <p:tgtEl>
                                          <p:spTgt spid="59395">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9395">
                                            <p:txEl>
                                              <p:pRg st="2" end="2"/>
                                            </p:txEl>
                                          </p:spTgt>
                                        </p:tgtEl>
                                        <p:attrNameLst>
                                          <p:attrName>style.visibility</p:attrName>
                                        </p:attrNameLst>
                                      </p:cBhvr>
                                      <p:to>
                                        <p:strVal val="visible"/>
                                      </p:to>
                                    </p:set>
                                    <p:animEffect transition="in" filter="fade">
                                      <p:cBhvr>
                                        <p:cTn id="24" dur="1000">
                                          <p:stCondLst>
                                            <p:cond delay="0"/>
                                          </p:stCondLst>
                                        </p:cTn>
                                        <p:tgtEl>
                                          <p:spTgt spid="59395">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9395">
                                            <p:txEl>
                                              <p:pRg st="3" end="3"/>
                                            </p:txEl>
                                          </p:spTgt>
                                        </p:tgtEl>
                                        <p:attrNameLst>
                                          <p:attrName>style.visibility</p:attrName>
                                        </p:attrNameLst>
                                      </p:cBhvr>
                                      <p:to>
                                        <p:strVal val="visible"/>
                                      </p:to>
                                    </p:set>
                                    <p:animEffect transition="in" filter="fade">
                                      <p:cBhvr>
                                        <p:cTn id="29" dur="1000">
                                          <p:stCondLst>
                                            <p:cond delay="0"/>
                                          </p:stCondLst>
                                        </p:cTn>
                                        <p:tgtEl>
                                          <p:spTgt spid="59395">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9395">
                                            <p:txEl>
                                              <p:pRg st="4" end="4"/>
                                            </p:txEl>
                                          </p:spTgt>
                                        </p:tgtEl>
                                        <p:attrNameLst>
                                          <p:attrName>style.visibility</p:attrName>
                                        </p:attrNameLst>
                                      </p:cBhvr>
                                      <p:to>
                                        <p:strVal val="visible"/>
                                      </p:to>
                                    </p:set>
                                    <p:animEffect transition="in" filter="fade">
                                      <p:cBhvr>
                                        <p:cTn id="34" dur="1000">
                                          <p:stCondLst>
                                            <p:cond delay="0"/>
                                          </p:stCondLst>
                                        </p:cTn>
                                        <p:tgtEl>
                                          <p:spTgt spid="59395">
                                            <p:txEl>
                                              <p:pRg st="4" end="4"/>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9395">
                                            <p:txEl>
                                              <p:pRg st="5" end="5"/>
                                            </p:txEl>
                                          </p:spTgt>
                                        </p:tgtEl>
                                        <p:attrNameLst>
                                          <p:attrName>style.visibility</p:attrName>
                                        </p:attrNameLst>
                                      </p:cBhvr>
                                      <p:to>
                                        <p:strVal val="visible"/>
                                      </p:to>
                                    </p:set>
                                    <p:animEffect transition="in" filter="fade">
                                      <p:cBhvr>
                                        <p:cTn id="39" dur="1000">
                                          <p:stCondLst>
                                            <p:cond delay="0"/>
                                          </p:stCondLst>
                                        </p:cTn>
                                        <p:tgtEl>
                                          <p:spTgt spid="59395">
                                            <p:txEl>
                                              <p:pRg st="5" end="5"/>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9395">
                                            <p:txEl>
                                              <p:pRg st="6" end="6"/>
                                            </p:txEl>
                                          </p:spTgt>
                                        </p:tgtEl>
                                        <p:attrNameLst>
                                          <p:attrName>style.visibility</p:attrName>
                                        </p:attrNameLst>
                                      </p:cBhvr>
                                      <p:to>
                                        <p:strVal val="visible"/>
                                      </p:to>
                                    </p:set>
                                    <p:animEffect transition="in" filter="fade">
                                      <p:cBhvr>
                                        <p:cTn id="44" dur="1000">
                                          <p:stCondLst>
                                            <p:cond delay="0"/>
                                          </p:stCondLst>
                                        </p:cTn>
                                        <p:tgtEl>
                                          <p:spTgt spid="59395">
                                            <p:txEl>
                                              <p:pRg st="6" end="6"/>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9395">
                                            <p:txEl>
                                              <p:pRg st="7" end="7"/>
                                            </p:txEl>
                                          </p:spTgt>
                                        </p:tgtEl>
                                        <p:attrNameLst>
                                          <p:attrName>style.visibility</p:attrName>
                                        </p:attrNameLst>
                                      </p:cBhvr>
                                      <p:to>
                                        <p:strVal val="visible"/>
                                      </p:to>
                                    </p:set>
                                    <p:animEffect transition="in" filter="fade">
                                      <p:cBhvr>
                                        <p:cTn id="49" dur="1000">
                                          <p:stCondLst>
                                            <p:cond delay="0"/>
                                          </p:stCondLst>
                                        </p:cTn>
                                        <p:tgtEl>
                                          <p:spTgt spid="593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p:bldP spid="59395"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mtClean="0"/>
              <a:t>Return on Assets (ROA) Model</a:t>
            </a:r>
          </a:p>
        </p:txBody>
      </p:sp>
      <p:sp>
        <p:nvSpPr>
          <p:cNvPr id="52227" name="Rectangle 3"/>
          <p:cNvSpPr>
            <a:spLocks noGrp="1" noChangeArrowheads="1"/>
          </p:cNvSpPr>
          <p:nvPr>
            <p:ph idx="1"/>
          </p:nvPr>
        </p:nvSpPr>
        <p:spPr/>
        <p:txBody>
          <a:bodyPr/>
          <a:lstStyle/>
          <a:p>
            <a:r>
              <a:rPr lang="en-US" dirty="0" smtClean="0"/>
              <a:t>Net Profit Margin (NPM):</a:t>
            </a:r>
          </a:p>
          <a:p>
            <a:r>
              <a:rPr lang="en-US" dirty="0" smtClean="0"/>
              <a:t>	</a:t>
            </a:r>
            <a:r>
              <a:rPr lang="en-US" b="0" dirty="0" smtClean="0"/>
              <a:t>net profit divided by revenues</a:t>
            </a:r>
          </a:p>
          <a:p>
            <a:r>
              <a:rPr lang="en-US" dirty="0" smtClean="0"/>
              <a:t>Asset Intensity:</a:t>
            </a:r>
          </a:p>
          <a:p>
            <a:r>
              <a:rPr lang="en-US" dirty="0" smtClean="0"/>
              <a:t>	</a:t>
            </a:r>
            <a:r>
              <a:rPr lang="en-US" b="0" dirty="0" smtClean="0"/>
              <a:t>total assets divided by revenues, the reciprocal of asset turnover (so ATO = Revenues/Total Assets)</a:t>
            </a:r>
          </a:p>
          <a:p>
            <a:r>
              <a:rPr lang="en-US" dirty="0" smtClean="0"/>
              <a:t>Return on Assets (ROA):</a:t>
            </a:r>
          </a:p>
          <a:p>
            <a:r>
              <a:rPr lang="en-US" dirty="0" smtClean="0"/>
              <a:t>	</a:t>
            </a:r>
            <a:r>
              <a:rPr lang="en-US" b="0" dirty="0" smtClean="0"/>
              <a:t>net after-tax profit divided by total assets</a:t>
            </a:r>
          </a:p>
          <a:p>
            <a:r>
              <a:rPr lang="en-US" dirty="0" smtClean="0"/>
              <a:t>ROA Model:</a:t>
            </a:r>
          </a:p>
          <a:p>
            <a:r>
              <a:rPr lang="en-US" dirty="0" smtClean="0"/>
              <a:t>	</a:t>
            </a:r>
            <a:r>
              <a:rPr lang="en-US" b="0" dirty="0" smtClean="0"/>
              <a:t>ROA = NPM x ATO</a:t>
            </a:r>
          </a:p>
        </p:txBody>
      </p:sp>
      <p:sp>
        <p:nvSpPr>
          <p:cNvPr id="19458"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A848658-BF8F-4382-94A6-AAB305570159}" type="slidenum">
              <a:rPr lang="en-US" smtClean="0"/>
              <a:pPr/>
              <a:t>17</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2226"/>
                                        </p:tgtEl>
                                        <p:attrNameLst>
                                          <p:attrName>style.visibility</p:attrName>
                                        </p:attrNameLst>
                                      </p:cBhvr>
                                      <p:to>
                                        <p:strVal val="visible"/>
                                      </p:to>
                                    </p:set>
                                    <p:anim calcmode="lin" valueType="num">
                                      <p:cBhvr>
                                        <p:cTn id="7" dur="500" fill="hold"/>
                                        <p:tgtEl>
                                          <p:spTgt spid="52226"/>
                                        </p:tgtEl>
                                        <p:attrNameLst>
                                          <p:attrName>ppt_w</p:attrName>
                                        </p:attrNameLst>
                                      </p:cBhvr>
                                      <p:tavLst>
                                        <p:tav tm="0">
                                          <p:val>
                                            <p:fltVal val="0"/>
                                          </p:val>
                                        </p:tav>
                                        <p:tav tm="100000">
                                          <p:val>
                                            <p:strVal val="#ppt_w"/>
                                          </p:val>
                                        </p:tav>
                                      </p:tavLst>
                                    </p:anim>
                                    <p:anim calcmode="lin" valueType="num">
                                      <p:cBhvr>
                                        <p:cTn id="8" dur="500" fill="hold"/>
                                        <p:tgtEl>
                                          <p:spTgt spid="52226"/>
                                        </p:tgtEl>
                                        <p:attrNameLst>
                                          <p:attrName>ppt_h</p:attrName>
                                        </p:attrNameLst>
                                      </p:cBhvr>
                                      <p:tavLst>
                                        <p:tav tm="0">
                                          <p:val>
                                            <p:fltVal val="0"/>
                                          </p:val>
                                        </p:tav>
                                        <p:tav tm="100000">
                                          <p:val>
                                            <p:strVal val="#ppt_h"/>
                                          </p:val>
                                        </p:tav>
                                      </p:tavLst>
                                    </p:anim>
                                    <p:animEffect transition="in" filter="fade">
                                      <p:cBhvr>
                                        <p:cTn id="9" dur="500"/>
                                        <p:tgtEl>
                                          <p:spTgt spid="5222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2227">
                                            <p:txEl>
                                              <p:pRg st="0" end="0"/>
                                            </p:txEl>
                                          </p:spTgt>
                                        </p:tgtEl>
                                        <p:attrNameLst>
                                          <p:attrName>style.visibility</p:attrName>
                                        </p:attrNameLst>
                                      </p:cBhvr>
                                      <p:to>
                                        <p:strVal val="visible"/>
                                      </p:to>
                                    </p:set>
                                    <p:animEffect transition="in" filter="fade">
                                      <p:cBhvr>
                                        <p:cTn id="14" dur="1000">
                                          <p:stCondLst>
                                            <p:cond delay="0"/>
                                          </p:stCondLst>
                                        </p:cTn>
                                        <p:tgtEl>
                                          <p:spTgt spid="5222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2227">
                                            <p:txEl>
                                              <p:pRg st="1" end="1"/>
                                            </p:txEl>
                                          </p:spTgt>
                                        </p:tgtEl>
                                        <p:attrNameLst>
                                          <p:attrName>style.visibility</p:attrName>
                                        </p:attrNameLst>
                                      </p:cBhvr>
                                      <p:to>
                                        <p:strVal val="visible"/>
                                      </p:to>
                                    </p:set>
                                    <p:animEffect transition="in" filter="fade">
                                      <p:cBhvr>
                                        <p:cTn id="19" dur="1000">
                                          <p:stCondLst>
                                            <p:cond delay="0"/>
                                          </p:stCondLst>
                                        </p:cTn>
                                        <p:tgtEl>
                                          <p:spTgt spid="52227">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2227">
                                            <p:txEl>
                                              <p:pRg st="2" end="2"/>
                                            </p:txEl>
                                          </p:spTgt>
                                        </p:tgtEl>
                                        <p:attrNameLst>
                                          <p:attrName>style.visibility</p:attrName>
                                        </p:attrNameLst>
                                      </p:cBhvr>
                                      <p:to>
                                        <p:strVal val="visible"/>
                                      </p:to>
                                    </p:set>
                                    <p:animEffect transition="in" filter="fade">
                                      <p:cBhvr>
                                        <p:cTn id="24" dur="1000">
                                          <p:stCondLst>
                                            <p:cond delay="0"/>
                                          </p:stCondLst>
                                        </p:cTn>
                                        <p:tgtEl>
                                          <p:spTgt spid="52227">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2227">
                                            <p:txEl>
                                              <p:pRg st="3" end="3"/>
                                            </p:txEl>
                                          </p:spTgt>
                                        </p:tgtEl>
                                        <p:attrNameLst>
                                          <p:attrName>style.visibility</p:attrName>
                                        </p:attrNameLst>
                                      </p:cBhvr>
                                      <p:to>
                                        <p:strVal val="visible"/>
                                      </p:to>
                                    </p:set>
                                    <p:animEffect transition="in" filter="fade">
                                      <p:cBhvr>
                                        <p:cTn id="29" dur="1000">
                                          <p:stCondLst>
                                            <p:cond delay="0"/>
                                          </p:stCondLst>
                                        </p:cTn>
                                        <p:tgtEl>
                                          <p:spTgt spid="52227">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2227">
                                            <p:txEl>
                                              <p:pRg st="4" end="4"/>
                                            </p:txEl>
                                          </p:spTgt>
                                        </p:tgtEl>
                                        <p:attrNameLst>
                                          <p:attrName>style.visibility</p:attrName>
                                        </p:attrNameLst>
                                      </p:cBhvr>
                                      <p:to>
                                        <p:strVal val="visible"/>
                                      </p:to>
                                    </p:set>
                                    <p:animEffect transition="in" filter="fade">
                                      <p:cBhvr>
                                        <p:cTn id="34" dur="1000">
                                          <p:stCondLst>
                                            <p:cond delay="0"/>
                                          </p:stCondLst>
                                        </p:cTn>
                                        <p:tgtEl>
                                          <p:spTgt spid="52227">
                                            <p:txEl>
                                              <p:pRg st="4" end="4"/>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2227">
                                            <p:txEl>
                                              <p:pRg st="5" end="5"/>
                                            </p:txEl>
                                          </p:spTgt>
                                        </p:tgtEl>
                                        <p:attrNameLst>
                                          <p:attrName>style.visibility</p:attrName>
                                        </p:attrNameLst>
                                      </p:cBhvr>
                                      <p:to>
                                        <p:strVal val="visible"/>
                                      </p:to>
                                    </p:set>
                                    <p:animEffect transition="in" filter="fade">
                                      <p:cBhvr>
                                        <p:cTn id="39" dur="1000">
                                          <p:stCondLst>
                                            <p:cond delay="0"/>
                                          </p:stCondLst>
                                        </p:cTn>
                                        <p:tgtEl>
                                          <p:spTgt spid="52227">
                                            <p:txEl>
                                              <p:pRg st="5" end="5"/>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2227">
                                            <p:txEl>
                                              <p:pRg st="6" end="6"/>
                                            </p:txEl>
                                          </p:spTgt>
                                        </p:tgtEl>
                                        <p:attrNameLst>
                                          <p:attrName>style.visibility</p:attrName>
                                        </p:attrNameLst>
                                      </p:cBhvr>
                                      <p:to>
                                        <p:strVal val="visible"/>
                                      </p:to>
                                    </p:set>
                                    <p:animEffect transition="in" filter="fade">
                                      <p:cBhvr>
                                        <p:cTn id="44" dur="1000">
                                          <p:stCondLst>
                                            <p:cond delay="0"/>
                                          </p:stCondLst>
                                        </p:cTn>
                                        <p:tgtEl>
                                          <p:spTgt spid="52227">
                                            <p:txEl>
                                              <p:pRg st="6" end="6"/>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2227">
                                            <p:txEl>
                                              <p:pRg st="7" end="7"/>
                                            </p:txEl>
                                          </p:spTgt>
                                        </p:tgtEl>
                                        <p:attrNameLst>
                                          <p:attrName>style.visibility</p:attrName>
                                        </p:attrNameLst>
                                      </p:cBhvr>
                                      <p:to>
                                        <p:strVal val="visible"/>
                                      </p:to>
                                    </p:set>
                                    <p:animEffect transition="in" filter="fade">
                                      <p:cBhvr>
                                        <p:cTn id="49" dur="1000">
                                          <p:stCondLst>
                                            <p:cond delay="0"/>
                                          </p:stCondLst>
                                        </p:cTn>
                                        <p:tgtEl>
                                          <p:spTgt spid="522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p:bldP spid="52227"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smtClean="0"/>
              <a:t>ROA Model Considerations</a:t>
            </a:r>
          </a:p>
        </p:txBody>
      </p:sp>
      <p:sp>
        <p:nvSpPr>
          <p:cNvPr id="53251" name="Rectangle 3"/>
          <p:cNvSpPr>
            <a:spLocks noGrp="1" noChangeArrowheads="1"/>
          </p:cNvSpPr>
          <p:nvPr>
            <p:ph idx="1"/>
          </p:nvPr>
        </p:nvSpPr>
        <p:spPr/>
        <p:txBody>
          <a:bodyPr/>
          <a:lstStyle/>
          <a:p>
            <a:pPr marL="914400" indent="-914400"/>
            <a:r>
              <a:rPr lang="en-US" dirty="0" smtClean="0"/>
              <a:t>Case 1: High Profit Margins &amp; Low Asset Turnovers                                       </a:t>
            </a:r>
            <a:r>
              <a:rPr lang="en-US" dirty="0"/>
              <a:t>E</a:t>
            </a:r>
            <a:r>
              <a:rPr lang="en-US" b="0" dirty="0" smtClean="0"/>
              <a:t>xamples: products and services based on technological innovations</a:t>
            </a:r>
          </a:p>
          <a:p>
            <a:r>
              <a:rPr lang="en-US" dirty="0" smtClean="0"/>
              <a:t>Case 2: Low Profit Margins &amp; High Asset Turnovers                                            	</a:t>
            </a:r>
            <a:r>
              <a:rPr lang="en-US" b="0" dirty="0" smtClean="0"/>
              <a:t>Examples: commodity-type products and services  </a:t>
            </a:r>
          </a:p>
        </p:txBody>
      </p:sp>
      <p:sp>
        <p:nvSpPr>
          <p:cNvPr id="20482"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B5A09D7-9E7D-4E66-AA4B-E7749EE702B8}" type="slidenum">
              <a:rPr lang="en-US" smtClean="0"/>
              <a:pPr/>
              <a:t>18</a:t>
            </a:fld>
            <a:endParaRPr lang="en-US" smtClean="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600" y="2916264"/>
            <a:ext cx="4200525" cy="2726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wipe(left)">
                                      <p:cBhvr>
                                        <p:cTn id="7" dur="2000"/>
                                        <p:tgtEl>
                                          <p:spTgt spid="532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1">
                                            <p:txEl>
                                              <p:pRg st="1" end="1"/>
                                            </p:txEl>
                                          </p:spTgt>
                                        </p:tgtEl>
                                        <p:attrNameLst>
                                          <p:attrName>style.visibility</p:attrName>
                                        </p:attrNameLst>
                                      </p:cBhvr>
                                      <p:to>
                                        <p:strVal val="visible"/>
                                      </p:to>
                                    </p:set>
                                    <p:animEffect transition="in" filter="wipe(left)">
                                      <p:cBhvr>
                                        <p:cTn id="12" dur="500"/>
                                        <p:tgtEl>
                                          <p:spTgt spid="532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smtClean="0"/>
              <a:t>More Selected Financial Terms</a:t>
            </a:r>
            <a:endParaRPr lang="en-US" dirty="0" smtClean="0"/>
          </a:p>
        </p:txBody>
      </p:sp>
      <p:sp>
        <p:nvSpPr>
          <p:cNvPr id="54275" name="Rectangle 3"/>
          <p:cNvSpPr>
            <a:spLocks noGrp="1" noChangeArrowheads="1"/>
          </p:cNvSpPr>
          <p:nvPr>
            <p:ph idx="1"/>
          </p:nvPr>
        </p:nvSpPr>
        <p:spPr/>
        <p:txBody>
          <a:bodyPr>
            <a:normAutofit lnSpcReduction="10000"/>
          </a:bodyPr>
          <a:lstStyle/>
          <a:p>
            <a:r>
              <a:rPr lang="en-US" dirty="0" smtClean="0"/>
              <a:t>Operating Cash Flow:</a:t>
            </a:r>
          </a:p>
          <a:p>
            <a:r>
              <a:rPr lang="en-US" dirty="0" smtClean="0"/>
              <a:t>	</a:t>
            </a:r>
            <a:r>
              <a:rPr lang="en-US" b="0" dirty="0" smtClean="0"/>
              <a:t>cash flow from producing and selling a product or providing a service</a:t>
            </a:r>
          </a:p>
          <a:p>
            <a:r>
              <a:rPr lang="en-US" dirty="0" smtClean="0"/>
              <a:t>Free Cash Flow to Equity:</a:t>
            </a:r>
          </a:p>
          <a:p>
            <a:r>
              <a:rPr lang="en-US" dirty="0" smtClean="0"/>
              <a:t>	</a:t>
            </a:r>
            <a:r>
              <a:rPr lang="en-US" b="0" dirty="0" smtClean="0"/>
              <a:t>cash remaining after operating cash outflows, financing and tax cash flows, investment in assets needed to sustain the venture’s growth, and net increases in debt capital </a:t>
            </a:r>
          </a:p>
          <a:p>
            <a:r>
              <a:rPr lang="en-US" dirty="0" smtClean="0"/>
              <a:t>Internal Rate of Return (IRR):</a:t>
            </a:r>
          </a:p>
          <a:p>
            <a:r>
              <a:rPr lang="en-US" dirty="0" smtClean="0"/>
              <a:t>	</a:t>
            </a:r>
            <a:r>
              <a:rPr lang="en-US" b="0" dirty="0" smtClean="0"/>
              <a:t>compound rate of return that equates the present value of the cash inflows received with the initial investment</a:t>
            </a:r>
          </a:p>
          <a:p>
            <a:endParaRPr lang="en-US" dirty="0" smtClean="0"/>
          </a:p>
        </p:txBody>
      </p:sp>
      <p:sp>
        <p:nvSpPr>
          <p:cNvPr id="22530"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0BEDA0C-DD7D-40DD-9AFE-D98723981186}" type="slidenum">
              <a:rPr lang="en-US" smtClean="0"/>
              <a:pPr/>
              <a:t>19</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p:cTn id="7" dur="500" fill="hold"/>
                                        <p:tgtEl>
                                          <p:spTgt spid="54274"/>
                                        </p:tgtEl>
                                        <p:attrNameLst>
                                          <p:attrName>ppt_w</p:attrName>
                                        </p:attrNameLst>
                                      </p:cBhvr>
                                      <p:tavLst>
                                        <p:tav tm="0">
                                          <p:val>
                                            <p:fltVal val="0"/>
                                          </p:val>
                                        </p:tav>
                                        <p:tav tm="100000">
                                          <p:val>
                                            <p:strVal val="#ppt_w"/>
                                          </p:val>
                                        </p:tav>
                                      </p:tavLst>
                                    </p:anim>
                                    <p:anim calcmode="lin" valueType="num">
                                      <p:cBhvr>
                                        <p:cTn id="8" dur="500" fill="hold"/>
                                        <p:tgtEl>
                                          <p:spTgt spid="54274"/>
                                        </p:tgtEl>
                                        <p:attrNameLst>
                                          <p:attrName>ppt_h</p:attrName>
                                        </p:attrNameLst>
                                      </p:cBhvr>
                                      <p:tavLst>
                                        <p:tav tm="0">
                                          <p:val>
                                            <p:fltVal val="0"/>
                                          </p:val>
                                        </p:tav>
                                        <p:tav tm="100000">
                                          <p:val>
                                            <p:strVal val="#ppt_h"/>
                                          </p:val>
                                        </p:tav>
                                      </p:tavLst>
                                    </p:anim>
                                    <p:animEffect transition="in" filter="fade">
                                      <p:cBhvr>
                                        <p:cTn id="9" dur="500"/>
                                        <p:tgtEl>
                                          <p:spTgt spid="5427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4275">
                                            <p:txEl>
                                              <p:pRg st="0" end="0"/>
                                            </p:txEl>
                                          </p:spTgt>
                                        </p:tgtEl>
                                        <p:attrNameLst>
                                          <p:attrName>style.visibility</p:attrName>
                                        </p:attrNameLst>
                                      </p:cBhvr>
                                      <p:to>
                                        <p:strVal val="visible"/>
                                      </p:to>
                                    </p:set>
                                    <p:animEffect transition="in" filter="fade">
                                      <p:cBhvr>
                                        <p:cTn id="14" dur="1000">
                                          <p:stCondLst>
                                            <p:cond delay="0"/>
                                          </p:stCondLst>
                                        </p:cTn>
                                        <p:tgtEl>
                                          <p:spTgt spid="54275">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4275">
                                            <p:txEl>
                                              <p:pRg st="1" end="1"/>
                                            </p:txEl>
                                          </p:spTgt>
                                        </p:tgtEl>
                                        <p:attrNameLst>
                                          <p:attrName>style.visibility</p:attrName>
                                        </p:attrNameLst>
                                      </p:cBhvr>
                                      <p:to>
                                        <p:strVal val="visible"/>
                                      </p:to>
                                    </p:set>
                                    <p:animEffect transition="in" filter="fade">
                                      <p:cBhvr>
                                        <p:cTn id="19" dur="1000">
                                          <p:stCondLst>
                                            <p:cond delay="0"/>
                                          </p:stCondLst>
                                        </p:cTn>
                                        <p:tgtEl>
                                          <p:spTgt spid="54275">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4275">
                                            <p:txEl>
                                              <p:pRg st="2" end="2"/>
                                            </p:txEl>
                                          </p:spTgt>
                                        </p:tgtEl>
                                        <p:attrNameLst>
                                          <p:attrName>style.visibility</p:attrName>
                                        </p:attrNameLst>
                                      </p:cBhvr>
                                      <p:to>
                                        <p:strVal val="visible"/>
                                      </p:to>
                                    </p:set>
                                    <p:animEffect transition="in" filter="fade">
                                      <p:cBhvr>
                                        <p:cTn id="24" dur="1000">
                                          <p:stCondLst>
                                            <p:cond delay="0"/>
                                          </p:stCondLst>
                                        </p:cTn>
                                        <p:tgtEl>
                                          <p:spTgt spid="54275">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4275">
                                            <p:txEl>
                                              <p:pRg st="3" end="3"/>
                                            </p:txEl>
                                          </p:spTgt>
                                        </p:tgtEl>
                                        <p:attrNameLst>
                                          <p:attrName>style.visibility</p:attrName>
                                        </p:attrNameLst>
                                      </p:cBhvr>
                                      <p:to>
                                        <p:strVal val="visible"/>
                                      </p:to>
                                    </p:set>
                                    <p:animEffect transition="in" filter="fade">
                                      <p:cBhvr>
                                        <p:cTn id="29" dur="1000">
                                          <p:stCondLst>
                                            <p:cond delay="0"/>
                                          </p:stCondLst>
                                        </p:cTn>
                                        <p:tgtEl>
                                          <p:spTgt spid="54275">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4275">
                                            <p:txEl>
                                              <p:pRg st="4" end="4"/>
                                            </p:txEl>
                                          </p:spTgt>
                                        </p:tgtEl>
                                        <p:attrNameLst>
                                          <p:attrName>style.visibility</p:attrName>
                                        </p:attrNameLst>
                                      </p:cBhvr>
                                      <p:to>
                                        <p:strVal val="visible"/>
                                      </p:to>
                                    </p:set>
                                    <p:animEffect transition="in" filter="fade">
                                      <p:cBhvr>
                                        <p:cTn id="34" dur="1000">
                                          <p:stCondLst>
                                            <p:cond delay="0"/>
                                          </p:stCondLst>
                                        </p:cTn>
                                        <p:tgtEl>
                                          <p:spTgt spid="54275">
                                            <p:txEl>
                                              <p:pRg st="4" end="4"/>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4275">
                                            <p:txEl>
                                              <p:pRg st="5" end="5"/>
                                            </p:txEl>
                                          </p:spTgt>
                                        </p:tgtEl>
                                        <p:attrNameLst>
                                          <p:attrName>style.visibility</p:attrName>
                                        </p:attrNameLst>
                                      </p:cBhvr>
                                      <p:to>
                                        <p:strVal val="visible"/>
                                      </p:to>
                                    </p:set>
                                    <p:animEffect transition="in" filter="fade">
                                      <p:cBhvr>
                                        <p:cTn id="39" dur="1000">
                                          <p:stCondLst>
                                            <p:cond delay="0"/>
                                          </p:stCondLst>
                                        </p:cTn>
                                        <p:tgtEl>
                                          <p:spTgt spid="542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sz="half" idx="1"/>
          </p:nvPr>
        </p:nvSpPr>
        <p:spPr>
          <a:xfrm>
            <a:off x="822960" y="1097280"/>
            <a:ext cx="3596640" cy="3712464"/>
          </a:xfrm>
        </p:spPr>
        <p:txBody>
          <a:bodyPr>
            <a:noAutofit/>
          </a:bodyPr>
          <a:lstStyle/>
          <a:p>
            <a:pPr eaLnBrk="1" hangingPunct="1"/>
            <a:r>
              <a:rPr lang="en-US" sz="2000" dirty="0" smtClean="0"/>
              <a:t>Describe the process of moving from an idea to a business model/plan</a:t>
            </a:r>
          </a:p>
          <a:p>
            <a:pPr eaLnBrk="1" hangingPunct="1"/>
            <a:r>
              <a:rPr lang="en-US" sz="2000" dirty="0" smtClean="0"/>
              <a:t>Understand the components of a sound business model</a:t>
            </a:r>
          </a:p>
          <a:p>
            <a:pPr eaLnBrk="1" hangingPunct="1"/>
            <a:r>
              <a:rPr lang="en-US" sz="2000" dirty="0" smtClean="0"/>
              <a:t>Identify some of the best practices for high-growth, high-performance firms</a:t>
            </a:r>
          </a:p>
          <a:p>
            <a:pPr eaLnBrk="1" hangingPunct="1"/>
            <a:r>
              <a:rPr lang="en-US" sz="2000" dirty="0" smtClean="0"/>
              <a:t>Understand the importance of timing in venture success</a:t>
            </a:r>
          </a:p>
          <a:p>
            <a:pPr eaLnBrk="1" hangingPunct="1"/>
            <a:r>
              <a:rPr lang="en-US" sz="2000" dirty="0" smtClean="0"/>
              <a:t>Describe the use of a SWOT analysis as an initial “litmus test”</a:t>
            </a:r>
          </a:p>
          <a:p>
            <a:pPr eaLnBrk="1" hangingPunct="1"/>
            <a:endParaRPr lang="en-US" sz="2000" dirty="0" smtClean="0"/>
          </a:p>
        </p:txBody>
      </p:sp>
      <p:sp>
        <p:nvSpPr>
          <p:cNvPr id="4100" name="Content Placeholder 3"/>
          <p:cNvSpPr>
            <a:spLocks noGrp="1"/>
          </p:cNvSpPr>
          <p:nvPr>
            <p:ph sz="half" idx="2"/>
          </p:nvPr>
        </p:nvSpPr>
        <p:spPr/>
        <p:txBody>
          <a:bodyPr>
            <a:noAutofit/>
          </a:bodyPr>
          <a:lstStyle/>
          <a:p>
            <a:pPr eaLnBrk="1" hangingPunct="1"/>
            <a:r>
              <a:rPr lang="en-US" sz="2000" dirty="0" smtClean="0"/>
              <a:t>Identify the types of questions that a reasonable feasibility assessment addresses</a:t>
            </a:r>
          </a:p>
          <a:p>
            <a:pPr eaLnBrk="1" hangingPunct="1"/>
            <a:r>
              <a:rPr lang="en-US" sz="2000" dirty="0" smtClean="0"/>
              <a:t>Identify quantitative criteria that assist in helping assess a new venture’s feasibility and its ability to attract external financing</a:t>
            </a:r>
          </a:p>
          <a:p>
            <a:pPr eaLnBrk="1" hangingPunct="1"/>
            <a:r>
              <a:rPr lang="en-US" sz="2000" dirty="0" smtClean="0"/>
              <a:t>Describe the primary components of a typical business plan</a:t>
            </a:r>
          </a:p>
          <a:p>
            <a:pPr eaLnBrk="1" hangingPunct="1"/>
            <a:endParaRPr lang="en-US" sz="2000" dirty="0" smtClean="0"/>
          </a:p>
        </p:txBody>
      </p:sp>
      <p:sp>
        <p:nvSpPr>
          <p:cNvPr id="410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4617FD4-B0FA-4188-99AD-CD535C8DCFBE}" type="slidenum">
              <a:rPr lang="en-US" smtClean="0"/>
              <a:pPr/>
              <a:t>2</a:t>
            </a:fld>
            <a:endParaRPr lang="en-US" smtClean="0"/>
          </a:p>
        </p:txBody>
      </p:sp>
      <p:sp>
        <p:nvSpPr>
          <p:cNvPr id="4098" name="Title 1"/>
          <p:cNvSpPr>
            <a:spLocks noGrp="1"/>
          </p:cNvSpPr>
          <p:nvPr>
            <p:ph type="title"/>
          </p:nvPr>
        </p:nvSpPr>
        <p:spPr/>
        <p:txBody>
          <a:bodyPr/>
          <a:lstStyle/>
          <a:p>
            <a:pPr eaLnBrk="1" hangingPunct="1"/>
            <a:r>
              <a:rPr lang="en-US" b="1" smtClean="0"/>
              <a:t>Chapter 2: Learning Objectives</a:t>
            </a:r>
            <a:endParaRPr lang="en-US"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Factor Category: Financial/Harvest</a:t>
            </a:r>
          </a:p>
        </p:txBody>
      </p:sp>
      <p:sp>
        <p:nvSpPr>
          <p:cNvPr id="12291" name="Rectangle 3"/>
          <p:cNvSpPr>
            <a:spLocks noGrp="1" noChangeArrowheads="1"/>
          </p:cNvSpPr>
          <p:nvPr>
            <p:ph idx="1"/>
          </p:nvPr>
        </p:nvSpPr>
        <p:spPr/>
        <p:txBody>
          <a:bodyPr/>
          <a:lstStyle/>
          <a:p>
            <a:r>
              <a:rPr lang="en-US" dirty="0" smtClean="0"/>
              <a:t>Potential Attractiveness:</a:t>
            </a:r>
          </a:p>
          <a:p>
            <a:pPr>
              <a:tabLst>
                <a:tab pos="2743200" algn="l"/>
              </a:tabLst>
            </a:pPr>
            <a:r>
              <a:rPr lang="en-US" b="0" dirty="0" smtClean="0"/>
              <a:t>Cash Flow Breakeven	Average: 2-4 years</a:t>
            </a:r>
          </a:p>
          <a:p>
            <a:pPr>
              <a:tabLst>
                <a:tab pos="2743200" algn="l"/>
              </a:tabLst>
            </a:pPr>
            <a:r>
              <a:rPr lang="en-US" b="0" dirty="0" smtClean="0"/>
              <a:t>Rates of Return	Average: 20%-50% per year</a:t>
            </a:r>
          </a:p>
          <a:p>
            <a:pPr>
              <a:tabLst>
                <a:tab pos="2743200" algn="l"/>
              </a:tabLst>
            </a:pPr>
            <a:r>
              <a:rPr lang="en-US" b="0" dirty="0" smtClean="0"/>
              <a:t>IPO Potential	Average: 2-5 years</a:t>
            </a:r>
          </a:p>
          <a:p>
            <a:pPr>
              <a:tabLst>
                <a:tab pos="2743200" algn="l"/>
              </a:tabLst>
            </a:pPr>
            <a:r>
              <a:rPr lang="en-US" b="0" dirty="0" smtClean="0"/>
              <a:t>Founder’s Control	Average: High Minority</a:t>
            </a:r>
          </a:p>
        </p:txBody>
      </p:sp>
      <p:sp>
        <p:nvSpPr>
          <p:cNvPr id="21506"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A289F3E-BABD-4DAB-9B1D-C969F2B26198}" type="slidenum">
              <a:rPr lang="en-US" smtClean="0"/>
              <a:pPr/>
              <a:t>20</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p:cTn id="7" dur="500" fill="hold"/>
                                        <p:tgtEl>
                                          <p:spTgt spid="12290"/>
                                        </p:tgtEl>
                                        <p:attrNameLst>
                                          <p:attrName>ppt_w</p:attrName>
                                        </p:attrNameLst>
                                      </p:cBhvr>
                                      <p:tavLst>
                                        <p:tav tm="0">
                                          <p:val>
                                            <p:fltVal val="0"/>
                                          </p:val>
                                        </p:tav>
                                        <p:tav tm="100000">
                                          <p:val>
                                            <p:strVal val="#ppt_w"/>
                                          </p:val>
                                        </p:tav>
                                      </p:tavLst>
                                    </p:anim>
                                    <p:anim calcmode="lin" valueType="num">
                                      <p:cBhvr>
                                        <p:cTn id="8" dur="500" fill="hold"/>
                                        <p:tgtEl>
                                          <p:spTgt spid="12290"/>
                                        </p:tgtEl>
                                        <p:attrNameLst>
                                          <p:attrName>ppt_h</p:attrName>
                                        </p:attrNameLst>
                                      </p:cBhvr>
                                      <p:tavLst>
                                        <p:tav tm="0">
                                          <p:val>
                                            <p:fltVal val="0"/>
                                          </p:val>
                                        </p:tav>
                                        <p:tav tm="100000">
                                          <p:val>
                                            <p:strVal val="#ppt_h"/>
                                          </p:val>
                                        </p:tav>
                                      </p:tavLst>
                                    </p:anim>
                                    <p:animEffect transition="in" filter="fade">
                                      <p:cBhvr>
                                        <p:cTn id="9" dur="500"/>
                                        <p:tgtEl>
                                          <p:spTgt spid="1229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2291">
                                            <p:txEl>
                                              <p:pRg st="0" end="0"/>
                                            </p:txEl>
                                          </p:spTgt>
                                        </p:tgtEl>
                                        <p:attrNameLst>
                                          <p:attrName>style.visibility</p:attrName>
                                        </p:attrNameLst>
                                      </p:cBhvr>
                                      <p:to>
                                        <p:strVal val="visible"/>
                                      </p:to>
                                    </p:set>
                                    <p:animEffect transition="in" filter="fade">
                                      <p:cBhvr>
                                        <p:cTn id="14" dur="1000">
                                          <p:stCondLst>
                                            <p:cond delay="0"/>
                                          </p:stCondLst>
                                        </p:cTn>
                                        <p:tgtEl>
                                          <p:spTgt spid="12291">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2291">
                                            <p:txEl>
                                              <p:pRg st="1" end="1"/>
                                            </p:txEl>
                                          </p:spTgt>
                                        </p:tgtEl>
                                        <p:attrNameLst>
                                          <p:attrName>style.visibility</p:attrName>
                                        </p:attrNameLst>
                                      </p:cBhvr>
                                      <p:to>
                                        <p:strVal val="visible"/>
                                      </p:to>
                                    </p:set>
                                    <p:animEffect transition="in" filter="fade">
                                      <p:cBhvr>
                                        <p:cTn id="19" dur="1000">
                                          <p:stCondLst>
                                            <p:cond delay="0"/>
                                          </p:stCondLst>
                                        </p:cTn>
                                        <p:tgtEl>
                                          <p:spTgt spid="12291">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2291">
                                            <p:txEl>
                                              <p:pRg st="2" end="2"/>
                                            </p:txEl>
                                          </p:spTgt>
                                        </p:tgtEl>
                                        <p:attrNameLst>
                                          <p:attrName>style.visibility</p:attrName>
                                        </p:attrNameLst>
                                      </p:cBhvr>
                                      <p:to>
                                        <p:strVal val="visible"/>
                                      </p:to>
                                    </p:set>
                                    <p:animEffect transition="in" filter="fade">
                                      <p:cBhvr>
                                        <p:cTn id="24" dur="1000">
                                          <p:stCondLst>
                                            <p:cond delay="0"/>
                                          </p:stCondLst>
                                        </p:cTn>
                                        <p:tgtEl>
                                          <p:spTgt spid="12291">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291">
                                            <p:txEl>
                                              <p:pRg st="3" end="3"/>
                                            </p:txEl>
                                          </p:spTgt>
                                        </p:tgtEl>
                                        <p:attrNameLst>
                                          <p:attrName>style.visibility</p:attrName>
                                        </p:attrNameLst>
                                      </p:cBhvr>
                                      <p:to>
                                        <p:strVal val="visible"/>
                                      </p:to>
                                    </p:set>
                                    <p:animEffect transition="in" filter="fade">
                                      <p:cBhvr>
                                        <p:cTn id="29" dur="1000">
                                          <p:stCondLst>
                                            <p:cond delay="0"/>
                                          </p:stCondLst>
                                        </p:cTn>
                                        <p:tgtEl>
                                          <p:spTgt spid="12291">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291">
                                            <p:txEl>
                                              <p:pRg st="4" end="4"/>
                                            </p:txEl>
                                          </p:spTgt>
                                        </p:tgtEl>
                                        <p:attrNameLst>
                                          <p:attrName>style.visibility</p:attrName>
                                        </p:attrNameLst>
                                      </p:cBhvr>
                                      <p:to>
                                        <p:strVal val="visible"/>
                                      </p:to>
                                    </p:set>
                                    <p:animEffect transition="in" filter="fade">
                                      <p:cBhvr>
                                        <p:cTn id="34" dur="1000">
                                          <p:stCondLst>
                                            <p:cond delay="0"/>
                                          </p:stCondLst>
                                        </p:cTn>
                                        <p:tgtEl>
                                          <p:spTgt spid="122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1"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22960" y="365760"/>
            <a:ext cx="8016240" cy="548640"/>
          </a:xfrm>
        </p:spPr>
        <p:txBody>
          <a:bodyPr/>
          <a:lstStyle/>
          <a:p>
            <a:r>
              <a:rPr lang="en-US" dirty="0" smtClean="0"/>
              <a:t>Factor Category: Management Team</a:t>
            </a:r>
          </a:p>
        </p:txBody>
      </p:sp>
      <p:sp>
        <p:nvSpPr>
          <p:cNvPr id="13315" name="Rectangle 3"/>
          <p:cNvSpPr>
            <a:spLocks noGrp="1" noChangeArrowheads="1"/>
          </p:cNvSpPr>
          <p:nvPr>
            <p:ph idx="1"/>
          </p:nvPr>
        </p:nvSpPr>
        <p:spPr/>
        <p:txBody>
          <a:bodyPr/>
          <a:lstStyle/>
          <a:p>
            <a:r>
              <a:rPr lang="en-US" dirty="0" smtClean="0"/>
              <a:t>Potential Attractiveness:</a:t>
            </a:r>
          </a:p>
          <a:p>
            <a:pPr>
              <a:tabLst>
                <a:tab pos="2743200" algn="l"/>
              </a:tabLst>
            </a:pPr>
            <a:r>
              <a:rPr lang="en-US" b="0" dirty="0" smtClean="0"/>
              <a:t>Experience/Expertise	Average: General/General</a:t>
            </a:r>
          </a:p>
          <a:p>
            <a:pPr>
              <a:tabLst>
                <a:tab pos="2743200" algn="l"/>
              </a:tabLst>
            </a:pPr>
            <a:r>
              <a:rPr lang="en-US" b="0" dirty="0" smtClean="0"/>
              <a:t>Functional Areas	Average: Most Covered</a:t>
            </a:r>
          </a:p>
          <a:p>
            <a:pPr>
              <a:tabLst>
                <a:tab pos="2743200" algn="l"/>
              </a:tabLst>
            </a:pPr>
            <a:r>
              <a:rPr lang="en-US" b="0" dirty="0" smtClean="0"/>
              <a:t>Flexibility/Adaptability	Able to Adapt</a:t>
            </a:r>
          </a:p>
          <a:p>
            <a:pPr>
              <a:tabLst>
                <a:tab pos="2743200" algn="l"/>
              </a:tabLst>
            </a:pPr>
            <a:r>
              <a:rPr lang="en-US" b="0" dirty="0" smtClean="0"/>
              <a:t>Entrepreneurial Focus	Average: Founder</a:t>
            </a:r>
          </a:p>
        </p:txBody>
      </p:sp>
      <p:sp>
        <p:nvSpPr>
          <p:cNvPr id="23554"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9DB0B3C-2261-49D0-AF46-AAACE4A4833D}" type="slidenum">
              <a:rPr lang="en-US" smtClean="0"/>
              <a:pPr/>
              <a:t>21</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p:cTn id="7" dur="500" fill="hold"/>
                                        <p:tgtEl>
                                          <p:spTgt spid="13314"/>
                                        </p:tgtEl>
                                        <p:attrNameLst>
                                          <p:attrName>ppt_w</p:attrName>
                                        </p:attrNameLst>
                                      </p:cBhvr>
                                      <p:tavLst>
                                        <p:tav tm="0">
                                          <p:val>
                                            <p:fltVal val="0"/>
                                          </p:val>
                                        </p:tav>
                                        <p:tav tm="100000">
                                          <p:val>
                                            <p:strVal val="#ppt_w"/>
                                          </p:val>
                                        </p:tav>
                                      </p:tavLst>
                                    </p:anim>
                                    <p:anim calcmode="lin" valueType="num">
                                      <p:cBhvr>
                                        <p:cTn id="8" dur="500" fill="hold"/>
                                        <p:tgtEl>
                                          <p:spTgt spid="13314"/>
                                        </p:tgtEl>
                                        <p:attrNameLst>
                                          <p:attrName>ppt_h</p:attrName>
                                        </p:attrNameLst>
                                      </p:cBhvr>
                                      <p:tavLst>
                                        <p:tav tm="0">
                                          <p:val>
                                            <p:fltVal val="0"/>
                                          </p:val>
                                        </p:tav>
                                        <p:tav tm="100000">
                                          <p:val>
                                            <p:strVal val="#ppt_h"/>
                                          </p:val>
                                        </p:tav>
                                      </p:tavLst>
                                    </p:anim>
                                    <p:animEffect transition="in" filter="fade">
                                      <p:cBhvr>
                                        <p:cTn id="9" dur="500"/>
                                        <p:tgtEl>
                                          <p:spTgt spid="1331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3315">
                                            <p:txEl>
                                              <p:pRg st="0" end="0"/>
                                            </p:txEl>
                                          </p:spTgt>
                                        </p:tgtEl>
                                        <p:attrNameLst>
                                          <p:attrName>style.visibility</p:attrName>
                                        </p:attrNameLst>
                                      </p:cBhvr>
                                      <p:to>
                                        <p:strVal val="visible"/>
                                      </p:to>
                                    </p:set>
                                    <p:animEffect transition="in" filter="fade">
                                      <p:cBhvr>
                                        <p:cTn id="14" dur="1000">
                                          <p:stCondLst>
                                            <p:cond delay="0"/>
                                          </p:stCondLst>
                                        </p:cTn>
                                        <p:tgtEl>
                                          <p:spTgt spid="13315">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3315">
                                            <p:txEl>
                                              <p:pRg st="1" end="1"/>
                                            </p:txEl>
                                          </p:spTgt>
                                        </p:tgtEl>
                                        <p:attrNameLst>
                                          <p:attrName>style.visibility</p:attrName>
                                        </p:attrNameLst>
                                      </p:cBhvr>
                                      <p:to>
                                        <p:strVal val="visible"/>
                                      </p:to>
                                    </p:set>
                                    <p:animEffect transition="in" filter="fade">
                                      <p:cBhvr>
                                        <p:cTn id="19" dur="1000">
                                          <p:stCondLst>
                                            <p:cond delay="0"/>
                                          </p:stCondLst>
                                        </p:cTn>
                                        <p:tgtEl>
                                          <p:spTgt spid="13315">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3315">
                                            <p:txEl>
                                              <p:pRg st="2" end="2"/>
                                            </p:txEl>
                                          </p:spTgt>
                                        </p:tgtEl>
                                        <p:attrNameLst>
                                          <p:attrName>style.visibility</p:attrName>
                                        </p:attrNameLst>
                                      </p:cBhvr>
                                      <p:to>
                                        <p:strVal val="visible"/>
                                      </p:to>
                                    </p:set>
                                    <p:animEffect transition="in" filter="fade">
                                      <p:cBhvr>
                                        <p:cTn id="24" dur="1000">
                                          <p:stCondLst>
                                            <p:cond delay="0"/>
                                          </p:stCondLst>
                                        </p:cTn>
                                        <p:tgtEl>
                                          <p:spTgt spid="13315">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315">
                                            <p:txEl>
                                              <p:pRg st="3" end="3"/>
                                            </p:txEl>
                                          </p:spTgt>
                                        </p:tgtEl>
                                        <p:attrNameLst>
                                          <p:attrName>style.visibility</p:attrName>
                                        </p:attrNameLst>
                                      </p:cBhvr>
                                      <p:to>
                                        <p:strVal val="visible"/>
                                      </p:to>
                                    </p:set>
                                    <p:animEffect transition="in" filter="fade">
                                      <p:cBhvr>
                                        <p:cTn id="29" dur="1000">
                                          <p:stCondLst>
                                            <p:cond delay="0"/>
                                          </p:stCondLst>
                                        </p:cTn>
                                        <p:tgtEl>
                                          <p:spTgt spid="13315">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315">
                                            <p:txEl>
                                              <p:pRg st="4" end="4"/>
                                            </p:txEl>
                                          </p:spTgt>
                                        </p:tgtEl>
                                        <p:attrNameLst>
                                          <p:attrName>style.visibility</p:attrName>
                                        </p:attrNameLst>
                                      </p:cBhvr>
                                      <p:to>
                                        <p:strVal val="visible"/>
                                      </p:to>
                                    </p:set>
                                    <p:animEffect transition="in" filter="fade">
                                      <p:cBhvr>
                                        <p:cTn id="34" dur="1000">
                                          <p:stCondLst>
                                            <p:cond delay="0"/>
                                          </p:stCondLst>
                                        </p:cTn>
                                        <p:tgtEl>
                                          <p:spTgt spid="13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5"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mtClean="0"/>
              <a:t>VOS Indicator™ Average Scores</a:t>
            </a:r>
          </a:p>
        </p:txBody>
      </p:sp>
      <p:sp>
        <p:nvSpPr>
          <p:cNvPr id="58371" name="Rectangle 3"/>
          <p:cNvSpPr>
            <a:spLocks noGrp="1" noChangeArrowheads="1"/>
          </p:cNvSpPr>
          <p:nvPr>
            <p:ph idx="1"/>
          </p:nvPr>
        </p:nvSpPr>
        <p:spPr/>
        <p:txBody>
          <a:bodyPr/>
          <a:lstStyle/>
          <a:p>
            <a:r>
              <a:rPr lang="en-US" smtClean="0"/>
              <a:t>High Potential (average scores of 2.34-3.00) </a:t>
            </a:r>
          </a:p>
          <a:p>
            <a:pPr lvl="1"/>
            <a:r>
              <a:rPr lang="en-US" smtClean="0"/>
              <a:t>ideas that have the potential to become high-growth, high-performance ventures or “home runs”</a:t>
            </a:r>
          </a:p>
          <a:p>
            <a:r>
              <a:rPr lang="en-US" smtClean="0"/>
              <a:t>Average Potential (average scores of 1.67-2.33)</a:t>
            </a:r>
          </a:p>
          <a:p>
            <a:r>
              <a:rPr lang="en-US" smtClean="0"/>
              <a:t>Low Potential (average scores of 1.00-1.66)</a:t>
            </a:r>
          </a:p>
        </p:txBody>
      </p:sp>
      <p:sp>
        <p:nvSpPr>
          <p:cNvPr id="24578"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9CE9FB7-B181-4991-B118-D3080F20EBB4}" type="slidenum">
              <a:rPr lang="en-US" smtClean="0"/>
              <a:pPr/>
              <a:t>22</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8370"/>
                                        </p:tgtEl>
                                        <p:attrNameLst>
                                          <p:attrName>style.visibility</p:attrName>
                                        </p:attrNameLst>
                                      </p:cBhvr>
                                      <p:to>
                                        <p:strVal val="visible"/>
                                      </p:to>
                                    </p:set>
                                    <p:anim calcmode="lin" valueType="num">
                                      <p:cBhvr>
                                        <p:cTn id="7" dur="500" fill="hold"/>
                                        <p:tgtEl>
                                          <p:spTgt spid="58370"/>
                                        </p:tgtEl>
                                        <p:attrNameLst>
                                          <p:attrName>ppt_w</p:attrName>
                                        </p:attrNameLst>
                                      </p:cBhvr>
                                      <p:tavLst>
                                        <p:tav tm="0">
                                          <p:val>
                                            <p:fltVal val="0"/>
                                          </p:val>
                                        </p:tav>
                                        <p:tav tm="100000">
                                          <p:val>
                                            <p:strVal val="#ppt_w"/>
                                          </p:val>
                                        </p:tav>
                                      </p:tavLst>
                                    </p:anim>
                                    <p:anim calcmode="lin" valueType="num">
                                      <p:cBhvr>
                                        <p:cTn id="8" dur="500" fill="hold"/>
                                        <p:tgtEl>
                                          <p:spTgt spid="58370"/>
                                        </p:tgtEl>
                                        <p:attrNameLst>
                                          <p:attrName>ppt_h</p:attrName>
                                        </p:attrNameLst>
                                      </p:cBhvr>
                                      <p:tavLst>
                                        <p:tav tm="0">
                                          <p:val>
                                            <p:fltVal val="0"/>
                                          </p:val>
                                        </p:tav>
                                        <p:tav tm="100000">
                                          <p:val>
                                            <p:strVal val="#ppt_h"/>
                                          </p:val>
                                        </p:tav>
                                      </p:tavLst>
                                    </p:anim>
                                    <p:animEffect transition="in" filter="fade">
                                      <p:cBhvr>
                                        <p:cTn id="9" dur="500"/>
                                        <p:tgtEl>
                                          <p:spTgt spid="5837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8371">
                                            <p:txEl>
                                              <p:pRg st="0" end="0"/>
                                            </p:txEl>
                                          </p:spTgt>
                                        </p:tgtEl>
                                        <p:attrNameLst>
                                          <p:attrName>style.visibility</p:attrName>
                                        </p:attrNameLst>
                                      </p:cBhvr>
                                      <p:to>
                                        <p:strVal val="visible"/>
                                      </p:to>
                                    </p:set>
                                    <p:animEffect transition="in" filter="fade">
                                      <p:cBhvr>
                                        <p:cTn id="14" dur="1000">
                                          <p:stCondLst>
                                            <p:cond delay="0"/>
                                          </p:stCondLst>
                                        </p:cTn>
                                        <p:tgtEl>
                                          <p:spTgt spid="58371">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8371">
                                            <p:txEl>
                                              <p:pRg st="1" end="1"/>
                                            </p:txEl>
                                          </p:spTgt>
                                        </p:tgtEl>
                                        <p:attrNameLst>
                                          <p:attrName>style.visibility</p:attrName>
                                        </p:attrNameLst>
                                      </p:cBhvr>
                                      <p:to>
                                        <p:strVal val="visible"/>
                                      </p:to>
                                    </p:set>
                                    <p:animEffect transition="in" filter="fade">
                                      <p:cBhvr>
                                        <p:cTn id="19" dur="1000">
                                          <p:stCondLst>
                                            <p:cond delay="0"/>
                                          </p:stCondLst>
                                        </p:cTn>
                                        <p:tgtEl>
                                          <p:spTgt spid="58371">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8371">
                                            <p:txEl>
                                              <p:pRg st="2" end="2"/>
                                            </p:txEl>
                                          </p:spTgt>
                                        </p:tgtEl>
                                        <p:attrNameLst>
                                          <p:attrName>style.visibility</p:attrName>
                                        </p:attrNameLst>
                                      </p:cBhvr>
                                      <p:to>
                                        <p:strVal val="visible"/>
                                      </p:to>
                                    </p:set>
                                    <p:animEffect transition="in" filter="fade">
                                      <p:cBhvr>
                                        <p:cTn id="24" dur="1000">
                                          <p:stCondLst>
                                            <p:cond delay="0"/>
                                          </p:stCondLst>
                                        </p:cTn>
                                        <p:tgtEl>
                                          <p:spTgt spid="58371">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8371">
                                            <p:txEl>
                                              <p:pRg st="3" end="3"/>
                                            </p:txEl>
                                          </p:spTgt>
                                        </p:tgtEl>
                                        <p:attrNameLst>
                                          <p:attrName>style.visibility</p:attrName>
                                        </p:attrNameLst>
                                      </p:cBhvr>
                                      <p:to>
                                        <p:strVal val="visible"/>
                                      </p:to>
                                    </p:set>
                                    <p:animEffect transition="in" filter="fade">
                                      <p:cBhvr>
                                        <p:cTn id="29" dur="1000">
                                          <p:stCondLst>
                                            <p:cond delay="0"/>
                                          </p:stCondLst>
                                        </p:cTn>
                                        <p:tgtEl>
                                          <p:spTgt spid="583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p:bldP spid="58371"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dirty="0" smtClean="0"/>
              <a:t>Key Elements of a Business Plan</a:t>
            </a:r>
          </a:p>
        </p:txBody>
      </p:sp>
      <p:sp>
        <p:nvSpPr>
          <p:cNvPr id="56323" name="Rectangle 3"/>
          <p:cNvSpPr>
            <a:spLocks noGrp="1" noChangeArrowheads="1"/>
          </p:cNvSpPr>
          <p:nvPr>
            <p:ph idx="1"/>
          </p:nvPr>
        </p:nvSpPr>
        <p:spPr/>
        <p:txBody>
          <a:bodyPr/>
          <a:lstStyle/>
          <a:p>
            <a:r>
              <a:rPr lang="en-US" dirty="0" smtClean="0"/>
              <a:t>Business Plan:</a:t>
            </a:r>
          </a:p>
          <a:p>
            <a:r>
              <a:rPr lang="en-US" dirty="0" smtClean="0"/>
              <a:t>	written document that describes the proposed product or service opportunity, current resources, and financial projections</a:t>
            </a:r>
          </a:p>
          <a:p>
            <a:r>
              <a:rPr lang="en-US" dirty="0" smtClean="0"/>
              <a:t>Cover Page:</a:t>
            </a:r>
          </a:p>
          <a:p>
            <a:r>
              <a:rPr lang="en-US" dirty="0" smtClean="0"/>
              <a:t>	should identify the venture and provide the name, address, and phone number of the entrepreneur or other contact person</a:t>
            </a:r>
          </a:p>
        </p:txBody>
      </p:sp>
      <p:sp>
        <p:nvSpPr>
          <p:cNvPr id="25602"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6D71F12-F8AE-4097-82EC-2CDE6FCFCACC}" type="slidenum">
              <a:rPr lang="en-US" smtClean="0"/>
              <a:pPr/>
              <a:t>23</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6322"/>
                                        </p:tgtEl>
                                        <p:attrNameLst>
                                          <p:attrName>style.visibility</p:attrName>
                                        </p:attrNameLst>
                                      </p:cBhvr>
                                      <p:to>
                                        <p:strVal val="visible"/>
                                      </p:to>
                                    </p:set>
                                    <p:anim calcmode="lin" valueType="num">
                                      <p:cBhvr>
                                        <p:cTn id="7" dur="500" fill="hold"/>
                                        <p:tgtEl>
                                          <p:spTgt spid="56322"/>
                                        </p:tgtEl>
                                        <p:attrNameLst>
                                          <p:attrName>ppt_w</p:attrName>
                                        </p:attrNameLst>
                                      </p:cBhvr>
                                      <p:tavLst>
                                        <p:tav tm="0">
                                          <p:val>
                                            <p:fltVal val="0"/>
                                          </p:val>
                                        </p:tav>
                                        <p:tav tm="100000">
                                          <p:val>
                                            <p:strVal val="#ppt_w"/>
                                          </p:val>
                                        </p:tav>
                                      </p:tavLst>
                                    </p:anim>
                                    <p:anim calcmode="lin" valueType="num">
                                      <p:cBhvr>
                                        <p:cTn id="8" dur="500" fill="hold"/>
                                        <p:tgtEl>
                                          <p:spTgt spid="56322"/>
                                        </p:tgtEl>
                                        <p:attrNameLst>
                                          <p:attrName>ppt_h</p:attrName>
                                        </p:attrNameLst>
                                      </p:cBhvr>
                                      <p:tavLst>
                                        <p:tav tm="0">
                                          <p:val>
                                            <p:fltVal val="0"/>
                                          </p:val>
                                        </p:tav>
                                        <p:tav tm="100000">
                                          <p:val>
                                            <p:strVal val="#ppt_h"/>
                                          </p:val>
                                        </p:tav>
                                      </p:tavLst>
                                    </p:anim>
                                    <p:animEffect transition="in" filter="fade">
                                      <p:cBhvr>
                                        <p:cTn id="9" dur="500"/>
                                        <p:tgtEl>
                                          <p:spTgt spid="5632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6323">
                                            <p:txEl>
                                              <p:pRg st="0" end="0"/>
                                            </p:txEl>
                                          </p:spTgt>
                                        </p:tgtEl>
                                        <p:attrNameLst>
                                          <p:attrName>style.visibility</p:attrName>
                                        </p:attrNameLst>
                                      </p:cBhvr>
                                      <p:to>
                                        <p:strVal val="visible"/>
                                      </p:to>
                                    </p:set>
                                    <p:animEffect transition="in" filter="fade">
                                      <p:cBhvr>
                                        <p:cTn id="14" dur="1000">
                                          <p:stCondLst>
                                            <p:cond delay="0"/>
                                          </p:stCondLst>
                                        </p:cTn>
                                        <p:tgtEl>
                                          <p:spTgt spid="56323">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6323">
                                            <p:txEl>
                                              <p:pRg st="1" end="1"/>
                                            </p:txEl>
                                          </p:spTgt>
                                        </p:tgtEl>
                                        <p:attrNameLst>
                                          <p:attrName>style.visibility</p:attrName>
                                        </p:attrNameLst>
                                      </p:cBhvr>
                                      <p:to>
                                        <p:strVal val="visible"/>
                                      </p:to>
                                    </p:set>
                                    <p:animEffect transition="in" filter="fade">
                                      <p:cBhvr>
                                        <p:cTn id="19" dur="1000">
                                          <p:stCondLst>
                                            <p:cond delay="0"/>
                                          </p:stCondLst>
                                        </p:cTn>
                                        <p:tgtEl>
                                          <p:spTgt spid="56323">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6323">
                                            <p:txEl>
                                              <p:pRg st="2" end="2"/>
                                            </p:txEl>
                                          </p:spTgt>
                                        </p:tgtEl>
                                        <p:attrNameLst>
                                          <p:attrName>style.visibility</p:attrName>
                                        </p:attrNameLst>
                                      </p:cBhvr>
                                      <p:to>
                                        <p:strVal val="visible"/>
                                      </p:to>
                                    </p:set>
                                    <p:animEffect transition="in" filter="fade">
                                      <p:cBhvr>
                                        <p:cTn id="24" dur="1000">
                                          <p:stCondLst>
                                            <p:cond delay="0"/>
                                          </p:stCondLst>
                                        </p:cTn>
                                        <p:tgtEl>
                                          <p:spTgt spid="56323">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6323">
                                            <p:txEl>
                                              <p:pRg st="3" end="3"/>
                                            </p:txEl>
                                          </p:spTgt>
                                        </p:tgtEl>
                                        <p:attrNameLst>
                                          <p:attrName>style.visibility</p:attrName>
                                        </p:attrNameLst>
                                      </p:cBhvr>
                                      <p:to>
                                        <p:strVal val="visible"/>
                                      </p:to>
                                    </p:set>
                                    <p:animEffect transition="in" filter="fade">
                                      <p:cBhvr>
                                        <p:cTn id="29" dur="1000">
                                          <p:stCondLst>
                                            <p:cond delay="0"/>
                                          </p:stCondLst>
                                        </p:cTn>
                                        <p:tgtEl>
                                          <p:spTgt spid="563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p:bldP spid="56323"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smtClean="0"/>
              <a:t>Key Elements of a Business Plan</a:t>
            </a:r>
          </a:p>
        </p:txBody>
      </p:sp>
      <p:sp>
        <p:nvSpPr>
          <p:cNvPr id="57347" name="Rectangle 3"/>
          <p:cNvSpPr>
            <a:spLocks noGrp="1" noChangeArrowheads="1"/>
          </p:cNvSpPr>
          <p:nvPr>
            <p:ph idx="1"/>
          </p:nvPr>
        </p:nvSpPr>
        <p:spPr/>
        <p:txBody>
          <a:bodyPr/>
          <a:lstStyle/>
          <a:p>
            <a:r>
              <a:rPr lang="en-US" dirty="0" smtClean="0"/>
              <a:t>Confidentiality Statement:                   </a:t>
            </a:r>
          </a:p>
          <a:p>
            <a:r>
              <a:rPr lang="en-US" b="0" dirty="0" smtClean="0"/>
              <a:t>Example: “This business plan contains information that (the firm) considers proprietary.  By accepting this business plan the recipient acknowledges the proprietary nature of this information contained herein and agrees to keep confidential all such information.”</a:t>
            </a:r>
          </a:p>
        </p:txBody>
      </p:sp>
      <p:sp>
        <p:nvSpPr>
          <p:cNvPr id="26626"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E1A96D3-6C71-4CF1-A503-CBE9672DB202}" type="slidenum">
              <a:rPr lang="en-US" smtClean="0"/>
              <a:pPr/>
              <a:t>24</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7346"/>
                                        </p:tgtEl>
                                        <p:attrNameLst>
                                          <p:attrName>style.visibility</p:attrName>
                                        </p:attrNameLst>
                                      </p:cBhvr>
                                      <p:to>
                                        <p:strVal val="visible"/>
                                      </p:to>
                                    </p:set>
                                    <p:anim calcmode="lin" valueType="num">
                                      <p:cBhvr>
                                        <p:cTn id="7" dur="500" fill="hold"/>
                                        <p:tgtEl>
                                          <p:spTgt spid="57346"/>
                                        </p:tgtEl>
                                        <p:attrNameLst>
                                          <p:attrName>ppt_w</p:attrName>
                                        </p:attrNameLst>
                                      </p:cBhvr>
                                      <p:tavLst>
                                        <p:tav tm="0">
                                          <p:val>
                                            <p:fltVal val="0"/>
                                          </p:val>
                                        </p:tav>
                                        <p:tav tm="100000">
                                          <p:val>
                                            <p:strVal val="#ppt_w"/>
                                          </p:val>
                                        </p:tav>
                                      </p:tavLst>
                                    </p:anim>
                                    <p:anim calcmode="lin" valueType="num">
                                      <p:cBhvr>
                                        <p:cTn id="8" dur="500" fill="hold"/>
                                        <p:tgtEl>
                                          <p:spTgt spid="57346"/>
                                        </p:tgtEl>
                                        <p:attrNameLst>
                                          <p:attrName>ppt_h</p:attrName>
                                        </p:attrNameLst>
                                      </p:cBhvr>
                                      <p:tavLst>
                                        <p:tav tm="0">
                                          <p:val>
                                            <p:fltVal val="0"/>
                                          </p:val>
                                        </p:tav>
                                        <p:tav tm="100000">
                                          <p:val>
                                            <p:strVal val="#ppt_h"/>
                                          </p:val>
                                        </p:tav>
                                      </p:tavLst>
                                    </p:anim>
                                    <p:animEffect transition="in" filter="fade">
                                      <p:cBhvr>
                                        <p:cTn id="9" dur="500"/>
                                        <p:tgtEl>
                                          <p:spTgt spid="5734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7347">
                                            <p:txEl>
                                              <p:pRg st="0" end="0"/>
                                            </p:txEl>
                                          </p:spTgt>
                                        </p:tgtEl>
                                        <p:attrNameLst>
                                          <p:attrName>style.visibility</p:attrName>
                                        </p:attrNameLst>
                                      </p:cBhvr>
                                      <p:to>
                                        <p:strVal val="visible"/>
                                      </p:to>
                                    </p:set>
                                    <p:animEffect transition="in" filter="fade">
                                      <p:cBhvr>
                                        <p:cTn id="14" dur="1000">
                                          <p:stCondLst>
                                            <p:cond delay="0"/>
                                          </p:stCondLst>
                                        </p:cTn>
                                        <p:tgtEl>
                                          <p:spTgt spid="5734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7347">
                                            <p:txEl>
                                              <p:pRg st="1" end="1"/>
                                            </p:txEl>
                                          </p:spTgt>
                                        </p:tgtEl>
                                        <p:attrNameLst>
                                          <p:attrName>style.visibility</p:attrName>
                                        </p:attrNameLst>
                                      </p:cBhvr>
                                      <p:to>
                                        <p:strVal val="visible"/>
                                      </p:to>
                                    </p:set>
                                    <p:animEffect transition="in" filter="fade">
                                      <p:cBhvr>
                                        <p:cTn id="19" dur="1000">
                                          <p:stCondLst>
                                            <p:cond delay="0"/>
                                          </p:stCondLst>
                                        </p:cTn>
                                        <p:tgtEl>
                                          <p:spTgt spid="573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p:bldP spid="57347"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smtClean="0"/>
              <a:t>A Typical Business Plan Outline</a:t>
            </a:r>
          </a:p>
        </p:txBody>
      </p:sp>
      <p:sp>
        <p:nvSpPr>
          <p:cNvPr id="14339" name="Rectangle 3"/>
          <p:cNvSpPr>
            <a:spLocks noGrp="1" noChangeArrowheads="1"/>
          </p:cNvSpPr>
          <p:nvPr>
            <p:ph idx="1"/>
          </p:nvPr>
        </p:nvSpPr>
        <p:spPr/>
        <p:txBody>
          <a:bodyPr/>
          <a:lstStyle/>
          <a:p>
            <a:r>
              <a:rPr lang="en-US" dirty="0" smtClean="0"/>
              <a:t>Executive Summary</a:t>
            </a:r>
          </a:p>
          <a:p>
            <a:r>
              <a:rPr lang="en-US" dirty="0" smtClean="0"/>
              <a:t>Business Description</a:t>
            </a:r>
          </a:p>
          <a:p>
            <a:pPr lvl="1"/>
            <a:r>
              <a:rPr lang="en-US" dirty="0" smtClean="0"/>
              <a:t>Description of the product/service</a:t>
            </a:r>
          </a:p>
          <a:p>
            <a:pPr lvl="1"/>
            <a:r>
              <a:rPr lang="en-US" dirty="0" smtClean="0"/>
              <a:t>Industry background</a:t>
            </a:r>
          </a:p>
          <a:p>
            <a:pPr lvl="1"/>
            <a:r>
              <a:rPr lang="en-US" dirty="0" smtClean="0"/>
              <a:t>Venture or firm background</a:t>
            </a:r>
          </a:p>
          <a:p>
            <a:pPr lvl="1"/>
            <a:r>
              <a:rPr lang="en-US" dirty="0" smtClean="0"/>
              <a:t>Goals and milestone objectives</a:t>
            </a:r>
          </a:p>
        </p:txBody>
      </p:sp>
      <p:sp>
        <p:nvSpPr>
          <p:cNvPr id="27650"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3C832AE-65EF-48BB-BB53-B35294BA0054}" type="slidenum">
              <a:rPr lang="en-US" smtClean="0"/>
              <a:pPr/>
              <a:t>25</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p:cTn id="7" dur="500" fill="hold"/>
                                        <p:tgtEl>
                                          <p:spTgt spid="14338"/>
                                        </p:tgtEl>
                                        <p:attrNameLst>
                                          <p:attrName>ppt_w</p:attrName>
                                        </p:attrNameLst>
                                      </p:cBhvr>
                                      <p:tavLst>
                                        <p:tav tm="0">
                                          <p:val>
                                            <p:fltVal val="0"/>
                                          </p:val>
                                        </p:tav>
                                        <p:tav tm="100000">
                                          <p:val>
                                            <p:strVal val="#ppt_w"/>
                                          </p:val>
                                        </p:tav>
                                      </p:tavLst>
                                    </p:anim>
                                    <p:anim calcmode="lin" valueType="num">
                                      <p:cBhvr>
                                        <p:cTn id="8" dur="500" fill="hold"/>
                                        <p:tgtEl>
                                          <p:spTgt spid="14338"/>
                                        </p:tgtEl>
                                        <p:attrNameLst>
                                          <p:attrName>ppt_h</p:attrName>
                                        </p:attrNameLst>
                                      </p:cBhvr>
                                      <p:tavLst>
                                        <p:tav tm="0">
                                          <p:val>
                                            <p:fltVal val="0"/>
                                          </p:val>
                                        </p:tav>
                                        <p:tav tm="100000">
                                          <p:val>
                                            <p:strVal val="#ppt_h"/>
                                          </p:val>
                                        </p:tav>
                                      </p:tavLst>
                                    </p:anim>
                                    <p:animEffect transition="in" filter="fade">
                                      <p:cBhvr>
                                        <p:cTn id="9" dur="500"/>
                                        <p:tgtEl>
                                          <p:spTgt spid="1433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339">
                                            <p:txEl>
                                              <p:pRg st="0" end="0"/>
                                            </p:txEl>
                                          </p:spTgt>
                                        </p:tgtEl>
                                        <p:attrNameLst>
                                          <p:attrName>style.visibility</p:attrName>
                                        </p:attrNameLst>
                                      </p:cBhvr>
                                      <p:to>
                                        <p:strVal val="visible"/>
                                      </p:to>
                                    </p:set>
                                    <p:animEffect transition="in" filter="fade">
                                      <p:cBhvr>
                                        <p:cTn id="14" dur="1000">
                                          <p:stCondLst>
                                            <p:cond delay="0"/>
                                          </p:stCondLst>
                                        </p:cTn>
                                        <p:tgtEl>
                                          <p:spTgt spid="14339">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339">
                                            <p:txEl>
                                              <p:pRg st="1" end="1"/>
                                            </p:txEl>
                                          </p:spTgt>
                                        </p:tgtEl>
                                        <p:attrNameLst>
                                          <p:attrName>style.visibility</p:attrName>
                                        </p:attrNameLst>
                                      </p:cBhvr>
                                      <p:to>
                                        <p:strVal val="visible"/>
                                      </p:to>
                                    </p:set>
                                    <p:animEffect transition="in" filter="fade">
                                      <p:cBhvr>
                                        <p:cTn id="19" dur="1000">
                                          <p:stCondLst>
                                            <p:cond delay="0"/>
                                          </p:stCondLst>
                                        </p:cTn>
                                        <p:tgtEl>
                                          <p:spTgt spid="14339">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4339">
                                            <p:txEl>
                                              <p:pRg st="2" end="2"/>
                                            </p:txEl>
                                          </p:spTgt>
                                        </p:tgtEl>
                                        <p:attrNameLst>
                                          <p:attrName>style.visibility</p:attrName>
                                        </p:attrNameLst>
                                      </p:cBhvr>
                                      <p:to>
                                        <p:strVal val="visible"/>
                                      </p:to>
                                    </p:set>
                                    <p:animEffect transition="in" filter="fade">
                                      <p:cBhvr>
                                        <p:cTn id="24" dur="1000"/>
                                        <p:tgtEl>
                                          <p:spTgt spid="14339">
                                            <p:txEl>
                                              <p:pRg st="2" end="2"/>
                                            </p:txEl>
                                          </p:spTgt>
                                        </p:tgtEl>
                                      </p:cBhvr>
                                    </p:animEffect>
                                    <p:anim calcmode="lin" valueType="num">
                                      <p:cBhvr>
                                        <p:cTn id="25" dur="10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1433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4339">
                                            <p:txEl>
                                              <p:pRg st="3" end="3"/>
                                            </p:txEl>
                                          </p:spTgt>
                                        </p:tgtEl>
                                        <p:attrNameLst>
                                          <p:attrName>style.visibility</p:attrName>
                                        </p:attrNameLst>
                                      </p:cBhvr>
                                      <p:to>
                                        <p:strVal val="visible"/>
                                      </p:to>
                                    </p:set>
                                    <p:animEffect transition="in" filter="fade">
                                      <p:cBhvr>
                                        <p:cTn id="31" dur="1000"/>
                                        <p:tgtEl>
                                          <p:spTgt spid="14339">
                                            <p:txEl>
                                              <p:pRg st="3" end="3"/>
                                            </p:txEl>
                                          </p:spTgt>
                                        </p:tgtEl>
                                      </p:cBhvr>
                                    </p:animEffect>
                                    <p:anim calcmode="lin" valueType="num">
                                      <p:cBhvr>
                                        <p:cTn id="32" dur="10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433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4339">
                                            <p:txEl>
                                              <p:pRg st="4" end="4"/>
                                            </p:txEl>
                                          </p:spTgt>
                                        </p:tgtEl>
                                        <p:attrNameLst>
                                          <p:attrName>style.visibility</p:attrName>
                                        </p:attrNameLst>
                                      </p:cBhvr>
                                      <p:to>
                                        <p:strVal val="visible"/>
                                      </p:to>
                                    </p:set>
                                    <p:animEffect transition="in" filter="fade">
                                      <p:cBhvr>
                                        <p:cTn id="38" dur="1000"/>
                                        <p:tgtEl>
                                          <p:spTgt spid="14339">
                                            <p:txEl>
                                              <p:pRg st="4" end="4"/>
                                            </p:txEl>
                                          </p:spTgt>
                                        </p:tgtEl>
                                      </p:cBhvr>
                                    </p:animEffect>
                                    <p:anim calcmode="lin" valueType="num">
                                      <p:cBhvr>
                                        <p:cTn id="39" dur="10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1433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4339">
                                            <p:txEl>
                                              <p:pRg st="5" end="5"/>
                                            </p:txEl>
                                          </p:spTgt>
                                        </p:tgtEl>
                                        <p:attrNameLst>
                                          <p:attrName>style.visibility</p:attrName>
                                        </p:attrNameLst>
                                      </p:cBhvr>
                                      <p:to>
                                        <p:strVal val="visible"/>
                                      </p:to>
                                    </p:set>
                                    <p:animEffect transition="in" filter="fade">
                                      <p:cBhvr>
                                        <p:cTn id="45" dur="1000"/>
                                        <p:tgtEl>
                                          <p:spTgt spid="14339">
                                            <p:txEl>
                                              <p:pRg st="5" end="5"/>
                                            </p:txEl>
                                          </p:spTgt>
                                        </p:tgtEl>
                                      </p:cBhvr>
                                    </p:animEffect>
                                    <p:anim calcmode="lin" valueType="num">
                                      <p:cBhvr>
                                        <p:cTn id="46" dur="1000" fill="hold"/>
                                        <p:tgtEl>
                                          <p:spTgt spid="14339">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1433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4339"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Business Plan Outline (cont’d)</a:t>
            </a:r>
          </a:p>
        </p:txBody>
      </p:sp>
      <p:sp>
        <p:nvSpPr>
          <p:cNvPr id="15363" name="Rectangle 3"/>
          <p:cNvSpPr>
            <a:spLocks noGrp="1" noChangeArrowheads="1"/>
          </p:cNvSpPr>
          <p:nvPr>
            <p:ph idx="1"/>
          </p:nvPr>
        </p:nvSpPr>
        <p:spPr/>
        <p:txBody>
          <a:bodyPr/>
          <a:lstStyle/>
          <a:p>
            <a:r>
              <a:rPr lang="en-US" dirty="0" smtClean="0"/>
              <a:t>Marketing Plan and Strategy</a:t>
            </a:r>
          </a:p>
          <a:p>
            <a:pPr lvl="1"/>
            <a:r>
              <a:rPr lang="en-US" dirty="0" smtClean="0"/>
              <a:t>Target market and customers</a:t>
            </a:r>
          </a:p>
          <a:p>
            <a:pPr lvl="1"/>
            <a:r>
              <a:rPr lang="en-US" dirty="0" smtClean="0"/>
              <a:t>Competition and market share</a:t>
            </a:r>
          </a:p>
          <a:p>
            <a:pPr lvl="1"/>
            <a:r>
              <a:rPr lang="en-US" dirty="0" smtClean="0"/>
              <a:t>Pricing strategy</a:t>
            </a:r>
          </a:p>
          <a:p>
            <a:pPr lvl="1"/>
            <a:r>
              <a:rPr lang="en-US" dirty="0" smtClean="0"/>
              <a:t>Promotion and distribution</a:t>
            </a:r>
          </a:p>
          <a:p>
            <a:pPr lvl="1"/>
            <a:endParaRPr lang="en-US" dirty="0" smtClean="0"/>
          </a:p>
          <a:p>
            <a:r>
              <a:rPr lang="en-US" dirty="0" smtClean="0"/>
              <a:t>Operations and Support</a:t>
            </a:r>
          </a:p>
          <a:p>
            <a:pPr lvl="1"/>
            <a:r>
              <a:rPr lang="en-US" dirty="0" smtClean="0"/>
              <a:t>Quality targets</a:t>
            </a:r>
          </a:p>
          <a:p>
            <a:pPr lvl="1"/>
            <a:r>
              <a:rPr lang="en-US" dirty="0" smtClean="0"/>
              <a:t> Technology requirements</a:t>
            </a:r>
          </a:p>
          <a:p>
            <a:pPr lvl="1"/>
            <a:r>
              <a:rPr lang="en-US" dirty="0" smtClean="0"/>
              <a:t> Service support</a:t>
            </a:r>
          </a:p>
        </p:txBody>
      </p:sp>
      <p:sp>
        <p:nvSpPr>
          <p:cNvPr id="28674"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1DEB982-14B4-4269-8D9E-7AA4A84992EB}" type="slidenum">
              <a:rPr lang="en-US" smtClean="0"/>
              <a:pPr/>
              <a:t>26</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p:cTn id="7" dur="500" fill="hold"/>
                                        <p:tgtEl>
                                          <p:spTgt spid="15362"/>
                                        </p:tgtEl>
                                        <p:attrNameLst>
                                          <p:attrName>ppt_w</p:attrName>
                                        </p:attrNameLst>
                                      </p:cBhvr>
                                      <p:tavLst>
                                        <p:tav tm="0">
                                          <p:val>
                                            <p:fltVal val="0"/>
                                          </p:val>
                                        </p:tav>
                                        <p:tav tm="100000">
                                          <p:val>
                                            <p:strVal val="#ppt_w"/>
                                          </p:val>
                                        </p:tav>
                                      </p:tavLst>
                                    </p:anim>
                                    <p:anim calcmode="lin" valueType="num">
                                      <p:cBhvr>
                                        <p:cTn id="8" dur="500" fill="hold"/>
                                        <p:tgtEl>
                                          <p:spTgt spid="15362"/>
                                        </p:tgtEl>
                                        <p:attrNameLst>
                                          <p:attrName>ppt_h</p:attrName>
                                        </p:attrNameLst>
                                      </p:cBhvr>
                                      <p:tavLst>
                                        <p:tav tm="0">
                                          <p:val>
                                            <p:fltVal val="0"/>
                                          </p:val>
                                        </p:tav>
                                        <p:tav tm="100000">
                                          <p:val>
                                            <p:strVal val="#ppt_h"/>
                                          </p:val>
                                        </p:tav>
                                      </p:tavLst>
                                    </p:anim>
                                    <p:animEffect transition="in" filter="fade">
                                      <p:cBhvr>
                                        <p:cTn id="9" dur="500"/>
                                        <p:tgtEl>
                                          <p:spTgt spid="1536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363">
                                            <p:txEl>
                                              <p:pRg st="0" end="0"/>
                                            </p:txEl>
                                          </p:spTgt>
                                        </p:tgtEl>
                                        <p:attrNameLst>
                                          <p:attrName>style.visibility</p:attrName>
                                        </p:attrNameLst>
                                      </p:cBhvr>
                                      <p:to>
                                        <p:strVal val="visible"/>
                                      </p:to>
                                    </p:set>
                                    <p:animEffect transition="in" filter="fade">
                                      <p:cBhvr>
                                        <p:cTn id="14" dur="1000">
                                          <p:stCondLst>
                                            <p:cond delay="0"/>
                                          </p:stCondLst>
                                        </p:cTn>
                                        <p:tgtEl>
                                          <p:spTgt spid="1536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363">
                                            <p:txEl>
                                              <p:pRg st="1" end="1"/>
                                            </p:txEl>
                                          </p:spTgt>
                                        </p:tgtEl>
                                        <p:attrNameLst>
                                          <p:attrName>style.visibility</p:attrName>
                                        </p:attrNameLst>
                                      </p:cBhvr>
                                      <p:to>
                                        <p:strVal val="visible"/>
                                      </p:to>
                                    </p:set>
                                    <p:anim calcmode="lin" valueType="num">
                                      <p:cBhvr additive="base">
                                        <p:cTn id="19" dur="5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363">
                                            <p:txEl>
                                              <p:pRg st="2" end="2"/>
                                            </p:txEl>
                                          </p:spTgt>
                                        </p:tgtEl>
                                        <p:attrNameLst>
                                          <p:attrName>style.visibility</p:attrName>
                                        </p:attrNameLst>
                                      </p:cBhvr>
                                      <p:to>
                                        <p:strVal val="visible"/>
                                      </p:to>
                                    </p:set>
                                    <p:anim calcmode="lin" valueType="num">
                                      <p:cBhvr additive="base">
                                        <p:cTn id="25" dur="5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3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363">
                                            <p:txEl>
                                              <p:pRg st="3" end="3"/>
                                            </p:txEl>
                                          </p:spTgt>
                                        </p:tgtEl>
                                        <p:attrNameLst>
                                          <p:attrName>style.visibility</p:attrName>
                                        </p:attrNameLst>
                                      </p:cBhvr>
                                      <p:to>
                                        <p:strVal val="visible"/>
                                      </p:to>
                                    </p:set>
                                    <p:anim calcmode="lin" valueType="num">
                                      <p:cBhvr additive="base">
                                        <p:cTn id="31" dur="5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3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363">
                                            <p:txEl>
                                              <p:pRg st="4" end="4"/>
                                            </p:txEl>
                                          </p:spTgt>
                                        </p:tgtEl>
                                        <p:attrNameLst>
                                          <p:attrName>style.visibility</p:attrName>
                                        </p:attrNameLst>
                                      </p:cBhvr>
                                      <p:to>
                                        <p:strVal val="visible"/>
                                      </p:to>
                                    </p:set>
                                    <p:anim calcmode="lin" valueType="num">
                                      <p:cBhvr additive="base">
                                        <p:cTn id="37" dur="5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3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5363">
                                            <p:txEl>
                                              <p:pRg st="6" end="6"/>
                                            </p:txEl>
                                          </p:spTgt>
                                        </p:tgtEl>
                                        <p:attrNameLst>
                                          <p:attrName>style.visibility</p:attrName>
                                        </p:attrNameLst>
                                      </p:cBhvr>
                                      <p:to>
                                        <p:strVal val="visible"/>
                                      </p:to>
                                    </p:set>
                                    <p:animEffect transition="in" filter="fade">
                                      <p:cBhvr>
                                        <p:cTn id="43" dur="1000">
                                          <p:stCondLst>
                                            <p:cond delay="0"/>
                                          </p:stCondLst>
                                        </p:cTn>
                                        <p:tgtEl>
                                          <p:spTgt spid="1536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5363">
                                            <p:txEl>
                                              <p:pRg st="7" end="7"/>
                                            </p:txEl>
                                          </p:spTgt>
                                        </p:tgtEl>
                                        <p:attrNameLst>
                                          <p:attrName>style.visibility</p:attrName>
                                        </p:attrNameLst>
                                      </p:cBhvr>
                                      <p:to>
                                        <p:strVal val="visible"/>
                                      </p:to>
                                    </p:set>
                                    <p:animEffect transition="in" filter="fade">
                                      <p:cBhvr>
                                        <p:cTn id="48" dur="1000">
                                          <p:stCondLst>
                                            <p:cond delay="0"/>
                                          </p:stCondLst>
                                        </p:cTn>
                                        <p:tgtEl>
                                          <p:spTgt spid="15363">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5363">
                                            <p:txEl>
                                              <p:pRg st="8" end="8"/>
                                            </p:txEl>
                                          </p:spTgt>
                                        </p:tgtEl>
                                        <p:attrNameLst>
                                          <p:attrName>style.visibility</p:attrName>
                                        </p:attrNameLst>
                                      </p:cBhvr>
                                      <p:to>
                                        <p:strVal val="visible"/>
                                      </p:to>
                                    </p:set>
                                    <p:animEffect transition="in" filter="fade">
                                      <p:cBhvr>
                                        <p:cTn id="53" dur="1000">
                                          <p:stCondLst>
                                            <p:cond delay="0"/>
                                          </p:stCondLst>
                                        </p:cTn>
                                        <p:tgtEl>
                                          <p:spTgt spid="15363">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5363">
                                            <p:txEl>
                                              <p:pRg st="9" end="9"/>
                                            </p:txEl>
                                          </p:spTgt>
                                        </p:tgtEl>
                                        <p:attrNameLst>
                                          <p:attrName>style.visibility</p:attrName>
                                        </p:attrNameLst>
                                      </p:cBhvr>
                                      <p:to>
                                        <p:strVal val="visible"/>
                                      </p:to>
                                    </p:set>
                                    <p:animEffect transition="in" filter="fade">
                                      <p:cBhvr>
                                        <p:cTn id="58" dur="1000">
                                          <p:stCondLst>
                                            <p:cond delay="0"/>
                                          </p:stCondLst>
                                        </p:cTn>
                                        <p:tgtEl>
                                          <p:spTgt spid="153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Business Plan Outline (cont’d)</a:t>
            </a:r>
            <a:endParaRPr lang="en-US" dirty="0" smtClean="0"/>
          </a:p>
        </p:txBody>
      </p:sp>
      <p:sp>
        <p:nvSpPr>
          <p:cNvPr id="16387" name="Rectangle 3"/>
          <p:cNvSpPr>
            <a:spLocks noGrp="1" noChangeArrowheads="1"/>
          </p:cNvSpPr>
          <p:nvPr>
            <p:ph idx="1"/>
          </p:nvPr>
        </p:nvSpPr>
        <p:spPr/>
        <p:txBody>
          <a:bodyPr/>
          <a:lstStyle/>
          <a:p>
            <a:r>
              <a:rPr lang="en-US" dirty="0" smtClean="0"/>
              <a:t>Management Team</a:t>
            </a:r>
          </a:p>
          <a:p>
            <a:pPr lvl="1"/>
            <a:r>
              <a:rPr lang="en-US" dirty="0" smtClean="0"/>
              <a:t>Experience and expertise</a:t>
            </a:r>
          </a:p>
          <a:p>
            <a:pPr lvl="1"/>
            <a:r>
              <a:rPr lang="en-US" dirty="0" smtClean="0"/>
              <a:t>Organizational structure</a:t>
            </a:r>
          </a:p>
          <a:p>
            <a:pPr lvl="1"/>
            <a:r>
              <a:rPr lang="en-US" dirty="0" smtClean="0"/>
              <a:t>Intellectual property rights</a:t>
            </a:r>
          </a:p>
          <a:p>
            <a:pPr lvl="1"/>
            <a:endParaRPr lang="en-US" dirty="0" smtClean="0"/>
          </a:p>
          <a:p>
            <a:r>
              <a:rPr lang="en-US" dirty="0" smtClean="0"/>
              <a:t>Financial Plans and Projections</a:t>
            </a:r>
          </a:p>
          <a:p>
            <a:pPr lvl="1"/>
            <a:r>
              <a:rPr lang="en-US" dirty="0" smtClean="0"/>
              <a:t>Income statements &amp; balance sheets</a:t>
            </a:r>
          </a:p>
          <a:p>
            <a:pPr lvl="1"/>
            <a:r>
              <a:rPr lang="en-US" dirty="0" smtClean="0"/>
              <a:t>Statements of cash flows</a:t>
            </a:r>
          </a:p>
          <a:p>
            <a:pPr lvl="1"/>
            <a:r>
              <a:rPr lang="en-US" dirty="0" smtClean="0"/>
              <a:t>Break-even analysis</a:t>
            </a:r>
          </a:p>
          <a:p>
            <a:pPr lvl="1"/>
            <a:r>
              <a:rPr lang="en-US" dirty="0" smtClean="0"/>
              <a:t>Funding needs and sources</a:t>
            </a:r>
          </a:p>
        </p:txBody>
      </p:sp>
      <p:sp>
        <p:nvSpPr>
          <p:cNvPr id="29698"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DC16B7E-615F-44FC-80A7-9383DD7C5F40}" type="slidenum">
              <a:rPr lang="en-US" smtClean="0"/>
              <a:pPr/>
              <a:t>27</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6386"/>
                                        </p:tgtEl>
                                        <p:attrNameLst>
                                          <p:attrName>style.visibility</p:attrName>
                                        </p:attrNameLst>
                                      </p:cBhvr>
                                      <p:to>
                                        <p:strVal val="visible"/>
                                      </p:to>
                                    </p:set>
                                    <p:anim calcmode="lin" valueType="num">
                                      <p:cBhvr>
                                        <p:cTn id="7" dur="500" fill="hold"/>
                                        <p:tgtEl>
                                          <p:spTgt spid="16386"/>
                                        </p:tgtEl>
                                        <p:attrNameLst>
                                          <p:attrName>ppt_w</p:attrName>
                                        </p:attrNameLst>
                                      </p:cBhvr>
                                      <p:tavLst>
                                        <p:tav tm="0">
                                          <p:val>
                                            <p:fltVal val="0"/>
                                          </p:val>
                                        </p:tav>
                                        <p:tav tm="100000">
                                          <p:val>
                                            <p:strVal val="#ppt_w"/>
                                          </p:val>
                                        </p:tav>
                                      </p:tavLst>
                                    </p:anim>
                                    <p:anim calcmode="lin" valueType="num">
                                      <p:cBhvr>
                                        <p:cTn id="8" dur="500" fill="hold"/>
                                        <p:tgtEl>
                                          <p:spTgt spid="16386"/>
                                        </p:tgtEl>
                                        <p:attrNameLst>
                                          <p:attrName>ppt_h</p:attrName>
                                        </p:attrNameLst>
                                      </p:cBhvr>
                                      <p:tavLst>
                                        <p:tav tm="0">
                                          <p:val>
                                            <p:fltVal val="0"/>
                                          </p:val>
                                        </p:tav>
                                        <p:tav tm="100000">
                                          <p:val>
                                            <p:strVal val="#ppt_h"/>
                                          </p:val>
                                        </p:tav>
                                      </p:tavLst>
                                    </p:anim>
                                    <p:animEffect transition="in" filter="fade">
                                      <p:cBhvr>
                                        <p:cTn id="9" dur="500"/>
                                        <p:tgtEl>
                                          <p:spTgt spid="1638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6387">
                                            <p:txEl>
                                              <p:pRg st="0" end="0"/>
                                            </p:txEl>
                                          </p:spTgt>
                                        </p:tgtEl>
                                        <p:attrNameLst>
                                          <p:attrName>style.visibility</p:attrName>
                                        </p:attrNameLst>
                                      </p:cBhvr>
                                      <p:to>
                                        <p:strVal val="visible"/>
                                      </p:to>
                                    </p:set>
                                    <p:animEffect transition="in" filter="fade">
                                      <p:cBhvr>
                                        <p:cTn id="14" dur="1000">
                                          <p:stCondLst>
                                            <p:cond delay="0"/>
                                          </p:stCondLst>
                                        </p:cTn>
                                        <p:tgtEl>
                                          <p:spTgt spid="1638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6387">
                                            <p:txEl>
                                              <p:pRg st="1" end="1"/>
                                            </p:txEl>
                                          </p:spTgt>
                                        </p:tgtEl>
                                        <p:attrNameLst>
                                          <p:attrName>style.visibility</p:attrName>
                                        </p:attrNameLst>
                                      </p:cBhvr>
                                      <p:to>
                                        <p:strVal val="visible"/>
                                      </p:to>
                                    </p:set>
                                    <p:animEffect transition="in" filter="fade">
                                      <p:cBhvr>
                                        <p:cTn id="19" dur="1000">
                                          <p:stCondLst>
                                            <p:cond delay="0"/>
                                          </p:stCondLst>
                                        </p:cTn>
                                        <p:tgtEl>
                                          <p:spTgt spid="16387">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387">
                                            <p:txEl>
                                              <p:pRg st="2" end="2"/>
                                            </p:txEl>
                                          </p:spTgt>
                                        </p:tgtEl>
                                        <p:attrNameLst>
                                          <p:attrName>style.visibility</p:attrName>
                                        </p:attrNameLst>
                                      </p:cBhvr>
                                      <p:to>
                                        <p:strVal val="visible"/>
                                      </p:to>
                                    </p:set>
                                    <p:animEffect transition="in" filter="fade">
                                      <p:cBhvr>
                                        <p:cTn id="24" dur="1000">
                                          <p:stCondLst>
                                            <p:cond delay="0"/>
                                          </p:stCondLst>
                                        </p:cTn>
                                        <p:tgtEl>
                                          <p:spTgt spid="16387">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6387">
                                            <p:txEl>
                                              <p:pRg st="3" end="3"/>
                                            </p:txEl>
                                          </p:spTgt>
                                        </p:tgtEl>
                                        <p:attrNameLst>
                                          <p:attrName>style.visibility</p:attrName>
                                        </p:attrNameLst>
                                      </p:cBhvr>
                                      <p:to>
                                        <p:strVal val="visible"/>
                                      </p:to>
                                    </p:set>
                                    <p:animEffect transition="in" filter="fade">
                                      <p:cBhvr>
                                        <p:cTn id="29" dur="1000">
                                          <p:stCondLst>
                                            <p:cond delay="0"/>
                                          </p:stCondLst>
                                        </p:cTn>
                                        <p:tgtEl>
                                          <p:spTgt spid="16387">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6387">
                                            <p:txEl>
                                              <p:pRg st="5" end="5"/>
                                            </p:txEl>
                                          </p:spTgt>
                                        </p:tgtEl>
                                        <p:attrNameLst>
                                          <p:attrName>style.visibility</p:attrName>
                                        </p:attrNameLst>
                                      </p:cBhvr>
                                      <p:to>
                                        <p:strVal val="visible"/>
                                      </p:to>
                                    </p:set>
                                    <p:animEffect transition="in" filter="fade">
                                      <p:cBhvr>
                                        <p:cTn id="34" dur="1000">
                                          <p:stCondLst>
                                            <p:cond delay="0"/>
                                          </p:stCondLst>
                                        </p:cTn>
                                        <p:tgtEl>
                                          <p:spTgt spid="16387">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6387">
                                            <p:txEl>
                                              <p:pRg st="6" end="6"/>
                                            </p:txEl>
                                          </p:spTgt>
                                        </p:tgtEl>
                                        <p:attrNameLst>
                                          <p:attrName>style.visibility</p:attrName>
                                        </p:attrNameLst>
                                      </p:cBhvr>
                                      <p:to>
                                        <p:strVal val="visible"/>
                                      </p:to>
                                    </p:set>
                                    <p:animEffect transition="in" filter="fade">
                                      <p:cBhvr>
                                        <p:cTn id="39" dur="1000">
                                          <p:stCondLst>
                                            <p:cond delay="0"/>
                                          </p:stCondLst>
                                        </p:cTn>
                                        <p:tgtEl>
                                          <p:spTgt spid="16387">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6387">
                                            <p:txEl>
                                              <p:pRg st="7" end="7"/>
                                            </p:txEl>
                                          </p:spTgt>
                                        </p:tgtEl>
                                        <p:attrNameLst>
                                          <p:attrName>style.visibility</p:attrName>
                                        </p:attrNameLst>
                                      </p:cBhvr>
                                      <p:to>
                                        <p:strVal val="visible"/>
                                      </p:to>
                                    </p:set>
                                    <p:animEffect transition="in" filter="fade">
                                      <p:cBhvr>
                                        <p:cTn id="44" dur="1000">
                                          <p:stCondLst>
                                            <p:cond delay="0"/>
                                          </p:stCondLst>
                                        </p:cTn>
                                        <p:tgtEl>
                                          <p:spTgt spid="16387">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6387">
                                            <p:txEl>
                                              <p:pRg st="8" end="8"/>
                                            </p:txEl>
                                          </p:spTgt>
                                        </p:tgtEl>
                                        <p:attrNameLst>
                                          <p:attrName>style.visibility</p:attrName>
                                        </p:attrNameLst>
                                      </p:cBhvr>
                                      <p:to>
                                        <p:strVal val="visible"/>
                                      </p:to>
                                    </p:set>
                                    <p:animEffect transition="in" filter="fade">
                                      <p:cBhvr>
                                        <p:cTn id="49" dur="1000">
                                          <p:stCondLst>
                                            <p:cond delay="0"/>
                                          </p:stCondLst>
                                        </p:cTn>
                                        <p:tgtEl>
                                          <p:spTgt spid="16387">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6387">
                                            <p:txEl>
                                              <p:pRg st="9" end="9"/>
                                            </p:txEl>
                                          </p:spTgt>
                                        </p:tgtEl>
                                        <p:attrNameLst>
                                          <p:attrName>style.visibility</p:attrName>
                                        </p:attrNameLst>
                                      </p:cBhvr>
                                      <p:to>
                                        <p:strVal val="visible"/>
                                      </p:to>
                                    </p:set>
                                    <p:animEffect transition="in" filter="fade">
                                      <p:cBhvr>
                                        <p:cTn id="54" dur="1000">
                                          <p:stCondLst>
                                            <p:cond delay="0"/>
                                          </p:stCondLst>
                                        </p:cTn>
                                        <p:tgtEl>
                                          <p:spTgt spid="1638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387"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Business Plan Outline (cont’d)</a:t>
            </a:r>
          </a:p>
        </p:txBody>
      </p:sp>
      <p:sp>
        <p:nvSpPr>
          <p:cNvPr id="17411" name="Rectangle 3"/>
          <p:cNvSpPr>
            <a:spLocks noGrp="1" noChangeArrowheads="1"/>
          </p:cNvSpPr>
          <p:nvPr>
            <p:ph idx="1"/>
          </p:nvPr>
        </p:nvSpPr>
        <p:spPr/>
        <p:txBody>
          <a:bodyPr/>
          <a:lstStyle/>
          <a:p>
            <a:r>
              <a:rPr lang="en-US" dirty="0" smtClean="0"/>
              <a:t>Risks and Opportunities </a:t>
            </a:r>
          </a:p>
          <a:p>
            <a:pPr lvl="1"/>
            <a:r>
              <a:rPr lang="en-US" dirty="0" smtClean="0"/>
              <a:t>Possible problems and risks</a:t>
            </a:r>
          </a:p>
          <a:p>
            <a:pPr lvl="1"/>
            <a:r>
              <a:rPr lang="en-US" dirty="0" smtClean="0"/>
              <a:t>Real option opportunities</a:t>
            </a:r>
          </a:p>
          <a:p>
            <a:pPr lvl="1"/>
            <a:endParaRPr lang="en-US" dirty="0" smtClean="0"/>
          </a:p>
          <a:p>
            <a:r>
              <a:rPr lang="en-US" dirty="0" smtClean="0"/>
              <a:t>Appendix</a:t>
            </a:r>
          </a:p>
          <a:p>
            <a:pPr lvl="1"/>
            <a:r>
              <a:rPr lang="en-US" dirty="0" smtClean="0"/>
              <a:t>Detailed support for financial forecasts </a:t>
            </a:r>
          </a:p>
          <a:p>
            <a:pPr lvl="1"/>
            <a:r>
              <a:rPr lang="en-US" dirty="0" smtClean="0"/>
              <a:t>Timeline and milestones</a:t>
            </a:r>
          </a:p>
          <a:p>
            <a:endParaRPr lang="en-US" dirty="0" smtClean="0"/>
          </a:p>
        </p:txBody>
      </p:sp>
      <p:sp>
        <p:nvSpPr>
          <p:cNvPr id="30722"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0528F7D-D926-441A-8A5C-F72CC2697EDF}" type="slidenum">
              <a:rPr lang="en-US" smtClean="0"/>
              <a:pPr/>
              <a:t>28</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p:cTn id="7" dur="500" fill="hold"/>
                                        <p:tgtEl>
                                          <p:spTgt spid="17410"/>
                                        </p:tgtEl>
                                        <p:attrNameLst>
                                          <p:attrName>ppt_w</p:attrName>
                                        </p:attrNameLst>
                                      </p:cBhvr>
                                      <p:tavLst>
                                        <p:tav tm="0">
                                          <p:val>
                                            <p:fltVal val="0"/>
                                          </p:val>
                                        </p:tav>
                                        <p:tav tm="100000">
                                          <p:val>
                                            <p:strVal val="#ppt_w"/>
                                          </p:val>
                                        </p:tav>
                                      </p:tavLst>
                                    </p:anim>
                                    <p:anim calcmode="lin" valueType="num">
                                      <p:cBhvr>
                                        <p:cTn id="8" dur="500" fill="hold"/>
                                        <p:tgtEl>
                                          <p:spTgt spid="17410"/>
                                        </p:tgtEl>
                                        <p:attrNameLst>
                                          <p:attrName>ppt_h</p:attrName>
                                        </p:attrNameLst>
                                      </p:cBhvr>
                                      <p:tavLst>
                                        <p:tav tm="0">
                                          <p:val>
                                            <p:fltVal val="0"/>
                                          </p:val>
                                        </p:tav>
                                        <p:tav tm="100000">
                                          <p:val>
                                            <p:strVal val="#ppt_h"/>
                                          </p:val>
                                        </p:tav>
                                      </p:tavLst>
                                    </p:anim>
                                    <p:animEffect transition="in" filter="fade">
                                      <p:cBhvr>
                                        <p:cTn id="9" dur="500"/>
                                        <p:tgtEl>
                                          <p:spTgt spid="1741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7411">
                                            <p:txEl>
                                              <p:pRg st="0" end="0"/>
                                            </p:txEl>
                                          </p:spTgt>
                                        </p:tgtEl>
                                        <p:attrNameLst>
                                          <p:attrName>style.visibility</p:attrName>
                                        </p:attrNameLst>
                                      </p:cBhvr>
                                      <p:to>
                                        <p:strVal val="visible"/>
                                      </p:to>
                                    </p:set>
                                    <p:animEffect transition="in" filter="fade">
                                      <p:cBhvr>
                                        <p:cTn id="14" dur="1000">
                                          <p:stCondLst>
                                            <p:cond delay="0"/>
                                          </p:stCondLst>
                                        </p:cTn>
                                        <p:tgtEl>
                                          <p:spTgt spid="1741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7411">
                                            <p:txEl>
                                              <p:pRg st="1" end="1"/>
                                            </p:txEl>
                                          </p:spTgt>
                                        </p:tgtEl>
                                        <p:attrNameLst>
                                          <p:attrName>style.visibility</p:attrName>
                                        </p:attrNameLst>
                                      </p:cBhvr>
                                      <p:to>
                                        <p:strVal val="visible"/>
                                      </p:to>
                                    </p:set>
                                    <p:animEffect transition="in" filter="fade">
                                      <p:cBhvr>
                                        <p:cTn id="19" dur="1000">
                                          <p:stCondLst>
                                            <p:cond delay="0"/>
                                          </p:stCondLst>
                                        </p:cTn>
                                        <p:tgtEl>
                                          <p:spTgt spid="17411">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7411">
                                            <p:txEl>
                                              <p:pRg st="2" end="2"/>
                                            </p:txEl>
                                          </p:spTgt>
                                        </p:tgtEl>
                                        <p:attrNameLst>
                                          <p:attrName>style.visibility</p:attrName>
                                        </p:attrNameLst>
                                      </p:cBhvr>
                                      <p:to>
                                        <p:strVal val="visible"/>
                                      </p:to>
                                    </p:set>
                                    <p:animEffect transition="in" filter="fade">
                                      <p:cBhvr>
                                        <p:cTn id="24" dur="1000">
                                          <p:stCondLst>
                                            <p:cond delay="0"/>
                                          </p:stCondLst>
                                        </p:cTn>
                                        <p:tgtEl>
                                          <p:spTgt spid="17411">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7411">
                                            <p:txEl>
                                              <p:pRg st="4" end="4"/>
                                            </p:txEl>
                                          </p:spTgt>
                                        </p:tgtEl>
                                        <p:attrNameLst>
                                          <p:attrName>style.visibility</p:attrName>
                                        </p:attrNameLst>
                                      </p:cBhvr>
                                      <p:to>
                                        <p:strVal val="visible"/>
                                      </p:to>
                                    </p:set>
                                    <p:animEffect transition="in" filter="fade">
                                      <p:cBhvr>
                                        <p:cTn id="29" dur="1000">
                                          <p:stCondLst>
                                            <p:cond delay="0"/>
                                          </p:stCondLst>
                                        </p:cTn>
                                        <p:tgtEl>
                                          <p:spTgt spid="17411">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7411">
                                            <p:txEl>
                                              <p:pRg st="5" end="5"/>
                                            </p:txEl>
                                          </p:spTgt>
                                        </p:tgtEl>
                                        <p:attrNameLst>
                                          <p:attrName>style.visibility</p:attrName>
                                        </p:attrNameLst>
                                      </p:cBhvr>
                                      <p:to>
                                        <p:strVal val="visible"/>
                                      </p:to>
                                    </p:set>
                                    <p:animEffect transition="in" filter="fade">
                                      <p:cBhvr>
                                        <p:cTn id="34" dur="1000">
                                          <p:stCondLst>
                                            <p:cond delay="0"/>
                                          </p:stCondLst>
                                        </p:cTn>
                                        <p:tgtEl>
                                          <p:spTgt spid="17411">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7411">
                                            <p:txEl>
                                              <p:pRg st="6" end="6"/>
                                            </p:txEl>
                                          </p:spTgt>
                                        </p:tgtEl>
                                        <p:attrNameLst>
                                          <p:attrName>style.visibility</p:attrName>
                                        </p:attrNameLst>
                                      </p:cBhvr>
                                      <p:to>
                                        <p:strVal val="visible"/>
                                      </p:to>
                                    </p:set>
                                    <p:animEffect transition="in" filter="fade">
                                      <p:cBhvr>
                                        <p:cTn id="39" dur="1000">
                                          <p:stCondLst>
                                            <p:cond delay="0"/>
                                          </p:stCondLst>
                                        </p:cTn>
                                        <p:tgtEl>
                                          <p:spTgt spid="174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P spid="1741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Various Types of Firms</a:t>
            </a:r>
          </a:p>
        </p:txBody>
      </p:sp>
      <p:sp>
        <p:nvSpPr>
          <p:cNvPr id="5123" name="Content Placeholder 2"/>
          <p:cNvSpPr>
            <a:spLocks noGrp="1"/>
          </p:cNvSpPr>
          <p:nvPr>
            <p:ph idx="1"/>
          </p:nvPr>
        </p:nvSpPr>
        <p:spPr/>
        <p:txBody>
          <a:bodyPr>
            <a:normAutofit/>
          </a:bodyPr>
          <a:lstStyle/>
          <a:p>
            <a:r>
              <a:rPr lang="en-US" sz="2000" dirty="0" smtClean="0"/>
              <a:t>Salary-replacement firms: firms that provide their owners with income levels comparable to what they could have earned working for much larger firms</a:t>
            </a:r>
          </a:p>
          <a:p>
            <a:r>
              <a:rPr lang="en-US" sz="2000" dirty="0" smtClean="0"/>
              <a:t>Lifestyle firms: firms that allow owners to pursue specific lifestyles while being paid for doing what they like to do</a:t>
            </a:r>
          </a:p>
          <a:p>
            <a:r>
              <a:rPr lang="en-US" sz="2000" dirty="0" smtClean="0"/>
              <a:t>Entrepreneurial ventures: entrepreneurial firms that are flows- and performance-oriented as reflected in rapid value creation over time</a:t>
            </a:r>
          </a:p>
        </p:txBody>
      </p:sp>
      <p:sp>
        <p:nvSpPr>
          <p:cNvPr id="5124" name="Slide Number Placeholder 3"/>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3488974-C895-467F-BE2C-81A805025E9E}" type="slidenum">
              <a:rPr lang="en-US" smtClean="0"/>
              <a:pPr/>
              <a:t>3</a:t>
            </a:fld>
            <a:endParaRPr lang="en-US"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mtClean="0"/>
              <a:t>Components of a Sound Business Model</a:t>
            </a:r>
          </a:p>
        </p:txBody>
      </p:sp>
      <p:sp>
        <p:nvSpPr>
          <p:cNvPr id="50179" name="Rectangle 3"/>
          <p:cNvSpPr>
            <a:spLocks noGrp="1" noChangeArrowheads="1"/>
          </p:cNvSpPr>
          <p:nvPr>
            <p:ph idx="1"/>
          </p:nvPr>
        </p:nvSpPr>
        <p:spPr/>
        <p:txBody>
          <a:bodyPr>
            <a:normAutofit/>
          </a:bodyPr>
          <a:lstStyle/>
          <a:p>
            <a:r>
              <a:rPr lang="en-US" sz="2000" smtClean="0"/>
              <a:t>Generate Revenues (You must have customers and sell them something)</a:t>
            </a:r>
          </a:p>
          <a:p>
            <a:r>
              <a:rPr lang="en-US" sz="2000" smtClean="0"/>
              <a:t>Make Profits (You must eventually have revenues that exceed the expenses of generating those revenues)</a:t>
            </a:r>
          </a:p>
          <a:p>
            <a:r>
              <a:rPr lang="en-US" sz="2000" smtClean="0"/>
              <a:t>Produce Free Cash Flows (You must generate cash inflows that exceed net working capital and capital expenditures) </a:t>
            </a:r>
          </a:p>
          <a:p>
            <a:endParaRPr lang="en-US" sz="2000" dirty="0" smtClean="0"/>
          </a:p>
        </p:txBody>
      </p:sp>
      <p:sp>
        <p:nvSpPr>
          <p:cNvPr id="6146"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D5D30B5-6D83-451D-BA5F-4DEE449D28A5}" type="slidenum">
              <a:rPr lang="en-US" smtClean="0"/>
              <a:pPr/>
              <a:t>4</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0178"/>
                                        </p:tgtEl>
                                        <p:attrNameLst>
                                          <p:attrName>style.visibility</p:attrName>
                                        </p:attrNameLst>
                                      </p:cBhvr>
                                      <p:to>
                                        <p:strVal val="visible"/>
                                      </p:to>
                                    </p:set>
                                    <p:anim calcmode="lin" valueType="num">
                                      <p:cBhvr>
                                        <p:cTn id="7" dur="500" fill="hold"/>
                                        <p:tgtEl>
                                          <p:spTgt spid="50178"/>
                                        </p:tgtEl>
                                        <p:attrNameLst>
                                          <p:attrName>ppt_w</p:attrName>
                                        </p:attrNameLst>
                                      </p:cBhvr>
                                      <p:tavLst>
                                        <p:tav tm="0">
                                          <p:val>
                                            <p:fltVal val="0"/>
                                          </p:val>
                                        </p:tav>
                                        <p:tav tm="100000">
                                          <p:val>
                                            <p:strVal val="#ppt_w"/>
                                          </p:val>
                                        </p:tav>
                                      </p:tavLst>
                                    </p:anim>
                                    <p:anim calcmode="lin" valueType="num">
                                      <p:cBhvr>
                                        <p:cTn id="8" dur="500" fill="hold"/>
                                        <p:tgtEl>
                                          <p:spTgt spid="50178"/>
                                        </p:tgtEl>
                                        <p:attrNameLst>
                                          <p:attrName>ppt_h</p:attrName>
                                        </p:attrNameLst>
                                      </p:cBhvr>
                                      <p:tavLst>
                                        <p:tav tm="0">
                                          <p:val>
                                            <p:fltVal val="0"/>
                                          </p:val>
                                        </p:tav>
                                        <p:tav tm="100000">
                                          <p:val>
                                            <p:strVal val="#ppt_h"/>
                                          </p:val>
                                        </p:tav>
                                      </p:tavLst>
                                    </p:anim>
                                    <p:animEffect transition="in" filter="fade">
                                      <p:cBhvr>
                                        <p:cTn id="9" dur="500"/>
                                        <p:tgtEl>
                                          <p:spTgt spid="5017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0179">
                                            <p:txEl>
                                              <p:pRg st="0" end="0"/>
                                            </p:txEl>
                                          </p:spTgt>
                                        </p:tgtEl>
                                        <p:attrNameLst>
                                          <p:attrName>style.visibility</p:attrName>
                                        </p:attrNameLst>
                                      </p:cBhvr>
                                      <p:to>
                                        <p:strVal val="visible"/>
                                      </p:to>
                                    </p:set>
                                    <p:animEffect transition="in" filter="fade">
                                      <p:cBhvr>
                                        <p:cTn id="14" dur="1000">
                                          <p:stCondLst>
                                            <p:cond delay="0"/>
                                          </p:stCondLst>
                                        </p:cTn>
                                        <p:tgtEl>
                                          <p:spTgt spid="50179">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0179">
                                            <p:txEl>
                                              <p:pRg st="1" end="1"/>
                                            </p:txEl>
                                          </p:spTgt>
                                        </p:tgtEl>
                                        <p:attrNameLst>
                                          <p:attrName>style.visibility</p:attrName>
                                        </p:attrNameLst>
                                      </p:cBhvr>
                                      <p:to>
                                        <p:strVal val="visible"/>
                                      </p:to>
                                    </p:set>
                                    <p:animEffect transition="in" filter="fade">
                                      <p:cBhvr>
                                        <p:cTn id="19" dur="1000">
                                          <p:stCondLst>
                                            <p:cond delay="0"/>
                                          </p:stCondLst>
                                        </p:cTn>
                                        <p:tgtEl>
                                          <p:spTgt spid="50179">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0179">
                                            <p:txEl>
                                              <p:pRg st="2" end="2"/>
                                            </p:txEl>
                                          </p:spTgt>
                                        </p:tgtEl>
                                        <p:attrNameLst>
                                          <p:attrName>style.visibility</p:attrName>
                                        </p:attrNameLst>
                                      </p:cBhvr>
                                      <p:to>
                                        <p:strVal val="visible"/>
                                      </p:to>
                                    </p:set>
                                    <p:animEffect transition="in" filter="fade">
                                      <p:cBhvr>
                                        <p:cTn id="24" dur="1000">
                                          <p:stCondLst>
                                            <p:cond delay="0"/>
                                          </p:stCondLst>
                                        </p:cTn>
                                        <p:tgtEl>
                                          <p:spTgt spid="501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p:bldP spid="50179"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22960" y="365760"/>
            <a:ext cx="7863840" cy="548640"/>
          </a:xfrm>
        </p:spPr>
        <p:txBody>
          <a:bodyPr/>
          <a:lstStyle/>
          <a:p>
            <a:r>
              <a:rPr lang="en-US" sz="2200" dirty="0" smtClean="0"/>
              <a:t>Best Practices of High Growth &amp; Performance Firms</a:t>
            </a:r>
          </a:p>
        </p:txBody>
      </p:sp>
      <p:sp>
        <p:nvSpPr>
          <p:cNvPr id="5123" name="Rectangle 3"/>
          <p:cNvSpPr>
            <a:spLocks noGrp="1" noChangeArrowheads="1"/>
          </p:cNvSpPr>
          <p:nvPr>
            <p:ph idx="1"/>
          </p:nvPr>
        </p:nvSpPr>
        <p:spPr/>
        <p:txBody>
          <a:bodyPr/>
          <a:lstStyle/>
          <a:p>
            <a:r>
              <a:rPr lang="en-US" dirty="0" smtClean="0"/>
              <a:t>Three Areas:</a:t>
            </a:r>
          </a:p>
          <a:p>
            <a:pPr>
              <a:buClr>
                <a:schemeClr val="accent2"/>
              </a:buClr>
              <a:buFont typeface="Wingdings" panose="05000000000000000000" pitchFamily="2" charset="2"/>
              <a:buChar char="§"/>
            </a:pPr>
            <a:r>
              <a:rPr lang="en-US" dirty="0" smtClean="0"/>
              <a:t>Marketing Practices</a:t>
            </a:r>
          </a:p>
          <a:p>
            <a:pPr>
              <a:buClr>
                <a:schemeClr val="accent2"/>
              </a:buClr>
              <a:buFont typeface="Wingdings" panose="05000000000000000000" pitchFamily="2" charset="2"/>
              <a:buChar char="§"/>
            </a:pPr>
            <a:r>
              <a:rPr lang="en-US" dirty="0" smtClean="0"/>
              <a:t>Financial Practices</a:t>
            </a:r>
          </a:p>
          <a:p>
            <a:pPr>
              <a:buClr>
                <a:schemeClr val="accent2"/>
              </a:buClr>
              <a:buFont typeface="Wingdings" panose="05000000000000000000" pitchFamily="2" charset="2"/>
              <a:buChar char="§"/>
            </a:pPr>
            <a:r>
              <a:rPr lang="en-US" dirty="0" smtClean="0"/>
              <a:t>Management Practices</a:t>
            </a:r>
          </a:p>
          <a:p>
            <a:r>
              <a:rPr lang="en-US" dirty="0" smtClean="0"/>
              <a:t>	[Note: While Operations/Production practices are not listed separately, they go hand-in-hand with high quality products and services, as well as on-time delivery]</a:t>
            </a:r>
          </a:p>
        </p:txBody>
      </p:sp>
      <p:sp>
        <p:nvSpPr>
          <p:cNvPr id="7170"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D06EF57-8EC2-40F6-8248-C0060AE6F4F4}" type="slidenum">
              <a:rPr lang="en-US" smtClean="0"/>
              <a:pPr/>
              <a:t>5</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500" fill="hold"/>
                                        <p:tgtEl>
                                          <p:spTgt spid="5122"/>
                                        </p:tgtEl>
                                        <p:attrNameLst>
                                          <p:attrName>ppt_w</p:attrName>
                                        </p:attrNameLst>
                                      </p:cBhvr>
                                      <p:tavLst>
                                        <p:tav tm="0">
                                          <p:val>
                                            <p:fltVal val="0"/>
                                          </p:val>
                                        </p:tav>
                                        <p:tav tm="100000">
                                          <p:val>
                                            <p:strVal val="#ppt_w"/>
                                          </p:val>
                                        </p:tav>
                                      </p:tavLst>
                                    </p:anim>
                                    <p:anim calcmode="lin" valueType="num">
                                      <p:cBhvr>
                                        <p:cTn id="8" dur="500" fill="hold"/>
                                        <p:tgtEl>
                                          <p:spTgt spid="5122"/>
                                        </p:tgtEl>
                                        <p:attrNameLst>
                                          <p:attrName>ppt_h</p:attrName>
                                        </p:attrNameLst>
                                      </p:cBhvr>
                                      <p:tavLst>
                                        <p:tav tm="0">
                                          <p:val>
                                            <p:fltVal val="0"/>
                                          </p:val>
                                        </p:tav>
                                        <p:tav tm="100000">
                                          <p:val>
                                            <p:strVal val="#ppt_h"/>
                                          </p:val>
                                        </p:tav>
                                      </p:tavLst>
                                    </p:anim>
                                    <p:animEffect transition="in" filter="fade">
                                      <p:cBhvr>
                                        <p:cTn id="9" dur="500"/>
                                        <p:tgtEl>
                                          <p:spTgt spid="512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123">
                                            <p:txEl>
                                              <p:pRg st="0" end="0"/>
                                            </p:txEl>
                                          </p:spTgt>
                                        </p:tgtEl>
                                        <p:attrNameLst>
                                          <p:attrName>style.visibility</p:attrName>
                                        </p:attrNameLst>
                                      </p:cBhvr>
                                      <p:to>
                                        <p:strVal val="visible"/>
                                      </p:to>
                                    </p:set>
                                    <p:animEffect transition="in" filter="fade">
                                      <p:cBhvr>
                                        <p:cTn id="14" dur="1000">
                                          <p:stCondLst>
                                            <p:cond delay="0"/>
                                          </p:stCondLst>
                                        </p:cTn>
                                        <p:tgtEl>
                                          <p:spTgt spid="5123">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123">
                                            <p:txEl>
                                              <p:pRg st="1" end="1"/>
                                            </p:txEl>
                                          </p:spTgt>
                                        </p:tgtEl>
                                        <p:attrNameLst>
                                          <p:attrName>style.visibility</p:attrName>
                                        </p:attrNameLst>
                                      </p:cBhvr>
                                      <p:to>
                                        <p:strVal val="visible"/>
                                      </p:to>
                                    </p:set>
                                    <p:animEffect transition="in" filter="fade">
                                      <p:cBhvr>
                                        <p:cTn id="19" dur="1000">
                                          <p:stCondLst>
                                            <p:cond delay="0"/>
                                          </p:stCondLst>
                                        </p:cTn>
                                        <p:tgtEl>
                                          <p:spTgt spid="5123">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123">
                                            <p:txEl>
                                              <p:pRg st="2" end="2"/>
                                            </p:txEl>
                                          </p:spTgt>
                                        </p:tgtEl>
                                        <p:attrNameLst>
                                          <p:attrName>style.visibility</p:attrName>
                                        </p:attrNameLst>
                                      </p:cBhvr>
                                      <p:to>
                                        <p:strVal val="visible"/>
                                      </p:to>
                                    </p:set>
                                    <p:animEffect transition="in" filter="fade">
                                      <p:cBhvr>
                                        <p:cTn id="24" dur="1000">
                                          <p:stCondLst>
                                            <p:cond delay="0"/>
                                          </p:stCondLst>
                                        </p:cTn>
                                        <p:tgtEl>
                                          <p:spTgt spid="5123">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123">
                                            <p:txEl>
                                              <p:pRg st="3" end="3"/>
                                            </p:txEl>
                                          </p:spTgt>
                                        </p:tgtEl>
                                        <p:attrNameLst>
                                          <p:attrName>style.visibility</p:attrName>
                                        </p:attrNameLst>
                                      </p:cBhvr>
                                      <p:to>
                                        <p:strVal val="visible"/>
                                      </p:to>
                                    </p:set>
                                    <p:animEffect transition="in" filter="fade">
                                      <p:cBhvr>
                                        <p:cTn id="29" dur="1000">
                                          <p:stCondLst>
                                            <p:cond delay="0"/>
                                          </p:stCondLst>
                                        </p:cTn>
                                        <p:tgtEl>
                                          <p:spTgt spid="5123">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123">
                                            <p:txEl>
                                              <p:pRg st="4" end="4"/>
                                            </p:txEl>
                                          </p:spTgt>
                                        </p:tgtEl>
                                        <p:attrNameLst>
                                          <p:attrName>style.visibility</p:attrName>
                                        </p:attrNameLst>
                                      </p:cBhvr>
                                      <p:to>
                                        <p:strVal val="visible"/>
                                      </p:to>
                                    </p:set>
                                    <p:animEffect transition="in" filter="fade">
                                      <p:cBhvr>
                                        <p:cTn id="34" dur="1000">
                                          <p:stCondLst>
                                            <p:cond delay="0"/>
                                          </p:stCondLst>
                                        </p:cTn>
                                        <p:tgtEl>
                                          <p:spTgt spid="5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Best Practices: Marketing</a:t>
            </a:r>
          </a:p>
        </p:txBody>
      </p:sp>
      <p:sp>
        <p:nvSpPr>
          <p:cNvPr id="6147" name="Rectangle 3"/>
          <p:cNvSpPr>
            <a:spLocks noGrp="1" noChangeArrowheads="1"/>
          </p:cNvSpPr>
          <p:nvPr>
            <p:ph idx="1"/>
          </p:nvPr>
        </p:nvSpPr>
        <p:spPr/>
        <p:txBody>
          <a:bodyPr/>
          <a:lstStyle/>
          <a:p>
            <a:r>
              <a:rPr lang="en-US" smtClean="0"/>
              <a:t>Deliver high quality products or services</a:t>
            </a:r>
          </a:p>
          <a:p>
            <a:r>
              <a:rPr lang="en-US" smtClean="0"/>
              <a:t>Develop new products or services that are considered to be the best</a:t>
            </a:r>
          </a:p>
          <a:p>
            <a:r>
              <a:rPr lang="en-US" smtClean="0"/>
              <a:t>Offer products or services that command higher prices and margins</a:t>
            </a:r>
          </a:p>
          <a:p>
            <a:r>
              <a:rPr lang="en-US" smtClean="0"/>
              <a:t>Develop efficient distribution channels and superior service support facilities</a:t>
            </a:r>
            <a:endParaRPr lang="en-US" dirty="0" smtClean="0"/>
          </a:p>
        </p:txBody>
      </p:sp>
      <p:sp>
        <p:nvSpPr>
          <p:cNvPr id="8194"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7DA93F7-2E20-4025-AC59-8AEA26C86389}" type="slidenum">
              <a:rPr lang="en-US" smtClean="0"/>
              <a:pPr/>
              <a:t>6</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500" fill="hold"/>
                                        <p:tgtEl>
                                          <p:spTgt spid="6146"/>
                                        </p:tgtEl>
                                        <p:attrNameLst>
                                          <p:attrName>ppt_w</p:attrName>
                                        </p:attrNameLst>
                                      </p:cBhvr>
                                      <p:tavLst>
                                        <p:tav tm="0">
                                          <p:val>
                                            <p:fltVal val="0"/>
                                          </p:val>
                                        </p:tav>
                                        <p:tav tm="100000">
                                          <p:val>
                                            <p:strVal val="#ppt_w"/>
                                          </p:val>
                                        </p:tav>
                                      </p:tavLst>
                                    </p:anim>
                                    <p:anim calcmode="lin" valueType="num">
                                      <p:cBhvr>
                                        <p:cTn id="8" dur="500" fill="hold"/>
                                        <p:tgtEl>
                                          <p:spTgt spid="6146"/>
                                        </p:tgtEl>
                                        <p:attrNameLst>
                                          <p:attrName>ppt_h</p:attrName>
                                        </p:attrNameLst>
                                      </p:cBhvr>
                                      <p:tavLst>
                                        <p:tav tm="0">
                                          <p:val>
                                            <p:fltVal val="0"/>
                                          </p:val>
                                        </p:tav>
                                        <p:tav tm="100000">
                                          <p:val>
                                            <p:strVal val="#ppt_h"/>
                                          </p:val>
                                        </p:tav>
                                      </p:tavLst>
                                    </p:anim>
                                    <p:animEffect transition="in" filter="fade">
                                      <p:cBhvr>
                                        <p:cTn id="9" dur="500"/>
                                        <p:tgtEl>
                                          <p:spTgt spid="614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147">
                                            <p:txEl>
                                              <p:pRg st="0" end="0"/>
                                            </p:txEl>
                                          </p:spTgt>
                                        </p:tgtEl>
                                        <p:attrNameLst>
                                          <p:attrName>style.visibility</p:attrName>
                                        </p:attrNameLst>
                                      </p:cBhvr>
                                      <p:to>
                                        <p:strVal val="visible"/>
                                      </p:to>
                                    </p:set>
                                    <p:animEffect transition="in" filter="fade">
                                      <p:cBhvr>
                                        <p:cTn id="14" dur="1000">
                                          <p:stCondLst>
                                            <p:cond delay="0"/>
                                          </p:stCondLst>
                                        </p:cTn>
                                        <p:tgtEl>
                                          <p:spTgt spid="614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147">
                                            <p:txEl>
                                              <p:pRg st="1" end="1"/>
                                            </p:txEl>
                                          </p:spTgt>
                                        </p:tgtEl>
                                        <p:attrNameLst>
                                          <p:attrName>style.visibility</p:attrName>
                                        </p:attrNameLst>
                                      </p:cBhvr>
                                      <p:to>
                                        <p:strVal val="visible"/>
                                      </p:to>
                                    </p:set>
                                    <p:animEffect transition="in" filter="fade">
                                      <p:cBhvr>
                                        <p:cTn id="19" dur="1000">
                                          <p:stCondLst>
                                            <p:cond delay="0"/>
                                          </p:stCondLst>
                                        </p:cTn>
                                        <p:tgtEl>
                                          <p:spTgt spid="6147">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147">
                                            <p:txEl>
                                              <p:pRg st="2" end="2"/>
                                            </p:txEl>
                                          </p:spTgt>
                                        </p:tgtEl>
                                        <p:attrNameLst>
                                          <p:attrName>style.visibility</p:attrName>
                                        </p:attrNameLst>
                                      </p:cBhvr>
                                      <p:to>
                                        <p:strVal val="visible"/>
                                      </p:to>
                                    </p:set>
                                    <p:animEffect transition="in" filter="fade">
                                      <p:cBhvr>
                                        <p:cTn id="24" dur="1000">
                                          <p:stCondLst>
                                            <p:cond delay="0"/>
                                          </p:stCondLst>
                                        </p:cTn>
                                        <p:tgtEl>
                                          <p:spTgt spid="6147">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147">
                                            <p:txEl>
                                              <p:pRg st="3" end="3"/>
                                            </p:txEl>
                                          </p:spTgt>
                                        </p:tgtEl>
                                        <p:attrNameLst>
                                          <p:attrName>style.visibility</p:attrName>
                                        </p:attrNameLst>
                                      </p:cBhvr>
                                      <p:to>
                                        <p:strVal val="visible"/>
                                      </p:to>
                                    </p:set>
                                    <p:animEffect transition="in" filter="fade">
                                      <p:cBhvr>
                                        <p:cTn id="29" dur="1000">
                                          <p:stCondLst>
                                            <p:cond delay="0"/>
                                          </p:stCondLst>
                                        </p:cTn>
                                        <p:tgtEl>
                                          <p:spTgt spid="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Best Practices: Financial</a:t>
            </a:r>
          </a:p>
        </p:txBody>
      </p:sp>
      <p:sp>
        <p:nvSpPr>
          <p:cNvPr id="7171" name="Rectangle 3"/>
          <p:cNvSpPr>
            <a:spLocks noGrp="1" noChangeArrowheads="1"/>
          </p:cNvSpPr>
          <p:nvPr>
            <p:ph idx="1"/>
          </p:nvPr>
        </p:nvSpPr>
        <p:spPr/>
        <p:txBody>
          <a:bodyPr>
            <a:normAutofit/>
          </a:bodyPr>
          <a:lstStyle/>
          <a:p>
            <a:r>
              <a:rPr lang="en-US" sz="2000" dirty="0" smtClean="0"/>
              <a:t>Prepare detailed monthly financial plans for the next year and annual financial plans for the next five years</a:t>
            </a:r>
          </a:p>
          <a:p>
            <a:r>
              <a:rPr lang="en-US" sz="2000" dirty="0" smtClean="0"/>
              <a:t>Anticipate and obtain multiple rounds of financing as the venture grows</a:t>
            </a:r>
          </a:p>
          <a:p>
            <a:r>
              <a:rPr lang="en-US" sz="2000" dirty="0" smtClean="0"/>
              <a:t>Efficiently and effectively manage the firm’s assets, financial resources, and operating performance</a:t>
            </a:r>
          </a:p>
          <a:p>
            <a:r>
              <a:rPr lang="en-US" sz="2000" dirty="0" smtClean="0"/>
              <a:t>Plan an exit strategy consistent with the entrepreneur’s objectives and business plan</a:t>
            </a:r>
          </a:p>
        </p:txBody>
      </p:sp>
      <p:sp>
        <p:nvSpPr>
          <p:cNvPr id="9218"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07A5B70-69B1-4278-9D54-5CF58475B6E5}" type="slidenum">
              <a:rPr lang="en-US" smtClean="0"/>
              <a:pPr/>
              <a:t>7</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p:cTn id="7" dur="500" fill="hold"/>
                                        <p:tgtEl>
                                          <p:spTgt spid="7170"/>
                                        </p:tgtEl>
                                        <p:attrNameLst>
                                          <p:attrName>ppt_w</p:attrName>
                                        </p:attrNameLst>
                                      </p:cBhvr>
                                      <p:tavLst>
                                        <p:tav tm="0">
                                          <p:val>
                                            <p:fltVal val="0"/>
                                          </p:val>
                                        </p:tav>
                                        <p:tav tm="100000">
                                          <p:val>
                                            <p:strVal val="#ppt_w"/>
                                          </p:val>
                                        </p:tav>
                                      </p:tavLst>
                                    </p:anim>
                                    <p:anim calcmode="lin" valueType="num">
                                      <p:cBhvr>
                                        <p:cTn id="8" dur="500" fill="hold"/>
                                        <p:tgtEl>
                                          <p:spTgt spid="7170"/>
                                        </p:tgtEl>
                                        <p:attrNameLst>
                                          <p:attrName>ppt_h</p:attrName>
                                        </p:attrNameLst>
                                      </p:cBhvr>
                                      <p:tavLst>
                                        <p:tav tm="0">
                                          <p:val>
                                            <p:fltVal val="0"/>
                                          </p:val>
                                        </p:tav>
                                        <p:tav tm="100000">
                                          <p:val>
                                            <p:strVal val="#ppt_h"/>
                                          </p:val>
                                        </p:tav>
                                      </p:tavLst>
                                    </p:anim>
                                    <p:animEffect transition="in" filter="fade">
                                      <p:cBhvr>
                                        <p:cTn id="9" dur="500"/>
                                        <p:tgtEl>
                                          <p:spTgt spid="717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171">
                                            <p:txEl>
                                              <p:pRg st="0" end="0"/>
                                            </p:txEl>
                                          </p:spTgt>
                                        </p:tgtEl>
                                        <p:attrNameLst>
                                          <p:attrName>style.visibility</p:attrName>
                                        </p:attrNameLst>
                                      </p:cBhvr>
                                      <p:to>
                                        <p:strVal val="visible"/>
                                      </p:to>
                                    </p:set>
                                    <p:animEffect transition="in" filter="fade">
                                      <p:cBhvr>
                                        <p:cTn id="14" dur="1000">
                                          <p:stCondLst>
                                            <p:cond delay="0"/>
                                          </p:stCondLst>
                                        </p:cTn>
                                        <p:tgtEl>
                                          <p:spTgt spid="7171">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171">
                                            <p:txEl>
                                              <p:pRg st="1" end="1"/>
                                            </p:txEl>
                                          </p:spTgt>
                                        </p:tgtEl>
                                        <p:attrNameLst>
                                          <p:attrName>style.visibility</p:attrName>
                                        </p:attrNameLst>
                                      </p:cBhvr>
                                      <p:to>
                                        <p:strVal val="visible"/>
                                      </p:to>
                                    </p:set>
                                    <p:animEffect transition="in" filter="fade">
                                      <p:cBhvr>
                                        <p:cTn id="19" dur="1000">
                                          <p:stCondLst>
                                            <p:cond delay="0"/>
                                          </p:stCondLst>
                                        </p:cTn>
                                        <p:tgtEl>
                                          <p:spTgt spid="7171">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171">
                                            <p:txEl>
                                              <p:pRg st="2" end="2"/>
                                            </p:txEl>
                                          </p:spTgt>
                                        </p:tgtEl>
                                        <p:attrNameLst>
                                          <p:attrName>style.visibility</p:attrName>
                                        </p:attrNameLst>
                                      </p:cBhvr>
                                      <p:to>
                                        <p:strVal val="visible"/>
                                      </p:to>
                                    </p:set>
                                    <p:animEffect transition="in" filter="fade">
                                      <p:cBhvr>
                                        <p:cTn id="24" dur="1000">
                                          <p:stCondLst>
                                            <p:cond delay="0"/>
                                          </p:stCondLst>
                                        </p:cTn>
                                        <p:tgtEl>
                                          <p:spTgt spid="7171">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171">
                                            <p:txEl>
                                              <p:pRg st="3" end="3"/>
                                            </p:txEl>
                                          </p:spTgt>
                                        </p:tgtEl>
                                        <p:attrNameLst>
                                          <p:attrName>style.visibility</p:attrName>
                                        </p:attrNameLst>
                                      </p:cBhvr>
                                      <p:to>
                                        <p:strVal val="visible"/>
                                      </p:to>
                                    </p:set>
                                    <p:animEffect transition="in" filter="fade">
                                      <p:cBhvr>
                                        <p:cTn id="29" dur="1000">
                                          <p:stCondLst>
                                            <p:cond delay="0"/>
                                          </p:stCondLst>
                                        </p:cTn>
                                        <p:tgtEl>
                                          <p:spTgt spid="7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Best Practices: Management</a:t>
            </a:r>
          </a:p>
        </p:txBody>
      </p:sp>
      <p:sp>
        <p:nvSpPr>
          <p:cNvPr id="8195" name="Rectangle 3"/>
          <p:cNvSpPr>
            <a:spLocks noGrp="1" noChangeArrowheads="1"/>
          </p:cNvSpPr>
          <p:nvPr>
            <p:ph idx="1"/>
          </p:nvPr>
        </p:nvSpPr>
        <p:spPr/>
        <p:txBody>
          <a:bodyPr/>
          <a:lstStyle/>
          <a:p>
            <a:r>
              <a:rPr lang="en-US" smtClean="0"/>
              <a:t>Assemble a management team balanced in functional area coverage and industry/market knowledge</a:t>
            </a:r>
          </a:p>
          <a:p>
            <a:r>
              <a:rPr lang="en-US" smtClean="0"/>
              <a:t>Employ a decision-making style that is viewed as being collaborative</a:t>
            </a:r>
          </a:p>
          <a:p>
            <a:r>
              <a:rPr lang="en-US" smtClean="0"/>
              <a:t>Identify and develop managers that support entrepreneurial endeavors</a:t>
            </a:r>
          </a:p>
          <a:p>
            <a:r>
              <a:rPr lang="en-US" smtClean="0"/>
              <a:t>Assemble a board of directors balanced in terms of internal and external members</a:t>
            </a:r>
            <a:endParaRPr lang="en-US" dirty="0" smtClean="0"/>
          </a:p>
        </p:txBody>
      </p:sp>
      <p:sp>
        <p:nvSpPr>
          <p:cNvPr id="10242"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87F2E70-C3C3-4F3C-AA70-310E3238C417}" type="slidenum">
              <a:rPr lang="en-US" smtClean="0"/>
              <a:pPr/>
              <a:t>8</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500" fill="hold"/>
                                        <p:tgtEl>
                                          <p:spTgt spid="8194"/>
                                        </p:tgtEl>
                                        <p:attrNameLst>
                                          <p:attrName>ppt_w</p:attrName>
                                        </p:attrNameLst>
                                      </p:cBhvr>
                                      <p:tavLst>
                                        <p:tav tm="0">
                                          <p:val>
                                            <p:fltVal val="0"/>
                                          </p:val>
                                        </p:tav>
                                        <p:tav tm="100000">
                                          <p:val>
                                            <p:strVal val="#ppt_w"/>
                                          </p:val>
                                        </p:tav>
                                      </p:tavLst>
                                    </p:anim>
                                    <p:anim calcmode="lin" valueType="num">
                                      <p:cBhvr>
                                        <p:cTn id="8" dur="500" fill="hold"/>
                                        <p:tgtEl>
                                          <p:spTgt spid="8194"/>
                                        </p:tgtEl>
                                        <p:attrNameLst>
                                          <p:attrName>ppt_h</p:attrName>
                                        </p:attrNameLst>
                                      </p:cBhvr>
                                      <p:tavLst>
                                        <p:tav tm="0">
                                          <p:val>
                                            <p:fltVal val="0"/>
                                          </p:val>
                                        </p:tav>
                                        <p:tav tm="100000">
                                          <p:val>
                                            <p:strVal val="#ppt_h"/>
                                          </p:val>
                                        </p:tav>
                                      </p:tavLst>
                                    </p:anim>
                                    <p:animEffect transition="in" filter="fade">
                                      <p:cBhvr>
                                        <p:cTn id="9" dur="500"/>
                                        <p:tgtEl>
                                          <p:spTgt spid="819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195">
                                            <p:txEl>
                                              <p:pRg st="0" end="0"/>
                                            </p:txEl>
                                          </p:spTgt>
                                        </p:tgtEl>
                                        <p:attrNameLst>
                                          <p:attrName>style.visibility</p:attrName>
                                        </p:attrNameLst>
                                      </p:cBhvr>
                                      <p:to>
                                        <p:strVal val="visible"/>
                                      </p:to>
                                    </p:set>
                                    <p:animEffect transition="in" filter="fade">
                                      <p:cBhvr>
                                        <p:cTn id="14" dur="1000">
                                          <p:stCondLst>
                                            <p:cond delay="0"/>
                                          </p:stCondLst>
                                        </p:cTn>
                                        <p:tgtEl>
                                          <p:spTgt spid="8195">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195">
                                            <p:txEl>
                                              <p:pRg st="1" end="1"/>
                                            </p:txEl>
                                          </p:spTgt>
                                        </p:tgtEl>
                                        <p:attrNameLst>
                                          <p:attrName>style.visibility</p:attrName>
                                        </p:attrNameLst>
                                      </p:cBhvr>
                                      <p:to>
                                        <p:strVal val="visible"/>
                                      </p:to>
                                    </p:set>
                                    <p:animEffect transition="in" filter="fade">
                                      <p:cBhvr>
                                        <p:cTn id="19" dur="1000">
                                          <p:stCondLst>
                                            <p:cond delay="0"/>
                                          </p:stCondLst>
                                        </p:cTn>
                                        <p:tgtEl>
                                          <p:spTgt spid="8195">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195">
                                            <p:txEl>
                                              <p:pRg st="2" end="2"/>
                                            </p:txEl>
                                          </p:spTgt>
                                        </p:tgtEl>
                                        <p:attrNameLst>
                                          <p:attrName>style.visibility</p:attrName>
                                        </p:attrNameLst>
                                      </p:cBhvr>
                                      <p:to>
                                        <p:strVal val="visible"/>
                                      </p:to>
                                    </p:set>
                                    <p:animEffect transition="in" filter="fade">
                                      <p:cBhvr>
                                        <p:cTn id="24" dur="1000">
                                          <p:stCondLst>
                                            <p:cond delay="0"/>
                                          </p:stCondLst>
                                        </p:cTn>
                                        <p:tgtEl>
                                          <p:spTgt spid="8195">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195">
                                            <p:txEl>
                                              <p:pRg st="3" end="3"/>
                                            </p:txEl>
                                          </p:spTgt>
                                        </p:tgtEl>
                                        <p:attrNameLst>
                                          <p:attrName>style.visibility</p:attrName>
                                        </p:attrNameLst>
                                      </p:cBhvr>
                                      <p:to>
                                        <p:strVal val="visible"/>
                                      </p:to>
                                    </p:set>
                                    <p:animEffect transition="in" filter="fade">
                                      <p:cBhvr>
                                        <p:cTn id="29" dur="1000">
                                          <p:stCondLst>
                                            <p:cond delay="0"/>
                                          </p:stCondLst>
                                        </p:cTn>
                                        <p:tgtEl>
                                          <p:spTgt spid="81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z="2400" dirty="0" smtClean="0"/>
              <a:t>Time-to-Market and Other Timing Implications</a:t>
            </a:r>
          </a:p>
        </p:txBody>
      </p:sp>
      <p:sp>
        <p:nvSpPr>
          <p:cNvPr id="18435" name="Rectangle 3"/>
          <p:cNvSpPr>
            <a:spLocks noGrp="1" noChangeArrowheads="1"/>
          </p:cNvSpPr>
          <p:nvPr>
            <p:ph idx="1"/>
          </p:nvPr>
        </p:nvSpPr>
        <p:spPr/>
        <p:txBody>
          <a:bodyPr/>
          <a:lstStyle/>
          <a:p>
            <a:r>
              <a:rPr lang="en-US" dirty="0" smtClean="0"/>
              <a:t>Business opportunities exist in real time</a:t>
            </a:r>
          </a:p>
          <a:p>
            <a:r>
              <a:rPr lang="en-US" dirty="0" smtClean="0"/>
              <a:t>Most ideas have a relatively narrow window of opportunity to become a successful business venture</a:t>
            </a:r>
          </a:p>
          <a:p>
            <a:r>
              <a:rPr lang="en-US" dirty="0" smtClean="0"/>
              <a:t>Sometimes ideas are ahead of their time</a:t>
            </a:r>
          </a:p>
          <a:p>
            <a:r>
              <a:rPr lang="en-US" dirty="0" smtClean="0"/>
              <a:t>Of course, being “first to market” does not necessarily ensure success </a:t>
            </a:r>
          </a:p>
        </p:txBody>
      </p:sp>
      <p:sp>
        <p:nvSpPr>
          <p:cNvPr id="11266"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7014ABF-BCF6-49F9-B77C-B15E6853F0D2}" type="slidenum">
              <a:rPr lang="en-US" smtClean="0"/>
              <a:pPr/>
              <a:t>9</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p:cTn id="7" dur="500" fill="hold"/>
                                        <p:tgtEl>
                                          <p:spTgt spid="18434"/>
                                        </p:tgtEl>
                                        <p:attrNameLst>
                                          <p:attrName>ppt_w</p:attrName>
                                        </p:attrNameLst>
                                      </p:cBhvr>
                                      <p:tavLst>
                                        <p:tav tm="0">
                                          <p:val>
                                            <p:fltVal val="0"/>
                                          </p:val>
                                        </p:tav>
                                        <p:tav tm="100000">
                                          <p:val>
                                            <p:strVal val="#ppt_w"/>
                                          </p:val>
                                        </p:tav>
                                      </p:tavLst>
                                    </p:anim>
                                    <p:anim calcmode="lin" valueType="num">
                                      <p:cBhvr>
                                        <p:cTn id="8" dur="500" fill="hold"/>
                                        <p:tgtEl>
                                          <p:spTgt spid="18434"/>
                                        </p:tgtEl>
                                        <p:attrNameLst>
                                          <p:attrName>ppt_h</p:attrName>
                                        </p:attrNameLst>
                                      </p:cBhvr>
                                      <p:tavLst>
                                        <p:tav tm="0">
                                          <p:val>
                                            <p:fltVal val="0"/>
                                          </p:val>
                                        </p:tav>
                                        <p:tav tm="100000">
                                          <p:val>
                                            <p:strVal val="#ppt_h"/>
                                          </p:val>
                                        </p:tav>
                                      </p:tavLst>
                                    </p:anim>
                                    <p:animEffect transition="in" filter="fade">
                                      <p:cBhvr>
                                        <p:cTn id="9" dur="500"/>
                                        <p:tgtEl>
                                          <p:spTgt spid="1843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8435">
                                            <p:txEl>
                                              <p:pRg st="0" end="0"/>
                                            </p:txEl>
                                          </p:spTgt>
                                        </p:tgtEl>
                                        <p:attrNameLst>
                                          <p:attrName>style.visibility</p:attrName>
                                        </p:attrNameLst>
                                      </p:cBhvr>
                                      <p:to>
                                        <p:strVal val="visible"/>
                                      </p:to>
                                    </p:set>
                                    <p:animEffect transition="in" filter="fade">
                                      <p:cBhvr>
                                        <p:cTn id="14" dur="1000">
                                          <p:stCondLst>
                                            <p:cond delay="0"/>
                                          </p:stCondLst>
                                        </p:cTn>
                                        <p:tgtEl>
                                          <p:spTgt spid="18435">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8435">
                                            <p:txEl>
                                              <p:pRg st="1" end="1"/>
                                            </p:txEl>
                                          </p:spTgt>
                                        </p:tgtEl>
                                        <p:attrNameLst>
                                          <p:attrName>style.visibility</p:attrName>
                                        </p:attrNameLst>
                                      </p:cBhvr>
                                      <p:to>
                                        <p:strVal val="visible"/>
                                      </p:to>
                                    </p:set>
                                    <p:animEffect transition="in" filter="fade">
                                      <p:cBhvr>
                                        <p:cTn id="19" dur="1000">
                                          <p:stCondLst>
                                            <p:cond delay="0"/>
                                          </p:stCondLst>
                                        </p:cTn>
                                        <p:tgtEl>
                                          <p:spTgt spid="18435">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8435">
                                            <p:txEl>
                                              <p:pRg st="2" end="2"/>
                                            </p:txEl>
                                          </p:spTgt>
                                        </p:tgtEl>
                                        <p:attrNameLst>
                                          <p:attrName>style.visibility</p:attrName>
                                        </p:attrNameLst>
                                      </p:cBhvr>
                                      <p:to>
                                        <p:strVal val="visible"/>
                                      </p:to>
                                    </p:set>
                                    <p:animEffect transition="in" filter="fade">
                                      <p:cBhvr>
                                        <p:cTn id="24" dur="1000">
                                          <p:stCondLst>
                                            <p:cond delay="0"/>
                                          </p:stCondLst>
                                        </p:cTn>
                                        <p:tgtEl>
                                          <p:spTgt spid="18435">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8435">
                                            <p:txEl>
                                              <p:pRg st="3" end="3"/>
                                            </p:txEl>
                                          </p:spTgt>
                                        </p:tgtEl>
                                        <p:attrNameLst>
                                          <p:attrName>style.visibility</p:attrName>
                                        </p:attrNameLst>
                                      </p:cBhvr>
                                      <p:to>
                                        <p:strVal val="visible"/>
                                      </p:to>
                                    </p:set>
                                    <p:animEffect transition="in" filter="fade">
                                      <p:cBhvr>
                                        <p:cTn id="29" dur="1000">
                                          <p:stCondLst>
                                            <p:cond delay="0"/>
                                          </p:stCondLst>
                                        </p:cTn>
                                        <p:tgtEl>
                                          <p:spTgt spid="184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35"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LeachMelicher_5thED</Template>
  <TotalTime>3677</TotalTime>
  <Words>865</Words>
  <Application>Microsoft Office PowerPoint</Application>
  <PresentationFormat>On-screen Show (4:3)</PresentationFormat>
  <Paragraphs>207</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Angles</vt:lpstr>
      <vt:lpstr>Chapter 2</vt:lpstr>
      <vt:lpstr>Chapter 2: Learning Objectives</vt:lpstr>
      <vt:lpstr>Various Types of Firms</vt:lpstr>
      <vt:lpstr>Components of a Sound Business Model</vt:lpstr>
      <vt:lpstr>Best Practices of High Growth &amp; Performance Firms</vt:lpstr>
      <vt:lpstr>Best Practices: Marketing</vt:lpstr>
      <vt:lpstr>Best Practices: Financial</vt:lpstr>
      <vt:lpstr>Best Practices: Management</vt:lpstr>
      <vt:lpstr>Time-to-Market and Other Timing Implications</vt:lpstr>
      <vt:lpstr>Initial “Litmus Test”</vt:lpstr>
      <vt:lpstr>Screening Venture Opportunities</vt:lpstr>
      <vt:lpstr>Qualitative Screening: Interview</vt:lpstr>
      <vt:lpstr>Quantitative Screening: VOSTM Indicator </vt:lpstr>
      <vt:lpstr>Factor Category: Industry/Market</vt:lpstr>
      <vt:lpstr>Factor Category: Pricing/Profitability</vt:lpstr>
      <vt:lpstr>Selected Accounting Terms</vt:lpstr>
      <vt:lpstr>Return on Assets (ROA) Model</vt:lpstr>
      <vt:lpstr>ROA Model Considerations</vt:lpstr>
      <vt:lpstr>More Selected Financial Terms</vt:lpstr>
      <vt:lpstr>Factor Category: Financial/Harvest</vt:lpstr>
      <vt:lpstr>Factor Category: Management Team</vt:lpstr>
      <vt:lpstr>VOS Indicator™ Average Scores</vt:lpstr>
      <vt:lpstr>Key Elements of a Business Plan</vt:lpstr>
      <vt:lpstr>Key Elements of a Business Plan</vt:lpstr>
      <vt:lpstr>A Typical Business Plan Outline</vt:lpstr>
      <vt:lpstr>Business Plan Outline (cont’d)</vt:lpstr>
      <vt:lpstr>Business Plan Outline (cont’d)</vt:lpstr>
      <vt:lpstr>Business Plan Outline (cont’d)</vt:lpstr>
    </vt:vector>
  </TitlesOfParts>
  <Company>University of Colorado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Entrepreneurial Finance: Chapter 2</dc:title>
  <dc:creator>Chris.Leach@Colorado.EDU</dc:creator>
  <cp:lastModifiedBy>Chris Leach</cp:lastModifiedBy>
  <cp:revision>66</cp:revision>
  <cp:lastPrinted>2000-09-04T21:29:59Z</cp:lastPrinted>
  <dcterms:created xsi:type="dcterms:W3CDTF">2000-09-04T20:06:40Z</dcterms:created>
  <dcterms:modified xsi:type="dcterms:W3CDTF">2014-04-30T20:25:54Z</dcterms:modified>
</cp:coreProperties>
</file>