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notesMasterIdLst>
    <p:notesMasterId r:id="rId45"/>
  </p:notesMasterIdLst>
  <p:sldIdLst>
    <p:sldId id="256" r:id="rId2"/>
    <p:sldId id="303" r:id="rId3"/>
    <p:sldId id="259" r:id="rId4"/>
    <p:sldId id="275" r:id="rId5"/>
    <p:sldId id="276" r:id="rId6"/>
    <p:sldId id="277" r:id="rId7"/>
    <p:sldId id="278" r:id="rId8"/>
    <p:sldId id="280" r:id="rId9"/>
    <p:sldId id="260" r:id="rId10"/>
    <p:sldId id="281" r:id="rId11"/>
    <p:sldId id="282" r:id="rId12"/>
    <p:sldId id="283" r:id="rId13"/>
    <p:sldId id="284" r:id="rId14"/>
    <p:sldId id="285" r:id="rId15"/>
    <p:sldId id="286" r:id="rId16"/>
    <p:sldId id="287" r:id="rId17"/>
    <p:sldId id="288" r:id="rId18"/>
    <p:sldId id="289" r:id="rId19"/>
    <p:sldId id="290" r:id="rId20"/>
    <p:sldId id="261" r:id="rId21"/>
    <p:sldId id="262" r:id="rId22"/>
    <p:sldId id="291" r:id="rId23"/>
    <p:sldId id="292" r:id="rId24"/>
    <p:sldId id="263" r:id="rId25"/>
    <p:sldId id="265" r:id="rId26"/>
    <p:sldId id="264" r:id="rId27"/>
    <p:sldId id="294" r:id="rId28"/>
    <p:sldId id="295" r:id="rId29"/>
    <p:sldId id="266" r:id="rId30"/>
    <p:sldId id="296" r:id="rId31"/>
    <p:sldId id="267" r:id="rId32"/>
    <p:sldId id="268" r:id="rId33"/>
    <p:sldId id="297" r:id="rId34"/>
    <p:sldId id="269" r:id="rId35"/>
    <p:sldId id="299" r:id="rId36"/>
    <p:sldId id="298" r:id="rId37"/>
    <p:sldId id="270" r:id="rId38"/>
    <p:sldId id="300" r:id="rId39"/>
    <p:sldId id="301" r:id="rId40"/>
    <p:sldId id="302" r:id="rId41"/>
    <p:sldId id="271" r:id="rId42"/>
    <p:sldId id="272" r:id="rId43"/>
    <p:sldId id="274" r:id="rId44"/>
  </p:sldIdLst>
  <p:sldSz cx="9144000" cy="6858000" type="screen4x3"/>
  <p:notesSz cx="6992938" cy="92789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4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960813" y="0"/>
            <a:ext cx="3030537"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76338" y="695325"/>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700088" y="4406900"/>
            <a:ext cx="559435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813800"/>
            <a:ext cx="3030538"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960813" y="8813800"/>
            <a:ext cx="3030537"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D65AB29-5DD6-4471-821D-E0BA2AA9B34A}" type="slidenum">
              <a:rPr lang="en-US"/>
              <a:pPr>
                <a:defRPr/>
              </a:pPr>
              <a:t>‹#›</a:t>
            </a:fld>
            <a:endParaRPr lang="en-US"/>
          </a:p>
        </p:txBody>
      </p:sp>
    </p:spTree>
    <p:extLst>
      <p:ext uri="{BB962C8B-B14F-4D97-AF65-F5344CB8AC3E}">
        <p14:creationId xmlns:p14="http://schemas.microsoft.com/office/powerpoint/2010/main" val="16964672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D7D46973-5CE2-4E07-A105-9BF22FD3FF5A}" type="slidenum">
              <a:rPr lang="en-US" smtClean="0"/>
              <a:pPr>
                <a:defRPr/>
              </a:pPr>
              <a:t>‹#›</a:t>
            </a:fld>
            <a:endParaRPr lang="en-US"/>
          </a:p>
        </p:txBody>
      </p:sp>
      <p:sp>
        <p:nvSpPr>
          <p:cNvPr id="9" name="TextBox 8"/>
          <p:cNvSpPr txBox="1"/>
          <p:nvPr/>
        </p:nvSpPr>
        <p:spPr>
          <a:xfrm rot="19118156">
            <a:off x="74051" y="5883020"/>
            <a:ext cx="1523915" cy="246221"/>
          </a:xfrm>
          <a:prstGeom prst="rect">
            <a:avLst/>
          </a:prstGeom>
          <a:noFill/>
        </p:spPr>
        <p:txBody>
          <a:bodyPr wrap="square" rtlCol="0">
            <a:spAutoFit/>
          </a:bodyPr>
          <a:lstStyle/>
          <a:p>
            <a:r>
              <a:rPr lang="en-US" sz="1000" b="1" kern="1200" cap="all" spc="200" baseline="0" dirty="0" smtClean="0">
                <a:solidFill>
                  <a:srgbClr val="FFFFFF"/>
                </a:solidFill>
                <a:latin typeface="Arial" charset="0"/>
                <a:ea typeface="+mn-ea"/>
                <a:cs typeface="+mn-cs"/>
              </a:rPr>
              <a:t>FIFTH Edition</a:t>
            </a:r>
            <a:endParaRPr lang="en-US" sz="1000" b="1" kern="1200" cap="all" spc="200" baseline="0" dirty="0">
              <a:solidFill>
                <a:srgbClr val="FFFFFF"/>
              </a:solidFill>
              <a:latin typeface="Arial" charset="0"/>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36D0E4AF-E404-44DE-973A-5076CFB2F7D3}"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pPr>
              <a:defRPr/>
            </a:pPr>
            <a:fld id="{C377EBC0-B173-4395-A59C-F9DFC019EB72}"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pPr>
              <a:defRPr/>
            </a:pPr>
            <a:fld id="{88EE34EB-F814-45BA-88F3-468AB9391C61}"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59BCF75D-D6D9-4D6F-809B-F831329AB8C1}" type="slidenum">
              <a:rPr lang="en-US" smtClean="0"/>
              <a:pPr>
                <a:defRPr/>
              </a:pPr>
              <a:t>‹#›</a:t>
            </a:fld>
            <a:endParaRPr lang="en-US"/>
          </a:p>
        </p:txBody>
      </p:sp>
      <p:sp>
        <p:nvSpPr>
          <p:cNvPr id="9" name="TextBox 8"/>
          <p:cNvSpPr txBox="1"/>
          <p:nvPr/>
        </p:nvSpPr>
        <p:spPr>
          <a:xfrm rot="19118156">
            <a:off x="74051" y="5883020"/>
            <a:ext cx="1523915" cy="246221"/>
          </a:xfrm>
          <a:prstGeom prst="rect">
            <a:avLst/>
          </a:prstGeom>
          <a:noFill/>
        </p:spPr>
        <p:txBody>
          <a:bodyPr wrap="square" rtlCol="0">
            <a:spAutoFit/>
          </a:bodyPr>
          <a:lstStyle/>
          <a:p>
            <a:r>
              <a:rPr lang="en-US" sz="1000" kern="1200" cap="all" spc="200" baseline="0" dirty="0" smtClean="0">
                <a:solidFill>
                  <a:srgbClr val="FFFFFF"/>
                </a:solidFill>
                <a:latin typeface="Arial" charset="0"/>
                <a:ea typeface="+mn-ea"/>
                <a:cs typeface="+mn-cs"/>
              </a:rPr>
              <a:t>FIFTH Edition</a:t>
            </a:r>
            <a:endParaRPr lang="en-US" sz="1000" kern="1200" cap="all" spc="200" baseline="0" dirty="0">
              <a:solidFill>
                <a:srgbClr val="FFFFFF"/>
              </a:solidFill>
              <a:latin typeface="Arial" charset="0"/>
              <a:ea typeface="+mn-ea"/>
              <a:cs typeface="+mn-cs"/>
            </a:endParaRPr>
          </a:p>
        </p:txBody>
      </p:sp>
      <p:sp>
        <p:nvSpPr>
          <p:cNvPr id="12" name="TextBox 11"/>
          <p:cNvSpPr txBox="1"/>
          <p:nvPr/>
        </p:nvSpPr>
        <p:spPr>
          <a:xfrm>
            <a:off x="3886200" y="6161152"/>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kern="1200" cap="all" spc="200" baseline="0" noProof="0" dirty="0" smtClean="0">
                <a:solidFill>
                  <a:srgbClr val="FFFFFF"/>
                </a:solidFill>
                <a:latin typeface="Arial" charset="0"/>
                <a:ea typeface="+mn-ea"/>
                <a:cs typeface="+mn-cs"/>
              </a:rPr>
              <a:t>Entrepreneurial Finance</a:t>
            </a:r>
            <a:r>
              <a:rPr kumimoji="0" lang="en-US" sz="1400" b="0" i="0" u="none" strike="noStrike" kern="1200" cap="none" spc="0" normalizeH="0" baseline="0" noProof="0" dirty="0" smtClean="0">
                <a:ln>
                  <a:noFill/>
                </a:ln>
                <a:solidFill>
                  <a:schemeClr val="bg1"/>
                </a:solidFill>
                <a:effectLst/>
                <a:uLnTx/>
                <a:uFillTx/>
                <a:latin typeface="Arial" charset="0"/>
              </a:rPr>
              <a:t>: </a:t>
            </a:r>
            <a:r>
              <a:rPr lang="en-US" sz="1000" kern="1200" cap="all" spc="200" baseline="0" noProof="0" dirty="0" smtClean="0">
                <a:solidFill>
                  <a:srgbClr val="FFFFFF"/>
                </a:solidFill>
                <a:latin typeface="Arial" charset="0"/>
                <a:ea typeface="+mn-ea"/>
                <a:cs typeface="+mn-cs"/>
              </a:rPr>
              <a:t>Leach &amp; Melicher</a:t>
            </a:r>
            <a:endParaRPr lang="en-US" sz="1000" kern="1200" cap="all" spc="200" baseline="0" noProof="0" dirty="0">
              <a:solidFill>
                <a:srgbClr val="FFFFFF"/>
              </a:solidFill>
              <a:latin typeface="Arial" charset="0"/>
              <a:ea typeface="+mn-ea"/>
              <a:cs typeface="+mn-cs"/>
            </a:endParaRP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defRPr/>
            </a:pPr>
            <a:fld id="{137399D1-6836-41D5-B2FD-75436B0043FC}" type="slidenum">
              <a:rPr lang="en-US" smtClean="0"/>
              <a:pPr>
                <a:defRPr/>
              </a:pPr>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pPr>
              <a:defRPr/>
            </a:pPr>
            <a:fld id="{590DEE8C-1668-4365-A2CD-091501D38652}"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75885936-706A-4C5F-BBD6-D8DC67DA060E}" type="slidenum">
              <a:rPr lang="en-US" smtClean="0"/>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B44FD0E-7985-48F9-9E7B-039D1221181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C4E44541-1DE4-454F-898A-5E46CC29541F}" type="slidenum">
              <a:rPr lang="en-US" smtClean="0"/>
              <a:pPr>
                <a:defRPr/>
              </a:pPr>
              <a:t>‹#›</a:t>
            </a:fld>
            <a:endParaRPr lang="en-US"/>
          </a:p>
        </p:txBody>
      </p:sp>
      <p:sp>
        <p:nvSpPr>
          <p:cNvPr id="10" name="TextBox 9"/>
          <p:cNvSpPr txBox="1"/>
          <p:nvPr/>
        </p:nvSpPr>
        <p:spPr>
          <a:xfrm rot="19118156">
            <a:off x="74051" y="5883020"/>
            <a:ext cx="1523915" cy="246221"/>
          </a:xfrm>
          <a:prstGeom prst="rect">
            <a:avLst/>
          </a:prstGeom>
          <a:noFill/>
        </p:spPr>
        <p:txBody>
          <a:bodyPr wrap="square" rtlCol="0">
            <a:spAutoFit/>
          </a:bodyPr>
          <a:lstStyle/>
          <a:p>
            <a:r>
              <a:rPr lang="en-US" sz="1000" kern="1200" cap="all" spc="200" baseline="0" dirty="0" smtClean="0">
                <a:solidFill>
                  <a:srgbClr val="FFFFFF"/>
                </a:solidFill>
                <a:latin typeface="Arial" charset="0"/>
                <a:ea typeface="+mn-ea"/>
                <a:cs typeface="+mn-cs"/>
              </a:rPr>
              <a:t>FIFTH Edition</a:t>
            </a:r>
            <a:endParaRPr lang="en-US" sz="1000" kern="1200" cap="all" spc="200" baseline="0" dirty="0">
              <a:solidFill>
                <a:srgbClr val="FFFFFF"/>
              </a:solidFill>
              <a:latin typeface="Arial" charset="0"/>
              <a:ea typeface="+mn-ea"/>
              <a:cs typeface="+mn-cs"/>
            </a:endParaRPr>
          </a:p>
        </p:txBody>
      </p:sp>
      <p:sp>
        <p:nvSpPr>
          <p:cNvPr id="8" name="Footer Placeholder 7"/>
          <p:cNvSpPr>
            <a:spLocks noGrp="1"/>
          </p:cNvSpPr>
          <p:nvPr>
            <p:ph type="ftr" sz="quarter" idx="13"/>
          </p:nvPr>
        </p:nvSpPr>
        <p:spPr>
          <a:xfrm>
            <a:off x="3517514" y="6285122"/>
            <a:ext cx="4724400" cy="274320"/>
          </a:xfrm>
          <a:prstGeom prst="rect">
            <a:avLst/>
          </a:prstGeom>
        </p:spPr>
        <p:txBody>
          <a:bodyPr/>
          <a:lstStyle>
            <a:lvl1pPr>
              <a:defRPr>
                <a:solidFill>
                  <a:schemeClr val="tx1"/>
                </a:solidFill>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B294E71E-6FD6-4504-9F92-3E35B2279F9C}" type="slidenum">
              <a:rPr lang="en-US" smtClean="0"/>
              <a:pPr>
                <a:defRPr/>
              </a:pPr>
              <a:t>‹#›</a:t>
            </a:fld>
            <a:endParaRPr lang="en-US"/>
          </a:p>
        </p:txBody>
      </p:sp>
      <p:sp>
        <p:nvSpPr>
          <p:cNvPr id="12" name="TextBox 11"/>
          <p:cNvSpPr txBox="1"/>
          <p:nvPr/>
        </p:nvSpPr>
        <p:spPr>
          <a:xfrm rot="19118156">
            <a:off x="74051" y="5883020"/>
            <a:ext cx="1523915" cy="246221"/>
          </a:xfrm>
          <a:prstGeom prst="rect">
            <a:avLst/>
          </a:prstGeom>
          <a:noFill/>
        </p:spPr>
        <p:txBody>
          <a:bodyPr wrap="square" rtlCol="0">
            <a:spAutoFit/>
          </a:bodyPr>
          <a:lstStyle/>
          <a:p>
            <a:r>
              <a:rPr lang="en-US" sz="1000" kern="1200" cap="all" spc="200" baseline="0" dirty="0" smtClean="0">
                <a:solidFill>
                  <a:srgbClr val="FFFFFF"/>
                </a:solidFill>
                <a:latin typeface="Arial" charset="0"/>
                <a:ea typeface="+mn-ea"/>
                <a:cs typeface="+mn-cs"/>
              </a:rPr>
              <a:t>FIFTH Edition</a:t>
            </a:r>
            <a:endParaRPr lang="en-US" sz="1000" kern="1200" cap="all" spc="200" baseline="0" dirty="0">
              <a:solidFill>
                <a:srgbClr val="FFFFFF"/>
              </a:solidFill>
              <a:latin typeface="Arial" charset="0"/>
              <a:ea typeface="+mn-ea"/>
              <a:cs typeface="+mn-cs"/>
            </a:endParaRPr>
          </a:p>
        </p:txBody>
      </p:sp>
      <p:sp>
        <p:nvSpPr>
          <p:cNvPr id="13" name="TextBox 12"/>
          <p:cNvSpPr txBox="1"/>
          <p:nvPr/>
        </p:nvSpPr>
        <p:spPr>
          <a:xfrm>
            <a:off x="3886200" y="6161152"/>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kern="1200" cap="all" spc="200" baseline="0" noProof="0" dirty="0" smtClean="0">
                <a:solidFill>
                  <a:srgbClr val="FFFFFF"/>
                </a:solidFill>
                <a:latin typeface="Arial" charset="0"/>
                <a:ea typeface="+mn-ea"/>
                <a:cs typeface="+mn-cs"/>
              </a:rPr>
              <a:t>Entrepreneurial Finance</a:t>
            </a:r>
            <a:r>
              <a:rPr kumimoji="0" lang="en-US" sz="1400" b="0" i="0" u="none" strike="noStrike" kern="1200" cap="none" spc="0" normalizeH="0" baseline="0" noProof="0" dirty="0" smtClean="0">
                <a:ln>
                  <a:noFill/>
                </a:ln>
                <a:solidFill>
                  <a:schemeClr val="bg1"/>
                </a:solidFill>
                <a:effectLst/>
                <a:uLnTx/>
                <a:uFillTx/>
                <a:latin typeface="Arial" charset="0"/>
              </a:rPr>
              <a:t>: </a:t>
            </a:r>
            <a:r>
              <a:rPr lang="en-US" sz="1000" kern="1200" cap="all" spc="200" baseline="0" noProof="0" dirty="0" smtClean="0">
                <a:solidFill>
                  <a:srgbClr val="FFFFFF"/>
                </a:solidFill>
                <a:latin typeface="Arial" charset="0"/>
                <a:ea typeface="+mn-ea"/>
                <a:cs typeface="+mn-cs"/>
              </a:rPr>
              <a:t>Leach &amp; Melicher</a:t>
            </a:r>
            <a:endParaRPr lang="en-US" sz="1000" kern="1200" cap="all" spc="200" baseline="0" noProof="0" dirty="0">
              <a:solidFill>
                <a:srgbClr val="FFFFFF"/>
              </a:solidFill>
              <a:latin typeface="Arial" charset="0"/>
              <a:ea typeface="+mn-ea"/>
              <a:cs typeface="+mn-cs"/>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714999"/>
            <a:ext cx="3574257" cy="114300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715000"/>
            <a:ext cx="9146380" cy="114300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AC0A4744-3155-4470-8940-B08A1E1E060B}" type="slidenum">
              <a:rPr lang="en-US" smtClean="0"/>
              <a:pPr>
                <a:defRPr/>
              </a:pPr>
              <a:t>‹#›</a:t>
            </a:fld>
            <a:endParaRPr lang="en-US"/>
          </a:p>
        </p:txBody>
      </p:sp>
      <p:sp>
        <p:nvSpPr>
          <p:cNvPr id="9" name="TextBox 8"/>
          <p:cNvSpPr txBox="1"/>
          <p:nvPr/>
        </p:nvSpPr>
        <p:spPr>
          <a:xfrm rot="19844365">
            <a:off x="45023" y="6191931"/>
            <a:ext cx="1523915" cy="246221"/>
          </a:xfrm>
          <a:prstGeom prst="rect">
            <a:avLst/>
          </a:prstGeom>
          <a:noFill/>
        </p:spPr>
        <p:txBody>
          <a:bodyPr wrap="square" rtlCol="0">
            <a:spAutoFit/>
          </a:bodyPr>
          <a:lstStyle/>
          <a:p>
            <a:r>
              <a:rPr lang="en-US" sz="1000" b="1" kern="1200" cap="all" spc="200" baseline="0" dirty="0" smtClean="0">
                <a:solidFill>
                  <a:srgbClr val="FFFFFF"/>
                </a:solidFill>
                <a:latin typeface="Arial" charset="0"/>
                <a:ea typeface="+mn-ea"/>
                <a:cs typeface="+mn-cs"/>
              </a:rPr>
              <a:t>FIFTH Edition</a:t>
            </a:r>
            <a:endParaRPr lang="en-US" sz="1000" b="1" kern="1200" cap="all" spc="200" baseline="0" dirty="0">
              <a:solidFill>
                <a:srgbClr val="FFFFFF"/>
              </a:solidFill>
              <a:latin typeface="Arial" charset="0"/>
              <a:ea typeface="+mn-ea"/>
              <a:cs typeface="+mn-cs"/>
            </a:endParaRPr>
          </a:p>
        </p:txBody>
      </p:sp>
      <p:sp>
        <p:nvSpPr>
          <p:cNvPr id="10" name="TextBox 9"/>
          <p:cNvSpPr txBox="1"/>
          <p:nvPr/>
        </p:nvSpPr>
        <p:spPr>
          <a:xfrm>
            <a:off x="3886200" y="6161152"/>
            <a:ext cx="4419600"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00" b="1" kern="1200" cap="all" spc="200" baseline="0" noProof="0" dirty="0" smtClean="0">
                <a:solidFill>
                  <a:srgbClr val="FFFFFF"/>
                </a:solidFill>
                <a:latin typeface="Arial" charset="0"/>
                <a:ea typeface="+mn-ea"/>
                <a:cs typeface="+mn-cs"/>
              </a:rPr>
              <a:t>Entrepreneurial Finance</a:t>
            </a:r>
            <a:r>
              <a:rPr kumimoji="0" lang="en-US" sz="1400" b="1" i="0" u="none" strike="noStrike" kern="1200" cap="none" spc="0" normalizeH="0" baseline="0" noProof="0" dirty="0" smtClean="0">
                <a:ln>
                  <a:noFill/>
                </a:ln>
                <a:solidFill>
                  <a:schemeClr val="bg1"/>
                </a:solidFill>
                <a:effectLst/>
                <a:uLnTx/>
                <a:uFillTx/>
                <a:latin typeface="Arial" charset="0"/>
              </a:rPr>
              <a:t>: </a:t>
            </a:r>
            <a:r>
              <a:rPr lang="en-US" sz="1000" b="1" kern="1200" cap="all" spc="200" baseline="0" noProof="0" dirty="0" smtClean="0">
                <a:solidFill>
                  <a:srgbClr val="FFFFFF"/>
                </a:solidFill>
                <a:latin typeface="Arial" charset="0"/>
                <a:ea typeface="+mn-ea"/>
                <a:cs typeface="+mn-cs"/>
              </a:rPr>
              <a:t>Leach &amp; Melicher</a:t>
            </a:r>
            <a:endParaRPr lang="en-US" sz="1000" b="1" kern="1200" cap="all" spc="200" baseline="0" noProof="0" dirty="0">
              <a:solidFill>
                <a:srgbClr val="FFFFFF"/>
              </a:solidFill>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stCondLst>
                                            <p:cond delay="0"/>
                                          </p:stCondLst>
                                        </p:cTn>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stCondLst>
                                            <p:cond delay="0"/>
                                          </p:stCondLst>
                                        </p:cTn>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stCondLst>
                                            <p:cond delay="0"/>
                                          </p:stCondLst>
                                        </p:cTn>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stCondLst>
                            <p:cond delay="0"/>
                          </p:stCondLst>
                        </p:cTn>
                        <p:tgtEl>
                          <p:spTgt spid="3"/>
                        </p:tgtEl>
                      </p:cBhvr>
                    </p:animEffect>
                  </p:childTnLst>
                </p:cTn>
              </p:par>
            </p:tnLst>
          </p:tmpl>
        </p:tmplLst>
      </p:bldP>
    </p:bldLst>
  </p:timing>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20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0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Chapter 3</a:t>
            </a:r>
            <a:endParaRPr lang="en-US" dirty="0" smtClean="0"/>
          </a:p>
        </p:txBody>
      </p:sp>
      <p:sp>
        <p:nvSpPr>
          <p:cNvPr id="2051" name="Rectangle 3"/>
          <p:cNvSpPr>
            <a:spLocks noGrp="1" noChangeArrowheads="1"/>
          </p:cNvSpPr>
          <p:nvPr>
            <p:ph type="subTitle" idx="1"/>
          </p:nvPr>
        </p:nvSpPr>
        <p:spPr/>
        <p:txBody>
          <a:bodyPr/>
          <a:lstStyle/>
          <a:p>
            <a:r>
              <a:rPr lang="en-US" smtClean="0"/>
              <a:t>ORGANIZING AND FINANCING A NEW VENTURE</a:t>
            </a:r>
            <a:endParaRPr lang="en-US" dirty="0" smtClean="0"/>
          </a:p>
        </p:txBody>
      </p:sp>
      <p:sp>
        <p:nvSpPr>
          <p:cNvPr id="3074" name="Rectangle 9"/>
          <p:cNvSpPr>
            <a:spLocks noGrp="1" noChangeArrowheads="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916385E-CBA2-4FBD-B363-2A32AA5F9A86}" type="slidenum">
              <a:rPr lang="en-US" smtClean="0"/>
              <a:pPr/>
              <a:t>1</a:t>
            </a:fld>
            <a:endParaRPr lang="en-US" smtClean="0"/>
          </a:p>
        </p:txBody>
      </p:sp>
      <p:sp>
        <p:nvSpPr>
          <p:cNvPr id="3078" name="Text Box 5"/>
          <p:cNvSpPr txBox="1">
            <a:spLocks noChangeArrowheads="1"/>
          </p:cNvSpPr>
          <p:nvPr/>
        </p:nvSpPr>
        <p:spPr bwMode="auto">
          <a:xfrm>
            <a:off x="974725" y="609600"/>
            <a:ext cx="3521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ENTREPRENEURIAL FINANCE</a:t>
            </a:r>
          </a:p>
        </p:txBody>
      </p:sp>
      <p:sp>
        <p:nvSpPr>
          <p:cNvPr id="11" name="Text Box 7"/>
          <p:cNvSpPr txBox="1">
            <a:spLocks noChangeArrowheads="1"/>
          </p:cNvSpPr>
          <p:nvPr/>
        </p:nvSpPr>
        <p:spPr bwMode="white">
          <a:xfrm>
            <a:off x="5943600" y="1985665"/>
            <a:ext cx="283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dirty="0">
                <a:solidFill>
                  <a:schemeClr val="bg1"/>
                </a:solidFill>
              </a:rPr>
              <a:t>         </a:t>
            </a:r>
            <a:r>
              <a:rPr lang="en-US" sz="1100" b="1" cap="all" spc="200" dirty="0">
                <a:solidFill>
                  <a:srgbClr val="FFFFFF"/>
                </a:solidFill>
              </a:rPr>
              <a:t>Leach &amp; Melicher</a:t>
            </a:r>
          </a:p>
        </p:txBody>
      </p:sp>
      <p:sp>
        <p:nvSpPr>
          <p:cNvPr id="12" name="Text Box 4"/>
          <p:cNvSpPr txBox="1">
            <a:spLocks noChangeArrowheads="1"/>
          </p:cNvSpPr>
          <p:nvPr/>
        </p:nvSpPr>
        <p:spPr bwMode="white">
          <a:xfrm>
            <a:off x="3898900" y="6215358"/>
            <a:ext cx="4800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000" b="1" cap="all" spc="200" dirty="0">
                <a:solidFill>
                  <a:srgbClr val="FFFFFF"/>
                </a:solidFill>
              </a:rPr>
              <a:t>© 2015  South-Western Cengage </a:t>
            </a:r>
            <a:r>
              <a:rPr lang="en-US" sz="1000" b="1" cap="all" spc="200" dirty="0" smtClean="0">
                <a:solidFill>
                  <a:srgbClr val="FFFFFF"/>
                </a:solidFill>
              </a:rPr>
              <a:t>Learning</a:t>
            </a:r>
            <a:endParaRPr lang="en-US" sz="1000" b="1" cap="all" spc="2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fade">
                                      <p:cBhvr>
                                        <p:cTn id="12" dur="1000">
                                          <p:stCondLst>
                                            <p:cond delay="0"/>
                                          </p:stCondLst>
                                        </p:cTn>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Number of Owners &amp; Ease of Startup</a:t>
            </a:r>
          </a:p>
        </p:txBody>
      </p:sp>
      <p:sp>
        <p:nvSpPr>
          <p:cNvPr id="72707" name="Rectangle 3"/>
          <p:cNvSpPr>
            <a:spLocks noGrp="1" noChangeArrowheads="1"/>
          </p:cNvSpPr>
          <p:nvPr>
            <p:ph idx="1"/>
          </p:nvPr>
        </p:nvSpPr>
        <p:spPr/>
        <p:txBody>
          <a:bodyPr/>
          <a:lstStyle/>
          <a:p>
            <a:r>
              <a:rPr lang="en-US" smtClean="0"/>
              <a:t>Proprietorship</a:t>
            </a:r>
          </a:p>
          <a:p>
            <a:pPr lvl="1"/>
            <a:r>
              <a:rPr lang="en-US" smtClean="0"/>
              <a:t>one; low time and legal costs</a:t>
            </a:r>
          </a:p>
          <a:p>
            <a:r>
              <a:rPr lang="en-US" smtClean="0"/>
              <a:t>Partnership (general)</a:t>
            </a:r>
          </a:p>
          <a:p>
            <a:pPr lvl="1"/>
            <a:r>
              <a:rPr lang="en-US" smtClean="0"/>
              <a:t>two or more; moderate time and legal costs</a:t>
            </a:r>
          </a:p>
          <a:p>
            <a:r>
              <a:rPr lang="en-US" smtClean="0"/>
              <a:t>Limited Partnership</a:t>
            </a:r>
          </a:p>
          <a:p>
            <a:pPr lvl="1"/>
            <a:r>
              <a:rPr lang="en-US" smtClean="0"/>
              <a:t>one or more general and one or more limited partners; moderate time and legal costs</a:t>
            </a:r>
            <a:endParaRPr lang="en-US" dirty="0" smtClean="0"/>
          </a:p>
        </p:txBody>
      </p:sp>
      <p:sp>
        <p:nvSpPr>
          <p:cNvPr id="1229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6A54CF-5C5A-4862-BF77-7E43F089B972}" type="slidenum">
              <a:rPr lang="en-US" smtClean="0"/>
              <a:pPr/>
              <a:t>10</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2707">
                                            <p:txEl>
                                              <p:pRg st="0" end="0"/>
                                            </p:txEl>
                                          </p:spTgt>
                                        </p:tgtEl>
                                        <p:attrNameLst>
                                          <p:attrName>style.visibility</p:attrName>
                                        </p:attrNameLst>
                                      </p:cBhvr>
                                      <p:to>
                                        <p:strVal val="visible"/>
                                      </p:to>
                                    </p:set>
                                    <p:animEffect transition="in" filter="fade">
                                      <p:cBhvr>
                                        <p:cTn id="14" dur="1000">
                                          <p:stCondLst>
                                            <p:cond delay="0"/>
                                          </p:stCondLst>
                                        </p:cTn>
                                        <p:tgtEl>
                                          <p:spTgt spid="7270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2707">
                                            <p:txEl>
                                              <p:pRg st="1" end="1"/>
                                            </p:txEl>
                                          </p:spTgt>
                                        </p:tgtEl>
                                        <p:attrNameLst>
                                          <p:attrName>style.visibility</p:attrName>
                                        </p:attrNameLst>
                                      </p:cBhvr>
                                      <p:to>
                                        <p:strVal val="visible"/>
                                      </p:to>
                                    </p:set>
                                    <p:animEffect transition="in" filter="fade">
                                      <p:cBhvr>
                                        <p:cTn id="17" dur="1000">
                                          <p:stCondLst>
                                            <p:cond delay="0"/>
                                          </p:stCondLst>
                                        </p:cTn>
                                        <p:tgtEl>
                                          <p:spTgt spid="727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707">
                                            <p:txEl>
                                              <p:pRg st="2" end="2"/>
                                            </p:txEl>
                                          </p:spTgt>
                                        </p:tgtEl>
                                        <p:attrNameLst>
                                          <p:attrName>style.visibility</p:attrName>
                                        </p:attrNameLst>
                                      </p:cBhvr>
                                      <p:to>
                                        <p:strVal val="visible"/>
                                      </p:to>
                                    </p:set>
                                    <p:animEffect transition="in" filter="fade">
                                      <p:cBhvr>
                                        <p:cTn id="22" dur="1000">
                                          <p:stCondLst>
                                            <p:cond delay="0"/>
                                          </p:stCondLst>
                                        </p:cTn>
                                        <p:tgtEl>
                                          <p:spTgt spid="7270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Effect transition="in" filter="fade">
                                      <p:cBhvr>
                                        <p:cTn id="25" dur="1000">
                                          <p:stCondLst>
                                            <p:cond delay="0"/>
                                          </p:stCondLst>
                                        </p:cTn>
                                        <p:tgtEl>
                                          <p:spTgt spid="72707">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2707">
                                            <p:txEl>
                                              <p:pRg st="4" end="4"/>
                                            </p:txEl>
                                          </p:spTgt>
                                        </p:tgtEl>
                                        <p:attrNameLst>
                                          <p:attrName>style.visibility</p:attrName>
                                        </p:attrNameLst>
                                      </p:cBhvr>
                                      <p:to>
                                        <p:strVal val="visible"/>
                                      </p:to>
                                    </p:set>
                                    <p:animEffect transition="in" filter="fade">
                                      <p:cBhvr>
                                        <p:cTn id="30" dur="1000">
                                          <p:stCondLst>
                                            <p:cond delay="0"/>
                                          </p:stCondLst>
                                        </p:cTn>
                                        <p:tgtEl>
                                          <p:spTgt spid="7270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2707">
                                            <p:txEl>
                                              <p:pRg st="5" end="5"/>
                                            </p:txEl>
                                          </p:spTgt>
                                        </p:tgtEl>
                                        <p:attrNameLst>
                                          <p:attrName>style.visibility</p:attrName>
                                        </p:attrNameLst>
                                      </p:cBhvr>
                                      <p:to>
                                        <p:strVal val="visible"/>
                                      </p:to>
                                    </p:set>
                                    <p:animEffect transition="in" filter="fade">
                                      <p:cBhvr>
                                        <p:cTn id="33" dur="1000">
                                          <p:stCondLst>
                                            <p:cond delay="0"/>
                                          </p:stCondLst>
                                        </p:cTn>
                                        <p:tgtEl>
                                          <p:spTgt spid="72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22960" y="365760"/>
            <a:ext cx="7940040" cy="548640"/>
          </a:xfrm>
        </p:spPr>
        <p:txBody>
          <a:bodyPr/>
          <a:lstStyle/>
          <a:p>
            <a:r>
              <a:rPr lang="en-US" sz="2400" dirty="0" smtClean="0"/>
              <a:t>Number of Owners &amp; Ease of Startup (</a:t>
            </a:r>
            <a:r>
              <a:rPr lang="en-US" sz="2400" dirty="0" err="1" smtClean="0"/>
              <a:t>cont’D</a:t>
            </a:r>
            <a:r>
              <a:rPr lang="en-US" sz="2400" dirty="0" smtClean="0"/>
              <a:t>)</a:t>
            </a:r>
          </a:p>
        </p:txBody>
      </p:sp>
      <p:sp>
        <p:nvSpPr>
          <p:cNvPr id="73731" name="Rectangle 3"/>
          <p:cNvSpPr>
            <a:spLocks noGrp="1" noChangeArrowheads="1"/>
          </p:cNvSpPr>
          <p:nvPr>
            <p:ph idx="1"/>
          </p:nvPr>
        </p:nvSpPr>
        <p:spPr/>
        <p:txBody>
          <a:bodyPr/>
          <a:lstStyle/>
          <a:p>
            <a:r>
              <a:rPr lang="en-US" dirty="0" smtClean="0"/>
              <a:t>Corporation (C)</a:t>
            </a:r>
          </a:p>
          <a:p>
            <a:pPr lvl="1"/>
            <a:r>
              <a:rPr lang="en-US" dirty="0" smtClean="0"/>
              <a:t>one or more, with no limit; high time and legal costs</a:t>
            </a:r>
          </a:p>
          <a:p>
            <a:r>
              <a:rPr lang="en-US" dirty="0" smtClean="0"/>
              <a:t>S (Subchapter S) Corporation</a:t>
            </a:r>
          </a:p>
          <a:p>
            <a:pPr lvl="1"/>
            <a:r>
              <a:rPr lang="en-US" dirty="0" smtClean="0"/>
              <a:t>less than 100 owners (since 2005); high time and legal costs </a:t>
            </a:r>
          </a:p>
          <a:p>
            <a:r>
              <a:rPr lang="en-US" dirty="0" smtClean="0"/>
              <a:t>Limited Liability Company (LLC)</a:t>
            </a:r>
          </a:p>
          <a:p>
            <a:pPr lvl="1"/>
            <a:r>
              <a:rPr lang="en-US" dirty="0" smtClean="0"/>
              <a:t>one or more, with no limit; high time and legal costs      </a:t>
            </a:r>
          </a:p>
        </p:txBody>
      </p:sp>
      <p:sp>
        <p:nvSpPr>
          <p:cNvPr id="1331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BEB26D-9C1A-4D45-8706-CACE0E4D9F0D}" type="slidenum">
              <a:rPr lang="en-US" smtClean="0"/>
              <a:pPr/>
              <a:t>11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3731">
                                            <p:txEl>
                                              <p:pRg st="0" end="0"/>
                                            </p:txEl>
                                          </p:spTgt>
                                        </p:tgtEl>
                                        <p:attrNameLst>
                                          <p:attrName>style.visibility</p:attrName>
                                        </p:attrNameLst>
                                      </p:cBhvr>
                                      <p:to>
                                        <p:strVal val="visible"/>
                                      </p:to>
                                    </p:set>
                                    <p:animEffect transition="in" filter="fade">
                                      <p:cBhvr>
                                        <p:cTn id="14" dur="1000">
                                          <p:stCondLst>
                                            <p:cond delay="0"/>
                                          </p:stCondLst>
                                        </p:cTn>
                                        <p:tgtEl>
                                          <p:spTgt spid="73731">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3731">
                                            <p:txEl>
                                              <p:pRg st="1" end="1"/>
                                            </p:txEl>
                                          </p:spTgt>
                                        </p:tgtEl>
                                        <p:attrNameLst>
                                          <p:attrName>style.visibility</p:attrName>
                                        </p:attrNameLst>
                                      </p:cBhvr>
                                      <p:to>
                                        <p:strVal val="visible"/>
                                      </p:to>
                                    </p:set>
                                    <p:animEffect transition="in" filter="fade">
                                      <p:cBhvr>
                                        <p:cTn id="17" dur="1000">
                                          <p:stCondLst>
                                            <p:cond delay="0"/>
                                          </p:stCondLst>
                                        </p:cTn>
                                        <p:tgtEl>
                                          <p:spTgt spid="737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3731">
                                            <p:txEl>
                                              <p:pRg st="2" end="2"/>
                                            </p:txEl>
                                          </p:spTgt>
                                        </p:tgtEl>
                                        <p:attrNameLst>
                                          <p:attrName>style.visibility</p:attrName>
                                        </p:attrNameLst>
                                      </p:cBhvr>
                                      <p:to>
                                        <p:strVal val="visible"/>
                                      </p:to>
                                    </p:set>
                                    <p:animEffect transition="in" filter="fade">
                                      <p:cBhvr>
                                        <p:cTn id="22" dur="1000">
                                          <p:stCondLst>
                                            <p:cond delay="0"/>
                                          </p:stCondLst>
                                        </p:cTn>
                                        <p:tgtEl>
                                          <p:spTgt spid="7373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Effect transition="in" filter="fade">
                                      <p:cBhvr>
                                        <p:cTn id="25" dur="1000">
                                          <p:stCondLst>
                                            <p:cond delay="0"/>
                                          </p:stCondLst>
                                        </p:cTn>
                                        <p:tgtEl>
                                          <p:spTgt spid="7373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3731">
                                            <p:txEl>
                                              <p:pRg st="4" end="4"/>
                                            </p:txEl>
                                          </p:spTgt>
                                        </p:tgtEl>
                                        <p:attrNameLst>
                                          <p:attrName>style.visibility</p:attrName>
                                        </p:attrNameLst>
                                      </p:cBhvr>
                                      <p:to>
                                        <p:strVal val="visible"/>
                                      </p:to>
                                    </p:set>
                                    <p:animEffect transition="in" filter="fade">
                                      <p:cBhvr>
                                        <p:cTn id="30" dur="1000">
                                          <p:stCondLst>
                                            <p:cond delay="0"/>
                                          </p:stCondLst>
                                        </p:cTn>
                                        <p:tgtEl>
                                          <p:spTgt spid="73731">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3731">
                                            <p:txEl>
                                              <p:pRg st="5" end="5"/>
                                            </p:txEl>
                                          </p:spTgt>
                                        </p:tgtEl>
                                        <p:attrNameLst>
                                          <p:attrName>style.visibility</p:attrName>
                                        </p:attrNameLst>
                                      </p:cBhvr>
                                      <p:to>
                                        <p:strVal val="visible"/>
                                      </p:to>
                                    </p:set>
                                    <p:animEffect transition="in" filter="fade">
                                      <p:cBhvr>
                                        <p:cTn id="33" dur="1000">
                                          <p:stCondLst>
                                            <p:cond delay="0"/>
                                          </p:stCondLst>
                                        </p:cTn>
                                        <p:tgtEl>
                                          <p:spTgt spid="73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Investor Liability</a:t>
            </a:r>
          </a:p>
        </p:txBody>
      </p:sp>
      <p:sp>
        <p:nvSpPr>
          <p:cNvPr id="74755" name="Rectangle 3"/>
          <p:cNvSpPr>
            <a:spLocks noGrp="1" noChangeArrowheads="1"/>
          </p:cNvSpPr>
          <p:nvPr>
            <p:ph idx="1"/>
          </p:nvPr>
        </p:nvSpPr>
        <p:spPr/>
        <p:txBody>
          <a:bodyPr/>
          <a:lstStyle/>
          <a:p>
            <a:pPr eaLnBrk="1" hangingPunct="1"/>
            <a:r>
              <a:rPr lang="en-US" dirty="0" smtClean="0"/>
              <a:t>Proprietorship</a:t>
            </a:r>
            <a:endParaRPr lang="en-US" sz="2100" dirty="0" smtClean="0"/>
          </a:p>
          <a:p>
            <a:pPr lvl="1" eaLnBrk="1" hangingPunct="1">
              <a:buFontTx/>
              <a:buNone/>
            </a:pPr>
            <a:r>
              <a:rPr lang="en-US" sz="2100" dirty="0" smtClean="0"/>
              <a:t>unlimited</a:t>
            </a:r>
          </a:p>
          <a:p>
            <a:pPr eaLnBrk="1" hangingPunct="1"/>
            <a:r>
              <a:rPr lang="en-US" dirty="0" smtClean="0"/>
              <a:t>Partnership (general)</a:t>
            </a:r>
            <a:endParaRPr lang="en-US" sz="2100" dirty="0" smtClean="0"/>
          </a:p>
          <a:p>
            <a:pPr lvl="1" eaLnBrk="1" hangingPunct="1">
              <a:buFontTx/>
              <a:buNone/>
            </a:pPr>
            <a:r>
              <a:rPr lang="en-US" sz="2100" dirty="0" smtClean="0"/>
              <a:t>unlimited (joint and several liability)</a:t>
            </a:r>
          </a:p>
          <a:p>
            <a:pPr eaLnBrk="1" hangingPunct="1"/>
            <a:r>
              <a:rPr lang="en-US" dirty="0" smtClean="0"/>
              <a:t>Limited Partnership</a:t>
            </a:r>
            <a:endParaRPr lang="en-US" sz="2100" dirty="0" smtClean="0"/>
          </a:p>
          <a:p>
            <a:pPr lvl="1" eaLnBrk="1" hangingPunct="1">
              <a:buFontTx/>
              <a:buNone/>
            </a:pPr>
            <a:r>
              <a:rPr lang="en-US" sz="2100" dirty="0" smtClean="0"/>
              <a:t>limited partners’ liability limited to their investments</a:t>
            </a:r>
          </a:p>
        </p:txBody>
      </p:sp>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40ABA3-2351-41DB-89B2-CB4ED8C4E0B1}" type="slidenum">
              <a:rPr lang="en-US" smtClean="0"/>
              <a:pPr/>
              <a:t>12</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p:cTn id="7" dur="500" fill="hold"/>
                                        <p:tgtEl>
                                          <p:spTgt spid="74754"/>
                                        </p:tgtEl>
                                        <p:attrNameLst>
                                          <p:attrName>ppt_w</p:attrName>
                                        </p:attrNameLst>
                                      </p:cBhvr>
                                      <p:tavLst>
                                        <p:tav tm="0">
                                          <p:val>
                                            <p:fltVal val="0"/>
                                          </p:val>
                                        </p:tav>
                                        <p:tav tm="100000">
                                          <p:val>
                                            <p:strVal val="#ppt_w"/>
                                          </p:val>
                                        </p:tav>
                                      </p:tavLst>
                                    </p:anim>
                                    <p:anim calcmode="lin" valueType="num">
                                      <p:cBhvr>
                                        <p:cTn id="8" dur="500" fill="hold"/>
                                        <p:tgtEl>
                                          <p:spTgt spid="74754"/>
                                        </p:tgtEl>
                                        <p:attrNameLst>
                                          <p:attrName>ppt_h</p:attrName>
                                        </p:attrNameLst>
                                      </p:cBhvr>
                                      <p:tavLst>
                                        <p:tav tm="0">
                                          <p:val>
                                            <p:fltVal val="0"/>
                                          </p:val>
                                        </p:tav>
                                        <p:tav tm="100000">
                                          <p:val>
                                            <p:strVal val="#ppt_h"/>
                                          </p:val>
                                        </p:tav>
                                      </p:tavLst>
                                    </p:anim>
                                    <p:animEffect transition="in" filter="fade">
                                      <p:cBhvr>
                                        <p:cTn id="9" dur="500"/>
                                        <p:tgtEl>
                                          <p:spTgt spid="7475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4755">
                                            <p:txEl>
                                              <p:pRg st="0" end="0"/>
                                            </p:txEl>
                                          </p:spTgt>
                                        </p:tgtEl>
                                        <p:attrNameLst>
                                          <p:attrName>style.visibility</p:attrName>
                                        </p:attrNameLst>
                                      </p:cBhvr>
                                      <p:to>
                                        <p:strVal val="visible"/>
                                      </p:to>
                                    </p:set>
                                    <p:animEffect transition="in" filter="fade">
                                      <p:cBhvr>
                                        <p:cTn id="14" dur="1000">
                                          <p:stCondLst>
                                            <p:cond delay="0"/>
                                          </p:stCondLst>
                                        </p:cTn>
                                        <p:tgtEl>
                                          <p:spTgt spid="7475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4755">
                                            <p:txEl>
                                              <p:pRg st="1" end="1"/>
                                            </p:txEl>
                                          </p:spTgt>
                                        </p:tgtEl>
                                        <p:attrNameLst>
                                          <p:attrName>style.visibility</p:attrName>
                                        </p:attrNameLst>
                                      </p:cBhvr>
                                      <p:to>
                                        <p:strVal val="visible"/>
                                      </p:to>
                                    </p:set>
                                    <p:animEffect transition="in" filter="fade">
                                      <p:cBhvr>
                                        <p:cTn id="17" dur="1000">
                                          <p:stCondLst>
                                            <p:cond delay="0"/>
                                          </p:stCondLst>
                                        </p:cTn>
                                        <p:tgtEl>
                                          <p:spTgt spid="747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4755">
                                            <p:txEl>
                                              <p:pRg st="2" end="2"/>
                                            </p:txEl>
                                          </p:spTgt>
                                        </p:tgtEl>
                                        <p:attrNameLst>
                                          <p:attrName>style.visibility</p:attrName>
                                        </p:attrNameLst>
                                      </p:cBhvr>
                                      <p:to>
                                        <p:strVal val="visible"/>
                                      </p:to>
                                    </p:set>
                                    <p:animEffect transition="in" filter="fade">
                                      <p:cBhvr>
                                        <p:cTn id="22" dur="1000">
                                          <p:stCondLst>
                                            <p:cond delay="0"/>
                                          </p:stCondLst>
                                        </p:cTn>
                                        <p:tgtEl>
                                          <p:spTgt spid="7475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Effect transition="in" filter="fade">
                                      <p:cBhvr>
                                        <p:cTn id="25" dur="1000">
                                          <p:stCondLst>
                                            <p:cond delay="0"/>
                                          </p:stCondLst>
                                        </p:cTn>
                                        <p:tgtEl>
                                          <p:spTgt spid="7475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4755">
                                            <p:txEl>
                                              <p:pRg st="4" end="4"/>
                                            </p:txEl>
                                          </p:spTgt>
                                        </p:tgtEl>
                                        <p:attrNameLst>
                                          <p:attrName>style.visibility</p:attrName>
                                        </p:attrNameLst>
                                      </p:cBhvr>
                                      <p:to>
                                        <p:strVal val="visible"/>
                                      </p:to>
                                    </p:set>
                                    <p:animEffect transition="in" filter="fade">
                                      <p:cBhvr>
                                        <p:cTn id="30" dur="1000">
                                          <p:stCondLst>
                                            <p:cond delay="0"/>
                                          </p:stCondLst>
                                        </p:cTn>
                                        <p:tgtEl>
                                          <p:spTgt spid="74755">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4755">
                                            <p:txEl>
                                              <p:pRg st="5" end="5"/>
                                            </p:txEl>
                                          </p:spTgt>
                                        </p:tgtEl>
                                        <p:attrNameLst>
                                          <p:attrName>style.visibility</p:attrName>
                                        </p:attrNameLst>
                                      </p:cBhvr>
                                      <p:to>
                                        <p:strVal val="visible"/>
                                      </p:to>
                                    </p:set>
                                    <p:animEffect transition="in" filter="fade">
                                      <p:cBhvr>
                                        <p:cTn id="33" dur="1000">
                                          <p:stCondLst>
                                            <p:cond delay="0"/>
                                          </p:stCondLst>
                                        </p:cTn>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Investor Liability (cont’d)</a:t>
            </a:r>
          </a:p>
        </p:txBody>
      </p:sp>
      <p:sp>
        <p:nvSpPr>
          <p:cNvPr id="75779" name="Rectangle 3"/>
          <p:cNvSpPr>
            <a:spLocks noGrp="1" noChangeArrowheads="1"/>
          </p:cNvSpPr>
          <p:nvPr>
            <p:ph idx="1"/>
          </p:nvPr>
        </p:nvSpPr>
        <p:spPr/>
        <p:txBody>
          <a:bodyPr/>
          <a:lstStyle/>
          <a:p>
            <a:r>
              <a:rPr lang="en-US" dirty="0" smtClean="0"/>
              <a:t>Corporation (C)</a:t>
            </a:r>
          </a:p>
          <a:p>
            <a:pPr lvl="1"/>
            <a:r>
              <a:rPr lang="en-US" dirty="0" smtClean="0"/>
              <a:t>limited to shareholders’ investments</a:t>
            </a:r>
          </a:p>
          <a:p>
            <a:r>
              <a:rPr lang="en-US" dirty="0" smtClean="0"/>
              <a:t>S (Subchapter S) Corporation</a:t>
            </a:r>
          </a:p>
          <a:p>
            <a:pPr lvl="1"/>
            <a:r>
              <a:rPr lang="en-US" dirty="0" smtClean="0"/>
              <a:t>limited to shareholders’ investments</a:t>
            </a:r>
          </a:p>
          <a:p>
            <a:r>
              <a:rPr lang="en-US" dirty="0" smtClean="0"/>
              <a:t>Limited Liability Company (LLC)</a:t>
            </a:r>
          </a:p>
          <a:p>
            <a:pPr lvl="1"/>
            <a:r>
              <a:rPr lang="en-US" dirty="0" smtClean="0"/>
              <a:t>limited to owners’ investments</a:t>
            </a:r>
          </a:p>
        </p:txBody>
      </p:sp>
      <p:sp>
        <p:nvSpPr>
          <p:cNvPr id="1536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A8B822-8CA3-4648-BF98-03530D2643C3}" type="slidenum">
              <a:rPr lang="en-US" smtClean="0"/>
              <a:pPr/>
              <a:t>13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5779">
                                            <p:txEl>
                                              <p:pRg st="0" end="0"/>
                                            </p:txEl>
                                          </p:spTgt>
                                        </p:tgtEl>
                                        <p:attrNameLst>
                                          <p:attrName>style.visibility</p:attrName>
                                        </p:attrNameLst>
                                      </p:cBhvr>
                                      <p:to>
                                        <p:strVal val="visible"/>
                                      </p:to>
                                    </p:set>
                                    <p:animEffect transition="in" filter="fade">
                                      <p:cBhvr>
                                        <p:cTn id="14" dur="1000">
                                          <p:stCondLst>
                                            <p:cond delay="0"/>
                                          </p:stCondLst>
                                        </p:cTn>
                                        <p:tgtEl>
                                          <p:spTgt spid="7577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5779">
                                            <p:txEl>
                                              <p:pRg st="1" end="1"/>
                                            </p:txEl>
                                          </p:spTgt>
                                        </p:tgtEl>
                                        <p:attrNameLst>
                                          <p:attrName>style.visibility</p:attrName>
                                        </p:attrNameLst>
                                      </p:cBhvr>
                                      <p:to>
                                        <p:strVal val="visible"/>
                                      </p:to>
                                    </p:set>
                                    <p:animEffect transition="in" filter="fade">
                                      <p:cBhvr>
                                        <p:cTn id="17" dur="1000">
                                          <p:stCondLst>
                                            <p:cond delay="0"/>
                                          </p:stCondLst>
                                        </p:cTn>
                                        <p:tgtEl>
                                          <p:spTgt spid="757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779">
                                            <p:txEl>
                                              <p:pRg st="2" end="2"/>
                                            </p:txEl>
                                          </p:spTgt>
                                        </p:tgtEl>
                                        <p:attrNameLst>
                                          <p:attrName>style.visibility</p:attrName>
                                        </p:attrNameLst>
                                      </p:cBhvr>
                                      <p:to>
                                        <p:strVal val="visible"/>
                                      </p:to>
                                    </p:set>
                                    <p:animEffect transition="in" filter="fade">
                                      <p:cBhvr>
                                        <p:cTn id="22" dur="1000">
                                          <p:stCondLst>
                                            <p:cond delay="0"/>
                                          </p:stCondLst>
                                        </p:cTn>
                                        <p:tgtEl>
                                          <p:spTgt spid="75779">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Effect transition="in" filter="fade">
                                      <p:cBhvr>
                                        <p:cTn id="25" dur="1000">
                                          <p:stCondLst>
                                            <p:cond delay="0"/>
                                          </p:stCondLst>
                                        </p:cTn>
                                        <p:tgtEl>
                                          <p:spTgt spid="75779">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5779">
                                            <p:txEl>
                                              <p:pRg st="4" end="4"/>
                                            </p:txEl>
                                          </p:spTgt>
                                        </p:tgtEl>
                                        <p:attrNameLst>
                                          <p:attrName>style.visibility</p:attrName>
                                        </p:attrNameLst>
                                      </p:cBhvr>
                                      <p:to>
                                        <p:strVal val="visible"/>
                                      </p:to>
                                    </p:set>
                                    <p:animEffect transition="in" filter="fade">
                                      <p:cBhvr>
                                        <p:cTn id="30" dur="1000">
                                          <p:stCondLst>
                                            <p:cond delay="0"/>
                                          </p:stCondLst>
                                        </p:cTn>
                                        <p:tgtEl>
                                          <p:spTgt spid="75779">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5779">
                                            <p:txEl>
                                              <p:pRg st="5" end="5"/>
                                            </p:txEl>
                                          </p:spTgt>
                                        </p:tgtEl>
                                        <p:attrNameLst>
                                          <p:attrName>style.visibility</p:attrName>
                                        </p:attrNameLst>
                                      </p:cBhvr>
                                      <p:to>
                                        <p:strVal val="visible"/>
                                      </p:to>
                                    </p:set>
                                    <p:animEffect transition="in" filter="fade">
                                      <p:cBhvr>
                                        <p:cTn id="33" dur="1000">
                                          <p:stCondLst>
                                            <p:cond delay="0"/>
                                          </p:stCondLst>
                                        </p:cTn>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Equity Capital Sources</a:t>
            </a:r>
          </a:p>
        </p:txBody>
      </p:sp>
      <p:sp>
        <p:nvSpPr>
          <p:cNvPr id="76803" name="Rectangle 3"/>
          <p:cNvSpPr>
            <a:spLocks noGrp="1" noChangeArrowheads="1"/>
          </p:cNvSpPr>
          <p:nvPr>
            <p:ph idx="1"/>
          </p:nvPr>
        </p:nvSpPr>
        <p:spPr/>
        <p:txBody>
          <a:bodyPr/>
          <a:lstStyle/>
          <a:p>
            <a:r>
              <a:rPr lang="en-US" smtClean="0"/>
              <a:t>Proprietorship</a:t>
            </a:r>
          </a:p>
          <a:p>
            <a:pPr lvl="1"/>
            <a:r>
              <a:rPr lang="en-US" smtClean="0"/>
              <a:t>owner</a:t>
            </a:r>
          </a:p>
          <a:p>
            <a:r>
              <a:rPr lang="en-US" smtClean="0"/>
              <a:t>Partnership (general)</a:t>
            </a:r>
          </a:p>
          <a:p>
            <a:pPr lvl="1"/>
            <a:r>
              <a:rPr lang="en-US" smtClean="0"/>
              <a:t>partners, families, and friends</a:t>
            </a:r>
          </a:p>
          <a:p>
            <a:r>
              <a:rPr lang="en-US" smtClean="0"/>
              <a:t>Limited Partnership</a:t>
            </a:r>
          </a:p>
          <a:p>
            <a:pPr lvl="1"/>
            <a:r>
              <a:rPr lang="en-US" smtClean="0"/>
              <a:t>general and limited partners</a:t>
            </a:r>
            <a:endParaRPr lang="en-US" dirty="0" smtClean="0"/>
          </a:p>
        </p:txBody>
      </p:sp>
      <p:sp>
        <p:nvSpPr>
          <p:cNvPr id="1638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C38D857-7FE5-4C49-8E22-71CF24C9979D}" type="slidenum">
              <a:rPr lang="en-US" smtClean="0"/>
              <a:pPr/>
              <a:t>14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500" fill="hold"/>
                                        <p:tgtEl>
                                          <p:spTgt spid="76802"/>
                                        </p:tgtEl>
                                        <p:attrNameLst>
                                          <p:attrName>ppt_w</p:attrName>
                                        </p:attrNameLst>
                                      </p:cBhvr>
                                      <p:tavLst>
                                        <p:tav tm="0">
                                          <p:val>
                                            <p:fltVal val="0"/>
                                          </p:val>
                                        </p:tav>
                                        <p:tav tm="100000">
                                          <p:val>
                                            <p:strVal val="#ppt_w"/>
                                          </p:val>
                                        </p:tav>
                                      </p:tavLst>
                                    </p:anim>
                                    <p:anim calcmode="lin" valueType="num">
                                      <p:cBhvr>
                                        <p:cTn id="8" dur="500" fill="hold"/>
                                        <p:tgtEl>
                                          <p:spTgt spid="76802"/>
                                        </p:tgtEl>
                                        <p:attrNameLst>
                                          <p:attrName>ppt_h</p:attrName>
                                        </p:attrNameLst>
                                      </p:cBhvr>
                                      <p:tavLst>
                                        <p:tav tm="0">
                                          <p:val>
                                            <p:fltVal val="0"/>
                                          </p:val>
                                        </p:tav>
                                        <p:tav tm="100000">
                                          <p:val>
                                            <p:strVal val="#ppt_h"/>
                                          </p:val>
                                        </p:tav>
                                      </p:tavLst>
                                    </p:anim>
                                    <p:animEffect transition="in" filter="fade">
                                      <p:cBhvr>
                                        <p:cTn id="9" dur="500"/>
                                        <p:tgtEl>
                                          <p:spTgt spid="768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6803">
                                            <p:txEl>
                                              <p:pRg st="0" end="0"/>
                                            </p:txEl>
                                          </p:spTgt>
                                        </p:tgtEl>
                                        <p:attrNameLst>
                                          <p:attrName>style.visibility</p:attrName>
                                        </p:attrNameLst>
                                      </p:cBhvr>
                                      <p:to>
                                        <p:strVal val="visible"/>
                                      </p:to>
                                    </p:set>
                                    <p:animEffect transition="in" filter="fade">
                                      <p:cBhvr>
                                        <p:cTn id="14" dur="1000">
                                          <p:stCondLst>
                                            <p:cond delay="0"/>
                                          </p:stCondLst>
                                        </p:cTn>
                                        <p:tgtEl>
                                          <p:spTgt spid="7680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6803">
                                            <p:txEl>
                                              <p:pRg st="1" end="1"/>
                                            </p:txEl>
                                          </p:spTgt>
                                        </p:tgtEl>
                                        <p:attrNameLst>
                                          <p:attrName>style.visibility</p:attrName>
                                        </p:attrNameLst>
                                      </p:cBhvr>
                                      <p:to>
                                        <p:strVal val="visible"/>
                                      </p:to>
                                    </p:set>
                                    <p:animEffect transition="in" filter="fade">
                                      <p:cBhvr>
                                        <p:cTn id="17" dur="1000">
                                          <p:stCondLst>
                                            <p:cond delay="0"/>
                                          </p:stCondLst>
                                        </p:cTn>
                                        <p:tgtEl>
                                          <p:spTgt spid="76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803">
                                            <p:txEl>
                                              <p:pRg st="2" end="2"/>
                                            </p:txEl>
                                          </p:spTgt>
                                        </p:tgtEl>
                                        <p:attrNameLst>
                                          <p:attrName>style.visibility</p:attrName>
                                        </p:attrNameLst>
                                      </p:cBhvr>
                                      <p:to>
                                        <p:strVal val="visible"/>
                                      </p:to>
                                    </p:set>
                                    <p:animEffect transition="in" filter="fade">
                                      <p:cBhvr>
                                        <p:cTn id="22" dur="1000">
                                          <p:stCondLst>
                                            <p:cond delay="0"/>
                                          </p:stCondLst>
                                        </p:cTn>
                                        <p:tgtEl>
                                          <p:spTgt spid="7680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803">
                                            <p:txEl>
                                              <p:pRg st="3" end="3"/>
                                            </p:txEl>
                                          </p:spTgt>
                                        </p:tgtEl>
                                        <p:attrNameLst>
                                          <p:attrName>style.visibility</p:attrName>
                                        </p:attrNameLst>
                                      </p:cBhvr>
                                      <p:to>
                                        <p:strVal val="visible"/>
                                      </p:to>
                                    </p:set>
                                    <p:animEffect transition="in" filter="fade">
                                      <p:cBhvr>
                                        <p:cTn id="25" dur="1000">
                                          <p:stCondLst>
                                            <p:cond delay="0"/>
                                          </p:stCondLst>
                                        </p:cTn>
                                        <p:tgtEl>
                                          <p:spTgt spid="7680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803">
                                            <p:txEl>
                                              <p:pRg st="4" end="4"/>
                                            </p:txEl>
                                          </p:spTgt>
                                        </p:tgtEl>
                                        <p:attrNameLst>
                                          <p:attrName>style.visibility</p:attrName>
                                        </p:attrNameLst>
                                      </p:cBhvr>
                                      <p:to>
                                        <p:strVal val="visible"/>
                                      </p:to>
                                    </p:set>
                                    <p:animEffect transition="in" filter="fade">
                                      <p:cBhvr>
                                        <p:cTn id="30" dur="1000">
                                          <p:stCondLst>
                                            <p:cond delay="0"/>
                                          </p:stCondLst>
                                        </p:cTn>
                                        <p:tgtEl>
                                          <p:spTgt spid="7680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803">
                                            <p:txEl>
                                              <p:pRg st="5" end="5"/>
                                            </p:txEl>
                                          </p:spTgt>
                                        </p:tgtEl>
                                        <p:attrNameLst>
                                          <p:attrName>style.visibility</p:attrName>
                                        </p:attrNameLst>
                                      </p:cBhvr>
                                      <p:to>
                                        <p:strVal val="visible"/>
                                      </p:to>
                                    </p:set>
                                    <p:animEffect transition="in" filter="fade">
                                      <p:cBhvr>
                                        <p:cTn id="33" dur="1000">
                                          <p:stCondLst>
                                            <p:cond delay="0"/>
                                          </p:stCondLst>
                                        </p:cTn>
                                        <p:tgtEl>
                                          <p:spTgt spid="76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Equity Capital Sources (cont’d)</a:t>
            </a:r>
          </a:p>
        </p:txBody>
      </p:sp>
      <p:sp>
        <p:nvSpPr>
          <p:cNvPr id="77827" name="Rectangle 3"/>
          <p:cNvSpPr>
            <a:spLocks noGrp="1" noChangeArrowheads="1"/>
          </p:cNvSpPr>
          <p:nvPr>
            <p:ph idx="1"/>
          </p:nvPr>
        </p:nvSpPr>
        <p:spPr/>
        <p:txBody>
          <a:bodyPr/>
          <a:lstStyle/>
          <a:p>
            <a:r>
              <a:rPr lang="en-US" dirty="0" smtClean="0"/>
              <a:t>Corporation (C)</a:t>
            </a:r>
          </a:p>
          <a:p>
            <a:pPr lvl="1"/>
            <a:r>
              <a:rPr lang="en-US" dirty="0" smtClean="0"/>
              <a:t>venture investors and common shareholders</a:t>
            </a:r>
          </a:p>
          <a:p>
            <a:r>
              <a:rPr lang="en-US" dirty="0" smtClean="0"/>
              <a:t>S (Subchapter S) Corporation</a:t>
            </a:r>
          </a:p>
          <a:p>
            <a:pPr lvl="1"/>
            <a:r>
              <a:rPr lang="en-US" dirty="0" smtClean="0"/>
              <a:t>venture investors and Subchapter S investors</a:t>
            </a:r>
          </a:p>
          <a:p>
            <a:r>
              <a:rPr lang="en-US" dirty="0" smtClean="0"/>
              <a:t>Limited Liability Company (LLC)</a:t>
            </a:r>
          </a:p>
          <a:p>
            <a:pPr lvl="1"/>
            <a:r>
              <a:rPr lang="en-US" dirty="0" smtClean="0"/>
              <a:t>venture investors and equity offerings to owners</a:t>
            </a:r>
          </a:p>
        </p:txBody>
      </p:sp>
      <p:sp>
        <p:nvSpPr>
          <p:cNvPr id="1741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BD96820-6A63-46D4-97B3-95D358D3FF7B}" type="slidenum">
              <a:rPr lang="en-US" smtClean="0"/>
              <a:pPr/>
              <a:t>15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500" fill="hold"/>
                                        <p:tgtEl>
                                          <p:spTgt spid="77826"/>
                                        </p:tgtEl>
                                        <p:attrNameLst>
                                          <p:attrName>ppt_w</p:attrName>
                                        </p:attrNameLst>
                                      </p:cBhvr>
                                      <p:tavLst>
                                        <p:tav tm="0">
                                          <p:val>
                                            <p:fltVal val="0"/>
                                          </p:val>
                                        </p:tav>
                                        <p:tav tm="100000">
                                          <p:val>
                                            <p:strVal val="#ppt_w"/>
                                          </p:val>
                                        </p:tav>
                                      </p:tavLst>
                                    </p:anim>
                                    <p:anim calcmode="lin" valueType="num">
                                      <p:cBhvr>
                                        <p:cTn id="8" dur="500" fill="hold"/>
                                        <p:tgtEl>
                                          <p:spTgt spid="77826"/>
                                        </p:tgtEl>
                                        <p:attrNameLst>
                                          <p:attrName>ppt_h</p:attrName>
                                        </p:attrNameLst>
                                      </p:cBhvr>
                                      <p:tavLst>
                                        <p:tav tm="0">
                                          <p:val>
                                            <p:fltVal val="0"/>
                                          </p:val>
                                        </p:tav>
                                        <p:tav tm="100000">
                                          <p:val>
                                            <p:strVal val="#ppt_h"/>
                                          </p:val>
                                        </p:tav>
                                      </p:tavLst>
                                    </p:anim>
                                    <p:animEffect transition="in" filter="fade">
                                      <p:cBhvr>
                                        <p:cTn id="9" dur="500"/>
                                        <p:tgtEl>
                                          <p:spTgt spid="778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7827">
                                            <p:txEl>
                                              <p:pRg st="0" end="0"/>
                                            </p:txEl>
                                          </p:spTgt>
                                        </p:tgtEl>
                                        <p:attrNameLst>
                                          <p:attrName>style.visibility</p:attrName>
                                        </p:attrNameLst>
                                      </p:cBhvr>
                                      <p:to>
                                        <p:strVal val="visible"/>
                                      </p:to>
                                    </p:set>
                                    <p:animEffect transition="in" filter="fade">
                                      <p:cBhvr>
                                        <p:cTn id="14" dur="1000">
                                          <p:stCondLst>
                                            <p:cond delay="0"/>
                                          </p:stCondLst>
                                        </p:cTn>
                                        <p:tgtEl>
                                          <p:spTgt spid="7782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7827">
                                            <p:txEl>
                                              <p:pRg st="1" end="1"/>
                                            </p:txEl>
                                          </p:spTgt>
                                        </p:tgtEl>
                                        <p:attrNameLst>
                                          <p:attrName>style.visibility</p:attrName>
                                        </p:attrNameLst>
                                      </p:cBhvr>
                                      <p:to>
                                        <p:strVal val="visible"/>
                                      </p:to>
                                    </p:set>
                                    <p:animEffect transition="in" filter="fade">
                                      <p:cBhvr>
                                        <p:cTn id="17" dur="1000">
                                          <p:stCondLst>
                                            <p:cond delay="0"/>
                                          </p:stCondLst>
                                        </p:cTn>
                                        <p:tgtEl>
                                          <p:spTgt spid="778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827">
                                            <p:txEl>
                                              <p:pRg st="2" end="2"/>
                                            </p:txEl>
                                          </p:spTgt>
                                        </p:tgtEl>
                                        <p:attrNameLst>
                                          <p:attrName>style.visibility</p:attrName>
                                        </p:attrNameLst>
                                      </p:cBhvr>
                                      <p:to>
                                        <p:strVal val="visible"/>
                                      </p:to>
                                    </p:set>
                                    <p:animEffect transition="in" filter="fade">
                                      <p:cBhvr>
                                        <p:cTn id="22" dur="1000">
                                          <p:stCondLst>
                                            <p:cond delay="0"/>
                                          </p:stCondLst>
                                        </p:cTn>
                                        <p:tgtEl>
                                          <p:spTgt spid="7782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Effect transition="in" filter="fade">
                                      <p:cBhvr>
                                        <p:cTn id="25" dur="1000">
                                          <p:stCondLst>
                                            <p:cond delay="0"/>
                                          </p:stCondLst>
                                        </p:cTn>
                                        <p:tgtEl>
                                          <p:spTgt spid="77827">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7827">
                                            <p:txEl>
                                              <p:pRg st="4" end="4"/>
                                            </p:txEl>
                                          </p:spTgt>
                                        </p:tgtEl>
                                        <p:attrNameLst>
                                          <p:attrName>style.visibility</p:attrName>
                                        </p:attrNameLst>
                                      </p:cBhvr>
                                      <p:to>
                                        <p:strVal val="visible"/>
                                      </p:to>
                                    </p:set>
                                    <p:animEffect transition="in" filter="fade">
                                      <p:cBhvr>
                                        <p:cTn id="30" dur="1000">
                                          <p:stCondLst>
                                            <p:cond delay="0"/>
                                          </p:stCondLst>
                                        </p:cTn>
                                        <p:tgtEl>
                                          <p:spTgt spid="77827">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827">
                                            <p:txEl>
                                              <p:pRg st="5" end="5"/>
                                            </p:txEl>
                                          </p:spTgt>
                                        </p:tgtEl>
                                        <p:attrNameLst>
                                          <p:attrName>style.visibility</p:attrName>
                                        </p:attrNameLst>
                                      </p:cBhvr>
                                      <p:to>
                                        <p:strVal val="visible"/>
                                      </p:to>
                                    </p:set>
                                    <p:animEffect transition="in" filter="fade">
                                      <p:cBhvr>
                                        <p:cTn id="33" dur="1000">
                                          <p:stCondLst>
                                            <p:cond delay="0"/>
                                          </p:stCondLst>
                                        </p:cTn>
                                        <p:tgtEl>
                                          <p:spTgt spid="7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mtClean="0"/>
              <a:t>Firm Life &amp; Liquidity of Ownership</a:t>
            </a:r>
          </a:p>
        </p:txBody>
      </p:sp>
      <p:sp>
        <p:nvSpPr>
          <p:cNvPr id="78851" name="Rectangle 3"/>
          <p:cNvSpPr>
            <a:spLocks noGrp="1" noChangeArrowheads="1"/>
          </p:cNvSpPr>
          <p:nvPr>
            <p:ph idx="1"/>
          </p:nvPr>
        </p:nvSpPr>
        <p:spPr/>
        <p:txBody>
          <a:bodyPr/>
          <a:lstStyle/>
          <a:p>
            <a:r>
              <a:rPr lang="en-US" smtClean="0"/>
              <a:t>Proprietorship</a:t>
            </a:r>
          </a:p>
          <a:p>
            <a:pPr lvl="1"/>
            <a:r>
              <a:rPr lang="en-US" smtClean="0"/>
              <a:t>life determined by owner; often difficult to transfer ownership</a:t>
            </a:r>
          </a:p>
          <a:p>
            <a:r>
              <a:rPr lang="en-US" smtClean="0"/>
              <a:t>Partnership (general) </a:t>
            </a:r>
          </a:p>
          <a:p>
            <a:pPr lvl="1"/>
            <a:r>
              <a:rPr lang="en-US" smtClean="0"/>
              <a:t>life determined by partners; often difficult to transfer ownership</a:t>
            </a:r>
          </a:p>
          <a:p>
            <a:r>
              <a:rPr lang="en-US" smtClean="0"/>
              <a:t>Limited Partnership</a:t>
            </a:r>
          </a:p>
          <a:p>
            <a:pPr lvl="1"/>
            <a:r>
              <a:rPr lang="en-US" smtClean="0"/>
              <a:t>life determined by general partner; often difficult to transfer ownership                           </a:t>
            </a:r>
          </a:p>
          <a:p>
            <a:endParaRPr lang="en-US" smtClean="0"/>
          </a:p>
        </p:txBody>
      </p:sp>
      <p:sp>
        <p:nvSpPr>
          <p:cNvPr id="1843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8871A1-8D06-46E8-A36D-24122A00F680}" type="slidenum">
              <a:rPr lang="en-US" smtClean="0"/>
              <a:pPr/>
              <a:t>16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fltVal val="0"/>
                                          </p:val>
                                        </p:tav>
                                        <p:tav tm="100000">
                                          <p:val>
                                            <p:strVal val="#ppt_h"/>
                                          </p:val>
                                        </p:tav>
                                      </p:tavLst>
                                    </p:anim>
                                    <p:animEffect transition="in" filter="fade">
                                      <p:cBhvr>
                                        <p:cTn id="9" dur="500"/>
                                        <p:tgtEl>
                                          <p:spTgt spid="788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8851">
                                            <p:txEl>
                                              <p:pRg st="0" end="0"/>
                                            </p:txEl>
                                          </p:spTgt>
                                        </p:tgtEl>
                                        <p:attrNameLst>
                                          <p:attrName>style.visibility</p:attrName>
                                        </p:attrNameLst>
                                      </p:cBhvr>
                                      <p:to>
                                        <p:strVal val="visible"/>
                                      </p:to>
                                    </p:set>
                                    <p:animEffect transition="in" filter="fade">
                                      <p:cBhvr>
                                        <p:cTn id="14" dur="1000">
                                          <p:stCondLst>
                                            <p:cond delay="0"/>
                                          </p:stCondLst>
                                        </p:cTn>
                                        <p:tgtEl>
                                          <p:spTgt spid="78851">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Effect transition="in" filter="fade">
                                      <p:cBhvr>
                                        <p:cTn id="17" dur="1000">
                                          <p:stCondLst>
                                            <p:cond delay="0"/>
                                          </p:stCondLst>
                                        </p:cTn>
                                        <p:tgtEl>
                                          <p:spTgt spid="788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851">
                                            <p:txEl>
                                              <p:pRg st="2" end="2"/>
                                            </p:txEl>
                                          </p:spTgt>
                                        </p:tgtEl>
                                        <p:attrNameLst>
                                          <p:attrName>style.visibility</p:attrName>
                                        </p:attrNameLst>
                                      </p:cBhvr>
                                      <p:to>
                                        <p:strVal val="visible"/>
                                      </p:to>
                                    </p:set>
                                    <p:animEffect transition="in" filter="fade">
                                      <p:cBhvr>
                                        <p:cTn id="22" dur="1000">
                                          <p:stCondLst>
                                            <p:cond delay="0"/>
                                          </p:stCondLst>
                                        </p:cTn>
                                        <p:tgtEl>
                                          <p:spTgt spid="7885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Effect transition="in" filter="fade">
                                      <p:cBhvr>
                                        <p:cTn id="25" dur="1000">
                                          <p:stCondLst>
                                            <p:cond delay="0"/>
                                          </p:stCondLst>
                                        </p:cTn>
                                        <p:tgtEl>
                                          <p:spTgt spid="7885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851">
                                            <p:txEl>
                                              <p:pRg st="4" end="4"/>
                                            </p:txEl>
                                          </p:spTgt>
                                        </p:tgtEl>
                                        <p:attrNameLst>
                                          <p:attrName>style.visibility</p:attrName>
                                        </p:attrNameLst>
                                      </p:cBhvr>
                                      <p:to>
                                        <p:strVal val="visible"/>
                                      </p:to>
                                    </p:set>
                                    <p:animEffect transition="in" filter="fade">
                                      <p:cBhvr>
                                        <p:cTn id="30" dur="1000">
                                          <p:stCondLst>
                                            <p:cond delay="0"/>
                                          </p:stCondLst>
                                        </p:cTn>
                                        <p:tgtEl>
                                          <p:spTgt spid="78851">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8851">
                                            <p:txEl>
                                              <p:pRg st="5" end="5"/>
                                            </p:txEl>
                                          </p:spTgt>
                                        </p:tgtEl>
                                        <p:attrNameLst>
                                          <p:attrName>style.visibility</p:attrName>
                                        </p:attrNameLst>
                                      </p:cBhvr>
                                      <p:to>
                                        <p:strVal val="visible"/>
                                      </p:to>
                                    </p:set>
                                    <p:animEffect transition="in" filter="fade">
                                      <p:cBhvr>
                                        <p:cTn id="33" dur="1000">
                                          <p:stCondLst>
                                            <p:cond delay="0"/>
                                          </p:stCondLst>
                                        </p:cTn>
                                        <p:tgtEl>
                                          <p:spTgt spid="78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2400" dirty="0" smtClean="0"/>
              <a:t>Firm Life &amp; Liquidity of Ownership (cont’d)</a:t>
            </a:r>
          </a:p>
        </p:txBody>
      </p:sp>
      <p:sp>
        <p:nvSpPr>
          <p:cNvPr id="79875" name="Rectangle 3"/>
          <p:cNvSpPr>
            <a:spLocks noGrp="1" noChangeArrowheads="1"/>
          </p:cNvSpPr>
          <p:nvPr>
            <p:ph idx="1"/>
          </p:nvPr>
        </p:nvSpPr>
        <p:spPr/>
        <p:txBody>
          <a:bodyPr/>
          <a:lstStyle/>
          <a:p>
            <a:r>
              <a:rPr lang="en-US" dirty="0" smtClean="0"/>
              <a:t>Corporation (C) </a:t>
            </a:r>
          </a:p>
          <a:p>
            <a:pPr lvl="1"/>
            <a:r>
              <a:rPr lang="en-US" dirty="0" smtClean="0"/>
              <a:t>unlimited life; usually easy to transfer ownership</a:t>
            </a:r>
          </a:p>
          <a:p>
            <a:r>
              <a:rPr lang="en-US" dirty="0" smtClean="0"/>
              <a:t>S (Subchapter S) Corporation</a:t>
            </a:r>
          </a:p>
          <a:p>
            <a:pPr lvl="1"/>
            <a:r>
              <a:rPr lang="en-US" dirty="0" smtClean="0"/>
              <a:t>unlimited life; often difficult to transfer ownership</a:t>
            </a:r>
          </a:p>
          <a:p>
            <a:r>
              <a:rPr lang="en-US" dirty="0" smtClean="0"/>
              <a:t>Limited Liability Company (LLC)</a:t>
            </a:r>
          </a:p>
          <a:p>
            <a:pPr lvl="1"/>
            <a:r>
              <a:rPr lang="en-US" dirty="0" smtClean="0"/>
              <a:t>life set by owners; often difficult to transfer ownership                           </a:t>
            </a:r>
          </a:p>
          <a:p>
            <a:endParaRPr lang="en-US" dirty="0" smtClean="0"/>
          </a:p>
        </p:txBody>
      </p:sp>
      <p:sp>
        <p:nvSpPr>
          <p:cNvPr id="1945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7754444-9993-4D6F-A311-A4E06987D6EE}" type="slidenum">
              <a:rPr lang="en-US" smtClean="0"/>
              <a:pPr/>
              <a:t>17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p:cTn id="7" dur="500" fill="hold"/>
                                        <p:tgtEl>
                                          <p:spTgt spid="79874"/>
                                        </p:tgtEl>
                                        <p:attrNameLst>
                                          <p:attrName>ppt_w</p:attrName>
                                        </p:attrNameLst>
                                      </p:cBhvr>
                                      <p:tavLst>
                                        <p:tav tm="0">
                                          <p:val>
                                            <p:fltVal val="0"/>
                                          </p:val>
                                        </p:tav>
                                        <p:tav tm="100000">
                                          <p:val>
                                            <p:strVal val="#ppt_w"/>
                                          </p:val>
                                        </p:tav>
                                      </p:tavLst>
                                    </p:anim>
                                    <p:anim calcmode="lin" valueType="num">
                                      <p:cBhvr>
                                        <p:cTn id="8" dur="500" fill="hold"/>
                                        <p:tgtEl>
                                          <p:spTgt spid="79874"/>
                                        </p:tgtEl>
                                        <p:attrNameLst>
                                          <p:attrName>ppt_h</p:attrName>
                                        </p:attrNameLst>
                                      </p:cBhvr>
                                      <p:tavLst>
                                        <p:tav tm="0">
                                          <p:val>
                                            <p:fltVal val="0"/>
                                          </p:val>
                                        </p:tav>
                                        <p:tav tm="100000">
                                          <p:val>
                                            <p:strVal val="#ppt_h"/>
                                          </p:val>
                                        </p:tav>
                                      </p:tavLst>
                                    </p:anim>
                                    <p:animEffect transition="in" filter="fade">
                                      <p:cBhvr>
                                        <p:cTn id="9" dur="500"/>
                                        <p:tgtEl>
                                          <p:spTgt spid="798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9875">
                                            <p:txEl>
                                              <p:pRg st="0" end="0"/>
                                            </p:txEl>
                                          </p:spTgt>
                                        </p:tgtEl>
                                        <p:attrNameLst>
                                          <p:attrName>style.visibility</p:attrName>
                                        </p:attrNameLst>
                                      </p:cBhvr>
                                      <p:to>
                                        <p:strVal val="visible"/>
                                      </p:to>
                                    </p:set>
                                    <p:animEffect transition="in" filter="fade">
                                      <p:cBhvr>
                                        <p:cTn id="14" dur="1000">
                                          <p:stCondLst>
                                            <p:cond delay="0"/>
                                          </p:stCondLst>
                                        </p:cTn>
                                        <p:tgtEl>
                                          <p:spTgt spid="7987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9875">
                                            <p:txEl>
                                              <p:pRg st="1" end="1"/>
                                            </p:txEl>
                                          </p:spTgt>
                                        </p:tgtEl>
                                        <p:attrNameLst>
                                          <p:attrName>style.visibility</p:attrName>
                                        </p:attrNameLst>
                                      </p:cBhvr>
                                      <p:to>
                                        <p:strVal val="visible"/>
                                      </p:to>
                                    </p:set>
                                    <p:animEffect transition="in" filter="fade">
                                      <p:cBhvr>
                                        <p:cTn id="17" dur="1000">
                                          <p:stCondLst>
                                            <p:cond delay="0"/>
                                          </p:stCondLst>
                                        </p:cTn>
                                        <p:tgtEl>
                                          <p:spTgt spid="798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875">
                                            <p:txEl>
                                              <p:pRg st="2" end="2"/>
                                            </p:txEl>
                                          </p:spTgt>
                                        </p:tgtEl>
                                        <p:attrNameLst>
                                          <p:attrName>style.visibility</p:attrName>
                                        </p:attrNameLst>
                                      </p:cBhvr>
                                      <p:to>
                                        <p:strVal val="visible"/>
                                      </p:to>
                                    </p:set>
                                    <p:animEffect transition="in" filter="fade">
                                      <p:cBhvr>
                                        <p:cTn id="22" dur="1000">
                                          <p:stCondLst>
                                            <p:cond delay="0"/>
                                          </p:stCondLst>
                                        </p:cTn>
                                        <p:tgtEl>
                                          <p:spTgt spid="7987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Effect transition="in" filter="fade">
                                      <p:cBhvr>
                                        <p:cTn id="25" dur="1000">
                                          <p:stCondLst>
                                            <p:cond delay="0"/>
                                          </p:stCondLst>
                                        </p:cTn>
                                        <p:tgtEl>
                                          <p:spTgt spid="7987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9875">
                                            <p:txEl>
                                              <p:pRg st="4" end="4"/>
                                            </p:txEl>
                                          </p:spTgt>
                                        </p:tgtEl>
                                        <p:attrNameLst>
                                          <p:attrName>style.visibility</p:attrName>
                                        </p:attrNameLst>
                                      </p:cBhvr>
                                      <p:to>
                                        <p:strVal val="visible"/>
                                      </p:to>
                                    </p:set>
                                    <p:animEffect transition="in" filter="fade">
                                      <p:cBhvr>
                                        <p:cTn id="30" dur="1000">
                                          <p:stCondLst>
                                            <p:cond delay="0"/>
                                          </p:stCondLst>
                                        </p:cTn>
                                        <p:tgtEl>
                                          <p:spTgt spid="79875">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9875">
                                            <p:txEl>
                                              <p:pRg st="5" end="5"/>
                                            </p:txEl>
                                          </p:spTgt>
                                        </p:tgtEl>
                                        <p:attrNameLst>
                                          <p:attrName>style.visibility</p:attrName>
                                        </p:attrNameLst>
                                      </p:cBhvr>
                                      <p:to>
                                        <p:strVal val="visible"/>
                                      </p:to>
                                    </p:set>
                                    <p:animEffect transition="in" filter="fade">
                                      <p:cBhvr>
                                        <p:cTn id="33" dur="1000">
                                          <p:stCondLst>
                                            <p:cond delay="0"/>
                                          </p:stCondLst>
                                        </p:cTn>
                                        <p:tgtEl>
                                          <p:spTgt spid="79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Taxation</a:t>
            </a:r>
          </a:p>
        </p:txBody>
      </p:sp>
      <p:sp>
        <p:nvSpPr>
          <p:cNvPr id="80899" name="Rectangle 3"/>
          <p:cNvSpPr>
            <a:spLocks noGrp="1" noChangeArrowheads="1"/>
          </p:cNvSpPr>
          <p:nvPr>
            <p:ph idx="1"/>
          </p:nvPr>
        </p:nvSpPr>
        <p:spPr/>
        <p:txBody>
          <a:bodyPr/>
          <a:lstStyle/>
          <a:p>
            <a:r>
              <a:rPr lang="en-US" smtClean="0"/>
              <a:t>Proprietorship</a:t>
            </a:r>
          </a:p>
          <a:p>
            <a:pPr lvl="1"/>
            <a:r>
              <a:rPr lang="en-US" smtClean="0"/>
              <a:t>personal tax rate</a:t>
            </a:r>
          </a:p>
          <a:p>
            <a:r>
              <a:rPr lang="en-US" smtClean="0"/>
              <a:t>Partnership (general)</a:t>
            </a:r>
          </a:p>
          <a:p>
            <a:pPr lvl="1"/>
            <a:r>
              <a:rPr lang="en-US" smtClean="0"/>
              <a:t>personal tax rates</a:t>
            </a:r>
          </a:p>
          <a:p>
            <a:r>
              <a:rPr lang="en-US" smtClean="0"/>
              <a:t>Limited Partnership</a:t>
            </a:r>
          </a:p>
          <a:p>
            <a:pPr lvl="1"/>
            <a:r>
              <a:rPr lang="en-US" smtClean="0"/>
              <a:t>personal tax rates</a:t>
            </a:r>
          </a:p>
        </p:txBody>
      </p:sp>
      <p:sp>
        <p:nvSpPr>
          <p:cNvPr id="2048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22E302F-9BC5-4125-B28B-6D42C9D11522}" type="slidenum">
              <a:rPr lang="en-US" smtClean="0"/>
              <a:pPr/>
              <a:t>18</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p:cTn id="7" dur="500" fill="hold"/>
                                        <p:tgtEl>
                                          <p:spTgt spid="80898"/>
                                        </p:tgtEl>
                                        <p:attrNameLst>
                                          <p:attrName>ppt_w</p:attrName>
                                        </p:attrNameLst>
                                      </p:cBhvr>
                                      <p:tavLst>
                                        <p:tav tm="0">
                                          <p:val>
                                            <p:fltVal val="0"/>
                                          </p:val>
                                        </p:tav>
                                        <p:tav tm="100000">
                                          <p:val>
                                            <p:strVal val="#ppt_w"/>
                                          </p:val>
                                        </p:tav>
                                      </p:tavLst>
                                    </p:anim>
                                    <p:anim calcmode="lin" valueType="num">
                                      <p:cBhvr>
                                        <p:cTn id="8" dur="500" fill="hold"/>
                                        <p:tgtEl>
                                          <p:spTgt spid="80898"/>
                                        </p:tgtEl>
                                        <p:attrNameLst>
                                          <p:attrName>ppt_h</p:attrName>
                                        </p:attrNameLst>
                                      </p:cBhvr>
                                      <p:tavLst>
                                        <p:tav tm="0">
                                          <p:val>
                                            <p:fltVal val="0"/>
                                          </p:val>
                                        </p:tav>
                                        <p:tav tm="100000">
                                          <p:val>
                                            <p:strVal val="#ppt_h"/>
                                          </p:val>
                                        </p:tav>
                                      </p:tavLst>
                                    </p:anim>
                                    <p:animEffect transition="in" filter="fade">
                                      <p:cBhvr>
                                        <p:cTn id="9" dur="500"/>
                                        <p:tgtEl>
                                          <p:spTgt spid="808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0899">
                                            <p:txEl>
                                              <p:pRg st="0" end="0"/>
                                            </p:txEl>
                                          </p:spTgt>
                                        </p:tgtEl>
                                        <p:attrNameLst>
                                          <p:attrName>style.visibility</p:attrName>
                                        </p:attrNameLst>
                                      </p:cBhvr>
                                      <p:to>
                                        <p:strVal val="visible"/>
                                      </p:to>
                                    </p:set>
                                    <p:animEffect transition="in" filter="fade">
                                      <p:cBhvr>
                                        <p:cTn id="14" dur="1000">
                                          <p:stCondLst>
                                            <p:cond delay="0"/>
                                          </p:stCondLst>
                                        </p:cTn>
                                        <p:tgtEl>
                                          <p:spTgt spid="8089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0899">
                                            <p:txEl>
                                              <p:pRg st="1" end="1"/>
                                            </p:txEl>
                                          </p:spTgt>
                                        </p:tgtEl>
                                        <p:attrNameLst>
                                          <p:attrName>style.visibility</p:attrName>
                                        </p:attrNameLst>
                                      </p:cBhvr>
                                      <p:to>
                                        <p:strVal val="visible"/>
                                      </p:to>
                                    </p:set>
                                    <p:animEffect transition="in" filter="fade">
                                      <p:cBhvr>
                                        <p:cTn id="17" dur="1000">
                                          <p:stCondLst>
                                            <p:cond delay="0"/>
                                          </p:stCondLst>
                                        </p:cTn>
                                        <p:tgtEl>
                                          <p:spTgt spid="80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899">
                                            <p:txEl>
                                              <p:pRg st="2" end="2"/>
                                            </p:txEl>
                                          </p:spTgt>
                                        </p:tgtEl>
                                        <p:attrNameLst>
                                          <p:attrName>style.visibility</p:attrName>
                                        </p:attrNameLst>
                                      </p:cBhvr>
                                      <p:to>
                                        <p:strVal val="visible"/>
                                      </p:to>
                                    </p:set>
                                    <p:animEffect transition="in" filter="fade">
                                      <p:cBhvr>
                                        <p:cTn id="22" dur="1000">
                                          <p:stCondLst>
                                            <p:cond delay="0"/>
                                          </p:stCondLst>
                                        </p:cTn>
                                        <p:tgtEl>
                                          <p:spTgt spid="80899">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899">
                                            <p:txEl>
                                              <p:pRg st="3" end="3"/>
                                            </p:txEl>
                                          </p:spTgt>
                                        </p:tgtEl>
                                        <p:attrNameLst>
                                          <p:attrName>style.visibility</p:attrName>
                                        </p:attrNameLst>
                                      </p:cBhvr>
                                      <p:to>
                                        <p:strVal val="visible"/>
                                      </p:to>
                                    </p:set>
                                    <p:animEffect transition="in" filter="fade">
                                      <p:cBhvr>
                                        <p:cTn id="25" dur="1000">
                                          <p:stCondLst>
                                            <p:cond delay="0"/>
                                          </p:stCondLst>
                                        </p:cTn>
                                        <p:tgtEl>
                                          <p:spTgt spid="80899">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0899">
                                            <p:txEl>
                                              <p:pRg st="4" end="4"/>
                                            </p:txEl>
                                          </p:spTgt>
                                        </p:tgtEl>
                                        <p:attrNameLst>
                                          <p:attrName>style.visibility</p:attrName>
                                        </p:attrNameLst>
                                      </p:cBhvr>
                                      <p:to>
                                        <p:strVal val="visible"/>
                                      </p:to>
                                    </p:set>
                                    <p:animEffect transition="in" filter="fade">
                                      <p:cBhvr>
                                        <p:cTn id="30" dur="1000">
                                          <p:stCondLst>
                                            <p:cond delay="0"/>
                                          </p:stCondLst>
                                        </p:cTn>
                                        <p:tgtEl>
                                          <p:spTgt spid="80899">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0899">
                                            <p:txEl>
                                              <p:pRg st="5" end="5"/>
                                            </p:txEl>
                                          </p:spTgt>
                                        </p:tgtEl>
                                        <p:attrNameLst>
                                          <p:attrName>style.visibility</p:attrName>
                                        </p:attrNameLst>
                                      </p:cBhvr>
                                      <p:to>
                                        <p:strVal val="visible"/>
                                      </p:to>
                                    </p:set>
                                    <p:animEffect transition="in" filter="fade">
                                      <p:cBhvr>
                                        <p:cTn id="33" dur="1000">
                                          <p:stCondLst>
                                            <p:cond delay="0"/>
                                          </p:stCondLst>
                                        </p:cTn>
                                        <p:tgtEl>
                                          <p:spTgt spid="80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Taxation (cont’d)</a:t>
            </a:r>
          </a:p>
        </p:txBody>
      </p:sp>
      <p:sp>
        <p:nvSpPr>
          <p:cNvPr id="81923" name="Rectangle 3"/>
          <p:cNvSpPr>
            <a:spLocks noGrp="1" noChangeArrowheads="1"/>
          </p:cNvSpPr>
          <p:nvPr>
            <p:ph idx="1"/>
          </p:nvPr>
        </p:nvSpPr>
        <p:spPr/>
        <p:txBody>
          <a:bodyPr/>
          <a:lstStyle/>
          <a:p>
            <a:r>
              <a:rPr lang="en-US" dirty="0" smtClean="0"/>
              <a:t>Corporation (C)</a:t>
            </a:r>
          </a:p>
          <a:p>
            <a:pPr lvl="1"/>
            <a:r>
              <a:rPr lang="en-US" dirty="0" smtClean="0"/>
              <a:t>corporate taxation; dividends subject to personal tax rates</a:t>
            </a:r>
          </a:p>
          <a:p>
            <a:r>
              <a:rPr lang="en-US" dirty="0" smtClean="0"/>
              <a:t>S (Subchapter S) Corporation</a:t>
            </a:r>
          </a:p>
          <a:p>
            <a:pPr lvl="1"/>
            <a:r>
              <a:rPr lang="en-US" dirty="0" smtClean="0"/>
              <a:t>income flows to shareholders; taxed at personal tax rates</a:t>
            </a:r>
          </a:p>
          <a:p>
            <a:r>
              <a:rPr lang="en-US" dirty="0" smtClean="0"/>
              <a:t>Limited Liability Company (LLC)</a:t>
            </a:r>
          </a:p>
          <a:p>
            <a:pPr lvl="1"/>
            <a:r>
              <a:rPr lang="en-US" dirty="0" smtClean="0"/>
              <a:t>income flows to owners; taxed at personal tax rates</a:t>
            </a:r>
          </a:p>
        </p:txBody>
      </p:sp>
      <p:sp>
        <p:nvSpPr>
          <p:cNvPr id="2150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D16B3AB-672E-446E-898F-61D69F30190C}" type="slidenum">
              <a:rPr lang="en-US" smtClean="0"/>
              <a:pPr/>
              <a:t>19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p:cTn id="7" dur="500" fill="hold"/>
                                        <p:tgtEl>
                                          <p:spTgt spid="81922"/>
                                        </p:tgtEl>
                                        <p:attrNameLst>
                                          <p:attrName>ppt_w</p:attrName>
                                        </p:attrNameLst>
                                      </p:cBhvr>
                                      <p:tavLst>
                                        <p:tav tm="0">
                                          <p:val>
                                            <p:fltVal val="0"/>
                                          </p:val>
                                        </p:tav>
                                        <p:tav tm="100000">
                                          <p:val>
                                            <p:strVal val="#ppt_w"/>
                                          </p:val>
                                        </p:tav>
                                      </p:tavLst>
                                    </p:anim>
                                    <p:anim calcmode="lin" valueType="num">
                                      <p:cBhvr>
                                        <p:cTn id="8" dur="500" fill="hold"/>
                                        <p:tgtEl>
                                          <p:spTgt spid="81922"/>
                                        </p:tgtEl>
                                        <p:attrNameLst>
                                          <p:attrName>ppt_h</p:attrName>
                                        </p:attrNameLst>
                                      </p:cBhvr>
                                      <p:tavLst>
                                        <p:tav tm="0">
                                          <p:val>
                                            <p:fltVal val="0"/>
                                          </p:val>
                                        </p:tav>
                                        <p:tav tm="100000">
                                          <p:val>
                                            <p:strVal val="#ppt_h"/>
                                          </p:val>
                                        </p:tav>
                                      </p:tavLst>
                                    </p:anim>
                                    <p:animEffect transition="in" filter="fade">
                                      <p:cBhvr>
                                        <p:cTn id="9" dur="500"/>
                                        <p:tgtEl>
                                          <p:spTgt spid="819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1923">
                                            <p:txEl>
                                              <p:pRg st="0" end="0"/>
                                            </p:txEl>
                                          </p:spTgt>
                                        </p:tgtEl>
                                        <p:attrNameLst>
                                          <p:attrName>style.visibility</p:attrName>
                                        </p:attrNameLst>
                                      </p:cBhvr>
                                      <p:to>
                                        <p:strVal val="visible"/>
                                      </p:to>
                                    </p:set>
                                    <p:animEffect transition="in" filter="fade">
                                      <p:cBhvr>
                                        <p:cTn id="14" dur="1000">
                                          <p:stCondLst>
                                            <p:cond delay="0"/>
                                          </p:stCondLst>
                                        </p:cTn>
                                        <p:tgtEl>
                                          <p:spTgt spid="819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1923">
                                            <p:txEl>
                                              <p:pRg st="1" end="1"/>
                                            </p:txEl>
                                          </p:spTgt>
                                        </p:tgtEl>
                                        <p:attrNameLst>
                                          <p:attrName>style.visibility</p:attrName>
                                        </p:attrNameLst>
                                      </p:cBhvr>
                                      <p:to>
                                        <p:strVal val="visible"/>
                                      </p:to>
                                    </p:set>
                                    <p:animEffect transition="in" filter="fade">
                                      <p:cBhvr>
                                        <p:cTn id="17" dur="1000">
                                          <p:stCondLst>
                                            <p:cond delay="0"/>
                                          </p:stCondLst>
                                        </p:cTn>
                                        <p:tgtEl>
                                          <p:spTgt spid="819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23">
                                            <p:txEl>
                                              <p:pRg st="2" end="2"/>
                                            </p:txEl>
                                          </p:spTgt>
                                        </p:tgtEl>
                                        <p:attrNameLst>
                                          <p:attrName>style.visibility</p:attrName>
                                        </p:attrNameLst>
                                      </p:cBhvr>
                                      <p:to>
                                        <p:strVal val="visible"/>
                                      </p:to>
                                    </p:set>
                                    <p:animEffect transition="in" filter="fade">
                                      <p:cBhvr>
                                        <p:cTn id="22" dur="1000">
                                          <p:stCondLst>
                                            <p:cond delay="0"/>
                                          </p:stCondLst>
                                        </p:cTn>
                                        <p:tgtEl>
                                          <p:spTgt spid="8192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Effect transition="in" filter="fade">
                                      <p:cBhvr>
                                        <p:cTn id="25" dur="1000">
                                          <p:stCondLst>
                                            <p:cond delay="0"/>
                                          </p:stCondLst>
                                        </p:cTn>
                                        <p:tgtEl>
                                          <p:spTgt spid="8192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1923">
                                            <p:txEl>
                                              <p:pRg st="4" end="4"/>
                                            </p:txEl>
                                          </p:spTgt>
                                        </p:tgtEl>
                                        <p:attrNameLst>
                                          <p:attrName>style.visibility</p:attrName>
                                        </p:attrNameLst>
                                      </p:cBhvr>
                                      <p:to>
                                        <p:strVal val="visible"/>
                                      </p:to>
                                    </p:set>
                                    <p:animEffect transition="in" filter="fade">
                                      <p:cBhvr>
                                        <p:cTn id="30" dur="1000">
                                          <p:stCondLst>
                                            <p:cond delay="0"/>
                                          </p:stCondLst>
                                        </p:cTn>
                                        <p:tgtEl>
                                          <p:spTgt spid="8192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1923">
                                            <p:txEl>
                                              <p:pRg st="5" end="5"/>
                                            </p:txEl>
                                          </p:spTgt>
                                        </p:tgtEl>
                                        <p:attrNameLst>
                                          <p:attrName>style.visibility</p:attrName>
                                        </p:attrNameLst>
                                      </p:cBhvr>
                                      <p:to>
                                        <p:strVal val="visible"/>
                                      </p:to>
                                    </p:set>
                                    <p:animEffect transition="in" filter="fade">
                                      <p:cBhvr>
                                        <p:cTn id="33" dur="1000">
                                          <p:stCondLst>
                                            <p:cond delay="0"/>
                                          </p:stCondLst>
                                        </p:cTn>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sz="half" idx="1"/>
          </p:nvPr>
        </p:nvSpPr>
        <p:spPr>
          <a:xfrm>
            <a:off x="822960" y="1097280"/>
            <a:ext cx="3749040" cy="3712464"/>
          </a:xfrm>
        </p:spPr>
        <p:txBody>
          <a:bodyPr>
            <a:noAutofit/>
          </a:bodyPr>
          <a:lstStyle/>
          <a:p>
            <a:r>
              <a:rPr lang="en-US" dirty="0" smtClean="0"/>
              <a:t>Describe the proprietorship, partnership, and corporate forms of business</a:t>
            </a:r>
          </a:p>
          <a:p>
            <a:r>
              <a:rPr lang="en-US" dirty="0" smtClean="0"/>
              <a:t>Identify the differentiating characteristics of a limited liability company (LLC)</a:t>
            </a:r>
          </a:p>
          <a:p>
            <a:r>
              <a:rPr lang="en-US" dirty="0" smtClean="0"/>
              <a:t>Describe the benefits, risks, and basic tax aspects of various organizational forms</a:t>
            </a:r>
          </a:p>
          <a:p>
            <a:r>
              <a:rPr lang="en-US" dirty="0" smtClean="0"/>
              <a:t>Discuss the use of patents and trade secrets to protect intellectual property </a:t>
            </a:r>
          </a:p>
          <a:p>
            <a:endParaRPr lang="en-US" dirty="0" smtClean="0"/>
          </a:p>
        </p:txBody>
      </p:sp>
      <p:sp>
        <p:nvSpPr>
          <p:cNvPr id="4100" name="Content Placeholder 3"/>
          <p:cNvSpPr>
            <a:spLocks noGrp="1"/>
          </p:cNvSpPr>
          <p:nvPr>
            <p:ph sz="half" idx="2"/>
          </p:nvPr>
        </p:nvSpPr>
        <p:spPr>
          <a:xfrm>
            <a:off x="4700016" y="1097280"/>
            <a:ext cx="3834384" cy="3712464"/>
          </a:xfrm>
        </p:spPr>
        <p:txBody>
          <a:bodyPr>
            <a:noAutofit/>
          </a:bodyPr>
          <a:lstStyle/>
          <a:p>
            <a:r>
              <a:rPr lang="en-US" dirty="0" smtClean="0"/>
              <a:t>Discuss the use of trademarks and copyrights to protect intellectual property</a:t>
            </a:r>
          </a:p>
          <a:p>
            <a:r>
              <a:rPr lang="en-US" dirty="0" smtClean="0"/>
              <a:t>Describe how confidential disclosure agreements and employment contracts are used to protect intellectual property rights</a:t>
            </a:r>
          </a:p>
          <a:p>
            <a:r>
              <a:rPr lang="en-US" dirty="0" smtClean="0"/>
              <a:t>Explain how financing is obtained via financial bootstrapping and through business angels </a:t>
            </a:r>
          </a:p>
          <a:p>
            <a:r>
              <a:rPr lang="en-US" dirty="0" smtClean="0"/>
              <a:t>Describe first-round financing sources</a:t>
            </a:r>
          </a:p>
          <a:p>
            <a:endParaRPr lang="en-US" dirty="0" smtClean="0"/>
          </a:p>
        </p:txBody>
      </p:sp>
      <p:sp>
        <p:nvSpPr>
          <p:cNvPr id="4101" name="Slide Number Placeholder 4"/>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97AE0B-0D21-4E8E-A072-C364E0D50D9B}" type="slidenum">
              <a:rPr lang="en-US" smtClean="0"/>
              <a:pPr/>
              <a:t>2</a:t>
            </a:fld>
            <a:endParaRPr lang="en-US" smtClean="0"/>
          </a:p>
        </p:txBody>
      </p:sp>
      <p:sp>
        <p:nvSpPr>
          <p:cNvPr id="4098" name="Title 1"/>
          <p:cNvSpPr>
            <a:spLocks noGrp="1"/>
          </p:cNvSpPr>
          <p:nvPr>
            <p:ph type="title"/>
          </p:nvPr>
        </p:nvSpPr>
        <p:spPr/>
        <p:txBody>
          <a:bodyPr/>
          <a:lstStyle/>
          <a:p>
            <a:r>
              <a:rPr lang="en-US" smtClean="0"/>
              <a:t>Chapter 3: Learning Objectives</a:t>
            </a: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What is Intellectual Property?</a:t>
            </a:r>
          </a:p>
        </p:txBody>
      </p:sp>
      <p:sp>
        <p:nvSpPr>
          <p:cNvPr id="7171" name="Rectangle 3"/>
          <p:cNvSpPr>
            <a:spLocks noGrp="1" noChangeArrowheads="1"/>
          </p:cNvSpPr>
          <p:nvPr>
            <p:ph idx="1"/>
          </p:nvPr>
        </p:nvSpPr>
        <p:spPr/>
        <p:txBody>
          <a:bodyPr/>
          <a:lstStyle/>
          <a:p>
            <a:r>
              <a:rPr lang="en-US" dirty="0" smtClean="0"/>
              <a:t>Intellectual Property (IP):</a:t>
            </a:r>
          </a:p>
          <a:p>
            <a:r>
              <a:rPr lang="en-US" dirty="0" smtClean="0"/>
              <a:t>	</a:t>
            </a:r>
            <a:r>
              <a:rPr lang="en-US" b="0" dirty="0" smtClean="0"/>
              <a:t>a venture’s intangible assets and human capital, including inventions that can be protected from being freely used or copied by others</a:t>
            </a:r>
          </a:p>
        </p:txBody>
      </p:sp>
      <p:sp>
        <p:nvSpPr>
          <p:cNvPr id="2253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235D67-8BC1-49D5-AF94-DA51E6A7117E}" type="slidenum">
              <a:rPr lang="en-US" smtClean="0"/>
              <a:pPr/>
              <a:t>20</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Effect transition="in" filter="fade">
                                      <p:cBhvr>
                                        <p:cTn id="14" dur="1000">
                                          <p:stCondLst>
                                            <p:cond delay="0"/>
                                          </p:stCondLst>
                                        </p:cTn>
                                        <p:tgtEl>
                                          <p:spTgt spid="717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Effect transition="in" filter="fade">
                                      <p:cBhvr>
                                        <p:cTn id="19" dur="1000">
                                          <p:stCondLst>
                                            <p:cond delay="0"/>
                                          </p:stCondLst>
                                        </p:cTn>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Protecting Valuable Intangible Assets</a:t>
            </a:r>
          </a:p>
        </p:txBody>
      </p:sp>
      <p:sp>
        <p:nvSpPr>
          <p:cNvPr id="8195" name="Rectangle 3"/>
          <p:cNvSpPr>
            <a:spLocks noGrp="1" noChangeArrowheads="1"/>
          </p:cNvSpPr>
          <p:nvPr>
            <p:ph idx="1"/>
          </p:nvPr>
        </p:nvSpPr>
        <p:spPr/>
        <p:txBody>
          <a:bodyPr/>
          <a:lstStyle/>
          <a:p>
            <a:r>
              <a:rPr lang="en-US" dirty="0" smtClean="0"/>
              <a:t>There are Four Forms of Protection:</a:t>
            </a:r>
          </a:p>
          <a:p>
            <a:r>
              <a:rPr lang="en-US" dirty="0" smtClean="0"/>
              <a:t>Patents</a:t>
            </a:r>
          </a:p>
          <a:p>
            <a:r>
              <a:rPr lang="en-US" dirty="0" smtClean="0"/>
              <a:t>Trade Secrets</a:t>
            </a:r>
          </a:p>
          <a:p>
            <a:r>
              <a:rPr lang="en-US" dirty="0" smtClean="0"/>
              <a:t>Trademarks</a:t>
            </a:r>
          </a:p>
          <a:p>
            <a:r>
              <a:rPr lang="en-US" dirty="0" smtClean="0"/>
              <a:t>Copyrights</a:t>
            </a:r>
          </a:p>
        </p:txBody>
      </p:sp>
      <p:sp>
        <p:nvSpPr>
          <p:cNvPr id="2355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D58EC85-2878-4D37-96F4-28E96F8FCF56}" type="slidenum">
              <a:rPr lang="en-US" smtClean="0"/>
              <a:pPr/>
              <a:t>21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Effect transition="in" filter="fade">
                                      <p:cBhvr>
                                        <p:cTn id="14" dur="1000">
                                          <p:stCondLst>
                                            <p:cond delay="0"/>
                                          </p:stCondLst>
                                        </p:cTn>
                                        <p:tgtEl>
                                          <p:spTgt spid="819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Effect transition="in" filter="fade">
                                      <p:cBhvr>
                                        <p:cTn id="19" dur="1000">
                                          <p:stCondLst>
                                            <p:cond delay="0"/>
                                          </p:stCondLst>
                                        </p:cTn>
                                        <p:tgtEl>
                                          <p:spTgt spid="819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95">
                                            <p:txEl>
                                              <p:pRg st="2" end="2"/>
                                            </p:txEl>
                                          </p:spTgt>
                                        </p:tgtEl>
                                        <p:attrNameLst>
                                          <p:attrName>style.visibility</p:attrName>
                                        </p:attrNameLst>
                                      </p:cBhvr>
                                      <p:to>
                                        <p:strVal val="visible"/>
                                      </p:to>
                                    </p:set>
                                    <p:animEffect transition="in" filter="fade">
                                      <p:cBhvr>
                                        <p:cTn id="24" dur="1000">
                                          <p:stCondLst>
                                            <p:cond delay="0"/>
                                          </p:stCondLst>
                                        </p:cTn>
                                        <p:tgtEl>
                                          <p:spTgt spid="819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95">
                                            <p:txEl>
                                              <p:pRg st="3" end="3"/>
                                            </p:txEl>
                                          </p:spTgt>
                                        </p:tgtEl>
                                        <p:attrNameLst>
                                          <p:attrName>style.visibility</p:attrName>
                                        </p:attrNameLst>
                                      </p:cBhvr>
                                      <p:to>
                                        <p:strVal val="visible"/>
                                      </p:to>
                                    </p:set>
                                    <p:animEffect transition="in" filter="fade">
                                      <p:cBhvr>
                                        <p:cTn id="29" dur="1000">
                                          <p:stCondLst>
                                            <p:cond delay="0"/>
                                          </p:stCondLst>
                                        </p:cTn>
                                        <p:tgtEl>
                                          <p:spTgt spid="819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95">
                                            <p:txEl>
                                              <p:pRg st="4" end="4"/>
                                            </p:txEl>
                                          </p:spTgt>
                                        </p:tgtEl>
                                        <p:attrNameLst>
                                          <p:attrName>style.visibility</p:attrName>
                                        </p:attrNameLst>
                                      </p:cBhvr>
                                      <p:to>
                                        <p:strVal val="visible"/>
                                      </p:to>
                                    </p:set>
                                    <p:animEffect transition="in" filter="fade">
                                      <p:cBhvr>
                                        <p:cTn id="34" dur="1000">
                                          <p:stCondLst>
                                            <p:cond delay="0"/>
                                          </p:stCondLst>
                                        </p:cTn>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IP Protection Methods: Basic Definitions</a:t>
            </a:r>
          </a:p>
        </p:txBody>
      </p:sp>
      <p:sp>
        <p:nvSpPr>
          <p:cNvPr id="82947" name="Rectangle 3"/>
          <p:cNvSpPr>
            <a:spLocks noGrp="1" noChangeArrowheads="1"/>
          </p:cNvSpPr>
          <p:nvPr>
            <p:ph idx="1"/>
          </p:nvPr>
        </p:nvSpPr>
        <p:spPr/>
        <p:txBody>
          <a:bodyPr/>
          <a:lstStyle/>
          <a:p>
            <a:r>
              <a:rPr lang="en-US" dirty="0" smtClean="0"/>
              <a:t>Patents:</a:t>
            </a:r>
          </a:p>
          <a:p>
            <a:r>
              <a:rPr lang="en-US" dirty="0" smtClean="0"/>
              <a:t>	</a:t>
            </a:r>
            <a:r>
              <a:rPr lang="en-US" b="0" dirty="0" smtClean="0"/>
              <a:t>intellectual property rights granted for inventions that are useful, novel, and non-obvious</a:t>
            </a:r>
          </a:p>
          <a:p>
            <a:r>
              <a:rPr lang="en-US" dirty="0" smtClean="0"/>
              <a:t>Trade Secrets:</a:t>
            </a:r>
          </a:p>
          <a:p>
            <a:r>
              <a:rPr lang="en-US" dirty="0" smtClean="0"/>
              <a:t>	</a:t>
            </a:r>
            <a:r>
              <a:rPr lang="en-US" b="0" dirty="0" smtClean="0"/>
              <a:t>intellectual property rights in the form of inventions and information, not generally known to others, that convey economic advantages to the holders</a:t>
            </a:r>
          </a:p>
        </p:txBody>
      </p:sp>
      <p:sp>
        <p:nvSpPr>
          <p:cNvPr id="2457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FCBD27-882B-4699-AEE9-968580BCF6D4}" type="slidenum">
              <a:rPr lang="en-US" smtClean="0"/>
              <a:pPr/>
              <a:t>22</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500" fill="hold"/>
                                        <p:tgtEl>
                                          <p:spTgt spid="82946"/>
                                        </p:tgtEl>
                                        <p:attrNameLst>
                                          <p:attrName>ppt_w</p:attrName>
                                        </p:attrNameLst>
                                      </p:cBhvr>
                                      <p:tavLst>
                                        <p:tav tm="0">
                                          <p:val>
                                            <p:fltVal val="0"/>
                                          </p:val>
                                        </p:tav>
                                        <p:tav tm="100000">
                                          <p:val>
                                            <p:strVal val="#ppt_w"/>
                                          </p:val>
                                        </p:tav>
                                      </p:tavLst>
                                    </p:anim>
                                    <p:anim calcmode="lin" valueType="num">
                                      <p:cBhvr>
                                        <p:cTn id="8" dur="500" fill="hold"/>
                                        <p:tgtEl>
                                          <p:spTgt spid="82946"/>
                                        </p:tgtEl>
                                        <p:attrNameLst>
                                          <p:attrName>ppt_h</p:attrName>
                                        </p:attrNameLst>
                                      </p:cBhvr>
                                      <p:tavLst>
                                        <p:tav tm="0">
                                          <p:val>
                                            <p:fltVal val="0"/>
                                          </p:val>
                                        </p:tav>
                                        <p:tav tm="100000">
                                          <p:val>
                                            <p:strVal val="#ppt_h"/>
                                          </p:val>
                                        </p:tav>
                                      </p:tavLst>
                                    </p:anim>
                                    <p:animEffect transition="in" filter="fade">
                                      <p:cBhvr>
                                        <p:cTn id="9" dur="500"/>
                                        <p:tgtEl>
                                          <p:spTgt spid="829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2947">
                                            <p:txEl>
                                              <p:pRg st="0" end="0"/>
                                            </p:txEl>
                                          </p:spTgt>
                                        </p:tgtEl>
                                        <p:attrNameLst>
                                          <p:attrName>style.visibility</p:attrName>
                                        </p:attrNameLst>
                                      </p:cBhvr>
                                      <p:to>
                                        <p:strVal val="visible"/>
                                      </p:to>
                                    </p:set>
                                    <p:animEffect transition="in" filter="fade">
                                      <p:cBhvr>
                                        <p:cTn id="14" dur="1000">
                                          <p:stCondLst>
                                            <p:cond delay="0"/>
                                          </p:stCondLst>
                                        </p:cTn>
                                        <p:tgtEl>
                                          <p:spTgt spid="8294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2947">
                                            <p:txEl>
                                              <p:pRg st="1" end="1"/>
                                            </p:txEl>
                                          </p:spTgt>
                                        </p:tgtEl>
                                        <p:attrNameLst>
                                          <p:attrName>style.visibility</p:attrName>
                                        </p:attrNameLst>
                                      </p:cBhvr>
                                      <p:to>
                                        <p:strVal val="visible"/>
                                      </p:to>
                                    </p:set>
                                    <p:animEffect transition="in" filter="fade">
                                      <p:cBhvr>
                                        <p:cTn id="19" dur="1000">
                                          <p:stCondLst>
                                            <p:cond delay="0"/>
                                          </p:stCondLst>
                                        </p:cTn>
                                        <p:tgtEl>
                                          <p:spTgt spid="8294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2947">
                                            <p:txEl>
                                              <p:pRg st="2" end="2"/>
                                            </p:txEl>
                                          </p:spTgt>
                                        </p:tgtEl>
                                        <p:attrNameLst>
                                          <p:attrName>style.visibility</p:attrName>
                                        </p:attrNameLst>
                                      </p:cBhvr>
                                      <p:to>
                                        <p:strVal val="visible"/>
                                      </p:to>
                                    </p:set>
                                    <p:animEffect transition="in" filter="fade">
                                      <p:cBhvr>
                                        <p:cTn id="24" dur="1000">
                                          <p:stCondLst>
                                            <p:cond delay="0"/>
                                          </p:stCondLst>
                                        </p:cTn>
                                        <p:tgtEl>
                                          <p:spTgt spid="8294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2947">
                                            <p:txEl>
                                              <p:pRg st="3" end="3"/>
                                            </p:txEl>
                                          </p:spTgt>
                                        </p:tgtEl>
                                        <p:attrNameLst>
                                          <p:attrName>style.visibility</p:attrName>
                                        </p:attrNameLst>
                                      </p:cBhvr>
                                      <p:to>
                                        <p:strVal val="visible"/>
                                      </p:to>
                                    </p:set>
                                    <p:animEffect transition="in" filter="fade">
                                      <p:cBhvr>
                                        <p:cTn id="29" dur="1000">
                                          <p:stCondLst>
                                            <p:cond delay="0"/>
                                          </p:stCondLst>
                                        </p:cTn>
                                        <p:tgtEl>
                                          <p:spTgt spid="82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22960" y="365760"/>
            <a:ext cx="7863840" cy="548640"/>
          </a:xfrm>
        </p:spPr>
        <p:txBody>
          <a:bodyPr/>
          <a:lstStyle/>
          <a:p>
            <a:r>
              <a:rPr lang="en-US" sz="2400" dirty="0" smtClean="0"/>
              <a:t>IP Protection Methods: Basic Definitions (cont’d)</a:t>
            </a:r>
          </a:p>
        </p:txBody>
      </p:sp>
      <p:sp>
        <p:nvSpPr>
          <p:cNvPr id="83971" name="Rectangle 3"/>
          <p:cNvSpPr>
            <a:spLocks noGrp="1" noChangeArrowheads="1"/>
          </p:cNvSpPr>
          <p:nvPr>
            <p:ph idx="1"/>
          </p:nvPr>
        </p:nvSpPr>
        <p:spPr/>
        <p:txBody>
          <a:bodyPr/>
          <a:lstStyle/>
          <a:p>
            <a:r>
              <a:rPr lang="en-US" dirty="0" smtClean="0"/>
              <a:t>Trademarks:</a:t>
            </a:r>
          </a:p>
          <a:p>
            <a:r>
              <a:rPr lang="en-US" dirty="0" smtClean="0"/>
              <a:t>	</a:t>
            </a:r>
            <a:r>
              <a:rPr lang="en-US" b="0" dirty="0" smtClean="0"/>
              <a:t>intellectual property rights that allow firms to differentiate their products &amp; services through the use of unique marks</a:t>
            </a:r>
          </a:p>
          <a:p>
            <a:r>
              <a:rPr lang="en-US" dirty="0" smtClean="0"/>
              <a:t>Copyrights:</a:t>
            </a:r>
          </a:p>
          <a:p>
            <a:r>
              <a:rPr lang="en-US" dirty="0" smtClean="0"/>
              <a:t>	intellectual property rights to writings in printed and electronically stored forms </a:t>
            </a:r>
          </a:p>
        </p:txBody>
      </p:sp>
      <p:sp>
        <p:nvSpPr>
          <p:cNvPr id="2560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CEF105-7244-4AA4-902C-333CCF5EEE06}" type="slidenum">
              <a:rPr lang="en-US" smtClean="0"/>
              <a:pPr/>
              <a:t>23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p:cTn id="7" dur="500" fill="hold"/>
                                        <p:tgtEl>
                                          <p:spTgt spid="83970"/>
                                        </p:tgtEl>
                                        <p:attrNameLst>
                                          <p:attrName>ppt_w</p:attrName>
                                        </p:attrNameLst>
                                      </p:cBhvr>
                                      <p:tavLst>
                                        <p:tav tm="0">
                                          <p:val>
                                            <p:fltVal val="0"/>
                                          </p:val>
                                        </p:tav>
                                        <p:tav tm="100000">
                                          <p:val>
                                            <p:strVal val="#ppt_w"/>
                                          </p:val>
                                        </p:tav>
                                      </p:tavLst>
                                    </p:anim>
                                    <p:anim calcmode="lin" valueType="num">
                                      <p:cBhvr>
                                        <p:cTn id="8" dur="500" fill="hold"/>
                                        <p:tgtEl>
                                          <p:spTgt spid="83970"/>
                                        </p:tgtEl>
                                        <p:attrNameLst>
                                          <p:attrName>ppt_h</p:attrName>
                                        </p:attrNameLst>
                                      </p:cBhvr>
                                      <p:tavLst>
                                        <p:tav tm="0">
                                          <p:val>
                                            <p:fltVal val="0"/>
                                          </p:val>
                                        </p:tav>
                                        <p:tav tm="100000">
                                          <p:val>
                                            <p:strVal val="#ppt_h"/>
                                          </p:val>
                                        </p:tav>
                                      </p:tavLst>
                                    </p:anim>
                                    <p:animEffect transition="in" filter="fade">
                                      <p:cBhvr>
                                        <p:cTn id="9" dur="500"/>
                                        <p:tgtEl>
                                          <p:spTgt spid="839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3971">
                                            <p:txEl>
                                              <p:pRg st="0" end="0"/>
                                            </p:txEl>
                                          </p:spTgt>
                                        </p:tgtEl>
                                        <p:attrNameLst>
                                          <p:attrName>style.visibility</p:attrName>
                                        </p:attrNameLst>
                                      </p:cBhvr>
                                      <p:to>
                                        <p:strVal val="visible"/>
                                      </p:to>
                                    </p:set>
                                    <p:animEffect transition="in" filter="fade">
                                      <p:cBhvr>
                                        <p:cTn id="14" dur="1000">
                                          <p:stCondLst>
                                            <p:cond delay="0"/>
                                          </p:stCondLst>
                                        </p:cTn>
                                        <p:tgtEl>
                                          <p:spTgt spid="8397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3971">
                                            <p:txEl>
                                              <p:pRg st="1" end="1"/>
                                            </p:txEl>
                                          </p:spTgt>
                                        </p:tgtEl>
                                        <p:attrNameLst>
                                          <p:attrName>style.visibility</p:attrName>
                                        </p:attrNameLst>
                                      </p:cBhvr>
                                      <p:to>
                                        <p:strVal val="visible"/>
                                      </p:to>
                                    </p:set>
                                    <p:animEffect transition="in" filter="fade">
                                      <p:cBhvr>
                                        <p:cTn id="19" dur="1000">
                                          <p:stCondLst>
                                            <p:cond delay="0"/>
                                          </p:stCondLst>
                                        </p:cTn>
                                        <p:tgtEl>
                                          <p:spTgt spid="8397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3971">
                                            <p:txEl>
                                              <p:pRg st="2" end="2"/>
                                            </p:txEl>
                                          </p:spTgt>
                                        </p:tgtEl>
                                        <p:attrNameLst>
                                          <p:attrName>style.visibility</p:attrName>
                                        </p:attrNameLst>
                                      </p:cBhvr>
                                      <p:to>
                                        <p:strVal val="visible"/>
                                      </p:to>
                                    </p:set>
                                    <p:animEffect transition="in" filter="fade">
                                      <p:cBhvr>
                                        <p:cTn id="24" dur="1000">
                                          <p:stCondLst>
                                            <p:cond delay="0"/>
                                          </p:stCondLst>
                                        </p:cTn>
                                        <p:tgtEl>
                                          <p:spTgt spid="8397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3971">
                                            <p:txEl>
                                              <p:pRg st="3" end="3"/>
                                            </p:txEl>
                                          </p:spTgt>
                                        </p:tgtEl>
                                        <p:attrNameLst>
                                          <p:attrName>style.visibility</p:attrName>
                                        </p:attrNameLst>
                                      </p:cBhvr>
                                      <p:to>
                                        <p:strVal val="visible"/>
                                      </p:to>
                                    </p:set>
                                    <p:animEffect transition="in" filter="fade">
                                      <p:cBhvr>
                                        <p:cTn id="29" dur="1000">
                                          <p:stCondLst>
                                            <p:cond delay="0"/>
                                          </p:stCondLst>
                                        </p:cTn>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Patent Basics</a:t>
            </a:r>
          </a:p>
        </p:txBody>
      </p:sp>
      <p:sp>
        <p:nvSpPr>
          <p:cNvPr id="9219" name="Rectangle 3"/>
          <p:cNvSpPr>
            <a:spLocks noGrp="1" noChangeArrowheads="1"/>
          </p:cNvSpPr>
          <p:nvPr>
            <p:ph idx="1"/>
          </p:nvPr>
        </p:nvSpPr>
        <p:spPr/>
        <p:txBody>
          <a:bodyPr/>
          <a:lstStyle/>
          <a:p>
            <a:r>
              <a:rPr lang="en-US" smtClean="0"/>
              <a:t>Intellectual property rights granted for inventions that are “useful,” “novel,” and “non-obvious.”</a:t>
            </a:r>
          </a:p>
          <a:p>
            <a:r>
              <a:rPr lang="en-US" smtClean="0"/>
              <a:t>Patents are granted by the U.S. Patent and Trademark Office</a:t>
            </a:r>
          </a:p>
          <a:p>
            <a:r>
              <a:rPr lang="en-US" smtClean="0"/>
              <a:t>Patent law is very complex (you most likely need to hire a patent applications specialist lawyer)</a:t>
            </a:r>
            <a:endParaRPr lang="en-US" dirty="0" smtClean="0"/>
          </a:p>
        </p:txBody>
      </p:sp>
      <p:sp>
        <p:nvSpPr>
          <p:cNvPr id="2662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B289A5-968C-4679-8E74-3B28027C92D6}" type="slidenum">
              <a:rPr lang="en-US" smtClean="0"/>
              <a:pPr/>
              <a:t>24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stCondLst>
                                            <p:cond delay="0"/>
                                          </p:stCondLst>
                                        </p:cTn>
                                        <p:tgtEl>
                                          <p:spTgt spid="921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stCondLst>
                                            <p:cond delay="0"/>
                                          </p:stCondLst>
                                        </p:cTn>
                                        <p:tgtEl>
                                          <p:spTgt spid="921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stCondLst>
                                            <p:cond delay="0"/>
                                          </p:stCondLst>
                                        </p:cTn>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Four Kinds of Patents:</a:t>
            </a:r>
          </a:p>
        </p:txBody>
      </p:sp>
      <p:sp>
        <p:nvSpPr>
          <p:cNvPr id="11267" name="Rectangle 3"/>
          <p:cNvSpPr>
            <a:spLocks noGrp="1" noChangeArrowheads="1"/>
          </p:cNvSpPr>
          <p:nvPr>
            <p:ph idx="1"/>
          </p:nvPr>
        </p:nvSpPr>
        <p:spPr/>
        <p:txBody>
          <a:bodyPr>
            <a:noAutofit/>
          </a:bodyPr>
          <a:lstStyle/>
          <a:p>
            <a:r>
              <a:rPr lang="en-US" dirty="0" smtClean="0"/>
              <a:t>Utility Patents:</a:t>
            </a:r>
          </a:p>
          <a:p>
            <a:r>
              <a:rPr lang="en-US" dirty="0" smtClean="0"/>
              <a:t>	</a:t>
            </a:r>
            <a:r>
              <a:rPr lang="en-US" b="0" dirty="0" smtClean="0"/>
              <a:t>cover mechanical </a:t>
            </a:r>
            <a:r>
              <a:rPr lang="en-US" b="0" smtClean="0"/>
              <a:t>or </a:t>
            </a:r>
            <a:r>
              <a:rPr lang="en-US" b="0" smtClean="0"/>
              <a:t>general inventions</a:t>
            </a:r>
            <a:r>
              <a:rPr lang="en-US" b="0" dirty="0" smtClean="0"/>
              <a:t>, chemical inventions, and electrical inventions</a:t>
            </a:r>
          </a:p>
          <a:p>
            <a:r>
              <a:rPr lang="en-US" dirty="0" smtClean="0"/>
              <a:t>Design Patents:</a:t>
            </a:r>
          </a:p>
          <a:p>
            <a:r>
              <a:rPr lang="en-US" dirty="0" smtClean="0"/>
              <a:t>	</a:t>
            </a:r>
            <a:r>
              <a:rPr lang="en-US" b="0" dirty="0" smtClean="0"/>
              <a:t>cover the “appearance” of items (e.g., sports uniforms, electronic products, and autos)</a:t>
            </a:r>
          </a:p>
          <a:p>
            <a:r>
              <a:rPr lang="en-US" dirty="0" smtClean="0"/>
              <a:t>Plant Patents:</a:t>
            </a:r>
          </a:p>
          <a:p>
            <a:r>
              <a:rPr lang="en-US" dirty="0" smtClean="0"/>
              <a:t>	</a:t>
            </a:r>
            <a:r>
              <a:rPr lang="en-US" b="0" dirty="0" smtClean="0"/>
              <a:t>protect discoveries of asexual reproduction methods of new plant varieties</a:t>
            </a:r>
          </a:p>
          <a:p>
            <a:r>
              <a:rPr lang="en-US" dirty="0" smtClean="0"/>
              <a:t>Business Method Patents:</a:t>
            </a:r>
          </a:p>
          <a:p>
            <a:r>
              <a:rPr lang="en-US" dirty="0" smtClean="0"/>
              <a:t>	</a:t>
            </a:r>
            <a:r>
              <a:rPr lang="en-US" b="0" dirty="0" smtClean="0"/>
              <a:t>protect specific ways of doing business and the underlying computer codes and technology	</a:t>
            </a:r>
          </a:p>
          <a:p>
            <a:endParaRPr lang="en-US" b="0" dirty="0" smtClean="0"/>
          </a:p>
        </p:txBody>
      </p:sp>
      <p:sp>
        <p:nvSpPr>
          <p:cNvPr id="2765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1180530-74FE-42BD-8AB3-1CF4A41A9FD5}" type="slidenum">
              <a:rPr lang="en-US" smtClean="0"/>
              <a:pPr/>
              <a:t>25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1000">
                                          <p:stCondLst>
                                            <p:cond delay="0"/>
                                          </p:stCondLst>
                                        </p:cTn>
                                        <p:tgtEl>
                                          <p:spTgt spid="1126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fade">
                                      <p:cBhvr>
                                        <p:cTn id="19" dur="1000">
                                          <p:stCondLst>
                                            <p:cond delay="0"/>
                                          </p:stCondLst>
                                        </p:cTn>
                                        <p:tgtEl>
                                          <p:spTgt spid="1126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67">
                                            <p:txEl>
                                              <p:pRg st="2" end="2"/>
                                            </p:txEl>
                                          </p:spTgt>
                                        </p:tgtEl>
                                        <p:attrNameLst>
                                          <p:attrName>style.visibility</p:attrName>
                                        </p:attrNameLst>
                                      </p:cBhvr>
                                      <p:to>
                                        <p:strVal val="visible"/>
                                      </p:to>
                                    </p:set>
                                    <p:animEffect transition="in" filter="fade">
                                      <p:cBhvr>
                                        <p:cTn id="24" dur="1000">
                                          <p:stCondLst>
                                            <p:cond delay="0"/>
                                          </p:stCondLst>
                                        </p:cTn>
                                        <p:tgtEl>
                                          <p:spTgt spid="1126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267">
                                            <p:txEl>
                                              <p:pRg st="3" end="3"/>
                                            </p:txEl>
                                          </p:spTgt>
                                        </p:tgtEl>
                                        <p:attrNameLst>
                                          <p:attrName>style.visibility</p:attrName>
                                        </p:attrNameLst>
                                      </p:cBhvr>
                                      <p:to>
                                        <p:strVal val="visible"/>
                                      </p:to>
                                    </p:set>
                                    <p:animEffect transition="in" filter="fade">
                                      <p:cBhvr>
                                        <p:cTn id="29" dur="1000">
                                          <p:stCondLst>
                                            <p:cond delay="0"/>
                                          </p:stCondLst>
                                        </p:cTn>
                                        <p:tgtEl>
                                          <p:spTgt spid="1126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267">
                                            <p:txEl>
                                              <p:pRg st="4" end="4"/>
                                            </p:txEl>
                                          </p:spTgt>
                                        </p:tgtEl>
                                        <p:attrNameLst>
                                          <p:attrName>style.visibility</p:attrName>
                                        </p:attrNameLst>
                                      </p:cBhvr>
                                      <p:to>
                                        <p:strVal val="visible"/>
                                      </p:to>
                                    </p:set>
                                    <p:animEffect transition="in" filter="fade">
                                      <p:cBhvr>
                                        <p:cTn id="34" dur="1000">
                                          <p:stCondLst>
                                            <p:cond delay="0"/>
                                          </p:stCondLst>
                                        </p:cTn>
                                        <p:tgtEl>
                                          <p:spTgt spid="11267">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267">
                                            <p:txEl>
                                              <p:pRg st="5" end="5"/>
                                            </p:txEl>
                                          </p:spTgt>
                                        </p:tgtEl>
                                        <p:attrNameLst>
                                          <p:attrName>style.visibility</p:attrName>
                                        </p:attrNameLst>
                                      </p:cBhvr>
                                      <p:to>
                                        <p:strVal val="visible"/>
                                      </p:to>
                                    </p:set>
                                    <p:animEffect transition="in" filter="fade">
                                      <p:cBhvr>
                                        <p:cTn id="39" dur="1000">
                                          <p:stCondLst>
                                            <p:cond delay="0"/>
                                          </p:stCondLst>
                                        </p:cTn>
                                        <p:tgtEl>
                                          <p:spTgt spid="11267">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267">
                                            <p:txEl>
                                              <p:pRg st="6" end="6"/>
                                            </p:txEl>
                                          </p:spTgt>
                                        </p:tgtEl>
                                        <p:attrNameLst>
                                          <p:attrName>style.visibility</p:attrName>
                                        </p:attrNameLst>
                                      </p:cBhvr>
                                      <p:to>
                                        <p:strVal val="visible"/>
                                      </p:to>
                                    </p:set>
                                    <p:animEffect transition="in" filter="fade">
                                      <p:cBhvr>
                                        <p:cTn id="44" dur="1000">
                                          <p:stCondLst>
                                            <p:cond delay="0"/>
                                          </p:stCondLst>
                                        </p:cTn>
                                        <p:tgtEl>
                                          <p:spTgt spid="11267">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Effect transition="in" filter="fade">
                                      <p:cBhvr>
                                        <p:cTn id="49" dur="1000">
                                          <p:stCondLst>
                                            <p:cond delay="0"/>
                                          </p:stCondLst>
                                        </p:cTn>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Utility Patents: Basic Information</a:t>
            </a:r>
          </a:p>
        </p:txBody>
      </p:sp>
      <p:sp>
        <p:nvSpPr>
          <p:cNvPr id="10243" name="Rectangle 3"/>
          <p:cNvSpPr>
            <a:spLocks noGrp="1" noChangeArrowheads="1"/>
          </p:cNvSpPr>
          <p:nvPr>
            <p:ph idx="1"/>
          </p:nvPr>
        </p:nvSpPr>
        <p:spPr/>
        <p:txBody>
          <a:bodyPr/>
          <a:lstStyle/>
          <a:p>
            <a:r>
              <a:rPr lang="en-US" smtClean="0"/>
              <a:t>A new idea by itself cannot be patented</a:t>
            </a:r>
          </a:p>
          <a:p>
            <a:r>
              <a:rPr lang="en-US" smtClean="0"/>
              <a:t>The idea must be part of an invention that has a “physical form” such as a product</a:t>
            </a:r>
          </a:p>
          <a:p>
            <a:r>
              <a:rPr lang="en-US" smtClean="0"/>
              <a:t>The physical form also can exist as a sequence of steps contained in a process or the delivery of a service</a:t>
            </a:r>
          </a:p>
        </p:txBody>
      </p:sp>
      <p:sp>
        <p:nvSpPr>
          <p:cNvPr id="2867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509B7E-62FD-4BAF-8511-E1A529AF6477}" type="slidenum">
              <a:rPr lang="en-US" smtClean="0"/>
              <a:pPr/>
              <a:t>26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fade">
                                      <p:cBhvr>
                                        <p:cTn id="14" dur="1000">
                                          <p:stCondLst>
                                            <p:cond delay="0"/>
                                          </p:stCondLst>
                                        </p:cTn>
                                        <p:tgtEl>
                                          <p:spTgt spid="1024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fade">
                                      <p:cBhvr>
                                        <p:cTn id="19" dur="1000">
                                          <p:stCondLst>
                                            <p:cond delay="0"/>
                                          </p:stCondLst>
                                        </p:cTn>
                                        <p:tgtEl>
                                          <p:spTgt spid="1024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243">
                                            <p:txEl>
                                              <p:pRg st="2" end="2"/>
                                            </p:txEl>
                                          </p:spTgt>
                                        </p:tgtEl>
                                        <p:attrNameLst>
                                          <p:attrName>style.visibility</p:attrName>
                                        </p:attrNameLst>
                                      </p:cBhvr>
                                      <p:to>
                                        <p:strVal val="visible"/>
                                      </p:to>
                                    </p:set>
                                    <p:animEffect transition="in" filter="fade">
                                      <p:cBhvr>
                                        <p:cTn id="24" dur="1000">
                                          <p:stCondLst>
                                            <p:cond delay="0"/>
                                          </p:stCondLst>
                                        </p:cTn>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Utility Patents: Application Process</a:t>
            </a:r>
          </a:p>
        </p:txBody>
      </p:sp>
      <p:sp>
        <p:nvSpPr>
          <p:cNvPr id="86019" name="Rectangle 3"/>
          <p:cNvSpPr>
            <a:spLocks noGrp="1" noChangeArrowheads="1"/>
          </p:cNvSpPr>
          <p:nvPr>
            <p:ph idx="1"/>
          </p:nvPr>
        </p:nvSpPr>
        <p:spPr/>
        <p:txBody>
          <a:bodyPr/>
          <a:lstStyle/>
          <a:p>
            <a:r>
              <a:rPr lang="en-US" smtClean="0"/>
              <a:t>Develop or conceive an invention</a:t>
            </a:r>
          </a:p>
          <a:p>
            <a:r>
              <a:rPr lang="en-US" smtClean="0"/>
              <a:t>Prepare (you, or a registered patent attorney on your behalf) a patent application</a:t>
            </a:r>
          </a:p>
          <a:p>
            <a:r>
              <a:rPr lang="en-US" smtClean="0"/>
              <a:t>File the application in U.S. Patent and Trademark Office</a:t>
            </a:r>
          </a:p>
          <a:p>
            <a:r>
              <a:rPr lang="en-US" smtClean="0"/>
              <a:t>If successful, the utility patent life will be 20 years (prior to mid-1995 the life was 17 years)</a:t>
            </a:r>
            <a:endParaRPr lang="en-US" dirty="0" smtClean="0"/>
          </a:p>
        </p:txBody>
      </p:sp>
      <p:sp>
        <p:nvSpPr>
          <p:cNvPr id="2969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C044178-CE36-4D4B-BDEA-13E0D5B73E63}" type="slidenum">
              <a:rPr lang="en-US" smtClean="0"/>
              <a:pPr/>
              <a:t>27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 calcmode="lin" valueType="num">
                                      <p:cBhvr>
                                        <p:cTn id="7" dur="500" fill="hold"/>
                                        <p:tgtEl>
                                          <p:spTgt spid="86018"/>
                                        </p:tgtEl>
                                        <p:attrNameLst>
                                          <p:attrName>ppt_w</p:attrName>
                                        </p:attrNameLst>
                                      </p:cBhvr>
                                      <p:tavLst>
                                        <p:tav tm="0">
                                          <p:val>
                                            <p:fltVal val="0"/>
                                          </p:val>
                                        </p:tav>
                                        <p:tav tm="100000">
                                          <p:val>
                                            <p:strVal val="#ppt_w"/>
                                          </p:val>
                                        </p:tav>
                                      </p:tavLst>
                                    </p:anim>
                                    <p:anim calcmode="lin" valueType="num">
                                      <p:cBhvr>
                                        <p:cTn id="8" dur="500" fill="hold"/>
                                        <p:tgtEl>
                                          <p:spTgt spid="86018"/>
                                        </p:tgtEl>
                                        <p:attrNameLst>
                                          <p:attrName>ppt_h</p:attrName>
                                        </p:attrNameLst>
                                      </p:cBhvr>
                                      <p:tavLst>
                                        <p:tav tm="0">
                                          <p:val>
                                            <p:fltVal val="0"/>
                                          </p:val>
                                        </p:tav>
                                        <p:tav tm="100000">
                                          <p:val>
                                            <p:strVal val="#ppt_h"/>
                                          </p:val>
                                        </p:tav>
                                      </p:tavLst>
                                    </p:anim>
                                    <p:animEffect transition="in" filter="fade">
                                      <p:cBhvr>
                                        <p:cTn id="9" dur="500"/>
                                        <p:tgtEl>
                                          <p:spTgt spid="860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6019">
                                            <p:txEl>
                                              <p:pRg st="0" end="0"/>
                                            </p:txEl>
                                          </p:spTgt>
                                        </p:tgtEl>
                                        <p:attrNameLst>
                                          <p:attrName>style.visibility</p:attrName>
                                        </p:attrNameLst>
                                      </p:cBhvr>
                                      <p:to>
                                        <p:strVal val="visible"/>
                                      </p:to>
                                    </p:set>
                                    <p:animEffect transition="in" filter="fade">
                                      <p:cBhvr>
                                        <p:cTn id="14" dur="1000">
                                          <p:stCondLst>
                                            <p:cond delay="0"/>
                                          </p:stCondLst>
                                        </p:cTn>
                                        <p:tgtEl>
                                          <p:spTgt spid="8601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6019">
                                            <p:txEl>
                                              <p:pRg st="1" end="1"/>
                                            </p:txEl>
                                          </p:spTgt>
                                        </p:tgtEl>
                                        <p:attrNameLst>
                                          <p:attrName>style.visibility</p:attrName>
                                        </p:attrNameLst>
                                      </p:cBhvr>
                                      <p:to>
                                        <p:strVal val="visible"/>
                                      </p:to>
                                    </p:set>
                                    <p:animEffect transition="in" filter="fade">
                                      <p:cBhvr>
                                        <p:cTn id="19" dur="1000">
                                          <p:stCondLst>
                                            <p:cond delay="0"/>
                                          </p:stCondLst>
                                        </p:cTn>
                                        <p:tgtEl>
                                          <p:spTgt spid="8601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6019">
                                            <p:txEl>
                                              <p:pRg st="2" end="2"/>
                                            </p:txEl>
                                          </p:spTgt>
                                        </p:tgtEl>
                                        <p:attrNameLst>
                                          <p:attrName>style.visibility</p:attrName>
                                        </p:attrNameLst>
                                      </p:cBhvr>
                                      <p:to>
                                        <p:strVal val="visible"/>
                                      </p:to>
                                    </p:set>
                                    <p:animEffect transition="in" filter="fade">
                                      <p:cBhvr>
                                        <p:cTn id="24" dur="1000">
                                          <p:stCondLst>
                                            <p:cond delay="0"/>
                                          </p:stCondLst>
                                        </p:cTn>
                                        <p:tgtEl>
                                          <p:spTgt spid="8601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6019">
                                            <p:txEl>
                                              <p:pRg st="3" end="3"/>
                                            </p:txEl>
                                          </p:spTgt>
                                        </p:tgtEl>
                                        <p:attrNameLst>
                                          <p:attrName>style.visibility</p:attrName>
                                        </p:attrNameLst>
                                      </p:cBhvr>
                                      <p:to>
                                        <p:strVal val="visible"/>
                                      </p:to>
                                    </p:set>
                                    <p:animEffect transition="in" filter="fade">
                                      <p:cBhvr>
                                        <p:cTn id="29" dur="1000">
                                          <p:stCondLst>
                                            <p:cond delay="0"/>
                                          </p:stCondLst>
                                        </p:cTn>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400" dirty="0" smtClean="0"/>
              <a:t>Utility Patents: Provisional Patent Application </a:t>
            </a:r>
          </a:p>
        </p:txBody>
      </p:sp>
      <p:sp>
        <p:nvSpPr>
          <p:cNvPr id="87043" name="Rectangle 3"/>
          <p:cNvSpPr>
            <a:spLocks noGrp="1" noChangeArrowheads="1"/>
          </p:cNvSpPr>
          <p:nvPr>
            <p:ph idx="1"/>
          </p:nvPr>
        </p:nvSpPr>
        <p:spPr/>
        <p:txBody>
          <a:bodyPr/>
          <a:lstStyle/>
          <a:p>
            <a:r>
              <a:rPr lang="en-US" dirty="0" smtClean="0"/>
              <a:t>Beginning in mid-1995, inventors were permitted to file a provisional application</a:t>
            </a:r>
          </a:p>
          <a:p>
            <a:r>
              <a:rPr lang="en-US" dirty="0" smtClean="0"/>
              <a:t>Filing dates can be established more quickly &amp; at lower costs, and small entities are charged lower filing fees </a:t>
            </a:r>
          </a:p>
          <a:p>
            <a:r>
              <a:rPr lang="en-US" dirty="0" smtClean="0"/>
              <a:t>Allows the inventor to use the term “patent pending” on the invention</a:t>
            </a:r>
          </a:p>
          <a:p>
            <a:r>
              <a:rPr lang="en-US" dirty="0" smtClean="0"/>
              <a:t>However, patent rights and protection occur only when a patent is issued </a:t>
            </a:r>
          </a:p>
        </p:txBody>
      </p:sp>
      <p:sp>
        <p:nvSpPr>
          <p:cNvPr id="3072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31399D-739A-40EA-BF9A-FDD9A9D32CC9}" type="slidenum">
              <a:rPr lang="en-US" smtClean="0"/>
              <a:pPr/>
              <a:t>28</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p:cTn id="7" dur="500" fill="hold"/>
                                        <p:tgtEl>
                                          <p:spTgt spid="87042"/>
                                        </p:tgtEl>
                                        <p:attrNameLst>
                                          <p:attrName>ppt_w</p:attrName>
                                        </p:attrNameLst>
                                      </p:cBhvr>
                                      <p:tavLst>
                                        <p:tav tm="0">
                                          <p:val>
                                            <p:fltVal val="0"/>
                                          </p:val>
                                        </p:tav>
                                        <p:tav tm="100000">
                                          <p:val>
                                            <p:strVal val="#ppt_w"/>
                                          </p:val>
                                        </p:tav>
                                      </p:tavLst>
                                    </p:anim>
                                    <p:anim calcmode="lin" valueType="num">
                                      <p:cBhvr>
                                        <p:cTn id="8" dur="500" fill="hold"/>
                                        <p:tgtEl>
                                          <p:spTgt spid="87042"/>
                                        </p:tgtEl>
                                        <p:attrNameLst>
                                          <p:attrName>ppt_h</p:attrName>
                                        </p:attrNameLst>
                                      </p:cBhvr>
                                      <p:tavLst>
                                        <p:tav tm="0">
                                          <p:val>
                                            <p:fltVal val="0"/>
                                          </p:val>
                                        </p:tav>
                                        <p:tav tm="100000">
                                          <p:val>
                                            <p:strVal val="#ppt_h"/>
                                          </p:val>
                                        </p:tav>
                                      </p:tavLst>
                                    </p:anim>
                                    <p:animEffect transition="in" filter="fade">
                                      <p:cBhvr>
                                        <p:cTn id="9" dur="500"/>
                                        <p:tgtEl>
                                          <p:spTgt spid="870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7043">
                                            <p:txEl>
                                              <p:pRg st="0" end="0"/>
                                            </p:txEl>
                                          </p:spTgt>
                                        </p:tgtEl>
                                        <p:attrNameLst>
                                          <p:attrName>style.visibility</p:attrName>
                                        </p:attrNameLst>
                                      </p:cBhvr>
                                      <p:to>
                                        <p:strVal val="visible"/>
                                      </p:to>
                                    </p:set>
                                    <p:animEffect transition="in" filter="fade">
                                      <p:cBhvr>
                                        <p:cTn id="14" dur="1000">
                                          <p:stCondLst>
                                            <p:cond delay="0"/>
                                          </p:stCondLst>
                                        </p:cTn>
                                        <p:tgtEl>
                                          <p:spTgt spid="8704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7043">
                                            <p:txEl>
                                              <p:pRg st="1" end="1"/>
                                            </p:txEl>
                                          </p:spTgt>
                                        </p:tgtEl>
                                        <p:attrNameLst>
                                          <p:attrName>style.visibility</p:attrName>
                                        </p:attrNameLst>
                                      </p:cBhvr>
                                      <p:to>
                                        <p:strVal val="visible"/>
                                      </p:to>
                                    </p:set>
                                    <p:animEffect transition="in" filter="fade">
                                      <p:cBhvr>
                                        <p:cTn id="19" dur="1000">
                                          <p:stCondLst>
                                            <p:cond delay="0"/>
                                          </p:stCondLst>
                                        </p:cTn>
                                        <p:tgtEl>
                                          <p:spTgt spid="8704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7043">
                                            <p:txEl>
                                              <p:pRg st="2" end="2"/>
                                            </p:txEl>
                                          </p:spTgt>
                                        </p:tgtEl>
                                        <p:attrNameLst>
                                          <p:attrName>style.visibility</p:attrName>
                                        </p:attrNameLst>
                                      </p:cBhvr>
                                      <p:to>
                                        <p:strVal val="visible"/>
                                      </p:to>
                                    </p:set>
                                    <p:animEffect transition="in" filter="fade">
                                      <p:cBhvr>
                                        <p:cTn id="24" dur="1000">
                                          <p:stCondLst>
                                            <p:cond delay="0"/>
                                          </p:stCondLst>
                                        </p:cTn>
                                        <p:tgtEl>
                                          <p:spTgt spid="8704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7043">
                                            <p:txEl>
                                              <p:pRg st="3" end="3"/>
                                            </p:txEl>
                                          </p:spTgt>
                                        </p:tgtEl>
                                        <p:attrNameLst>
                                          <p:attrName>style.visibility</p:attrName>
                                        </p:attrNameLst>
                                      </p:cBhvr>
                                      <p:to>
                                        <p:strVal val="visible"/>
                                      </p:to>
                                    </p:set>
                                    <p:animEffect transition="in" filter="fade">
                                      <p:cBhvr>
                                        <p:cTn id="29" dur="1000">
                                          <p:stCondLst>
                                            <p:cond delay="0"/>
                                          </p:stCondLst>
                                        </p:cTn>
                                        <p:tgtEl>
                                          <p:spTgt spid="8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Prov. Patent Application Requirements</a:t>
            </a:r>
          </a:p>
        </p:txBody>
      </p:sp>
      <p:sp>
        <p:nvSpPr>
          <p:cNvPr id="12291" name="Rectangle 3"/>
          <p:cNvSpPr>
            <a:spLocks noGrp="1" noChangeArrowheads="1"/>
          </p:cNvSpPr>
          <p:nvPr>
            <p:ph idx="1"/>
          </p:nvPr>
        </p:nvSpPr>
        <p:spPr/>
        <p:txBody>
          <a:bodyPr/>
          <a:lstStyle/>
          <a:p>
            <a:r>
              <a:rPr lang="en-US" dirty="0" smtClean="0"/>
              <a:t>An invention title, the inventor’s name, residence, and address for correspondence</a:t>
            </a:r>
          </a:p>
          <a:p>
            <a:r>
              <a:rPr lang="en-US" dirty="0" smtClean="0"/>
              <a:t>Clearly written description and “drawings”</a:t>
            </a:r>
          </a:p>
          <a:p>
            <a:r>
              <a:rPr lang="en-US" dirty="0" smtClean="0"/>
              <a:t>A person skilled in the art of the invention’s area should be able to use or practice the invention</a:t>
            </a:r>
          </a:p>
          <a:p>
            <a:r>
              <a:rPr lang="en-US" dirty="0" smtClean="0"/>
              <a:t>Has a life of 12 months and will be abandoned unless a regular patent application is filed</a:t>
            </a:r>
          </a:p>
        </p:txBody>
      </p:sp>
      <p:sp>
        <p:nvSpPr>
          <p:cNvPr id="3174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5A7D80B-E464-4448-83CA-5DD2B8A5C6E2}" type="slidenum">
              <a:rPr lang="en-US" smtClean="0"/>
              <a:pPr/>
              <a:t>29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fade">
                                      <p:cBhvr>
                                        <p:cTn id="14" dur="1000">
                                          <p:stCondLst>
                                            <p:cond delay="0"/>
                                          </p:stCondLst>
                                        </p:cTn>
                                        <p:tgtEl>
                                          <p:spTgt spid="1229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Effect transition="in" filter="fade">
                                      <p:cBhvr>
                                        <p:cTn id="19" dur="1000">
                                          <p:stCondLst>
                                            <p:cond delay="0"/>
                                          </p:stCondLst>
                                        </p:cTn>
                                        <p:tgtEl>
                                          <p:spTgt spid="1229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Effect transition="in" filter="fade">
                                      <p:cBhvr>
                                        <p:cTn id="24" dur="1000">
                                          <p:stCondLst>
                                            <p:cond delay="0"/>
                                          </p:stCondLst>
                                        </p:cTn>
                                        <p:tgtEl>
                                          <p:spTgt spid="1229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291">
                                            <p:txEl>
                                              <p:pRg st="3" end="3"/>
                                            </p:txEl>
                                          </p:spTgt>
                                        </p:tgtEl>
                                        <p:attrNameLst>
                                          <p:attrName>style.visibility</p:attrName>
                                        </p:attrNameLst>
                                      </p:cBhvr>
                                      <p:to>
                                        <p:strVal val="visible"/>
                                      </p:to>
                                    </p:set>
                                    <p:animEffect transition="in" filter="fade">
                                      <p:cBhvr>
                                        <p:cTn id="29" dur="1000">
                                          <p:stCondLst>
                                            <p:cond delay="0"/>
                                          </p:stCondLst>
                                        </p:cTn>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smtClean="0"/>
              <a:t>Forms of Business Organization</a:t>
            </a:r>
          </a:p>
        </p:txBody>
      </p:sp>
      <p:sp>
        <p:nvSpPr>
          <p:cNvPr id="5123" name="Rectangle 3"/>
          <p:cNvSpPr>
            <a:spLocks noGrp="1" noChangeArrowheads="1"/>
          </p:cNvSpPr>
          <p:nvPr>
            <p:ph idx="1"/>
          </p:nvPr>
        </p:nvSpPr>
        <p:spPr/>
        <p:txBody>
          <a:bodyPr/>
          <a:lstStyle/>
          <a:p>
            <a:r>
              <a:rPr lang="en-US" smtClean="0"/>
              <a:t>Sole Proprietorships</a:t>
            </a:r>
          </a:p>
          <a:p>
            <a:r>
              <a:rPr lang="en-US" smtClean="0"/>
              <a:t>Partnerships</a:t>
            </a:r>
          </a:p>
          <a:p>
            <a:pPr lvl="1"/>
            <a:r>
              <a:rPr lang="en-US" smtClean="0"/>
              <a:t>General</a:t>
            </a:r>
          </a:p>
          <a:p>
            <a:pPr lvl="1"/>
            <a:r>
              <a:rPr lang="en-US" smtClean="0"/>
              <a:t>Limited</a:t>
            </a:r>
          </a:p>
          <a:p>
            <a:r>
              <a:rPr lang="en-US" smtClean="0"/>
              <a:t>Corporations</a:t>
            </a:r>
          </a:p>
          <a:p>
            <a:pPr lvl="1"/>
            <a:r>
              <a:rPr lang="en-US" smtClean="0"/>
              <a:t>C corporations</a:t>
            </a:r>
          </a:p>
          <a:p>
            <a:pPr lvl="1"/>
            <a:r>
              <a:rPr lang="en-US" smtClean="0"/>
              <a:t>S (or Subchapter S) corporations      </a:t>
            </a:r>
          </a:p>
          <a:p>
            <a:r>
              <a:rPr lang="en-US" smtClean="0"/>
              <a:t>Limited Liability Companies (LLCs)</a:t>
            </a:r>
            <a:endParaRPr lang="en-US" dirty="0" smtClean="0"/>
          </a:p>
        </p:txBody>
      </p:sp>
      <p:sp>
        <p:nvSpPr>
          <p:cNvPr id="512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DE562C-1BBD-4CF4-AFA4-1B66E89F59B3}" type="slidenum">
              <a:rPr lang="en-US" smtClean="0"/>
              <a:pPr/>
              <a:t>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123">
                                            <p:txEl>
                                              <p:pRg st="0" end="0"/>
                                            </p:txEl>
                                          </p:spTgt>
                                        </p:tgtEl>
                                        <p:attrNameLst>
                                          <p:attrName>style.visibility</p:attrName>
                                        </p:attrNameLst>
                                      </p:cBhvr>
                                      <p:to>
                                        <p:strVal val="visible"/>
                                      </p:to>
                                    </p:set>
                                    <p:animEffect transition="in" filter="fade">
                                      <p:cBhvr>
                                        <p:cTn id="14" dur="1000">
                                          <p:stCondLst>
                                            <p:cond delay="0"/>
                                          </p:stCondLst>
                                        </p:cTn>
                                        <p:tgtEl>
                                          <p:spTgt spid="512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Effect transition="in" filter="fade">
                                      <p:cBhvr>
                                        <p:cTn id="19" dur="1000">
                                          <p:stCondLst>
                                            <p:cond delay="0"/>
                                          </p:stCondLst>
                                        </p:cTn>
                                        <p:tgtEl>
                                          <p:spTgt spid="512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23">
                                            <p:txEl>
                                              <p:pRg st="2" end="2"/>
                                            </p:txEl>
                                          </p:spTgt>
                                        </p:tgtEl>
                                        <p:attrNameLst>
                                          <p:attrName>style.visibility</p:attrName>
                                        </p:attrNameLst>
                                      </p:cBhvr>
                                      <p:to>
                                        <p:strVal val="visible"/>
                                      </p:to>
                                    </p:set>
                                    <p:animEffect transition="in" filter="fade">
                                      <p:cBhvr>
                                        <p:cTn id="24" dur="1000">
                                          <p:stCondLst>
                                            <p:cond delay="0"/>
                                          </p:stCondLst>
                                        </p:cTn>
                                        <p:tgtEl>
                                          <p:spTgt spid="512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23">
                                            <p:txEl>
                                              <p:pRg st="3" end="3"/>
                                            </p:txEl>
                                          </p:spTgt>
                                        </p:tgtEl>
                                        <p:attrNameLst>
                                          <p:attrName>style.visibility</p:attrName>
                                        </p:attrNameLst>
                                      </p:cBhvr>
                                      <p:to>
                                        <p:strVal val="visible"/>
                                      </p:to>
                                    </p:set>
                                    <p:animEffect transition="in" filter="fade">
                                      <p:cBhvr>
                                        <p:cTn id="29" dur="1000">
                                          <p:stCondLst>
                                            <p:cond delay="0"/>
                                          </p:stCondLst>
                                        </p:cTn>
                                        <p:tgtEl>
                                          <p:spTgt spid="512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23">
                                            <p:txEl>
                                              <p:pRg st="4" end="4"/>
                                            </p:txEl>
                                          </p:spTgt>
                                        </p:tgtEl>
                                        <p:attrNameLst>
                                          <p:attrName>style.visibility</p:attrName>
                                        </p:attrNameLst>
                                      </p:cBhvr>
                                      <p:to>
                                        <p:strVal val="visible"/>
                                      </p:to>
                                    </p:set>
                                    <p:animEffect transition="in" filter="fade">
                                      <p:cBhvr>
                                        <p:cTn id="34" dur="1000">
                                          <p:stCondLst>
                                            <p:cond delay="0"/>
                                          </p:stCondLst>
                                        </p:cTn>
                                        <p:tgtEl>
                                          <p:spTgt spid="512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123">
                                            <p:txEl>
                                              <p:pRg st="5" end="5"/>
                                            </p:txEl>
                                          </p:spTgt>
                                        </p:tgtEl>
                                        <p:attrNameLst>
                                          <p:attrName>style.visibility</p:attrName>
                                        </p:attrNameLst>
                                      </p:cBhvr>
                                      <p:to>
                                        <p:strVal val="visible"/>
                                      </p:to>
                                    </p:set>
                                    <p:animEffect transition="in" filter="fade">
                                      <p:cBhvr>
                                        <p:cTn id="39" dur="1000">
                                          <p:stCondLst>
                                            <p:cond delay="0"/>
                                          </p:stCondLst>
                                        </p:cTn>
                                        <p:tgtEl>
                                          <p:spTgt spid="5123">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123">
                                            <p:txEl>
                                              <p:pRg st="6" end="6"/>
                                            </p:txEl>
                                          </p:spTgt>
                                        </p:tgtEl>
                                        <p:attrNameLst>
                                          <p:attrName>style.visibility</p:attrName>
                                        </p:attrNameLst>
                                      </p:cBhvr>
                                      <p:to>
                                        <p:strVal val="visible"/>
                                      </p:to>
                                    </p:set>
                                    <p:animEffect transition="in" filter="fade">
                                      <p:cBhvr>
                                        <p:cTn id="44" dur="1000">
                                          <p:stCondLst>
                                            <p:cond delay="0"/>
                                          </p:stCondLst>
                                        </p:cTn>
                                        <p:tgtEl>
                                          <p:spTgt spid="5123">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123">
                                            <p:txEl>
                                              <p:pRg st="7" end="7"/>
                                            </p:txEl>
                                          </p:spTgt>
                                        </p:tgtEl>
                                        <p:attrNameLst>
                                          <p:attrName>style.visibility</p:attrName>
                                        </p:attrNameLst>
                                      </p:cBhvr>
                                      <p:to>
                                        <p:strVal val="visible"/>
                                      </p:to>
                                    </p:set>
                                    <p:animEffect transition="in" filter="fade">
                                      <p:cBhvr>
                                        <p:cTn id="49" dur="1000">
                                          <p:stCondLst>
                                            <p:cond delay="0"/>
                                          </p:stCondLst>
                                        </p:cTn>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22960" y="365760"/>
            <a:ext cx="7787640" cy="548640"/>
          </a:xfrm>
        </p:spPr>
        <p:txBody>
          <a:bodyPr/>
          <a:lstStyle/>
          <a:p>
            <a:r>
              <a:rPr lang="en-US" dirty="0" smtClean="0"/>
              <a:t>Regular Patent Application Requirements</a:t>
            </a:r>
          </a:p>
        </p:txBody>
      </p:sp>
      <p:sp>
        <p:nvSpPr>
          <p:cNvPr id="88067" name="Rectangle 3"/>
          <p:cNvSpPr>
            <a:spLocks noGrp="1" noChangeArrowheads="1"/>
          </p:cNvSpPr>
          <p:nvPr>
            <p:ph idx="1"/>
          </p:nvPr>
        </p:nvSpPr>
        <p:spPr/>
        <p:txBody>
          <a:bodyPr/>
          <a:lstStyle/>
          <a:p>
            <a:r>
              <a:rPr lang="en-US" smtClean="0"/>
              <a:t>A detailed written description of the invention and detailed drawings of how the invention works</a:t>
            </a:r>
          </a:p>
          <a:p>
            <a:r>
              <a:rPr lang="en-US" smtClean="0"/>
              <a:t>One or more claims justifying why the invention should be patented</a:t>
            </a:r>
          </a:p>
          <a:p>
            <a:r>
              <a:rPr lang="en-US" smtClean="0"/>
              <a:t>Inventor must indicate the “best use” or method of practicing or carrying out the invention</a:t>
            </a:r>
            <a:endParaRPr lang="en-US" dirty="0" smtClean="0"/>
          </a:p>
        </p:txBody>
      </p:sp>
      <p:sp>
        <p:nvSpPr>
          <p:cNvPr id="3277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108768-D737-4FBA-8951-4994A7D79AC6}" type="slidenum">
              <a:rPr lang="en-US" smtClean="0"/>
              <a:pPr/>
              <a:t>30</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p:cTn id="7" dur="500" fill="hold"/>
                                        <p:tgtEl>
                                          <p:spTgt spid="88066"/>
                                        </p:tgtEl>
                                        <p:attrNameLst>
                                          <p:attrName>ppt_w</p:attrName>
                                        </p:attrNameLst>
                                      </p:cBhvr>
                                      <p:tavLst>
                                        <p:tav tm="0">
                                          <p:val>
                                            <p:fltVal val="0"/>
                                          </p:val>
                                        </p:tav>
                                        <p:tav tm="100000">
                                          <p:val>
                                            <p:strVal val="#ppt_w"/>
                                          </p:val>
                                        </p:tav>
                                      </p:tavLst>
                                    </p:anim>
                                    <p:anim calcmode="lin" valueType="num">
                                      <p:cBhvr>
                                        <p:cTn id="8" dur="500" fill="hold"/>
                                        <p:tgtEl>
                                          <p:spTgt spid="88066"/>
                                        </p:tgtEl>
                                        <p:attrNameLst>
                                          <p:attrName>ppt_h</p:attrName>
                                        </p:attrNameLst>
                                      </p:cBhvr>
                                      <p:tavLst>
                                        <p:tav tm="0">
                                          <p:val>
                                            <p:fltVal val="0"/>
                                          </p:val>
                                        </p:tav>
                                        <p:tav tm="100000">
                                          <p:val>
                                            <p:strVal val="#ppt_h"/>
                                          </p:val>
                                        </p:tav>
                                      </p:tavLst>
                                    </p:anim>
                                    <p:animEffect transition="in" filter="fade">
                                      <p:cBhvr>
                                        <p:cTn id="9" dur="500"/>
                                        <p:tgtEl>
                                          <p:spTgt spid="880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8067">
                                            <p:txEl>
                                              <p:pRg st="0" end="0"/>
                                            </p:txEl>
                                          </p:spTgt>
                                        </p:tgtEl>
                                        <p:attrNameLst>
                                          <p:attrName>style.visibility</p:attrName>
                                        </p:attrNameLst>
                                      </p:cBhvr>
                                      <p:to>
                                        <p:strVal val="visible"/>
                                      </p:to>
                                    </p:set>
                                    <p:animEffect transition="in" filter="fade">
                                      <p:cBhvr>
                                        <p:cTn id="14" dur="1000">
                                          <p:stCondLst>
                                            <p:cond delay="0"/>
                                          </p:stCondLst>
                                        </p:cTn>
                                        <p:tgtEl>
                                          <p:spTgt spid="8806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8067">
                                            <p:txEl>
                                              <p:pRg st="1" end="1"/>
                                            </p:txEl>
                                          </p:spTgt>
                                        </p:tgtEl>
                                        <p:attrNameLst>
                                          <p:attrName>style.visibility</p:attrName>
                                        </p:attrNameLst>
                                      </p:cBhvr>
                                      <p:to>
                                        <p:strVal val="visible"/>
                                      </p:to>
                                    </p:set>
                                    <p:animEffect transition="in" filter="fade">
                                      <p:cBhvr>
                                        <p:cTn id="19" dur="1000">
                                          <p:stCondLst>
                                            <p:cond delay="0"/>
                                          </p:stCondLst>
                                        </p:cTn>
                                        <p:tgtEl>
                                          <p:spTgt spid="8806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8067">
                                            <p:txEl>
                                              <p:pRg st="2" end="2"/>
                                            </p:txEl>
                                          </p:spTgt>
                                        </p:tgtEl>
                                        <p:attrNameLst>
                                          <p:attrName>style.visibility</p:attrName>
                                        </p:attrNameLst>
                                      </p:cBhvr>
                                      <p:to>
                                        <p:strVal val="visible"/>
                                      </p:to>
                                    </p:set>
                                    <p:animEffect transition="in" filter="fade">
                                      <p:cBhvr>
                                        <p:cTn id="24" dur="1000">
                                          <p:stCondLst>
                                            <p:cond delay="0"/>
                                          </p:stCondLst>
                                        </p:cTn>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Why Might Your Application be Rejected?</a:t>
            </a:r>
          </a:p>
        </p:txBody>
      </p:sp>
      <p:sp>
        <p:nvSpPr>
          <p:cNvPr id="13315" name="Rectangle 3"/>
          <p:cNvSpPr>
            <a:spLocks noGrp="1" noChangeArrowheads="1"/>
          </p:cNvSpPr>
          <p:nvPr>
            <p:ph idx="1"/>
          </p:nvPr>
        </p:nvSpPr>
        <p:spPr/>
        <p:txBody>
          <a:bodyPr/>
          <a:lstStyle/>
          <a:p>
            <a:r>
              <a:rPr lang="en-US" dirty="0" smtClean="0"/>
              <a:t>For a patent application to be accepted, the invention must be:</a:t>
            </a:r>
          </a:p>
          <a:p>
            <a:pPr lvl="1"/>
            <a:r>
              <a:rPr lang="en-US" dirty="0" smtClean="0"/>
              <a:t>Useful</a:t>
            </a:r>
          </a:p>
          <a:p>
            <a:pPr marL="460375" lvl="1" indent="0">
              <a:buNone/>
            </a:pPr>
            <a:r>
              <a:rPr lang="en-US" dirty="0" smtClean="0"/>
              <a:t>the invention cannot just “do nothing”</a:t>
            </a:r>
          </a:p>
          <a:p>
            <a:pPr lvl="1"/>
            <a:r>
              <a:rPr lang="en-US" dirty="0" smtClean="0"/>
              <a:t>Novel</a:t>
            </a:r>
          </a:p>
          <a:p>
            <a:pPr marL="460375" lvl="1" indent="0">
              <a:buNone/>
            </a:pPr>
            <a:r>
              <a:rPr lang="en-US" dirty="0" smtClean="0"/>
              <a:t>the invention was not previously produced, described in a publication, or patented</a:t>
            </a:r>
          </a:p>
          <a:p>
            <a:pPr lvl="1"/>
            <a:r>
              <a:rPr lang="en-US" dirty="0" smtClean="0"/>
              <a:t>Non-Obvious</a:t>
            </a:r>
          </a:p>
          <a:p>
            <a:pPr marL="460375" lvl="1" indent="0">
              <a:buNone/>
            </a:pPr>
            <a:r>
              <a:rPr lang="en-US" dirty="0" smtClean="0"/>
              <a:t>invention should be “non-obvious” to a person with ordinary skills in the art of  the invention’s area or subject</a:t>
            </a:r>
          </a:p>
        </p:txBody>
      </p:sp>
      <p:sp>
        <p:nvSpPr>
          <p:cNvPr id="3379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C038F6-FB0B-4015-8884-81A4707104E8}" type="slidenum">
              <a:rPr lang="en-US" smtClean="0"/>
              <a:pPr/>
              <a:t>31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Effect transition="in" filter="fade">
                                      <p:cBhvr>
                                        <p:cTn id="19" dur="1000">
                                          <p:stCondLst>
                                            <p:cond delay="0"/>
                                          </p:stCondLst>
                                        </p:cTn>
                                        <p:tgtEl>
                                          <p:spTgt spid="1331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fade">
                                      <p:cBhvr>
                                        <p:cTn id="22" dur="1000">
                                          <p:stCondLst>
                                            <p:cond delay="0"/>
                                          </p:stCondLst>
                                        </p:cTn>
                                        <p:tgtEl>
                                          <p:spTgt spid="13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fade">
                                      <p:cBhvr>
                                        <p:cTn id="27" dur="1000">
                                          <p:stCondLst>
                                            <p:cond delay="0"/>
                                          </p:stCondLst>
                                        </p:cTn>
                                        <p:tgtEl>
                                          <p:spTgt spid="13315">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15">
                                            <p:txEl>
                                              <p:pRg st="4" end="4"/>
                                            </p:txEl>
                                          </p:spTgt>
                                        </p:tgtEl>
                                        <p:attrNameLst>
                                          <p:attrName>style.visibility</p:attrName>
                                        </p:attrNameLst>
                                      </p:cBhvr>
                                      <p:to>
                                        <p:strVal val="visible"/>
                                      </p:to>
                                    </p:set>
                                    <p:animEffect transition="in" filter="fade">
                                      <p:cBhvr>
                                        <p:cTn id="30" dur="1000">
                                          <p:stCondLst>
                                            <p:cond delay="0"/>
                                          </p:stCondLst>
                                        </p:cTn>
                                        <p:tgtEl>
                                          <p:spTgt spid="13315">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315">
                                            <p:txEl>
                                              <p:pRg st="5" end="5"/>
                                            </p:txEl>
                                          </p:spTgt>
                                        </p:tgtEl>
                                        <p:attrNameLst>
                                          <p:attrName>style.visibility</p:attrName>
                                        </p:attrNameLst>
                                      </p:cBhvr>
                                      <p:to>
                                        <p:strVal val="visible"/>
                                      </p:to>
                                    </p:set>
                                    <p:animEffect transition="in" filter="fade">
                                      <p:cBhvr>
                                        <p:cTn id="35" dur="1000">
                                          <p:stCondLst>
                                            <p:cond delay="0"/>
                                          </p:stCondLst>
                                        </p:cTn>
                                        <p:tgtEl>
                                          <p:spTgt spid="13315">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315">
                                            <p:txEl>
                                              <p:pRg st="6" end="6"/>
                                            </p:txEl>
                                          </p:spTgt>
                                        </p:tgtEl>
                                        <p:attrNameLst>
                                          <p:attrName>style.visibility</p:attrName>
                                        </p:attrNameLst>
                                      </p:cBhvr>
                                      <p:to>
                                        <p:strVal val="visible"/>
                                      </p:to>
                                    </p:set>
                                    <p:animEffect transition="in" filter="fade">
                                      <p:cBhvr>
                                        <p:cTn id="38" dur="1000">
                                          <p:stCondLst>
                                            <p:cond delay="0"/>
                                          </p:stCondLst>
                                        </p:cTn>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2960" y="365760"/>
            <a:ext cx="7863840" cy="548640"/>
          </a:xfrm>
        </p:spPr>
        <p:txBody>
          <a:bodyPr/>
          <a:lstStyle/>
          <a:p>
            <a:r>
              <a:rPr lang="en-US" sz="2400" dirty="0" smtClean="0"/>
              <a:t>Why Might Your Application be Rejected (cont’d)?</a:t>
            </a:r>
          </a:p>
        </p:txBody>
      </p:sp>
      <p:sp>
        <p:nvSpPr>
          <p:cNvPr id="14339" name="Rectangle 3"/>
          <p:cNvSpPr>
            <a:spLocks noGrp="1" noChangeArrowheads="1"/>
          </p:cNvSpPr>
          <p:nvPr>
            <p:ph idx="1"/>
          </p:nvPr>
        </p:nvSpPr>
        <p:spPr/>
        <p:txBody>
          <a:bodyPr/>
          <a:lstStyle/>
          <a:p>
            <a:r>
              <a:rPr lang="en-US" smtClean="0"/>
              <a:t>Timing of filing the application</a:t>
            </a:r>
          </a:p>
          <a:p>
            <a:pPr lvl="1"/>
            <a:r>
              <a:rPr lang="en-US" smtClean="0"/>
              <a:t>must be filed within one year of first introduction to the public</a:t>
            </a:r>
          </a:p>
          <a:p>
            <a:pPr lvl="1"/>
            <a:r>
              <a:rPr lang="en-US" smtClean="0"/>
              <a:t>in the future, it may be necessary to file prior to any public disclosure or use</a:t>
            </a:r>
          </a:p>
        </p:txBody>
      </p:sp>
      <p:sp>
        <p:nvSpPr>
          <p:cNvPr id="3481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D584B63-297E-439D-8119-92AE6073DC42}" type="slidenum">
              <a:rPr lang="en-US" smtClean="0"/>
              <a:pPr/>
              <a:t>32</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stCondLst>
                                            <p:cond delay="0"/>
                                          </p:stCondLst>
                                        </p:cTn>
                                        <p:tgtEl>
                                          <p:spTgt spid="1433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Effect transition="in" filter="fade">
                                      <p:cBhvr>
                                        <p:cTn id="19" dur="1000">
                                          <p:stCondLst>
                                            <p:cond delay="0"/>
                                          </p:stCondLst>
                                        </p:cTn>
                                        <p:tgtEl>
                                          <p:spTgt spid="1433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339">
                                            <p:txEl>
                                              <p:pRg st="2" end="2"/>
                                            </p:txEl>
                                          </p:spTgt>
                                        </p:tgtEl>
                                        <p:attrNameLst>
                                          <p:attrName>style.visibility</p:attrName>
                                        </p:attrNameLst>
                                      </p:cBhvr>
                                      <p:to>
                                        <p:strVal val="visible"/>
                                      </p:to>
                                    </p:set>
                                    <p:animEffect transition="in" filter="fade">
                                      <p:cBhvr>
                                        <p:cTn id="24" dur="1000">
                                          <p:stCondLst>
                                            <p:cond delay="0"/>
                                          </p:stCondLst>
                                        </p:cTn>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What Does a Patent do for the Inventor?</a:t>
            </a:r>
          </a:p>
        </p:txBody>
      </p:sp>
      <p:sp>
        <p:nvSpPr>
          <p:cNvPr id="89091" name="Rectangle 3"/>
          <p:cNvSpPr>
            <a:spLocks noGrp="1" noChangeArrowheads="1"/>
          </p:cNvSpPr>
          <p:nvPr>
            <p:ph idx="1"/>
          </p:nvPr>
        </p:nvSpPr>
        <p:spPr/>
        <p:txBody>
          <a:bodyPr/>
          <a:lstStyle/>
          <a:p>
            <a:r>
              <a:rPr lang="en-US" dirty="0" smtClean="0"/>
              <a:t>The government does not enforce your rights</a:t>
            </a:r>
          </a:p>
          <a:p>
            <a:r>
              <a:rPr lang="en-US" dirty="0" smtClean="0"/>
              <a:t>The burden of enforcing the patent lies with the inventor and enforcement can be costly</a:t>
            </a:r>
          </a:p>
          <a:p>
            <a:r>
              <a:rPr lang="en-US" dirty="0" smtClean="0"/>
              <a:t>Records indicate that over one-half of patent infringement suits taken to court are not upheld on behalf of the inventor </a:t>
            </a:r>
          </a:p>
          <a:p>
            <a:endParaRPr lang="en-US" dirty="0" smtClean="0"/>
          </a:p>
        </p:txBody>
      </p:sp>
      <p:sp>
        <p:nvSpPr>
          <p:cNvPr id="3584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8575B1-85B0-4C1B-AD0D-148E841CE734}" type="slidenum">
              <a:rPr lang="en-US" smtClean="0"/>
              <a:pPr/>
              <a:t>33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p:cTn id="7" dur="500" fill="hold"/>
                                        <p:tgtEl>
                                          <p:spTgt spid="89090"/>
                                        </p:tgtEl>
                                        <p:attrNameLst>
                                          <p:attrName>ppt_w</p:attrName>
                                        </p:attrNameLst>
                                      </p:cBhvr>
                                      <p:tavLst>
                                        <p:tav tm="0">
                                          <p:val>
                                            <p:fltVal val="0"/>
                                          </p:val>
                                        </p:tav>
                                        <p:tav tm="100000">
                                          <p:val>
                                            <p:strVal val="#ppt_w"/>
                                          </p:val>
                                        </p:tav>
                                      </p:tavLst>
                                    </p:anim>
                                    <p:anim calcmode="lin" valueType="num">
                                      <p:cBhvr>
                                        <p:cTn id="8" dur="500" fill="hold"/>
                                        <p:tgtEl>
                                          <p:spTgt spid="89090"/>
                                        </p:tgtEl>
                                        <p:attrNameLst>
                                          <p:attrName>ppt_h</p:attrName>
                                        </p:attrNameLst>
                                      </p:cBhvr>
                                      <p:tavLst>
                                        <p:tav tm="0">
                                          <p:val>
                                            <p:fltVal val="0"/>
                                          </p:val>
                                        </p:tav>
                                        <p:tav tm="100000">
                                          <p:val>
                                            <p:strVal val="#ppt_h"/>
                                          </p:val>
                                        </p:tav>
                                      </p:tavLst>
                                    </p:anim>
                                    <p:animEffect transition="in" filter="fade">
                                      <p:cBhvr>
                                        <p:cTn id="9" dur="500"/>
                                        <p:tgtEl>
                                          <p:spTgt spid="8909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9091">
                                            <p:txEl>
                                              <p:pRg st="0" end="0"/>
                                            </p:txEl>
                                          </p:spTgt>
                                        </p:tgtEl>
                                        <p:attrNameLst>
                                          <p:attrName>style.visibility</p:attrName>
                                        </p:attrNameLst>
                                      </p:cBhvr>
                                      <p:to>
                                        <p:strVal val="visible"/>
                                      </p:to>
                                    </p:set>
                                    <p:animEffect transition="in" filter="fade">
                                      <p:cBhvr>
                                        <p:cTn id="14" dur="1000">
                                          <p:stCondLst>
                                            <p:cond delay="0"/>
                                          </p:stCondLst>
                                        </p:cTn>
                                        <p:tgtEl>
                                          <p:spTgt spid="8909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9091">
                                            <p:txEl>
                                              <p:pRg st="1" end="1"/>
                                            </p:txEl>
                                          </p:spTgt>
                                        </p:tgtEl>
                                        <p:attrNameLst>
                                          <p:attrName>style.visibility</p:attrName>
                                        </p:attrNameLst>
                                      </p:cBhvr>
                                      <p:to>
                                        <p:strVal val="visible"/>
                                      </p:to>
                                    </p:set>
                                    <p:animEffect transition="in" filter="fade">
                                      <p:cBhvr>
                                        <p:cTn id="19" dur="1000">
                                          <p:stCondLst>
                                            <p:cond delay="0"/>
                                          </p:stCondLst>
                                        </p:cTn>
                                        <p:tgtEl>
                                          <p:spTgt spid="8909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9091">
                                            <p:txEl>
                                              <p:pRg st="2" end="2"/>
                                            </p:txEl>
                                          </p:spTgt>
                                        </p:tgtEl>
                                        <p:attrNameLst>
                                          <p:attrName>style.visibility</p:attrName>
                                        </p:attrNameLst>
                                      </p:cBhvr>
                                      <p:to>
                                        <p:strVal val="visible"/>
                                      </p:to>
                                    </p:set>
                                    <p:animEffect transition="in" filter="fade">
                                      <p:cBhvr>
                                        <p:cTn id="24" dur="1000">
                                          <p:stCondLst>
                                            <p:cond delay="0"/>
                                          </p:stCondLst>
                                        </p:cTn>
                                        <p:tgtEl>
                                          <p:spTgt spid="8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Trade Secrets</a:t>
            </a:r>
          </a:p>
        </p:txBody>
      </p:sp>
      <p:sp>
        <p:nvSpPr>
          <p:cNvPr id="15363" name="Rectangle 3"/>
          <p:cNvSpPr>
            <a:spLocks noGrp="1" noChangeArrowheads="1"/>
          </p:cNvSpPr>
          <p:nvPr>
            <p:ph idx="1"/>
          </p:nvPr>
        </p:nvSpPr>
        <p:spPr/>
        <p:txBody>
          <a:bodyPr/>
          <a:lstStyle/>
          <a:p>
            <a:r>
              <a:rPr lang="en-US" smtClean="0"/>
              <a:t>Trade secrets:</a:t>
            </a:r>
          </a:p>
          <a:p>
            <a:pPr lvl="1"/>
            <a:r>
              <a:rPr lang="en-US" smtClean="0"/>
              <a:t>intellectual property rights in the form of inventions &amp; information (e.g., formulas, processes, customer lists, etc.)</a:t>
            </a:r>
          </a:p>
          <a:p>
            <a:r>
              <a:rPr lang="en-US" smtClean="0"/>
              <a:t>Trade secrets are not generally known to others &amp; convey economic advantages to the holders</a:t>
            </a:r>
          </a:p>
        </p:txBody>
      </p:sp>
      <p:sp>
        <p:nvSpPr>
          <p:cNvPr id="3686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5FE33E-1157-405F-B6EF-2AF1279AAA91}" type="slidenum">
              <a:rPr lang="en-US" smtClean="0"/>
              <a:pPr/>
              <a:t>34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Effect transition="in" filter="fade">
                                      <p:cBhvr>
                                        <p:cTn id="19" dur="1000">
                                          <p:stCondLst>
                                            <p:cond delay="0"/>
                                          </p:stCondLst>
                                        </p:cTn>
                                        <p:tgtEl>
                                          <p:spTgt spid="1536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63">
                                            <p:txEl>
                                              <p:pRg st="2" end="2"/>
                                            </p:txEl>
                                          </p:spTgt>
                                        </p:tgtEl>
                                        <p:attrNameLst>
                                          <p:attrName>style.visibility</p:attrName>
                                        </p:attrNameLst>
                                      </p:cBhvr>
                                      <p:to>
                                        <p:strVal val="visible"/>
                                      </p:to>
                                    </p:set>
                                    <p:animEffect transition="in" filter="fade">
                                      <p:cBhvr>
                                        <p:cTn id="24" dur="1000">
                                          <p:stCondLst>
                                            <p:cond delay="0"/>
                                          </p:stCondLst>
                                        </p:cTn>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smtClean="0"/>
              <a:t>Trade Secrets (cont’d)</a:t>
            </a:r>
          </a:p>
        </p:txBody>
      </p:sp>
      <p:sp>
        <p:nvSpPr>
          <p:cNvPr id="91139" name="Rectangle 3"/>
          <p:cNvSpPr>
            <a:spLocks noGrp="1" noChangeArrowheads="1"/>
          </p:cNvSpPr>
          <p:nvPr>
            <p:ph idx="1"/>
          </p:nvPr>
        </p:nvSpPr>
        <p:spPr/>
        <p:txBody>
          <a:bodyPr/>
          <a:lstStyle/>
          <a:p>
            <a:r>
              <a:rPr lang="en-US" dirty="0" smtClean="0"/>
              <a:t>Why Consider Protection as a Trade Secret instead of as a Patent?</a:t>
            </a:r>
          </a:p>
          <a:p>
            <a:pPr lvl="1"/>
            <a:r>
              <a:rPr lang="en-US" dirty="0" smtClean="0"/>
              <a:t>trade secret law can sometimes protect inventions that did not qualify for patents</a:t>
            </a:r>
          </a:p>
          <a:p>
            <a:pPr lvl="1"/>
            <a:r>
              <a:rPr lang="en-US" dirty="0" smtClean="0"/>
              <a:t>some inventors want to avoid the detailed disclosure required by the U.S. Patent and Trademark Office</a:t>
            </a:r>
          </a:p>
          <a:p>
            <a:pPr lvl="1"/>
            <a:r>
              <a:rPr lang="en-US" dirty="0" smtClean="0"/>
              <a:t>there are no time restrictions on trade secrets (in contrast to patents) </a:t>
            </a:r>
          </a:p>
        </p:txBody>
      </p:sp>
      <p:sp>
        <p:nvSpPr>
          <p:cNvPr id="3789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E81383D-CDA5-4C0F-97B5-40C63299F501}" type="slidenum">
              <a:rPr lang="en-US" smtClean="0"/>
              <a:pPr/>
              <a:t>35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p:cTn id="7" dur="500" fill="hold"/>
                                        <p:tgtEl>
                                          <p:spTgt spid="91138"/>
                                        </p:tgtEl>
                                        <p:attrNameLst>
                                          <p:attrName>ppt_w</p:attrName>
                                        </p:attrNameLst>
                                      </p:cBhvr>
                                      <p:tavLst>
                                        <p:tav tm="0">
                                          <p:val>
                                            <p:fltVal val="0"/>
                                          </p:val>
                                        </p:tav>
                                        <p:tav tm="100000">
                                          <p:val>
                                            <p:strVal val="#ppt_w"/>
                                          </p:val>
                                        </p:tav>
                                      </p:tavLst>
                                    </p:anim>
                                    <p:anim calcmode="lin" valueType="num">
                                      <p:cBhvr>
                                        <p:cTn id="8" dur="500" fill="hold"/>
                                        <p:tgtEl>
                                          <p:spTgt spid="91138"/>
                                        </p:tgtEl>
                                        <p:attrNameLst>
                                          <p:attrName>ppt_h</p:attrName>
                                        </p:attrNameLst>
                                      </p:cBhvr>
                                      <p:tavLst>
                                        <p:tav tm="0">
                                          <p:val>
                                            <p:fltVal val="0"/>
                                          </p:val>
                                        </p:tav>
                                        <p:tav tm="100000">
                                          <p:val>
                                            <p:strVal val="#ppt_h"/>
                                          </p:val>
                                        </p:tav>
                                      </p:tavLst>
                                    </p:anim>
                                    <p:animEffect transition="in" filter="fade">
                                      <p:cBhvr>
                                        <p:cTn id="9" dur="500"/>
                                        <p:tgtEl>
                                          <p:spTgt spid="9113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1139">
                                            <p:txEl>
                                              <p:pRg st="0" end="0"/>
                                            </p:txEl>
                                          </p:spTgt>
                                        </p:tgtEl>
                                        <p:attrNameLst>
                                          <p:attrName>style.visibility</p:attrName>
                                        </p:attrNameLst>
                                      </p:cBhvr>
                                      <p:to>
                                        <p:strVal val="visible"/>
                                      </p:to>
                                    </p:set>
                                    <p:animEffect transition="in" filter="fade">
                                      <p:cBhvr>
                                        <p:cTn id="14" dur="1000">
                                          <p:stCondLst>
                                            <p:cond delay="0"/>
                                          </p:stCondLst>
                                        </p:cTn>
                                        <p:tgtEl>
                                          <p:spTgt spid="9113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1139">
                                            <p:txEl>
                                              <p:pRg st="1" end="1"/>
                                            </p:txEl>
                                          </p:spTgt>
                                        </p:tgtEl>
                                        <p:attrNameLst>
                                          <p:attrName>style.visibility</p:attrName>
                                        </p:attrNameLst>
                                      </p:cBhvr>
                                      <p:to>
                                        <p:strVal val="visible"/>
                                      </p:to>
                                    </p:set>
                                    <p:animEffect transition="in" filter="fade">
                                      <p:cBhvr>
                                        <p:cTn id="19" dur="1000">
                                          <p:stCondLst>
                                            <p:cond delay="0"/>
                                          </p:stCondLst>
                                        </p:cTn>
                                        <p:tgtEl>
                                          <p:spTgt spid="91139">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2" end="2"/>
                                            </p:txEl>
                                          </p:spTgt>
                                        </p:tgtEl>
                                        <p:attrNameLst>
                                          <p:attrName>style.visibility</p:attrName>
                                        </p:attrNameLst>
                                      </p:cBhvr>
                                      <p:to>
                                        <p:strVal val="visible"/>
                                      </p:to>
                                    </p:set>
                                    <p:animEffect transition="in" filter="fade">
                                      <p:cBhvr>
                                        <p:cTn id="24" dur="1000">
                                          <p:stCondLst>
                                            <p:cond delay="0"/>
                                          </p:stCondLst>
                                        </p:cTn>
                                        <p:tgtEl>
                                          <p:spTgt spid="91139">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1139">
                                            <p:txEl>
                                              <p:pRg st="3" end="3"/>
                                            </p:txEl>
                                          </p:spTgt>
                                        </p:tgtEl>
                                        <p:attrNameLst>
                                          <p:attrName>style.visibility</p:attrName>
                                        </p:attrNameLst>
                                      </p:cBhvr>
                                      <p:to>
                                        <p:strVal val="visible"/>
                                      </p:to>
                                    </p:set>
                                    <p:animEffect transition="in" filter="fade">
                                      <p:cBhvr>
                                        <p:cTn id="29" dur="1000">
                                          <p:stCondLst>
                                            <p:cond delay="0"/>
                                          </p:stCondLst>
                                        </p:cTn>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Trade Secrets (cont’d)</a:t>
            </a:r>
          </a:p>
        </p:txBody>
      </p:sp>
      <p:sp>
        <p:nvSpPr>
          <p:cNvPr id="90115" name="Rectangle 3"/>
          <p:cNvSpPr>
            <a:spLocks noGrp="1" noChangeArrowheads="1"/>
          </p:cNvSpPr>
          <p:nvPr>
            <p:ph idx="1"/>
          </p:nvPr>
        </p:nvSpPr>
        <p:spPr/>
        <p:txBody>
          <a:bodyPr/>
          <a:lstStyle/>
          <a:p>
            <a:pPr marL="0" indent="0"/>
            <a:r>
              <a:rPr lang="en-US" dirty="0" smtClean="0"/>
              <a:t>What are Drawbacks of Seeking Protection under Trade Secrets Law?</a:t>
            </a:r>
          </a:p>
          <a:p>
            <a:pPr lvl="1"/>
            <a:r>
              <a:rPr lang="en-US" dirty="0" smtClean="0"/>
              <a:t>there is no formal procedure for obtaining protection as a trade secret</a:t>
            </a:r>
          </a:p>
          <a:p>
            <a:pPr lvl="1"/>
            <a:r>
              <a:rPr lang="en-US" dirty="0" smtClean="0"/>
              <a:t>protection is established by the secret’s characteristics and efforts to protect it</a:t>
            </a:r>
          </a:p>
          <a:p>
            <a:pPr lvl="1"/>
            <a:r>
              <a:rPr lang="en-US" dirty="0" smtClean="0"/>
              <a:t>holders do not have exclusive “rights” to what comprises the secret (someone could independently replicate the secret)</a:t>
            </a:r>
          </a:p>
          <a:p>
            <a:endParaRPr lang="en-US" dirty="0" smtClean="0"/>
          </a:p>
        </p:txBody>
      </p:sp>
      <p:sp>
        <p:nvSpPr>
          <p:cNvPr id="3891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93C5F0-1D25-4F40-9B0A-96B7DCF4C64C}" type="slidenum">
              <a:rPr lang="en-US" smtClean="0"/>
              <a:pPr/>
              <a:t>36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p:cTn id="7" dur="500" fill="hold"/>
                                        <p:tgtEl>
                                          <p:spTgt spid="90114"/>
                                        </p:tgtEl>
                                        <p:attrNameLst>
                                          <p:attrName>ppt_w</p:attrName>
                                        </p:attrNameLst>
                                      </p:cBhvr>
                                      <p:tavLst>
                                        <p:tav tm="0">
                                          <p:val>
                                            <p:fltVal val="0"/>
                                          </p:val>
                                        </p:tav>
                                        <p:tav tm="100000">
                                          <p:val>
                                            <p:strVal val="#ppt_w"/>
                                          </p:val>
                                        </p:tav>
                                      </p:tavLst>
                                    </p:anim>
                                    <p:anim calcmode="lin" valueType="num">
                                      <p:cBhvr>
                                        <p:cTn id="8" dur="500" fill="hold"/>
                                        <p:tgtEl>
                                          <p:spTgt spid="90114"/>
                                        </p:tgtEl>
                                        <p:attrNameLst>
                                          <p:attrName>ppt_h</p:attrName>
                                        </p:attrNameLst>
                                      </p:cBhvr>
                                      <p:tavLst>
                                        <p:tav tm="0">
                                          <p:val>
                                            <p:fltVal val="0"/>
                                          </p:val>
                                        </p:tav>
                                        <p:tav tm="100000">
                                          <p:val>
                                            <p:strVal val="#ppt_h"/>
                                          </p:val>
                                        </p:tav>
                                      </p:tavLst>
                                    </p:anim>
                                    <p:animEffect transition="in" filter="fade">
                                      <p:cBhvr>
                                        <p:cTn id="9" dur="500"/>
                                        <p:tgtEl>
                                          <p:spTgt spid="901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0115">
                                            <p:txEl>
                                              <p:pRg st="0" end="0"/>
                                            </p:txEl>
                                          </p:spTgt>
                                        </p:tgtEl>
                                        <p:attrNameLst>
                                          <p:attrName>style.visibility</p:attrName>
                                        </p:attrNameLst>
                                      </p:cBhvr>
                                      <p:to>
                                        <p:strVal val="visible"/>
                                      </p:to>
                                    </p:set>
                                    <p:animEffect transition="in" filter="fade">
                                      <p:cBhvr>
                                        <p:cTn id="14" dur="1000">
                                          <p:stCondLst>
                                            <p:cond delay="0"/>
                                          </p:stCondLst>
                                        </p:cTn>
                                        <p:tgtEl>
                                          <p:spTgt spid="9011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0115">
                                            <p:txEl>
                                              <p:pRg st="1" end="1"/>
                                            </p:txEl>
                                          </p:spTgt>
                                        </p:tgtEl>
                                        <p:attrNameLst>
                                          <p:attrName>style.visibility</p:attrName>
                                        </p:attrNameLst>
                                      </p:cBhvr>
                                      <p:to>
                                        <p:strVal val="visible"/>
                                      </p:to>
                                    </p:set>
                                    <p:animEffect transition="in" filter="fade">
                                      <p:cBhvr>
                                        <p:cTn id="19" dur="1000">
                                          <p:stCondLst>
                                            <p:cond delay="0"/>
                                          </p:stCondLst>
                                        </p:cTn>
                                        <p:tgtEl>
                                          <p:spTgt spid="9011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0115">
                                            <p:txEl>
                                              <p:pRg st="2" end="2"/>
                                            </p:txEl>
                                          </p:spTgt>
                                        </p:tgtEl>
                                        <p:attrNameLst>
                                          <p:attrName>style.visibility</p:attrName>
                                        </p:attrNameLst>
                                      </p:cBhvr>
                                      <p:to>
                                        <p:strVal val="visible"/>
                                      </p:to>
                                    </p:set>
                                    <p:animEffect transition="in" filter="fade">
                                      <p:cBhvr>
                                        <p:cTn id="24" dur="1000">
                                          <p:stCondLst>
                                            <p:cond delay="0"/>
                                          </p:stCondLst>
                                        </p:cTn>
                                        <p:tgtEl>
                                          <p:spTgt spid="9011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0115">
                                            <p:txEl>
                                              <p:pRg st="3" end="3"/>
                                            </p:txEl>
                                          </p:spTgt>
                                        </p:tgtEl>
                                        <p:attrNameLst>
                                          <p:attrName>style.visibility</p:attrName>
                                        </p:attrNameLst>
                                      </p:cBhvr>
                                      <p:to>
                                        <p:strVal val="visible"/>
                                      </p:to>
                                    </p:set>
                                    <p:animEffect transition="in" filter="fade">
                                      <p:cBhvr>
                                        <p:cTn id="29" dur="1000">
                                          <p:stCondLst>
                                            <p:cond delay="0"/>
                                          </p:stCondLst>
                                        </p:cTn>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Trademarks</a:t>
            </a:r>
          </a:p>
        </p:txBody>
      </p:sp>
      <p:sp>
        <p:nvSpPr>
          <p:cNvPr id="16387" name="Rectangle 3"/>
          <p:cNvSpPr>
            <a:spLocks noGrp="1" noChangeArrowheads="1"/>
          </p:cNvSpPr>
          <p:nvPr>
            <p:ph idx="1"/>
          </p:nvPr>
        </p:nvSpPr>
        <p:spPr/>
        <p:txBody>
          <a:bodyPr/>
          <a:lstStyle/>
          <a:p>
            <a:r>
              <a:rPr lang="en-US" smtClean="0"/>
              <a:t>What are Trademarks?</a:t>
            </a:r>
          </a:p>
          <a:p>
            <a:pPr lvl="1"/>
            <a:r>
              <a:rPr lang="en-US" smtClean="0"/>
              <a:t>Intellectual property rights that allow firms or others to differentiate their products and services through the use of unique “marks”</a:t>
            </a:r>
          </a:p>
          <a:p>
            <a:r>
              <a:rPr lang="en-US" smtClean="0"/>
              <a:t>Marks allow consumers to easily identify the source and quality of products/services</a:t>
            </a:r>
            <a:endParaRPr lang="en-US" dirty="0" smtClean="0"/>
          </a:p>
        </p:txBody>
      </p:sp>
      <p:sp>
        <p:nvSpPr>
          <p:cNvPr id="3993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D0D775E-4A3A-4731-B5F5-31E650107589}" type="slidenum">
              <a:rPr lang="en-US" smtClean="0"/>
              <a:pPr/>
              <a:t>37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fltVal val="0"/>
                                          </p:val>
                                        </p:tav>
                                        <p:tav tm="100000">
                                          <p:val>
                                            <p:strVal val="#ppt_h"/>
                                          </p:val>
                                        </p:tav>
                                      </p:tavLst>
                                    </p:anim>
                                    <p:animEffect transition="in" filter="fade">
                                      <p:cBhvr>
                                        <p:cTn id="9" dur="500"/>
                                        <p:tgtEl>
                                          <p:spTgt spid="163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Effect transition="in" filter="fade">
                                      <p:cBhvr>
                                        <p:cTn id="14" dur="1000">
                                          <p:stCondLst>
                                            <p:cond delay="0"/>
                                          </p:stCondLst>
                                        </p:cTn>
                                        <p:tgtEl>
                                          <p:spTgt spid="163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Effect transition="in" filter="fade">
                                      <p:cBhvr>
                                        <p:cTn id="19" dur="1000">
                                          <p:stCondLst>
                                            <p:cond delay="0"/>
                                          </p:stCondLst>
                                        </p:cTn>
                                        <p:tgtEl>
                                          <p:spTgt spid="163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387">
                                            <p:txEl>
                                              <p:pRg st="2" end="2"/>
                                            </p:txEl>
                                          </p:spTgt>
                                        </p:tgtEl>
                                        <p:attrNameLst>
                                          <p:attrName>style.visibility</p:attrName>
                                        </p:attrNameLst>
                                      </p:cBhvr>
                                      <p:to>
                                        <p:strVal val="visible"/>
                                      </p:to>
                                    </p:set>
                                    <p:animEffect transition="in" filter="fade">
                                      <p:cBhvr>
                                        <p:cTn id="24" dur="1000">
                                          <p:stCondLst>
                                            <p:cond delay="0"/>
                                          </p:stCondLst>
                                        </p:cTn>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Trademarks (cont’d)</a:t>
            </a:r>
          </a:p>
        </p:txBody>
      </p:sp>
      <p:sp>
        <p:nvSpPr>
          <p:cNvPr id="92163" name="Rectangle 3"/>
          <p:cNvSpPr>
            <a:spLocks noGrp="1" noChangeArrowheads="1"/>
          </p:cNvSpPr>
          <p:nvPr>
            <p:ph idx="1"/>
          </p:nvPr>
        </p:nvSpPr>
        <p:spPr/>
        <p:txBody>
          <a:bodyPr/>
          <a:lstStyle/>
          <a:p>
            <a:r>
              <a:rPr lang="en-US" smtClean="0"/>
              <a:t>Most trademarks take the form of names, words, or graphic designs</a:t>
            </a:r>
          </a:p>
          <a:p>
            <a:r>
              <a:rPr lang="en-US" smtClean="0"/>
              <a:t>Trademarks also can be on the shape of packages, colors, odors, and sounds</a:t>
            </a:r>
          </a:p>
          <a:p>
            <a:r>
              <a:rPr lang="en-US" smtClean="0"/>
              <a:t>Trademarks are the most valuable form of intellectual property for many firms</a:t>
            </a:r>
          </a:p>
          <a:p>
            <a:r>
              <a:rPr lang="en-US" smtClean="0"/>
              <a:t>A trademark should be suggestive of (but not describe) a product or product line </a:t>
            </a:r>
            <a:endParaRPr lang="en-US" dirty="0" smtClean="0"/>
          </a:p>
        </p:txBody>
      </p:sp>
      <p:sp>
        <p:nvSpPr>
          <p:cNvPr id="4096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B91DF1-41DE-4960-BA4A-FAF8CADD8413}" type="slidenum">
              <a:rPr lang="en-US" smtClean="0"/>
              <a:pPr/>
              <a:t>38</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p:cTn id="7" dur="500" fill="hold"/>
                                        <p:tgtEl>
                                          <p:spTgt spid="92162"/>
                                        </p:tgtEl>
                                        <p:attrNameLst>
                                          <p:attrName>ppt_w</p:attrName>
                                        </p:attrNameLst>
                                      </p:cBhvr>
                                      <p:tavLst>
                                        <p:tav tm="0">
                                          <p:val>
                                            <p:fltVal val="0"/>
                                          </p:val>
                                        </p:tav>
                                        <p:tav tm="100000">
                                          <p:val>
                                            <p:strVal val="#ppt_w"/>
                                          </p:val>
                                        </p:tav>
                                      </p:tavLst>
                                    </p:anim>
                                    <p:anim calcmode="lin" valueType="num">
                                      <p:cBhvr>
                                        <p:cTn id="8" dur="500" fill="hold"/>
                                        <p:tgtEl>
                                          <p:spTgt spid="92162"/>
                                        </p:tgtEl>
                                        <p:attrNameLst>
                                          <p:attrName>ppt_h</p:attrName>
                                        </p:attrNameLst>
                                      </p:cBhvr>
                                      <p:tavLst>
                                        <p:tav tm="0">
                                          <p:val>
                                            <p:fltVal val="0"/>
                                          </p:val>
                                        </p:tav>
                                        <p:tav tm="100000">
                                          <p:val>
                                            <p:strVal val="#ppt_h"/>
                                          </p:val>
                                        </p:tav>
                                      </p:tavLst>
                                    </p:anim>
                                    <p:animEffect transition="in" filter="fade">
                                      <p:cBhvr>
                                        <p:cTn id="9" dur="500"/>
                                        <p:tgtEl>
                                          <p:spTgt spid="921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2163">
                                            <p:txEl>
                                              <p:pRg st="0" end="0"/>
                                            </p:txEl>
                                          </p:spTgt>
                                        </p:tgtEl>
                                        <p:attrNameLst>
                                          <p:attrName>style.visibility</p:attrName>
                                        </p:attrNameLst>
                                      </p:cBhvr>
                                      <p:to>
                                        <p:strVal val="visible"/>
                                      </p:to>
                                    </p:set>
                                    <p:animEffect transition="in" filter="fade">
                                      <p:cBhvr>
                                        <p:cTn id="14" dur="1000">
                                          <p:stCondLst>
                                            <p:cond delay="0"/>
                                          </p:stCondLst>
                                        </p:cTn>
                                        <p:tgtEl>
                                          <p:spTgt spid="9216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2163">
                                            <p:txEl>
                                              <p:pRg st="1" end="1"/>
                                            </p:txEl>
                                          </p:spTgt>
                                        </p:tgtEl>
                                        <p:attrNameLst>
                                          <p:attrName>style.visibility</p:attrName>
                                        </p:attrNameLst>
                                      </p:cBhvr>
                                      <p:to>
                                        <p:strVal val="visible"/>
                                      </p:to>
                                    </p:set>
                                    <p:animEffect transition="in" filter="fade">
                                      <p:cBhvr>
                                        <p:cTn id="19" dur="1000">
                                          <p:stCondLst>
                                            <p:cond delay="0"/>
                                          </p:stCondLst>
                                        </p:cTn>
                                        <p:tgtEl>
                                          <p:spTgt spid="9216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63">
                                            <p:txEl>
                                              <p:pRg st="2" end="2"/>
                                            </p:txEl>
                                          </p:spTgt>
                                        </p:tgtEl>
                                        <p:attrNameLst>
                                          <p:attrName>style.visibility</p:attrName>
                                        </p:attrNameLst>
                                      </p:cBhvr>
                                      <p:to>
                                        <p:strVal val="visible"/>
                                      </p:to>
                                    </p:set>
                                    <p:animEffect transition="in" filter="fade">
                                      <p:cBhvr>
                                        <p:cTn id="24" dur="1000">
                                          <p:stCondLst>
                                            <p:cond delay="0"/>
                                          </p:stCondLst>
                                        </p:cTn>
                                        <p:tgtEl>
                                          <p:spTgt spid="9216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2163">
                                            <p:txEl>
                                              <p:pRg st="3" end="3"/>
                                            </p:txEl>
                                          </p:spTgt>
                                        </p:tgtEl>
                                        <p:attrNameLst>
                                          <p:attrName>style.visibility</p:attrName>
                                        </p:attrNameLst>
                                      </p:cBhvr>
                                      <p:to>
                                        <p:strVal val="visible"/>
                                      </p:to>
                                    </p:set>
                                    <p:animEffect transition="in" filter="fade">
                                      <p:cBhvr>
                                        <p:cTn id="29" dur="1000">
                                          <p:stCondLst>
                                            <p:cond delay="0"/>
                                          </p:stCondLst>
                                        </p:cTn>
                                        <p:tgtEl>
                                          <p:spTgt spid="92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Trademarks (cont’d)</a:t>
            </a:r>
          </a:p>
        </p:txBody>
      </p:sp>
      <p:sp>
        <p:nvSpPr>
          <p:cNvPr id="93187" name="Rectangle 3"/>
          <p:cNvSpPr>
            <a:spLocks noGrp="1" noChangeArrowheads="1"/>
          </p:cNvSpPr>
          <p:nvPr>
            <p:ph idx="1"/>
          </p:nvPr>
        </p:nvSpPr>
        <p:spPr/>
        <p:txBody>
          <a:bodyPr/>
          <a:lstStyle/>
          <a:p>
            <a:r>
              <a:rPr lang="en-US" dirty="0" smtClean="0"/>
              <a:t>How do You Obtain or Disclose a Trademark (or ™)?</a:t>
            </a:r>
          </a:p>
          <a:p>
            <a:pPr lvl="1"/>
            <a:r>
              <a:rPr lang="en-US" dirty="0" smtClean="0"/>
              <a:t>no formal government procedure exists for establishing a trademark</a:t>
            </a:r>
          </a:p>
          <a:p>
            <a:pPr lvl="1"/>
            <a:r>
              <a:rPr lang="en-US" dirty="0" smtClean="0"/>
              <a:t>ownership is established by being first to use the mark on products</a:t>
            </a:r>
          </a:p>
          <a:p>
            <a:pPr lvl="1"/>
            <a:r>
              <a:rPr lang="en-US" dirty="0" smtClean="0"/>
              <a:t>a trademark can be lost if the mark becomes a generic term or label (e.g., “aspirin” or “cellophane”)</a:t>
            </a:r>
          </a:p>
        </p:txBody>
      </p:sp>
      <p:sp>
        <p:nvSpPr>
          <p:cNvPr id="4198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F571AD-96A8-4B26-96DE-43FC464A5875}" type="slidenum">
              <a:rPr lang="en-US" smtClean="0"/>
              <a:pPr/>
              <a:t>39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p:cTn id="7" dur="500" fill="hold"/>
                                        <p:tgtEl>
                                          <p:spTgt spid="93186"/>
                                        </p:tgtEl>
                                        <p:attrNameLst>
                                          <p:attrName>ppt_w</p:attrName>
                                        </p:attrNameLst>
                                      </p:cBhvr>
                                      <p:tavLst>
                                        <p:tav tm="0">
                                          <p:val>
                                            <p:fltVal val="0"/>
                                          </p:val>
                                        </p:tav>
                                        <p:tav tm="100000">
                                          <p:val>
                                            <p:strVal val="#ppt_w"/>
                                          </p:val>
                                        </p:tav>
                                      </p:tavLst>
                                    </p:anim>
                                    <p:anim calcmode="lin" valueType="num">
                                      <p:cBhvr>
                                        <p:cTn id="8" dur="500" fill="hold"/>
                                        <p:tgtEl>
                                          <p:spTgt spid="93186"/>
                                        </p:tgtEl>
                                        <p:attrNameLst>
                                          <p:attrName>ppt_h</p:attrName>
                                        </p:attrNameLst>
                                      </p:cBhvr>
                                      <p:tavLst>
                                        <p:tav tm="0">
                                          <p:val>
                                            <p:fltVal val="0"/>
                                          </p:val>
                                        </p:tav>
                                        <p:tav tm="100000">
                                          <p:val>
                                            <p:strVal val="#ppt_h"/>
                                          </p:val>
                                        </p:tav>
                                      </p:tavLst>
                                    </p:anim>
                                    <p:animEffect transition="in" filter="fade">
                                      <p:cBhvr>
                                        <p:cTn id="9" dur="500"/>
                                        <p:tgtEl>
                                          <p:spTgt spid="931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3187">
                                            <p:txEl>
                                              <p:pRg st="0" end="0"/>
                                            </p:txEl>
                                          </p:spTgt>
                                        </p:tgtEl>
                                        <p:attrNameLst>
                                          <p:attrName>style.visibility</p:attrName>
                                        </p:attrNameLst>
                                      </p:cBhvr>
                                      <p:to>
                                        <p:strVal val="visible"/>
                                      </p:to>
                                    </p:set>
                                    <p:animEffect transition="in" filter="fade">
                                      <p:cBhvr>
                                        <p:cTn id="14" dur="1000">
                                          <p:stCondLst>
                                            <p:cond delay="0"/>
                                          </p:stCondLst>
                                        </p:cTn>
                                        <p:tgtEl>
                                          <p:spTgt spid="931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3187">
                                            <p:txEl>
                                              <p:pRg st="1" end="1"/>
                                            </p:txEl>
                                          </p:spTgt>
                                        </p:tgtEl>
                                        <p:attrNameLst>
                                          <p:attrName>style.visibility</p:attrName>
                                        </p:attrNameLst>
                                      </p:cBhvr>
                                      <p:to>
                                        <p:strVal val="visible"/>
                                      </p:to>
                                    </p:set>
                                    <p:animEffect transition="in" filter="fade">
                                      <p:cBhvr>
                                        <p:cTn id="19" dur="1000">
                                          <p:stCondLst>
                                            <p:cond delay="0"/>
                                          </p:stCondLst>
                                        </p:cTn>
                                        <p:tgtEl>
                                          <p:spTgt spid="931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3187">
                                            <p:txEl>
                                              <p:pRg st="2" end="2"/>
                                            </p:txEl>
                                          </p:spTgt>
                                        </p:tgtEl>
                                        <p:attrNameLst>
                                          <p:attrName>style.visibility</p:attrName>
                                        </p:attrNameLst>
                                      </p:cBhvr>
                                      <p:to>
                                        <p:strVal val="visible"/>
                                      </p:to>
                                    </p:set>
                                    <p:animEffect transition="in" filter="fade">
                                      <p:cBhvr>
                                        <p:cTn id="24" dur="1000">
                                          <p:stCondLst>
                                            <p:cond delay="0"/>
                                          </p:stCondLst>
                                        </p:cTn>
                                        <p:tgtEl>
                                          <p:spTgt spid="9318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3187">
                                            <p:txEl>
                                              <p:pRg st="3" end="3"/>
                                            </p:txEl>
                                          </p:spTgt>
                                        </p:tgtEl>
                                        <p:attrNameLst>
                                          <p:attrName>style.visibility</p:attrName>
                                        </p:attrNameLst>
                                      </p:cBhvr>
                                      <p:to>
                                        <p:strVal val="visible"/>
                                      </p:to>
                                    </p:set>
                                    <p:animEffect transition="in" filter="fade">
                                      <p:cBhvr>
                                        <p:cTn id="29" dur="1000">
                                          <p:stCondLst>
                                            <p:cond delay="0"/>
                                          </p:stCondLst>
                                        </p:cTn>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8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Proprietorships</a:t>
            </a:r>
          </a:p>
        </p:txBody>
      </p:sp>
      <p:sp>
        <p:nvSpPr>
          <p:cNvPr id="66563" name="Rectangle 3"/>
          <p:cNvSpPr>
            <a:spLocks noGrp="1" noChangeArrowheads="1"/>
          </p:cNvSpPr>
          <p:nvPr>
            <p:ph idx="1"/>
          </p:nvPr>
        </p:nvSpPr>
        <p:spPr/>
        <p:txBody>
          <a:bodyPr/>
          <a:lstStyle/>
          <a:p>
            <a:r>
              <a:rPr lang="en-US" dirty="0" smtClean="0"/>
              <a:t>Proprietorship:</a:t>
            </a:r>
          </a:p>
          <a:p>
            <a:r>
              <a:rPr lang="en-US" dirty="0" smtClean="0"/>
              <a:t>	</a:t>
            </a:r>
            <a:r>
              <a:rPr lang="en-US" b="0" dirty="0" smtClean="0"/>
              <a:t>business venture owned by an individual who is personally liable for the venture’s liabilities</a:t>
            </a:r>
          </a:p>
          <a:p>
            <a:r>
              <a:rPr lang="en-US" dirty="0" smtClean="0"/>
              <a:t>Unlimited liability:</a:t>
            </a:r>
          </a:p>
          <a:p>
            <a:r>
              <a:rPr lang="en-US" dirty="0" smtClean="0"/>
              <a:t>	</a:t>
            </a:r>
            <a:r>
              <a:rPr lang="en-US" b="0" dirty="0" smtClean="0"/>
              <a:t>personal obligation to pay a venture’s liabilities not covered by the venture’s assets</a:t>
            </a:r>
          </a:p>
        </p:txBody>
      </p:sp>
      <p:sp>
        <p:nvSpPr>
          <p:cNvPr id="614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DC0AD65-0D5A-40B7-A601-08F0AE14E72F}" type="slidenum">
              <a:rPr lang="en-US" smtClean="0"/>
              <a:pPr/>
              <a:t>4</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500" fill="hold"/>
                                        <p:tgtEl>
                                          <p:spTgt spid="66562"/>
                                        </p:tgtEl>
                                        <p:attrNameLst>
                                          <p:attrName>ppt_w</p:attrName>
                                        </p:attrNameLst>
                                      </p:cBhvr>
                                      <p:tavLst>
                                        <p:tav tm="0">
                                          <p:val>
                                            <p:fltVal val="0"/>
                                          </p:val>
                                        </p:tav>
                                        <p:tav tm="100000">
                                          <p:val>
                                            <p:strVal val="#ppt_w"/>
                                          </p:val>
                                        </p:tav>
                                      </p:tavLst>
                                    </p:anim>
                                    <p:anim calcmode="lin" valueType="num">
                                      <p:cBhvr>
                                        <p:cTn id="8" dur="500" fill="hold"/>
                                        <p:tgtEl>
                                          <p:spTgt spid="66562"/>
                                        </p:tgtEl>
                                        <p:attrNameLst>
                                          <p:attrName>ppt_h</p:attrName>
                                        </p:attrNameLst>
                                      </p:cBhvr>
                                      <p:tavLst>
                                        <p:tav tm="0">
                                          <p:val>
                                            <p:fltVal val="0"/>
                                          </p:val>
                                        </p:tav>
                                        <p:tav tm="100000">
                                          <p:val>
                                            <p:strVal val="#ppt_h"/>
                                          </p:val>
                                        </p:tav>
                                      </p:tavLst>
                                    </p:anim>
                                    <p:animEffect transition="in" filter="fade">
                                      <p:cBhvr>
                                        <p:cTn id="9" dur="500"/>
                                        <p:tgtEl>
                                          <p:spTgt spid="665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6563">
                                            <p:txEl>
                                              <p:pRg st="0" end="0"/>
                                            </p:txEl>
                                          </p:spTgt>
                                        </p:tgtEl>
                                        <p:attrNameLst>
                                          <p:attrName>style.visibility</p:attrName>
                                        </p:attrNameLst>
                                      </p:cBhvr>
                                      <p:to>
                                        <p:strVal val="visible"/>
                                      </p:to>
                                    </p:set>
                                    <p:animEffect transition="in" filter="fade">
                                      <p:cBhvr>
                                        <p:cTn id="14" dur="1000">
                                          <p:stCondLst>
                                            <p:cond delay="0"/>
                                          </p:stCondLst>
                                        </p:cTn>
                                        <p:tgtEl>
                                          <p:spTgt spid="6656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6563">
                                            <p:txEl>
                                              <p:pRg st="1" end="1"/>
                                            </p:txEl>
                                          </p:spTgt>
                                        </p:tgtEl>
                                        <p:attrNameLst>
                                          <p:attrName>style.visibility</p:attrName>
                                        </p:attrNameLst>
                                      </p:cBhvr>
                                      <p:to>
                                        <p:strVal val="visible"/>
                                      </p:to>
                                    </p:set>
                                    <p:animEffect transition="in" filter="fade">
                                      <p:cBhvr>
                                        <p:cTn id="19" dur="1000">
                                          <p:stCondLst>
                                            <p:cond delay="0"/>
                                          </p:stCondLst>
                                        </p:cTn>
                                        <p:tgtEl>
                                          <p:spTgt spid="6656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6563">
                                            <p:txEl>
                                              <p:pRg st="2" end="2"/>
                                            </p:txEl>
                                          </p:spTgt>
                                        </p:tgtEl>
                                        <p:attrNameLst>
                                          <p:attrName>style.visibility</p:attrName>
                                        </p:attrNameLst>
                                      </p:cBhvr>
                                      <p:to>
                                        <p:strVal val="visible"/>
                                      </p:to>
                                    </p:set>
                                    <p:animEffect transition="in" filter="fade">
                                      <p:cBhvr>
                                        <p:cTn id="24" dur="1000">
                                          <p:stCondLst>
                                            <p:cond delay="0"/>
                                          </p:stCondLst>
                                        </p:cTn>
                                        <p:tgtEl>
                                          <p:spTgt spid="6656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6563">
                                            <p:txEl>
                                              <p:pRg st="3" end="3"/>
                                            </p:txEl>
                                          </p:spTgt>
                                        </p:tgtEl>
                                        <p:attrNameLst>
                                          <p:attrName>style.visibility</p:attrName>
                                        </p:attrNameLst>
                                      </p:cBhvr>
                                      <p:to>
                                        <p:strVal val="visible"/>
                                      </p:to>
                                    </p:set>
                                    <p:animEffect transition="in" filter="fade">
                                      <p:cBhvr>
                                        <p:cTn id="29" dur="1000">
                                          <p:stCondLst>
                                            <p:cond delay="0"/>
                                          </p:stCondLst>
                                        </p:cTn>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Trademarks (cont’d)</a:t>
            </a:r>
          </a:p>
        </p:txBody>
      </p:sp>
      <p:sp>
        <p:nvSpPr>
          <p:cNvPr id="94211" name="Rectangle 3"/>
          <p:cNvSpPr>
            <a:spLocks noGrp="1" noChangeArrowheads="1"/>
          </p:cNvSpPr>
          <p:nvPr>
            <p:ph idx="1"/>
          </p:nvPr>
        </p:nvSpPr>
        <p:spPr/>
        <p:txBody>
          <a:bodyPr/>
          <a:lstStyle/>
          <a:p>
            <a:r>
              <a:rPr lang="en-US" smtClean="0"/>
              <a:t>How do You Register a Trademark? </a:t>
            </a:r>
          </a:p>
          <a:p>
            <a:pPr lvl="1"/>
            <a:r>
              <a:rPr lang="en-US" smtClean="0"/>
              <a:t>a trademark can be registered in individual states or with the U.S. Patent and Trademark Office</a:t>
            </a:r>
          </a:p>
          <a:p>
            <a:pPr lvl="1"/>
            <a:r>
              <a:rPr lang="en-US" smtClean="0"/>
              <a:t>a federal registration should be used if a product is sold in more than one state</a:t>
            </a:r>
          </a:p>
          <a:p>
            <a:pPr lvl="1"/>
            <a:r>
              <a:rPr lang="en-US" smtClean="0"/>
              <a:t>products with federally registered trademarks show the trademark accompanied by ®</a:t>
            </a:r>
          </a:p>
        </p:txBody>
      </p:sp>
      <p:sp>
        <p:nvSpPr>
          <p:cNvPr id="4301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78ED15A-EB10-4F2C-8E5B-CD8E8FC86AE3}" type="slidenum">
              <a:rPr lang="en-US" smtClean="0"/>
              <a:pPr/>
              <a:t>40</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p:cTn id="7" dur="500" fill="hold"/>
                                        <p:tgtEl>
                                          <p:spTgt spid="94210"/>
                                        </p:tgtEl>
                                        <p:attrNameLst>
                                          <p:attrName>ppt_w</p:attrName>
                                        </p:attrNameLst>
                                      </p:cBhvr>
                                      <p:tavLst>
                                        <p:tav tm="0">
                                          <p:val>
                                            <p:fltVal val="0"/>
                                          </p:val>
                                        </p:tav>
                                        <p:tav tm="100000">
                                          <p:val>
                                            <p:strVal val="#ppt_w"/>
                                          </p:val>
                                        </p:tav>
                                      </p:tavLst>
                                    </p:anim>
                                    <p:anim calcmode="lin" valueType="num">
                                      <p:cBhvr>
                                        <p:cTn id="8" dur="500" fill="hold"/>
                                        <p:tgtEl>
                                          <p:spTgt spid="94210"/>
                                        </p:tgtEl>
                                        <p:attrNameLst>
                                          <p:attrName>ppt_h</p:attrName>
                                        </p:attrNameLst>
                                      </p:cBhvr>
                                      <p:tavLst>
                                        <p:tav tm="0">
                                          <p:val>
                                            <p:fltVal val="0"/>
                                          </p:val>
                                        </p:tav>
                                        <p:tav tm="100000">
                                          <p:val>
                                            <p:strVal val="#ppt_h"/>
                                          </p:val>
                                        </p:tav>
                                      </p:tavLst>
                                    </p:anim>
                                    <p:animEffect transition="in" filter="fade">
                                      <p:cBhvr>
                                        <p:cTn id="9" dur="500"/>
                                        <p:tgtEl>
                                          <p:spTgt spid="942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4211">
                                            <p:txEl>
                                              <p:pRg st="0" end="0"/>
                                            </p:txEl>
                                          </p:spTgt>
                                        </p:tgtEl>
                                        <p:attrNameLst>
                                          <p:attrName>style.visibility</p:attrName>
                                        </p:attrNameLst>
                                      </p:cBhvr>
                                      <p:to>
                                        <p:strVal val="visible"/>
                                      </p:to>
                                    </p:set>
                                    <p:animEffect transition="in" filter="fade">
                                      <p:cBhvr>
                                        <p:cTn id="14" dur="1000">
                                          <p:stCondLst>
                                            <p:cond delay="0"/>
                                          </p:stCondLst>
                                        </p:cTn>
                                        <p:tgtEl>
                                          <p:spTgt spid="9421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4211">
                                            <p:txEl>
                                              <p:pRg st="1" end="1"/>
                                            </p:txEl>
                                          </p:spTgt>
                                        </p:tgtEl>
                                        <p:attrNameLst>
                                          <p:attrName>style.visibility</p:attrName>
                                        </p:attrNameLst>
                                      </p:cBhvr>
                                      <p:to>
                                        <p:strVal val="visible"/>
                                      </p:to>
                                    </p:set>
                                    <p:animEffect transition="in" filter="fade">
                                      <p:cBhvr>
                                        <p:cTn id="19" dur="1000">
                                          <p:stCondLst>
                                            <p:cond delay="0"/>
                                          </p:stCondLst>
                                        </p:cTn>
                                        <p:tgtEl>
                                          <p:spTgt spid="9421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2" end="2"/>
                                            </p:txEl>
                                          </p:spTgt>
                                        </p:tgtEl>
                                        <p:attrNameLst>
                                          <p:attrName>style.visibility</p:attrName>
                                        </p:attrNameLst>
                                      </p:cBhvr>
                                      <p:to>
                                        <p:strVal val="visible"/>
                                      </p:to>
                                    </p:set>
                                    <p:animEffect transition="in" filter="fade">
                                      <p:cBhvr>
                                        <p:cTn id="24" dur="1000">
                                          <p:stCondLst>
                                            <p:cond delay="0"/>
                                          </p:stCondLst>
                                        </p:cTn>
                                        <p:tgtEl>
                                          <p:spTgt spid="9421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4211">
                                            <p:txEl>
                                              <p:pRg st="3" end="3"/>
                                            </p:txEl>
                                          </p:spTgt>
                                        </p:tgtEl>
                                        <p:attrNameLst>
                                          <p:attrName>style.visibility</p:attrName>
                                        </p:attrNameLst>
                                      </p:cBhvr>
                                      <p:to>
                                        <p:strVal val="visible"/>
                                      </p:to>
                                    </p:set>
                                    <p:animEffect transition="in" filter="fade">
                                      <p:cBhvr>
                                        <p:cTn id="29" dur="1000">
                                          <p:stCondLst>
                                            <p:cond delay="0"/>
                                          </p:stCondLst>
                                        </p:cTn>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Copyrights</a:t>
            </a:r>
          </a:p>
        </p:txBody>
      </p:sp>
      <p:sp>
        <p:nvSpPr>
          <p:cNvPr id="17411" name="Rectangle 3"/>
          <p:cNvSpPr>
            <a:spLocks noGrp="1" noChangeArrowheads="1"/>
          </p:cNvSpPr>
          <p:nvPr>
            <p:ph idx="1"/>
          </p:nvPr>
        </p:nvSpPr>
        <p:spPr/>
        <p:txBody>
          <a:bodyPr/>
          <a:lstStyle/>
          <a:p>
            <a:r>
              <a:rPr lang="en-US" smtClean="0"/>
              <a:t>Intellectual property rights to “writings” in written and electronically-stored forms</a:t>
            </a:r>
          </a:p>
          <a:p>
            <a:r>
              <a:rPr lang="en-US" smtClean="0"/>
              <a:t>Protects the “form of expression of an idea” and not just words themselves</a:t>
            </a:r>
          </a:p>
          <a:p>
            <a:r>
              <a:rPr lang="en-US" smtClean="0"/>
              <a:t>Traditional way to establish a copyright is to “publish” your book or other work accompanied by a copyright notice using the word “Copyright” or the symbol ©</a:t>
            </a:r>
          </a:p>
        </p:txBody>
      </p:sp>
      <p:sp>
        <p:nvSpPr>
          <p:cNvPr id="4403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6CB1D3-E015-4A28-8DFD-A6274978C836}" type="slidenum">
              <a:rPr lang="en-US" smtClean="0"/>
              <a:pPr/>
              <a:t>41</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Effect transition="in" filter="fade">
                                      <p:cBhvr>
                                        <p:cTn id="14" dur="1000">
                                          <p:stCondLst>
                                            <p:cond delay="0"/>
                                          </p:stCondLst>
                                        </p:cTn>
                                        <p:tgtEl>
                                          <p:spTgt spid="1741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Effect transition="in" filter="fade">
                                      <p:cBhvr>
                                        <p:cTn id="19" dur="1000">
                                          <p:stCondLst>
                                            <p:cond delay="0"/>
                                          </p:stCondLst>
                                        </p:cTn>
                                        <p:tgtEl>
                                          <p:spTgt spid="1741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Effect transition="in" filter="fade">
                                      <p:cBhvr>
                                        <p:cTn id="24" dur="1000">
                                          <p:stCondLst>
                                            <p:cond delay="0"/>
                                          </p:stCondLst>
                                        </p:cTn>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Other Methods for Protecting IP</a:t>
            </a:r>
          </a:p>
        </p:txBody>
      </p:sp>
      <p:sp>
        <p:nvSpPr>
          <p:cNvPr id="18435" name="Rectangle 3"/>
          <p:cNvSpPr>
            <a:spLocks noGrp="1" noChangeArrowheads="1"/>
          </p:cNvSpPr>
          <p:nvPr>
            <p:ph idx="1"/>
          </p:nvPr>
        </p:nvSpPr>
        <p:spPr/>
        <p:txBody>
          <a:bodyPr/>
          <a:lstStyle/>
          <a:p>
            <a:r>
              <a:rPr lang="en-US" dirty="0" smtClean="0"/>
              <a:t>Confidential Disclosure Agreements:</a:t>
            </a:r>
          </a:p>
          <a:p>
            <a:pPr lvl="1"/>
            <a:r>
              <a:rPr lang="en-US" dirty="0" smtClean="0"/>
              <a:t>documents used to protect an idea or other forms of intellectual property when disclosure must be made to another individual or organization</a:t>
            </a:r>
          </a:p>
          <a:p>
            <a:r>
              <a:rPr lang="en-US" dirty="0" smtClean="0"/>
              <a:t>Employment Contracts:</a:t>
            </a:r>
          </a:p>
          <a:p>
            <a:pPr lvl="1"/>
            <a:r>
              <a:rPr lang="en-US" dirty="0" smtClean="0"/>
              <a:t>agreements between an employer and employee whereby the employer employs the employee in exchange for the employee agreeing to keep confidential information secret and to assign ideas and inventions to the employer</a:t>
            </a:r>
          </a:p>
        </p:txBody>
      </p:sp>
      <p:sp>
        <p:nvSpPr>
          <p:cNvPr id="4505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1F08F1-8F94-4181-A001-C656B8BA2041}" type="slidenum">
              <a:rPr lang="en-US" smtClean="0"/>
              <a:pPr/>
              <a:t>42</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Effect transition="in" filter="fade">
                                      <p:cBhvr>
                                        <p:cTn id="9" dur="500"/>
                                        <p:tgtEl>
                                          <p:spTgt spid="184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435">
                                            <p:txEl>
                                              <p:pRg st="0" end="0"/>
                                            </p:txEl>
                                          </p:spTgt>
                                        </p:tgtEl>
                                        <p:attrNameLst>
                                          <p:attrName>style.visibility</p:attrName>
                                        </p:attrNameLst>
                                      </p:cBhvr>
                                      <p:to>
                                        <p:strVal val="visible"/>
                                      </p:to>
                                    </p:set>
                                    <p:animEffect transition="in" filter="fade">
                                      <p:cBhvr>
                                        <p:cTn id="14" dur="1000">
                                          <p:stCondLst>
                                            <p:cond delay="0"/>
                                          </p:stCondLst>
                                        </p:cTn>
                                        <p:tgtEl>
                                          <p:spTgt spid="184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Effect transition="in" filter="fade">
                                      <p:cBhvr>
                                        <p:cTn id="19" dur="1000">
                                          <p:stCondLst>
                                            <p:cond delay="0"/>
                                          </p:stCondLst>
                                        </p:cTn>
                                        <p:tgtEl>
                                          <p:spTgt spid="184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435">
                                            <p:txEl>
                                              <p:pRg st="2" end="2"/>
                                            </p:txEl>
                                          </p:spTgt>
                                        </p:tgtEl>
                                        <p:attrNameLst>
                                          <p:attrName>style.visibility</p:attrName>
                                        </p:attrNameLst>
                                      </p:cBhvr>
                                      <p:to>
                                        <p:strVal val="visible"/>
                                      </p:to>
                                    </p:set>
                                    <p:animEffect transition="in" filter="fade">
                                      <p:cBhvr>
                                        <p:cTn id="24" dur="1000">
                                          <p:stCondLst>
                                            <p:cond delay="0"/>
                                          </p:stCondLst>
                                        </p:cTn>
                                        <p:tgtEl>
                                          <p:spTgt spid="1843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435">
                                            <p:txEl>
                                              <p:pRg st="3" end="3"/>
                                            </p:txEl>
                                          </p:spTgt>
                                        </p:tgtEl>
                                        <p:attrNameLst>
                                          <p:attrName>style.visibility</p:attrName>
                                        </p:attrNameLst>
                                      </p:cBhvr>
                                      <p:to>
                                        <p:strVal val="visible"/>
                                      </p:to>
                                    </p:set>
                                    <p:animEffect transition="in" filter="fade">
                                      <p:cBhvr>
                                        <p:cTn id="29" dur="1000">
                                          <p:stCondLst>
                                            <p:cond delay="0"/>
                                          </p:stCondLst>
                                        </p:cTn>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Seed &amp; Startup Financing</a:t>
            </a:r>
          </a:p>
        </p:txBody>
      </p:sp>
      <p:sp>
        <p:nvSpPr>
          <p:cNvPr id="20483" name="Rectangle 3"/>
          <p:cNvSpPr>
            <a:spLocks noGrp="1" noChangeArrowheads="1"/>
          </p:cNvSpPr>
          <p:nvPr>
            <p:ph idx="1"/>
          </p:nvPr>
        </p:nvSpPr>
        <p:spPr/>
        <p:txBody>
          <a:bodyPr/>
          <a:lstStyle/>
          <a:p>
            <a:r>
              <a:rPr lang="en-US" smtClean="0"/>
              <a:t>Financial Bootstrapping</a:t>
            </a:r>
          </a:p>
          <a:p>
            <a:pPr lvl="1"/>
            <a:r>
              <a:rPr lang="en-US" smtClean="0"/>
              <a:t>minimizing need for financial capital and finding unique ways of financing a new venture</a:t>
            </a:r>
          </a:p>
          <a:p>
            <a:r>
              <a:rPr lang="en-US" smtClean="0"/>
              <a:t>Business Angels</a:t>
            </a:r>
          </a:p>
          <a:p>
            <a:pPr lvl="1"/>
            <a:r>
              <a:rPr lang="en-US" smtClean="0"/>
              <a:t>wealthy individuals who invest money in fledgling ventures in exchange for the excitement of launching a business and a share in any financial rewards</a:t>
            </a:r>
            <a:endParaRPr lang="en-US" dirty="0" smtClean="0"/>
          </a:p>
        </p:txBody>
      </p:sp>
      <p:sp>
        <p:nvSpPr>
          <p:cNvPr id="4608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FD641D7-749B-4524-B4DF-5D385CF8F992}" type="slidenum">
              <a:rPr lang="en-US" smtClean="0"/>
              <a:pPr/>
              <a:t>43</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500" fill="hold"/>
                                        <p:tgtEl>
                                          <p:spTgt spid="20482"/>
                                        </p:tgtEl>
                                        <p:attrNameLst>
                                          <p:attrName>ppt_w</p:attrName>
                                        </p:attrNameLst>
                                      </p:cBhvr>
                                      <p:tavLst>
                                        <p:tav tm="0">
                                          <p:val>
                                            <p:fltVal val="0"/>
                                          </p:val>
                                        </p:tav>
                                        <p:tav tm="100000">
                                          <p:val>
                                            <p:strVal val="#ppt_w"/>
                                          </p:val>
                                        </p:tav>
                                      </p:tavLst>
                                    </p:anim>
                                    <p:anim calcmode="lin" valueType="num">
                                      <p:cBhvr>
                                        <p:cTn id="8" dur="500" fill="hold"/>
                                        <p:tgtEl>
                                          <p:spTgt spid="20482"/>
                                        </p:tgtEl>
                                        <p:attrNameLst>
                                          <p:attrName>ppt_h</p:attrName>
                                        </p:attrNameLst>
                                      </p:cBhvr>
                                      <p:tavLst>
                                        <p:tav tm="0">
                                          <p:val>
                                            <p:fltVal val="0"/>
                                          </p:val>
                                        </p:tav>
                                        <p:tav tm="100000">
                                          <p:val>
                                            <p:strVal val="#ppt_h"/>
                                          </p:val>
                                        </p:tav>
                                      </p:tavLst>
                                    </p:anim>
                                    <p:animEffect transition="in" filter="fade">
                                      <p:cBhvr>
                                        <p:cTn id="9" dur="500"/>
                                        <p:tgtEl>
                                          <p:spTgt spid="204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483">
                                            <p:txEl>
                                              <p:pRg st="0" end="0"/>
                                            </p:txEl>
                                          </p:spTgt>
                                        </p:tgtEl>
                                        <p:attrNameLst>
                                          <p:attrName>style.visibility</p:attrName>
                                        </p:attrNameLst>
                                      </p:cBhvr>
                                      <p:to>
                                        <p:strVal val="visible"/>
                                      </p:to>
                                    </p:set>
                                    <p:animEffect transition="in" filter="fade">
                                      <p:cBhvr>
                                        <p:cTn id="14" dur="1000">
                                          <p:stCondLst>
                                            <p:cond delay="0"/>
                                          </p:stCondLst>
                                        </p:cTn>
                                        <p:tgtEl>
                                          <p:spTgt spid="2048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483">
                                            <p:txEl>
                                              <p:pRg st="1" end="1"/>
                                            </p:txEl>
                                          </p:spTgt>
                                        </p:tgtEl>
                                        <p:attrNameLst>
                                          <p:attrName>style.visibility</p:attrName>
                                        </p:attrNameLst>
                                      </p:cBhvr>
                                      <p:to>
                                        <p:strVal val="visible"/>
                                      </p:to>
                                    </p:set>
                                    <p:animEffect transition="in" filter="fade">
                                      <p:cBhvr>
                                        <p:cTn id="19" dur="1000">
                                          <p:stCondLst>
                                            <p:cond delay="0"/>
                                          </p:stCondLst>
                                        </p:cTn>
                                        <p:tgtEl>
                                          <p:spTgt spid="2048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483">
                                            <p:txEl>
                                              <p:pRg st="2" end="2"/>
                                            </p:txEl>
                                          </p:spTgt>
                                        </p:tgtEl>
                                        <p:attrNameLst>
                                          <p:attrName>style.visibility</p:attrName>
                                        </p:attrNameLst>
                                      </p:cBhvr>
                                      <p:to>
                                        <p:strVal val="visible"/>
                                      </p:to>
                                    </p:set>
                                    <p:animEffect transition="in" filter="fade">
                                      <p:cBhvr>
                                        <p:cTn id="24" dur="1000">
                                          <p:stCondLst>
                                            <p:cond delay="0"/>
                                          </p:stCondLst>
                                        </p:cTn>
                                        <p:tgtEl>
                                          <p:spTgt spid="2048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483">
                                            <p:txEl>
                                              <p:pRg st="3" end="3"/>
                                            </p:txEl>
                                          </p:spTgt>
                                        </p:tgtEl>
                                        <p:attrNameLst>
                                          <p:attrName>style.visibility</p:attrName>
                                        </p:attrNameLst>
                                      </p:cBhvr>
                                      <p:to>
                                        <p:strVal val="visible"/>
                                      </p:to>
                                    </p:set>
                                    <p:animEffect transition="in" filter="fade">
                                      <p:cBhvr>
                                        <p:cTn id="29" dur="1000">
                                          <p:stCondLst>
                                            <p:cond delay="0"/>
                                          </p:stCondLst>
                                        </p:cTn>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Partnerships</a:t>
            </a:r>
          </a:p>
        </p:txBody>
      </p:sp>
      <p:sp>
        <p:nvSpPr>
          <p:cNvPr id="67587" name="Rectangle 3"/>
          <p:cNvSpPr>
            <a:spLocks noGrp="1" noChangeArrowheads="1"/>
          </p:cNvSpPr>
          <p:nvPr>
            <p:ph idx="1"/>
          </p:nvPr>
        </p:nvSpPr>
        <p:spPr/>
        <p:txBody>
          <a:bodyPr/>
          <a:lstStyle/>
          <a:p>
            <a:r>
              <a:rPr lang="en-US" dirty="0" smtClean="0"/>
              <a:t>Partnership:</a:t>
            </a:r>
          </a:p>
          <a:p>
            <a:r>
              <a:rPr lang="en-US" dirty="0" smtClean="0"/>
              <a:t>	</a:t>
            </a:r>
            <a:r>
              <a:rPr lang="en-US" b="0" dirty="0" smtClean="0"/>
              <a:t>business venture owned by two or more individuals who are jointly and personally liable for the venture’s liabilities</a:t>
            </a:r>
          </a:p>
          <a:p>
            <a:r>
              <a:rPr lang="en-US" dirty="0" smtClean="0"/>
              <a:t>Joint Liability:</a:t>
            </a:r>
          </a:p>
          <a:p>
            <a:r>
              <a:rPr lang="en-US" dirty="0" smtClean="0"/>
              <a:t>	</a:t>
            </a:r>
            <a:r>
              <a:rPr lang="en-US" b="0" dirty="0" smtClean="0"/>
              <a:t>legal action treats all partners equally as a group</a:t>
            </a:r>
          </a:p>
        </p:txBody>
      </p:sp>
      <p:sp>
        <p:nvSpPr>
          <p:cNvPr id="7170"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66BD0D-29BA-4BDF-BEC5-C824976C03FD}" type="slidenum">
              <a:rPr lang="en-US" smtClean="0"/>
              <a:pPr/>
              <a:t>5</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ppt_w</p:attrName>
                                        </p:attrNameLst>
                                      </p:cBhvr>
                                      <p:tavLst>
                                        <p:tav tm="0">
                                          <p:val>
                                            <p:fltVal val="0"/>
                                          </p:val>
                                        </p:tav>
                                        <p:tav tm="100000">
                                          <p:val>
                                            <p:strVal val="#ppt_w"/>
                                          </p:val>
                                        </p:tav>
                                      </p:tavLst>
                                    </p:anim>
                                    <p:anim calcmode="lin" valueType="num">
                                      <p:cBhvr>
                                        <p:cTn id="8" dur="500" fill="hold"/>
                                        <p:tgtEl>
                                          <p:spTgt spid="67586"/>
                                        </p:tgtEl>
                                        <p:attrNameLst>
                                          <p:attrName>ppt_h</p:attrName>
                                        </p:attrNameLst>
                                      </p:cBhvr>
                                      <p:tavLst>
                                        <p:tav tm="0">
                                          <p:val>
                                            <p:fltVal val="0"/>
                                          </p:val>
                                        </p:tav>
                                        <p:tav tm="100000">
                                          <p:val>
                                            <p:strVal val="#ppt_h"/>
                                          </p:val>
                                        </p:tav>
                                      </p:tavLst>
                                    </p:anim>
                                    <p:animEffect transition="in" filter="fade">
                                      <p:cBhvr>
                                        <p:cTn id="9" dur="500"/>
                                        <p:tgtEl>
                                          <p:spTgt spid="675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7587">
                                            <p:txEl>
                                              <p:pRg st="0" end="0"/>
                                            </p:txEl>
                                          </p:spTgt>
                                        </p:tgtEl>
                                        <p:attrNameLst>
                                          <p:attrName>style.visibility</p:attrName>
                                        </p:attrNameLst>
                                      </p:cBhvr>
                                      <p:to>
                                        <p:strVal val="visible"/>
                                      </p:to>
                                    </p:set>
                                    <p:animEffect transition="in" filter="fade">
                                      <p:cBhvr>
                                        <p:cTn id="14" dur="1000">
                                          <p:stCondLst>
                                            <p:cond delay="0"/>
                                          </p:stCondLst>
                                        </p:cTn>
                                        <p:tgtEl>
                                          <p:spTgt spid="675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7587">
                                            <p:txEl>
                                              <p:pRg st="1" end="1"/>
                                            </p:txEl>
                                          </p:spTgt>
                                        </p:tgtEl>
                                        <p:attrNameLst>
                                          <p:attrName>style.visibility</p:attrName>
                                        </p:attrNameLst>
                                      </p:cBhvr>
                                      <p:to>
                                        <p:strVal val="visible"/>
                                      </p:to>
                                    </p:set>
                                    <p:animEffect transition="in" filter="fade">
                                      <p:cBhvr>
                                        <p:cTn id="19" dur="1000">
                                          <p:stCondLst>
                                            <p:cond delay="0"/>
                                          </p:stCondLst>
                                        </p:cTn>
                                        <p:tgtEl>
                                          <p:spTgt spid="675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7587">
                                            <p:txEl>
                                              <p:pRg st="2" end="2"/>
                                            </p:txEl>
                                          </p:spTgt>
                                        </p:tgtEl>
                                        <p:attrNameLst>
                                          <p:attrName>style.visibility</p:attrName>
                                        </p:attrNameLst>
                                      </p:cBhvr>
                                      <p:to>
                                        <p:strVal val="visible"/>
                                      </p:to>
                                    </p:set>
                                    <p:animEffect transition="in" filter="fade">
                                      <p:cBhvr>
                                        <p:cTn id="24" dur="1000">
                                          <p:stCondLst>
                                            <p:cond delay="0"/>
                                          </p:stCondLst>
                                        </p:cTn>
                                        <p:tgtEl>
                                          <p:spTgt spid="6758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587">
                                            <p:txEl>
                                              <p:pRg st="3" end="3"/>
                                            </p:txEl>
                                          </p:spTgt>
                                        </p:tgtEl>
                                        <p:attrNameLst>
                                          <p:attrName>style.visibility</p:attrName>
                                        </p:attrNameLst>
                                      </p:cBhvr>
                                      <p:to>
                                        <p:strVal val="visible"/>
                                      </p:to>
                                    </p:set>
                                    <p:animEffect transition="in" filter="fade">
                                      <p:cBhvr>
                                        <p:cTn id="29" dur="1000">
                                          <p:stCondLst>
                                            <p:cond delay="0"/>
                                          </p:stCondLst>
                                        </p:cTn>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Partnerships (cont’d)</a:t>
            </a:r>
          </a:p>
        </p:txBody>
      </p:sp>
      <p:sp>
        <p:nvSpPr>
          <p:cNvPr id="68611" name="Rectangle 3"/>
          <p:cNvSpPr>
            <a:spLocks noGrp="1" noChangeArrowheads="1"/>
          </p:cNvSpPr>
          <p:nvPr>
            <p:ph idx="1"/>
          </p:nvPr>
        </p:nvSpPr>
        <p:spPr/>
        <p:txBody>
          <a:bodyPr/>
          <a:lstStyle/>
          <a:p>
            <a:r>
              <a:rPr lang="en-US" dirty="0" smtClean="0"/>
              <a:t>Joint and Several Liability:</a:t>
            </a:r>
          </a:p>
          <a:p>
            <a:r>
              <a:rPr lang="en-US" dirty="0" smtClean="0"/>
              <a:t>	</a:t>
            </a:r>
            <a:r>
              <a:rPr lang="en-US" b="0" dirty="0" smtClean="0"/>
              <a:t>allows subsets of partners to be the object of legal action related to the partnership</a:t>
            </a:r>
          </a:p>
          <a:p>
            <a:r>
              <a:rPr lang="en-US" dirty="0" smtClean="0"/>
              <a:t>Limited Partnership:</a:t>
            </a:r>
          </a:p>
          <a:p>
            <a:r>
              <a:rPr lang="en-US" dirty="0" smtClean="0"/>
              <a:t>	</a:t>
            </a:r>
            <a:r>
              <a:rPr lang="en-US" b="0" dirty="0" smtClean="0"/>
              <a:t>limits limited partner liabilities in a partnership to the amount of their equity capital contribution to the partnership</a:t>
            </a:r>
          </a:p>
        </p:txBody>
      </p:sp>
      <p:sp>
        <p:nvSpPr>
          <p:cNvPr id="8194"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1224BB-A833-45B7-A836-A300866EFC9C}" type="slidenum">
              <a:rPr lang="en-US" smtClean="0"/>
              <a:pPr/>
              <a:t>6</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500" fill="hold"/>
                                        <p:tgtEl>
                                          <p:spTgt spid="68610"/>
                                        </p:tgtEl>
                                        <p:attrNameLst>
                                          <p:attrName>ppt_w</p:attrName>
                                        </p:attrNameLst>
                                      </p:cBhvr>
                                      <p:tavLst>
                                        <p:tav tm="0">
                                          <p:val>
                                            <p:fltVal val="0"/>
                                          </p:val>
                                        </p:tav>
                                        <p:tav tm="100000">
                                          <p:val>
                                            <p:strVal val="#ppt_w"/>
                                          </p:val>
                                        </p:tav>
                                      </p:tavLst>
                                    </p:anim>
                                    <p:anim calcmode="lin" valueType="num">
                                      <p:cBhvr>
                                        <p:cTn id="8" dur="500" fill="hold"/>
                                        <p:tgtEl>
                                          <p:spTgt spid="68610"/>
                                        </p:tgtEl>
                                        <p:attrNameLst>
                                          <p:attrName>ppt_h</p:attrName>
                                        </p:attrNameLst>
                                      </p:cBhvr>
                                      <p:tavLst>
                                        <p:tav tm="0">
                                          <p:val>
                                            <p:fltVal val="0"/>
                                          </p:val>
                                        </p:tav>
                                        <p:tav tm="100000">
                                          <p:val>
                                            <p:strVal val="#ppt_h"/>
                                          </p:val>
                                        </p:tav>
                                      </p:tavLst>
                                    </p:anim>
                                    <p:animEffect transition="in" filter="fade">
                                      <p:cBhvr>
                                        <p:cTn id="9" dur="500"/>
                                        <p:tgtEl>
                                          <p:spTgt spid="686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8611">
                                            <p:txEl>
                                              <p:pRg st="0" end="0"/>
                                            </p:txEl>
                                          </p:spTgt>
                                        </p:tgtEl>
                                        <p:attrNameLst>
                                          <p:attrName>style.visibility</p:attrName>
                                        </p:attrNameLst>
                                      </p:cBhvr>
                                      <p:to>
                                        <p:strVal val="visible"/>
                                      </p:to>
                                    </p:set>
                                    <p:animEffect transition="in" filter="fade">
                                      <p:cBhvr>
                                        <p:cTn id="14" dur="1000">
                                          <p:stCondLst>
                                            <p:cond delay="0"/>
                                          </p:stCondLst>
                                        </p:cTn>
                                        <p:tgtEl>
                                          <p:spTgt spid="6861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8611">
                                            <p:txEl>
                                              <p:pRg st="1" end="1"/>
                                            </p:txEl>
                                          </p:spTgt>
                                        </p:tgtEl>
                                        <p:attrNameLst>
                                          <p:attrName>style.visibility</p:attrName>
                                        </p:attrNameLst>
                                      </p:cBhvr>
                                      <p:to>
                                        <p:strVal val="visible"/>
                                      </p:to>
                                    </p:set>
                                    <p:animEffect transition="in" filter="fade">
                                      <p:cBhvr>
                                        <p:cTn id="19" dur="1000">
                                          <p:stCondLst>
                                            <p:cond delay="0"/>
                                          </p:stCondLst>
                                        </p:cTn>
                                        <p:tgtEl>
                                          <p:spTgt spid="6861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8611">
                                            <p:txEl>
                                              <p:pRg st="2" end="2"/>
                                            </p:txEl>
                                          </p:spTgt>
                                        </p:tgtEl>
                                        <p:attrNameLst>
                                          <p:attrName>style.visibility</p:attrName>
                                        </p:attrNameLst>
                                      </p:cBhvr>
                                      <p:to>
                                        <p:strVal val="visible"/>
                                      </p:to>
                                    </p:set>
                                    <p:animEffect transition="in" filter="fade">
                                      <p:cBhvr>
                                        <p:cTn id="24" dur="1000">
                                          <p:stCondLst>
                                            <p:cond delay="0"/>
                                          </p:stCondLst>
                                        </p:cTn>
                                        <p:tgtEl>
                                          <p:spTgt spid="6861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8611">
                                            <p:txEl>
                                              <p:pRg st="3" end="3"/>
                                            </p:txEl>
                                          </p:spTgt>
                                        </p:tgtEl>
                                        <p:attrNameLst>
                                          <p:attrName>style.visibility</p:attrName>
                                        </p:attrNameLst>
                                      </p:cBhvr>
                                      <p:to>
                                        <p:strVal val="visible"/>
                                      </p:to>
                                    </p:set>
                                    <p:animEffect transition="in" filter="fade">
                                      <p:cBhvr>
                                        <p:cTn id="29" dur="1000">
                                          <p:stCondLst>
                                            <p:cond delay="0"/>
                                          </p:stCondLst>
                                        </p:cTn>
                                        <p:tgtEl>
                                          <p:spTgt spid="6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Corporations</a:t>
            </a:r>
            <a:endParaRPr lang="en-US" dirty="0" smtClean="0"/>
          </a:p>
        </p:txBody>
      </p:sp>
      <p:sp>
        <p:nvSpPr>
          <p:cNvPr id="69635" name="Rectangle 3"/>
          <p:cNvSpPr>
            <a:spLocks noGrp="1" noChangeArrowheads="1"/>
          </p:cNvSpPr>
          <p:nvPr>
            <p:ph idx="1"/>
          </p:nvPr>
        </p:nvSpPr>
        <p:spPr/>
        <p:txBody>
          <a:bodyPr>
            <a:noAutofit/>
          </a:bodyPr>
          <a:lstStyle/>
          <a:p>
            <a:r>
              <a:rPr lang="en-US" dirty="0" smtClean="0"/>
              <a:t>Corporation:</a:t>
            </a:r>
          </a:p>
          <a:p>
            <a:r>
              <a:rPr lang="en-US" dirty="0" smtClean="0"/>
              <a:t>	</a:t>
            </a:r>
            <a:r>
              <a:rPr lang="en-US" b="0" dirty="0" smtClean="0"/>
              <a:t>a legal entity that separates personal assets of the owners (shareholders) from the assets of the business</a:t>
            </a:r>
          </a:p>
          <a:p>
            <a:r>
              <a:rPr lang="en-US" dirty="0" smtClean="0"/>
              <a:t>Limited Liability:</a:t>
            </a:r>
          </a:p>
          <a:p>
            <a:r>
              <a:rPr lang="en-US" dirty="0" smtClean="0"/>
              <a:t>	</a:t>
            </a:r>
            <a:r>
              <a:rPr lang="en-US" b="0" dirty="0" smtClean="0"/>
              <a:t>creditors can seize the corporation’s assets but have no recourse against the shareholders’ personal assets</a:t>
            </a:r>
          </a:p>
          <a:p>
            <a:r>
              <a:rPr lang="en-US" dirty="0" smtClean="0"/>
              <a:t>Corporate Charter:</a:t>
            </a:r>
          </a:p>
          <a:p>
            <a:r>
              <a:rPr lang="en-US" dirty="0" smtClean="0"/>
              <a:t>	</a:t>
            </a:r>
            <a:r>
              <a:rPr lang="en-US" b="0" dirty="0" smtClean="0"/>
              <a:t>legal document that establishes the corporation</a:t>
            </a:r>
          </a:p>
          <a:p>
            <a:r>
              <a:rPr lang="en-US" dirty="0" smtClean="0"/>
              <a:t>S Corporation:</a:t>
            </a:r>
          </a:p>
          <a:p>
            <a:r>
              <a:rPr lang="en-US" dirty="0" smtClean="0"/>
              <a:t>	</a:t>
            </a:r>
            <a:r>
              <a:rPr lang="en-US" b="0" dirty="0" smtClean="0"/>
              <a:t>provides limited liability for shareholders; plus, corporate income is taxed like personal income to the shareholders </a:t>
            </a:r>
          </a:p>
        </p:txBody>
      </p:sp>
      <p:sp>
        <p:nvSpPr>
          <p:cNvPr id="921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0F6C27-306C-4458-939D-43951313F7DE}" type="slidenum">
              <a:rPr lang="en-US" smtClean="0"/>
              <a:pPr/>
              <a:t>7</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animEffect transition="in" filter="fade">
                                      <p:cBhvr>
                                        <p:cTn id="9" dur="500"/>
                                        <p:tgtEl>
                                          <p:spTgt spid="696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9635">
                                            <p:txEl>
                                              <p:pRg st="0" end="0"/>
                                            </p:txEl>
                                          </p:spTgt>
                                        </p:tgtEl>
                                        <p:attrNameLst>
                                          <p:attrName>style.visibility</p:attrName>
                                        </p:attrNameLst>
                                      </p:cBhvr>
                                      <p:to>
                                        <p:strVal val="visible"/>
                                      </p:to>
                                    </p:set>
                                    <p:animEffect transition="in" filter="fade">
                                      <p:cBhvr>
                                        <p:cTn id="14" dur="1000">
                                          <p:stCondLst>
                                            <p:cond delay="0"/>
                                          </p:stCondLst>
                                        </p:cTn>
                                        <p:tgtEl>
                                          <p:spTgt spid="696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9635">
                                            <p:txEl>
                                              <p:pRg st="1" end="1"/>
                                            </p:txEl>
                                          </p:spTgt>
                                        </p:tgtEl>
                                        <p:attrNameLst>
                                          <p:attrName>style.visibility</p:attrName>
                                        </p:attrNameLst>
                                      </p:cBhvr>
                                      <p:to>
                                        <p:strVal val="visible"/>
                                      </p:to>
                                    </p:set>
                                    <p:animEffect transition="in" filter="fade">
                                      <p:cBhvr>
                                        <p:cTn id="19" dur="1000">
                                          <p:stCondLst>
                                            <p:cond delay="0"/>
                                          </p:stCondLst>
                                        </p:cTn>
                                        <p:tgtEl>
                                          <p:spTgt spid="696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9635">
                                            <p:txEl>
                                              <p:pRg st="2" end="2"/>
                                            </p:txEl>
                                          </p:spTgt>
                                        </p:tgtEl>
                                        <p:attrNameLst>
                                          <p:attrName>style.visibility</p:attrName>
                                        </p:attrNameLst>
                                      </p:cBhvr>
                                      <p:to>
                                        <p:strVal val="visible"/>
                                      </p:to>
                                    </p:set>
                                    <p:animEffect transition="in" filter="fade">
                                      <p:cBhvr>
                                        <p:cTn id="24" dur="1000">
                                          <p:stCondLst>
                                            <p:cond delay="0"/>
                                          </p:stCondLst>
                                        </p:cTn>
                                        <p:tgtEl>
                                          <p:spTgt spid="6963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635">
                                            <p:txEl>
                                              <p:pRg st="3" end="3"/>
                                            </p:txEl>
                                          </p:spTgt>
                                        </p:tgtEl>
                                        <p:attrNameLst>
                                          <p:attrName>style.visibility</p:attrName>
                                        </p:attrNameLst>
                                      </p:cBhvr>
                                      <p:to>
                                        <p:strVal val="visible"/>
                                      </p:to>
                                    </p:set>
                                    <p:animEffect transition="in" filter="fade">
                                      <p:cBhvr>
                                        <p:cTn id="29" dur="1000">
                                          <p:stCondLst>
                                            <p:cond delay="0"/>
                                          </p:stCondLst>
                                        </p:cTn>
                                        <p:tgtEl>
                                          <p:spTgt spid="6963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9635">
                                            <p:txEl>
                                              <p:pRg st="4" end="4"/>
                                            </p:txEl>
                                          </p:spTgt>
                                        </p:tgtEl>
                                        <p:attrNameLst>
                                          <p:attrName>style.visibility</p:attrName>
                                        </p:attrNameLst>
                                      </p:cBhvr>
                                      <p:to>
                                        <p:strVal val="visible"/>
                                      </p:to>
                                    </p:set>
                                    <p:animEffect transition="in" filter="fade">
                                      <p:cBhvr>
                                        <p:cTn id="34" dur="1000">
                                          <p:stCondLst>
                                            <p:cond delay="0"/>
                                          </p:stCondLst>
                                        </p:cTn>
                                        <p:tgtEl>
                                          <p:spTgt spid="69635">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9635">
                                            <p:txEl>
                                              <p:pRg st="5" end="5"/>
                                            </p:txEl>
                                          </p:spTgt>
                                        </p:tgtEl>
                                        <p:attrNameLst>
                                          <p:attrName>style.visibility</p:attrName>
                                        </p:attrNameLst>
                                      </p:cBhvr>
                                      <p:to>
                                        <p:strVal val="visible"/>
                                      </p:to>
                                    </p:set>
                                    <p:animEffect transition="in" filter="fade">
                                      <p:cBhvr>
                                        <p:cTn id="39" dur="1000">
                                          <p:stCondLst>
                                            <p:cond delay="0"/>
                                          </p:stCondLst>
                                        </p:cTn>
                                        <p:tgtEl>
                                          <p:spTgt spid="69635">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9635">
                                            <p:txEl>
                                              <p:pRg st="6" end="6"/>
                                            </p:txEl>
                                          </p:spTgt>
                                        </p:tgtEl>
                                        <p:attrNameLst>
                                          <p:attrName>style.visibility</p:attrName>
                                        </p:attrNameLst>
                                      </p:cBhvr>
                                      <p:to>
                                        <p:strVal val="visible"/>
                                      </p:to>
                                    </p:set>
                                    <p:animEffect transition="in" filter="fade">
                                      <p:cBhvr>
                                        <p:cTn id="44" dur="1000">
                                          <p:stCondLst>
                                            <p:cond delay="0"/>
                                          </p:stCondLst>
                                        </p:cTn>
                                        <p:tgtEl>
                                          <p:spTgt spid="69635">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9635">
                                            <p:txEl>
                                              <p:pRg st="7" end="7"/>
                                            </p:txEl>
                                          </p:spTgt>
                                        </p:tgtEl>
                                        <p:attrNameLst>
                                          <p:attrName>style.visibility</p:attrName>
                                        </p:attrNameLst>
                                      </p:cBhvr>
                                      <p:to>
                                        <p:strVal val="visible"/>
                                      </p:to>
                                    </p:set>
                                    <p:animEffect transition="in" filter="fade">
                                      <p:cBhvr>
                                        <p:cTn id="49" dur="1000">
                                          <p:stCondLst>
                                            <p:cond delay="0"/>
                                          </p:stCondLst>
                                        </p:cTn>
                                        <p:tgtEl>
                                          <p:spTgt spid="69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Limited Liability Companies (LLCs)</a:t>
            </a:r>
          </a:p>
        </p:txBody>
      </p:sp>
      <p:sp>
        <p:nvSpPr>
          <p:cNvPr id="71683" name="Rectangle 3"/>
          <p:cNvSpPr>
            <a:spLocks noGrp="1" noChangeArrowheads="1"/>
          </p:cNvSpPr>
          <p:nvPr>
            <p:ph idx="1"/>
          </p:nvPr>
        </p:nvSpPr>
        <p:spPr/>
        <p:txBody>
          <a:bodyPr/>
          <a:lstStyle/>
          <a:p>
            <a:r>
              <a:rPr lang="en-US" dirty="0" smtClean="0"/>
              <a:t>Limited Liability Company (LLC):</a:t>
            </a:r>
          </a:p>
          <a:p>
            <a:r>
              <a:rPr lang="en-US" dirty="0" smtClean="0"/>
              <a:t>	</a:t>
            </a:r>
            <a:r>
              <a:rPr lang="en-US" b="0" dirty="0" smtClean="0"/>
              <a:t>a business organization owned by “members” (shareholders) with limited liability</a:t>
            </a:r>
          </a:p>
          <a:p>
            <a:r>
              <a:rPr lang="en-US" dirty="0" smtClean="0"/>
              <a:t>Major Incentive for Organizing as an LLC</a:t>
            </a:r>
          </a:p>
          <a:p>
            <a:pPr lvl="1"/>
            <a:r>
              <a:rPr lang="en-US" dirty="0" smtClean="0"/>
              <a:t>earnings can be taxed at the personal income tax rates of the members</a:t>
            </a:r>
          </a:p>
        </p:txBody>
      </p:sp>
      <p:sp>
        <p:nvSpPr>
          <p:cNvPr id="10242"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1B33EA-81AF-4B70-A5BC-53FE2A902F89}" type="slidenum">
              <a:rPr lang="en-US" smtClean="0"/>
              <a:pPr/>
              <a:t>8</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1683">
                                            <p:txEl>
                                              <p:pRg st="0" end="0"/>
                                            </p:txEl>
                                          </p:spTgt>
                                        </p:tgtEl>
                                        <p:attrNameLst>
                                          <p:attrName>style.visibility</p:attrName>
                                        </p:attrNameLst>
                                      </p:cBhvr>
                                      <p:to>
                                        <p:strVal val="visible"/>
                                      </p:to>
                                    </p:set>
                                    <p:animEffect transition="in" filter="fade">
                                      <p:cBhvr>
                                        <p:cTn id="14" dur="1000">
                                          <p:stCondLst>
                                            <p:cond delay="0"/>
                                          </p:stCondLst>
                                        </p:cTn>
                                        <p:tgtEl>
                                          <p:spTgt spid="7168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1683">
                                            <p:txEl>
                                              <p:pRg st="1" end="1"/>
                                            </p:txEl>
                                          </p:spTgt>
                                        </p:tgtEl>
                                        <p:attrNameLst>
                                          <p:attrName>style.visibility</p:attrName>
                                        </p:attrNameLst>
                                      </p:cBhvr>
                                      <p:to>
                                        <p:strVal val="visible"/>
                                      </p:to>
                                    </p:set>
                                    <p:animEffect transition="in" filter="fade">
                                      <p:cBhvr>
                                        <p:cTn id="19" dur="1000">
                                          <p:stCondLst>
                                            <p:cond delay="0"/>
                                          </p:stCondLst>
                                        </p:cTn>
                                        <p:tgtEl>
                                          <p:spTgt spid="7168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683">
                                            <p:txEl>
                                              <p:pRg st="2" end="2"/>
                                            </p:txEl>
                                          </p:spTgt>
                                        </p:tgtEl>
                                        <p:attrNameLst>
                                          <p:attrName>style.visibility</p:attrName>
                                        </p:attrNameLst>
                                      </p:cBhvr>
                                      <p:to>
                                        <p:strVal val="visible"/>
                                      </p:to>
                                    </p:set>
                                    <p:animEffect transition="in" filter="fade">
                                      <p:cBhvr>
                                        <p:cTn id="24" dur="1000">
                                          <p:stCondLst>
                                            <p:cond delay="0"/>
                                          </p:stCondLst>
                                        </p:cTn>
                                        <p:tgtEl>
                                          <p:spTgt spid="71683">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1683">
                                            <p:txEl>
                                              <p:pRg st="3" end="3"/>
                                            </p:txEl>
                                          </p:spTgt>
                                        </p:tgtEl>
                                        <p:attrNameLst>
                                          <p:attrName>style.visibility</p:attrName>
                                        </p:attrNameLst>
                                      </p:cBhvr>
                                      <p:to>
                                        <p:strVal val="visible"/>
                                      </p:to>
                                    </p:set>
                                    <p:animEffect transition="in" filter="fade">
                                      <p:cBhvr>
                                        <p:cTn id="29" dur="1000">
                                          <p:stCondLst>
                                            <p:cond delay="0"/>
                                          </p:stCondLst>
                                        </p:cTn>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2960" y="365760"/>
            <a:ext cx="7863840" cy="548640"/>
          </a:xfrm>
        </p:spPr>
        <p:txBody>
          <a:bodyPr/>
          <a:lstStyle/>
          <a:p>
            <a:r>
              <a:rPr lang="en-US" sz="2200" dirty="0" smtClean="0"/>
              <a:t>Bases for Comparing Business Organizational Forms</a:t>
            </a:r>
          </a:p>
        </p:txBody>
      </p:sp>
      <p:sp>
        <p:nvSpPr>
          <p:cNvPr id="6147" name="Rectangle 3"/>
          <p:cNvSpPr>
            <a:spLocks noGrp="1" noChangeArrowheads="1"/>
          </p:cNvSpPr>
          <p:nvPr>
            <p:ph idx="1"/>
          </p:nvPr>
        </p:nvSpPr>
        <p:spPr/>
        <p:txBody>
          <a:bodyPr/>
          <a:lstStyle/>
          <a:p>
            <a:r>
              <a:rPr lang="en-US" dirty="0" smtClean="0"/>
              <a:t>Number of Owners and Ease of Startup</a:t>
            </a:r>
          </a:p>
          <a:p>
            <a:r>
              <a:rPr lang="en-US" dirty="0" smtClean="0"/>
              <a:t>Investor Liability</a:t>
            </a:r>
          </a:p>
          <a:p>
            <a:r>
              <a:rPr lang="en-US" dirty="0" smtClean="0"/>
              <a:t>Equity Capital Sources</a:t>
            </a:r>
          </a:p>
          <a:p>
            <a:r>
              <a:rPr lang="en-US" dirty="0" smtClean="0"/>
              <a:t>Firm Life and Liquidity of Ownership</a:t>
            </a:r>
          </a:p>
          <a:p>
            <a:r>
              <a:rPr lang="en-US" dirty="0" smtClean="0"/>
              <a:t>Taxation</a:t>
            </a:r>
          </a:p>
        </p:txBody>
      </p:sp>
      <p:sp>
        <p:nvSpPr>
          <p:cNvPr id="11266"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373991B-C730-4896-923D-AE8E5340659F}" type="slidenum">
              <a:rPr lang="en-US" smtClean="0"/>
              <a:pPr/>
              <a:t>9</a:t>
            </a:fld>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147">
                                            <p:txEl>
                                              <p:pRg st="0" end="0"/>
                                            </p:txEl>
                                          </p:spTgt>
                                        </p:tgtEl>
                                        <p:attrNameLst>
                                          <p:attrName>style.visibility</p:attrName>
                                        </p:attrNameLst>
                                      </p:cBhvr>
                                      <p:to>
                                        <p:strVal val="visible"/>
                                      </p:to>
                                    </p:set>
                                    <p:animEffect transition="in" filter="fade">
                                      <p:cBhvr>
                                        <p:cTn id="14" dur="1000">
                                          <p:stCondLst>
                                            <p:cond delay="0"/>
                                          </p:stCondLst>
                                        </p:cTn>
                                        <p:tgtEl>
                                          <p:spTgt spid="614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147">
                                            <p:txEl>
                                              <p:pRg st="1" end="1"/>
                                            </p:txEl>
                                          </p:spTgt>
                                        </p:tgtEl>
                                        <p:attrNameLst>
                                          <p:attrName>style.visibility</p:attrName>
                                        </p:attrNameLst>
                                      </p:cBhvr>
                                      <p:to>
                                        <p:strVal val="visible"/>
                                      </p:to>
                                    </p:set>
                                    <p:animEffect transition="in" filter="fade">
                                      <p:cBhvr>
                                        <p:cTn id="19" dur="1000">
                                          <p:stCondLst>
                                            <p:cond delay="0"/>
                                          </p:stCondLst>
                                        </p:cTn>
                                        <p:tgtEl>
                                          <p:spTgt spid="614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47">
                                            <p:txEl>
                                              <p:pRg st="2" end="2"/>
                                            </p:txEl>
                                          </p:spTgt>
                                        </p:tgtEl>
                                        <p:attrNameLst>
                                          <p:attrName>style.visibility</p:attrName>
                                        </p:attrNameLst>
                                      </p:cBhvr>
                                      <p:to>
                                        <p:strVal val="visible"/>
                                      </p:to>
                                    </p:set>
                                    <p:animEffect transition="in" filter="fade">
                                      <p:cBhvr>
                                        <p:cTn id="24" dur="1000">
                                          <p:stCondLst>
                                            <p:cond delay="0"/>
                                          </p:stCondLst>
                                        </p:cTn>
                                        <p:tgtEl>
                                          <p:spTgt spid="614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47">
                                            <p:txEl>
                                              <p:pRg st="3" end="3"/>
                                            </p:txEl>
                                          </p:spTgt>
                                        </p:tgtEl>
                                        <p:attrNameLst>
                                          <p:attrName>style.visibility</p:attrName>
                                        </p:attrNameLst>
                                      </p:cBhvr>
                                      <p:to>
                                        <p:strVal val="visible"/>
                                      </p:to>
                                    </p:set>
                                    <p:animEffect transition="in" filter="fade">
                                      <p:cBhvr>
                                        <p:cTn id="29" dur="1000">
                                          <p:stCondLst>
                                            <p:cond delay="0"/>
                                          </p:stCondLst>
                                        </p:cTn>
                                        <p:tgtEl>
                                          <p:spTgt spid="614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47">
                                            <p:txEl>
                                              <p:pRg st="4" end="4"/>
                                            </p:txEl>
                                          </p:spTgt>
                                        </p:tgtEl>
                                        <p:attrNameLst>
                                          <p:attrName>style.visibility</p:attrName>
                                        </p:attrNameLst>
                                      </p:cBhvr>
                                      <p:to>
                                        <p:strVal val="visible"/>
                                      </p:to>
                                    </p:set>
                                    <p:animEffect transition="in" filter="fade">
                                      <p:cBhvr>
                                        <p:cTn id="34" dur="1000">
                                          <p:stCondLst>
                                            <p:cond delay="0"/>
                                          </p:stCondLst>
                                        </p:cTn>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achMelicher_5thED">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LeachMelicher_5thED</Template>
  <TotalTime>1164</TotalTime>
  <Words>1730</Words>
  <Application>Microsoft Office PowerPoint</Application>
  <PresentationFormat>On-screen Show (4:3)</PresentationFormat>
  <Paragraphs>289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Franklin Gothic Book</vt:lpstr>
      <vt:lpstr>Franklin Gothic Medium</vt:lpstr>
      <vt:lpstr>Times New Roman</vt:lpstr>
      <vt:lpstr>Tunga</vt:lpstr>
      <vt:lpstr>Wingdings</vt:lpstr>
      <vt:lpstr>LeachMelicher_5thED</vt:lpstr>
      <vt:lpstr>Chapter 3</vt:lpstr>
      <vt:lpstr>Chapter 3: Learning Objectives</vt:lpstr>
      <vt:lpstr>Forms of Business Organization</vt:lpstr>
      <vt:lpstr>Proprietorships</vt:lpstr>
      <vt:lpstr>Partnerships</vt:lpstr>
      <vt:lpstr>Partnerships (cont’d)</vt:lpstr>
      <vt:lpstr>Corporations</vt:lpstr>
      <vt:lpstr>Limited Liability Companies (LLCs)</vt:lpstr>
      <vt:lpstr>Bases for Comparing Business Organizational Forms</vt:lpstr>
      <vt:lpstr>Number of Owners &amp; Ease of Startup</vt:lpstr>
      <vt:lpstr>Number of Owners &amp; Ease of Startup (cont’D)</vt:lpstr>
      <vt:lpstr>Investor Liability</vt:lpstr>
      <vt:lpstr>Investor Liability (cont’d)</vt:lpstr>
      <vt:lpstr>Equity Capital Sources</vt:lpstr>
      <vt:lpstr>Equity Capital Sources (cont’d)</vt:lpstr>
      <vt:lpstr>Firm Life &amp; Liquidity of Ownership</vt:lpstr>
      <vt:lpstr>Firm Life &amp; Liquidity of Ownership (cont’d)</vt:lpstr>
      <vt:lpstr>Taxation</vt:lpstr>
      <vt:lpstr>Taxation (cont’d)</vt:lpstr>
      <vt:lpstr>What is Intellectual Property?</vt:lpstr>
      <vt:lpstr>Protecting Valuable Intangible Assets</vt:lpstr>
      <vt:lpstr>IP Protection Methods: Basic Definitions</vt:lpstr>
      <vt:lpstr>IP Protection Methods: Basic Definitions (cont’d)</vt:lpstr>
      <vt:lpstr>Patent Basics</vt:lpstr>
      <vt:lpstr>Four Kinds of Patents:</vt:lpstr>
      <vt:lpstr>Utility Patents: Basic Information</vt:lpstr>
      <vt:lpstr>Utility Patents: Application Process</vt:lpstr>
      <vt:lpstr>Utility Patents: Provisional Patent Application </vt:lpstr>
      <vt:lpstr>Prov. Patent Application Requirements</vt:lpstr>
      <vt:lpstr>Regular Patent Application Requirements</vt:lpstr>
      <vt:lpstr>Why Might Your Application be Rejected?</vt:lpstr>
      <vt:lpstr>Why Might Your Application be Rejected (cont’d)?</vt:lpstr>
      <vt:lpstr>What Does a Patent do for the Inventor?</vt:lpstr>
      <vt:lpstr>Trade Secrets</vt:lpstr>
      <vt:lpstr>Trade Secrets (cont’d)</vt:lpstr>
      <vt:lpstr>Trade Secrets (cont’d)</vt:lpstr>
      <vt:lpstr>Trademarks</vt:lpstr>
      <vt:lpstr>Trademarks (cont’d)</vt:lpstr>
      <vt:lpstr>Trademarks (cont’d)</vt:lpstr>
      <vt:lpstr>Trademarks (cont’d)</vt:lpstr>
      <vt:lpstr>Copyrights</vt:lpstr>
      <vt:lpstr>Other Methods for Protecting IP</vt:lpstr>
      <vt:lpstr>Seed &amp; Startup Financing</vt:lpstr>
    </vt:vector>
  </TitlesOfParts>
  <Company>University of Colorado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Entrepreneurial Finance: Chapter 3</dc:title>
  <dc:creator>Chris.Leach@Colorado.EDU</dc:creator>
  <cp:lastModifiedBy>Anthony</cp:lastModifiedBy>
  <cp:revision>46</cp:revision>
  <cp:lastPrinted>2000-09-07T00:22:09Z</cp:lastPrinted>
  <dcterms:created xsi:type="dcterms:W3CDTF">2000-09-06T21:17:54Z</dcterms:created>
  <dcterms:modified xsi:type="dcterms:W3CDTF">2016-02-09T19:25:53Z</dcterms:modified>
</cp:coreProperties>
</file>