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2"/>
  </p:notesMasterIdLst>
  <p:sldIdLst>
    <p:sldId id="256" r:id="rId2"/>
    <p:sldId id="287" r:id="rId3"/>
    <p:sldId id="260" r:id="rId4"/>
    <p:sldId id="283" r:id="rId5"/>
    <p:sldId id="259" r:id="rId6"/>
    <p:sldId id="262" r:id="rId7"/>
    <p:sldId id="264" r:id="rId8"/>
    <p:sldId id="263" r:id="rId9"/>
    <p:sldId id="265" r:id="rId10"/>
    <p:sldId id="266" r:id="rId11"/>
    <p:sldId id="284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6" r:id="rId24"/>
    <p:sldId id="288" r:id="rId25"/>
    <p:sldId id="281" r:id="rId26"/>
    <p:sldId id="282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DAD92-43EB-484B-B82A-AB9E34A25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7BA19-0DB6-4B6E-AAA1-6E834E9869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C0B29-0484-47B8-9C16-9E69896EA5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D8B8E-C65F-4B6D-933F-05D7D581FE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F6F44-58A6-417B-99A8-FAE1AE7358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9078C-092B-489A-A699-548B2236BE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161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104C4-EA6E-4F9C-B170-8BDD2A965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50747-B438-4AAD-9BA6-1F7862E544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C2BBE-96A2-4A53-8CD7-CAF5315F59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7FACA-FC5C-430C-9A03-792688576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770F915-3698-44F7-8C6F-9E6900FA84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C6411-15E8-4CE2-8F2F-33F9CF3A6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161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714999"/>
            <a:ext cx="3574257" cy="1143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715000"/>
            <a:ext cx="9146380" cy="11430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9B7515-6EB7-4CE1-9787-681CF3072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23" y="6191931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161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b="1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b="1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4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Preparing and using </a:t>
            </a:r>
            <a:r>
              <a:rPr lang="en-US" smtClean="0"/>
              <a:t>financial statements</a:t>
            </a:r>
            <a:endParaRPr lang="en-US" dirty="0" smtClean="0"/>
          </a:p>
        </p:txBody>
      </p:sp>
      <p:sp>
        <p:nvSpPr>
          <p:cNvPr id="307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746ECD-C4AC-4E15-A2E3-D99013FF885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822325" y="646113"/>
            <a:ext cx="382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ENTREPRENEURIAL FINANCE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white">
          <a:xfrm>
            <a:off x="3898900" y="6215358"/>
            <a:ext cx="4800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cap="all" spc="200" dirty="0">
                <a:solidFill>
                  <a:srgbClr val="FFFFFF"/>
                </a:solidFill>
              </a:rPr>
              <a:t>© 2015  South-Western Cengage </a:t>
            </a:r>
            <a:r>
              <a:rPr lang="en-US" sz="1000" b="1" cap="all" spc="200" dirty="0" smtClean="0">
                <a:solidFill>
                  <a:srgbClr val="FFFFFF"/>
                </a:solidFill>
              </a:rPr>
              <a:t>Learning</a:t>
            </a:r>
            <a:endParaRPr lang="en-US" sz="1000" b="1" cap="all" spc="200" dirty="0">
              <a:solidFill>
                <a:srgbClr val="FFFFFF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white">
          <a:xfrm>
            <a:off x="5943600" y="1985665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1100" b="1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Long-Term Liabilities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Debts: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loans that have maturities of longer than one year</a:t>
            </a:r>
          </a:p>
          <a:p>
            <a:r>
              <a:rPr lang="en-US" dirty="0" smtClean="0"/>
              <a:t>Capital Leases: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long-term, </a:t>
            </a:r>
            <a:r>
              <a:rPr lang="en-US" b="0" dirty="0" err="1" smtClean="0"/>
              <a:t>noncancelable</a:t>
            </a:r>
            <a:r>
              <a:rPr lang="en-US" b="0" dirty="0" smtClean="0"/>
              <a:t> leases whereby the owner receives payments that cover the cost of the equipment plus a return on investment in the equipment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37D8CD-93FA-4650-9F3E-08FA2B8E5CC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Off-Balance-Sheet Financing: Operating Leases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Leases: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provide maintenance in addition to financing and are also usually cancelable</a:t>
            </a:r>
          </a:p>
          <a:p>
            <a:pPr lvl="1"/>
            <a:r>
              <a:rPr lang="en-US" dirty="0" smtClean="0"/>
              <a:t>Computers, copiers, and automobiles are often financed through operating leases</a:t>
            </a:r>
          </a:p>
          <a:p>
            <a:pPr lvl="1"/>
            <a:r>
              <a:rPr lang="en-US" dirty="0" smtClean="0"/>
              <a:t>Balance sheet impact: for operating leases, no assets or lease liabilities are recorded on the balance sheet 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C72518-9922-41D6-A9FD-7292E5A76174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Basic Income Statement Terms and Concepts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Income Statement: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financial statement that reports the revenues generated and expenses incurred over an accounting period</a:t>
            </a:r>
          </a:p>
          <a:p>
            <a:r>
              <a:rPr lang="en-US" dirty="0" smtClean="0"/>
              <a:t>Sales or Revenues: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funds earned from selling a product or providing a service</a:t>
            </a:r>
          </a:p>
          <a:p>
            <a:r>
              <a:rPr lang="en-US" dirty="0" smtClean="0"/>
              <a:t>Gross Earnings: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net sales (after deducting returns and allowances) minus the cost of production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6CBA33-F2CE-4A3E-B58C-8D146BA1754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787640" cy="548640"/>
          </a:xfrm>
        </p:spPr>
        <p:txBody>
          <a:bodyPr/>
          <a:lstStyle/>
          <a:p>
            <a:r>
              <a:rPr lang="en-US" sz="2400" dirty="0" smtClean="0"/>
              <a:t>Basic Income Statement Terms &amp; Concepts (cont’d)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Income or Earnings Before Interest and Taxes (EBIT):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indicates a firm’s profit after operating expenses, excluding financing costs, have been deducted from net sales </a:t>
            </a:r>
          </a:p>
          <a:p>
            <a:r>
              <a:rPr lang="en-US" dirty="0" smtClean="0"/>
              <a:t>Net Income (or Profit):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bottom line measure after all operating expenses, financing costs, and taxes have been deducted from net sales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4FD25B-A12B-4F48-ABC7-212D955A9AB6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Operating Schedules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Production Schedule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important for preparing the income statement</a:t>
            </a:r>
          </a:p>
          <a:p>
            <a:r>
              <a:rPr lang="en-US" dirty="0" smtClean="0"/>
              <a:t>Cost of Goods Sold Schedule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important for preparing the income statement</a:t>
            </a:r>
          </a:p>
          <a:p>
            <a:r>
              <a:rPr lang="en-US" dirty="0" smtClean="0"/>
              <a:t>Inventories Schedule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important for preparing the balance sheet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46D35F-473B-4F61-AF0B-0E2AE1A9B19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Statement of Cash Flows: Definition and 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of Cash Flows: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shows how cash, reflected in accrual accounting, flowed into and out of a firm during a specific period of operation </a:t>
            </a:r>
          </a:p>
          <a:p>
            <a:r>
              <a:rPr lang="en-US" dirty="0" smtClean="0"/>
              <a:t>Can be used to determine if a venture has been building or burning cash</a:t>
            </a:r>
          </a:p>
          <a:p>
            <a:r>
              <a:rPr lang="en-US" dirty="0" smtClean="0"/>
              <a:t>“Net Cash Burn” occurs when the sum of cash flows from “operations” and “investing” is negative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6D4DF7-2443-47A4-9119-1098BD079DC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940040" cy="548640"/>
          </a:xfrm>
        </p:spPr>
        <p:txBody>
          <a:bodyPr/>
          <a:lstStyle/>
          <a:p>
            <a:r>
              <a:rPr lang="en-US" dirty="0" smtClean="0"/>
              <a:t>Operating Breakeven Analysis: Basic Terms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Expenses: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costs or expenses that vary directly with revenues</a:t>
            </a:r>
          </a:p>
          <a:p>
            <a:r>
              <a:rPr lang="en-US" dirty="0" smtClean="0"/>
              <a:t>Fixed Expenses: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costs that are expected to remain constant over a range of revenues for a specific time period</a:t>
            </a:r>
          </a:p>
          <a:p>
            <a:r>
              <a:rPr lang="en-US" dirty="0" smtClean="0"/>
              <a:t>EBITDA: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earnings before interest, taxes, and depreciation &amp; amortization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37285B-A021-4D84-9DE9-A440C40336BA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8016240" cy="548640"/>
          </a:xfrm>
        </p:spPr>
        <p:txBody>
          <a:bodyPr/>
          <a:lstStyle/>
          <a:p>
            <a:r>
              <a:rPr lang="en-US" sz="2400" dirty="0" smtClean="0"/>
              <a:t>Operating Breakeven Analysis: Basic Terms (cont’d)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EBDAT: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earnings before depreciation, amortization, &amp; taxes</a:t>
            </a:r>
          </a:p>
          <a:p>
            <a:r>
              <a:rPr lang="en-US" dirty="0" smtClean="0"/>
              <a:t>EBDAT Breakeven: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amount of revenues (survival) needed to cover cash operating expenses</a:t>
            </a:r>
          </a:p>
          <a:p>
            <a:r>
              <a:rPr lang="en-US" dirty="0" smtClean="0"/>
              <a:t>Cash Flow Breakeven: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cash flow at zero for a specific period (EBDAT = 0)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BFD1B0-887C-4DAD-B299-063894A473F2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787640" cy="548640"/>
          </a:xfrm>
        </p:spPr>
        <p:txBody>
          <a:bodyPr/>
          <a:lstStyle/>
          <a:p>
            <a:r>
              <a:rPr lang="en-US" dirty="0" smtClean="0"/>
              <a:t>Survival Breakeven Analysis: Some Basics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Equation:</a:t>
            </a:r>
          </a:p>
          <a:p>
            <a:r>
              <a:rPr lang="en-US" dirty="0" smtClean="0"/>
              <a:t>	EBDAT = Revenues (R) - Variable Costs (VC) – Cash Fixed Costs (CFC)</a:t>
            </a:r>
          </a:p>
          <a:p>
            <a:r>
              <a:rPr lang="en-US" dirty="0" smtClean="0"/>
              <a:t>Where: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CFC includes both fixed operating (e.g., general and administrative, and possibly marketing expenses) and fixed financing (interest) costs</a:t>
            </a:r>
          </a:p>
          <a:p>
            <a:r>
              <a:rPr lang="en-US" dirty="0" smtClean="0"/>
              <a:t>When EBDAT is Zero: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 = VC + CFC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FED7D6-72CF-492F-A84C-75DAA3BECF40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863840" cy="548640"/>
          </a:xfrm>
        </p:spPr>
        <p:txBody>
          <a:bodyPr/>
          <a:lstStyle/>
          <a:p>
            <a:r>
              <a:rPr lang="en-US" sz="2400" dirty="0" smtClean="0"/>
              <a:t>Solving for Breakeven Level of Survival Revenues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Point: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Ratio of variable costs (VC) to revenues (R) is a constant (VC/R) and is called the Variable Cost Revenue Ratio (VCRR)</a:t>
            </a:r>
          </a:p>
          <a:p>
            <a:r>
              <a:rPr lang="en-US" dirty="0" smtClean="0"/>
              <a:t>Survival Revenues (SR) = VC + CFC</a:t>
            </a:r>
          </a:p>
          <a:p>
            <a:r>
              <a:rPr lang="en-US" dirty="0" smtClean="0"/>
              <a:t>Rewriting, CFC = SR – VC </a:t>
            </a:r>
          </a:p>
          <a:p>
            <a:r>
              <a:rPr lang="en-US" dirty="0" smtClean="0"/>
              <a:t>By substitution, CFC = SR[1 – (VCRR)]</a:t>
            </a:r>
          </a:p>
          <a:p>
            <a:r>
              <a:rPr lang="en-US" dirty="0" smtClean="0"/>
              <a:t>Solving for SR, SR = [CFC/(1 – VCRR)] 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867CBA-5B8A-40FC-813F-AFB5AC8DE86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4400"/>
            <a:ext cx="3810000" cy="3712464"/>
          </a:xfrm>
        </p:spPr>
        <p:txBody>
          <a:bodyPr>
            <a:noAutofit/>
          </a:bodyPr>
          <a:lstStyle/>
          <a:p>
            <a:r>
              <a:rPr lang="en-US" dirty="0" smtClean="0"/>
              <a:t>Describe the process for obtaining and recording resources needed for an early-stage venture</a:t>
            </a:r>
          </a:p>
          <a:p>
            <a:r>
              <a:rPr lang="en-US" dirty="0" smtClean="0"/>
              <a:t>Describe and prepare a basic balance sheet</a:t>
            </a:r>
          </a:p>
          <a:p>
            <a:r>
              <a:rPr lang="en-US" dirty="0" smtClean="0"/>
              <a:t>Describe and prepare a basic income statement</a:t>
            </a:r>
          </a:p>
          <a:p>
            <a:r>
              <a:rPr lang="en-US" dirty="0" smtClean="0"/>
              <a:t>Explain the use of internal statements as they relate to formal financial statements</a:t>
            </a:r>
          </a:p>
          <a:p>
            <a:r>
              <a:rPr lang="en-US" dirty="0" smtClean="0"/>
              <a:t>Briefly describe the cost of production schedule and the inventories schedule</a:t>
            </a:r>
          </a:p>
          <a:p>
            <a:endParaRPr lang="en-US" dirty="0" smtClean="0"/>
          </a:p>
        </p:txBody>
      </p:sp>
      <p:sp>
        <p:nvSpPr>
          <p:cNvPr id="410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581400" cy="3712464"/>
          </a:xfrm>
        </p:spPr>
        <p:txBody>
          <a:bodyPr>
            <a:noAutofit/>
          </a:bodyPr>
          <a:lstStyle/>
          <a:p>
            <a:r>
              <a:rPr lang="en-US" dirty="0" smtClean="0"/>
              <a:t>Prepare a cash flow statement and explain how it helps monitor a venture’s cash position</a:t>
            </a:r>
          </a:p>
          <a:p>
            <a:r>
              <a:rPr lang="en-US" dirty="0" smtClean="0"/>
              <a:t>Describe operating breakeven analysis in terms of EBDAT breakeven (survival) revenues</a:t>
            </a:r>
          </a:p>
          <a:p>
            <a:r>
              <a:rPr lang="en-US" dirty="0" smtClean="0"/>
              <a:t>Identify major drivers on the amount of revenues needed to survive</a:t>
            </a:r>
          </a:p>
          <a:p>
            <a:r>
              <a:rPr lang="en-US" dirty="0" smtClean="0"/>
              <a:t>Describe operating breakeven analysis in terms of NOPAT breakeven revenues</a:t>
            </a:r>
          </a:p>
          <a:p>
            <a:endParaRPr lang="en-US" dirty="0" smtClean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C20904-CBAB-4BA3-9773-2898151B17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Learning Objectives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940040" cy="548640"/>
          </a:xfrm>
        </p:spPr>
        <p:txBody>
          <a:bodyPr/>
          <a:lstStyle/>
          <a:p>
            <a:r>
              <a:rPr lang="en-US" dirty="0" smtClean="0"/>
              <a:t>Survival Revenues Breakeven: An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PSA venture were expecting: </a:t>
            </a:r>
          </a:p>
          <a:p>
            <a:pPr>
              <a:tabLst>
                <a:tab pos="2743200" algn="l"/>
              </a:tabLst>
            </a:pPr>
            <a:r>
              <a:rPr lang="en-US" b="0" dirty="0" smtClean="0"/>
              <a:t>Revenues	= $1,000,000</a:t>
            </a:r>
          </a:p>
          <a:p>
            <a:pPr>
              <a:tabLst>
                <a:tab pos="2743200" algn="l"/>
              </a:tabLst>
            </a:pPr>
            <a:r>
              <a:rPr lang="en-US" b="0" dirty="0" smtClean="0"/>
              <a:t>Cost of Goods Sold	= $650,000</a:t>
            </a:r>
          </a:p>
          <a:p>
            <a:pPr>
              <a:tabLst>
                <a:tab pos="2743200" algn="l"/>
              </a:tabLst>
            </a:pPr>
            <a:r>
              <a:rPr lang="en-US" b="0" dirty="0" smtClean="0"/>
              <a:t>Administrative Expenses	= $200,000</a:t>
            </a:r>
          </a:p>
          <a:p>
            <a:pPr>
              <a:tabLst>
                <a:tab pos="2743200" algn="l"/>
              </a:tabLst>
            </a:pPr>
            <a:r>
              <a:rPr lang="en-US" b="0" dirty="0" smtClean="0"/>
              <a:t>Marketing Expenses	= $180,000</a:t>
            </a:r>
          </a:p>
          <a:p>
            <a:pPr>
              <a:tabLst>
                <a:tab pos="2743200" algn="l"/>
              </a:tabLst>
            </a:pPr>
            <a:r>
              <a:rPr lang="en-US" b="0" dirty="0" smtClean="0"/>
              <a:t>Depreciation Expenses	= $100,000</a:t>
            </a:r>
          </a:p>
          <a:p>
            <a:pPr>
              <a:tabLst>
                <a:tab pos="2743200" algn="l"/>
              </a:tabLst>
            </a:pPr>
            <a:r>
              <a:rPr lang="en-US" b="0" dirty="0" smtClean="0"/>
              <a:t>Interest Expenses	= $20,000</a:t>
            </a:r>
          </a:p>
          <a:p>
            <a:pPr>
              <a:tabLst>
                <a:tab pos="2743200" algn="l"/>
              </a:tabLst>
            </a:pPr>
            <a:r>
              <a:rPr lang="en-US" b="0" dirty="0" smtClean="0"/>
              <a:t>Tax Rate	= 33% 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52986F-E52D-4632-91BA-7BB9E358176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787640" cy="548640"/>
          </a:xfrm>
        </p:spPr>
        <p:txBody>
          <a:bodyPr/>
          <a:lstStyle/>
          <a:p>
            <a:r>
              <a:rPr lang="en-US" sz="2400" dirty="0" smtClean="0"/>
              <a:t>Survival Revenues Breakeven: An Example 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only Cost of Goods Sold is expected to vary directly with Sales</a:t>
            </a:r>
          </a:p>
          <a:p>
            <a:pPr>
              <a:tabLst>
                <a:tab pos="914400" algn="l"/>
              </a:tabLst>
            </a:pPr>
            <a:r>
              <a:rPr lang="en-US" b="0" dirty="0" smtClean="0"/>
              <a:t>VCRR	= $650,000/$1,000,000 = .65</a:t>
            </a:r>
          </a:p>
          <a:p>
            <a:pPr>
              <a:tabLst>
                <a:tab pos="914400" algn="l"/>
              </a:tabLst>
            </a:pPr>
            <a:r>
              <a:rPr lang="en-US" b="0" dirty="0" smtClean="0"/>
              <a:t>CFC	= $200,000 + $180,000 + $20,000 = $400,000</a:t>
            </a:r>
          </a:p>
          <a:p>
            <a:pPr>
              <a:tabLst>
                <a:tab pos="914400" algn="l"/>
              </a:tabLst>
            </a:pPr>
            <a:r>
              <a:rPr lang="en-US" b="0" dirty="0" smtClean="0"/>
              <a:t>SR		= $400,000/(1 - .65) = $1,143,000 rounded</a:t>
            </a:r>
          </a:p>
          <a:p>
            <a:endParaRPr lang="en-US" dirty="0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7ABB82-37E3-4EEF-A08F-4EEF7DCA7AF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787640" cy="548640"/>
          </a:xfrm>
        </p:spPr>
        <p:txBody>
          <a:bodyPr/>
          <a:lstStyle/>
          <a:p>
            <a:r>
              <a:rPr lang="en-US" sz="2400" dirty="0" smtClean="0"/>
              <a:t>Survival Revenues Breakeven: An Example (cont’d)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Check: </a:t>
            </a:r>
          </a:p>
          <a:p>
            <a:pPr>
              <a:tabLst>
                <a:tab pos="3597275" algn="l"/>
              </a:tabLst>
            </a:pPr>
            <a:r>
              <a:rPr lang="en-US" b="0" dirty="0" smtClean="0"/>
              <a:t>Survival Revenues	$1,143,000</a:t>
            </a:r>
          </a:p>
          <a:p>
            <a:pPr>
              <a:tabLst>
                <a:tab pos="3597275" algn="l"/>
              </a:tabLst>
            </a:pPr>
            <a:r>
              <a:rPr lang="en-US" b="0" dirty="0" smtClean="0"/>
              <a:t>Cost of Goods Sold (65%)	-743,000 </a:t>
            </a:r>
          </a:p>
          <a:p>
            <a:pPr>
              <a:tabLst>
                <a:tab pos="3597275" algn="l"/>
              </a:tabLst>
            </a:pPr>
            <a:r>
              <a:rPr lang="en-US" b="0" dirty="0" smtClean="0"/>
              <a:t>Gross Profit	400,000</a:t>
            </a:r>
          </a:p>
          <a:p>
            <a:pPr>
              <a:tabLst>
                <a:tab pos="3597275" algn="l"/>
              </a:tabLst>
            </a:pPr>
            <a:r>
              <a:rPr lang="en-US" b="0" dirty="0" smtClean="0"/>
              <a:t>Administrative Expenses	-200,000</a:t>
            </a:r>
          </a:p>
          <a:p>
            <a:pPr>
              <a:tabLst>
                <a:tab pos="3597275" algn="l"/>
              </a:tabLst>
            </a:pPr>
            <a:r>
              <a:rPr lang="en-US" b="0" dirty="0" smtClean="0"/>
              <a:t>Marketing Expenses	-180,000</a:t>
            </a:r>
          </a:p>
          <a:p>
            <a:pPr>
              <a:tabLst>
                <a:tab pos="3597275" algn="l"/>
              </a:tabLst>
            </a:pPr>
            <a:r>
              <a:rPr lang="en-US" b="0" dirty="0" smtClean="0"/>
              <a:t>Interest Expenses	-20,000 </a:t>
            </a:r>
          </a:p>
          <a:p>
            <a:pPr>
              <a:tabLst>
                <a:tab pos="3597275" algn="l"/>
              </a:tabLst>
            </a:pPr>
            <a:r>
              <a:rPr lang="en-US" b="0" dirty="0" smtClean="0"/>
              <a:t>EBDAT	$0</a:t>
            </a:r>
          </a:p>
          <a:p>
            <a:endParaRPr lang="en-US" dirty="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A9CEA8-D09E-46C7-81F5-1E947ACEB649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Graphically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E07F50-893B-4423-984D-7202D9BCB13E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230732" cy="445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Costs at 60% of Revenues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2BBE-96A2-4A53-8CD7-CAF5315F59D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977078" cy="427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4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8016240" cy="548640"/>
          </a:xfrm>
        </p:spPr>
        <p:txBody>
          <a:bodyPr/>
          <a:lstStyle/>
          <a:p>
            <a:r>
              <a:rPr lang="en-US" sz="2300" dirty="0" smtClean="0"/>
              <a:t>Identifying Breakeven Drivers in Revenue Projections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	Contribution Profit Margin = 1 – VCRR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higher contribution profit margins mean lower levels of survival revenues are needed to break even (EBDAT = 0)</a:t>
            </a:r>
          </a:p>
          <a:p>
            <a:r>
              <a:rPr lang="en-US" b="0" dirty="0" smtClean="0"/>
              <a:t>	Example:  </a:t>
            </a:r>
          </a:p>
          <a:p>
            <a:r>
              <a:rPr lang="en-US" b="0" dirty="0" smtClean="0"/>
              <a:t>	Assume cash fixed costs are $400,000 &amp; the VCRR declines from 65% to 60%</a:t>
            </a:r>
          </a:p>
          <a:p>
            <a:pPr indent="-3175"/>
            <a:r>
              <a:rPr lang="en-US" b="0" dirty="0" smtClean="0"/>
              <a:t>[A]: SR = $400,000/(1 - .65) = $1,143,000</a:t>
            </a:r>
          </a:p>
          <a:p>
            <a:pPr indent="-3175"/>
            <a:r>
              <a:rPr lang="en-US" b="0" dirty="0" smtClean="0"/>
              <a:t>[B]: SR = $400,000/(1 - .60) = $1,000,000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63138F-E138-4B4B-81F9-B7415F62D76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940040" cy="548640"/>
          </a:xfrm>
        </p:spPr>
        <p:txBody>
          <a:bodyPr/>
          <a:lstStyle/>
          <a:p>
            <a:r>
              <a:rPr lang="en-US" sz="2200" dirty="0" smtClean="0"/>
              <a:t>Identifying B.E. Drivers in Revenue Projections (cont’d)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	Amount of Cash Fixed Costs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lower cash fixed costs result in lower levels of survival revenues needed to breakeven (EBDAT = 0)</a:t>
            </a:r>
          </a:p>
          <a:p>
            <a:r>
              <a:rPr lang="en-US" b="0" dirty="0" smtClean="0"/>
              <a:t>	Example:</a:t>
            </a:r>
          </a:p>
          <a:p>
            <a:r>
              <a:rPr lang="en-US" b="0" dirty="0" smtClean="0"/>
              <a:t>	Assume cash fixed costs decline from $400,000 to $350,000 and the VCRR is 65% </a:t>
            </a:r>
          </a:p>
          <a:p>
            <a:pPr indent="-3175"/>
            <a:r>
              <a:rPr lang="en-US" b="0" dirty="0" smtClean="0"/>
              <a:t>[A]: SR = $400,000/(1 - .65) = $1,143,000</a:t>
            </a:r>
          </a:p>
          <a:p>
            <a:pPr indent="-3175"/>
            <a:r>
              <a:rPr lang="en-US" b="0" dirty="0" smtClean="0"/>
              <a:t>[B]: SR = $350,000/(1 - .65) = $1,000,000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9E4932-0B11-40F8-A25C-435B966434B5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NOPAT Breakeven: Terms &amp; Concepts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Value Added (EVA):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measure of a firm’s economic profit over a specified time period</a:t>
            </a:r>
          </a:p>
          <a:p>
            <a:r>
              <a:rPr lang="en-US" dirty="0" smtClean="0"/>
              <a:t>NOPAT: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net operating profit after taxes or EBIT times one minus the firm’s tax rate</a:t>
            </a:r>
          </a:p>
          <a:p>
            <a:r>
              <a:rPr lang="en-US" dirty="0" smtClean="0"/>
              <a:t>NOPAT Breakeven Revenues (NR):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amount of revenues needed to cover a venture’s total operating costs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2A8A00-CC91-4599-8054-E5E1D62D617D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NOPAT Breakeven: Terms &amp; Concepts (cont’d)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Equation: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NR = TOFC/(1 – VCRR)</a:t>
            </a:r>
          </a:p>
          <a:p>
            <a:pPr marL="0" indent="0"/>
            <a:r>
              <a:rPr lang="en-US" dirty="0" smtClean="0"/>
              <a:t>Where: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TOFC is the total operating fixed costs which consist of cash operating fixed costs (excluding interest expenses) plus noncash fixed costs (e.g., depreciation)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49E4E3-F569-43D0-90DE-2BC55A88E25A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NOPAT Breakeven: An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Find the NOPAT Breakeven Revenues (NR) for the PSA venture example</a:t>
            </a:r>
          </a:p>
          <a:p>
            <a:pPr marL="627063" indent="-627063">
              <a:tabLst>
                <a:tab pos="400050" algn="l"/>
              </a:tabLst>
            </a:pPr>
            <a:r>
              <a:rPr lang="en-US" b="0" dirty="0" smtClean="0"/>
              <a:t>NR	= </a:t>
            </a:r>
            <a:r>
              <a:rPr lang="en-US" sz="1800" b="0" dirty="0" smtClean="0"/>
              <a:t>($200,000 + $180,000 + $100,000)/(1 - $650,000/$1,000,000) </a:t>
            </a:r>
          </a:p>
          <a:p>
            <a:pPr marL="627063" indent="-627063">
              <a:tabLst>
                <a:tab pos="400050" algn="l"/>
              </a:tabLst>
            </a:pPr>
            <a:r>
              <a:rPr lang="en-US" b="0" dirty="0" smtClean="0"/>
              <a:t>	</a:t>
            </a:r>
            <a:r>
              <a:rPr lang="en-US" sz="1800" b="0" dirty="0"/>
              <a:t>= $480,000/.35 = $1,371,000 rounded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577149-2C4F-465B-91C6-49F9204587D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Accounting Concepts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Accepted Accounting Principles (GAAP):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guidelines that set out the manner and form for presenting accounting information</a:t>
            </a:r>
          </a:p>
          <a:p>
            <a:r>
              <a:rPr lang="en-US" dirty="0" smtClean="0"/>
              <a:t>Accrual Accounting: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the practice of recording economic activity when recognized rather than waiting until realized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966F1F-6252-43F1-910C-3346473BB3F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NOPAT Breakeven: An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Check:</a:t>
            </a:r>
          </a:p>
          <a:p>
            <a:pPr>
              <a:tabLst>
                <a:tab pos="3082925" algn="l"/>
              </a:tabLst>
            </a:pPr>
            <a:r>
              <a:rPr lang="en-US" b="0" dirty="0" smtClean="0"/>
              <a:t>Revenues	$1,371,000</a:t>
            </a:r>
          </a:p>
          <a:p>
            <a:pPr>
              <a:tabLst>
                <a:tab pos="3082925" algn="l"/>
              </a:tabLst>
            </a:pPr>
            <a:r>
              <a:rPr lang="en-US" b="0" dirty="0" smtClean="0"/>
              <a:t>Cost of Goods Sold (65%)	-891,000</a:t>
            </a:r>
          </a:p>
          <a:p>
            <a:pPr>
              <a:tabLst>
                <a:tab pos="3082925" algn="l"/>
              </a:tabLst>
            </a:pPr>
            <a:r>
              <a:rPr lang="en-US" b="0" dirty="0" smtClean="0"/>
              <a:t>Administrative Expenses	-200,000 </a:t>
            </a:r>
          </a:p>
          <a:p>
            <a:pPr>
              <a:tabLst>
                <a:tab pos="3082925" algn="l"/>
              </a:tabLst>
            </a:pPr>
            <a:r>
              <a:rPr lang="en-US" b="0" dirty="0" smtClean="0"/>
              <a:t>Marketing Expenses              -180,000</a:t>
            </a:r>
          </a:p>
          <a:p>
            <a:pPr>
              <a:tabLst>
                <a:tab pos="3082925" algn="l"/>
              </a:tabLst>
            </a:pPr>
            <a:r>
              <a:rPr lang="en-US" b="0" dirty="0" smtClean="0"/>
              <a:t>Depreciation	-100,000 </a:t>
            </a:r>
          </a:p>
          <a:p>
            <a:pPr>
              <a:tabLst>
                <a:tab pos="3082925" algn="l"/>
              </a:tabLst>
            </a:pPr>
            <a:r>
              <a:rPr lang="en-US" b="0" dirty="0" smtClean="0"/>
              <a:t>EBIT	$0      </a:t>
            </a:r>
          </a:p>
          <a:p>
            <a:pPr>
              <a:tabLst>
                <a:tab pos="3082925" algn="l"/>
              </a:tabLst>
            </a:pPr>
            <a:r>
              <a:rPr lang="en-US" b="0" dirty="0" smtClean="0"/>
              <a:t>NOPAT = [$0 x (1 - .33)] =	$0</a:t>
            </a:r>
          </a:p>
          <a:p>
            <a:r>
              <a:rPr lang="en-US" b="0" dirty="0" smtClean="0"/>
              <a:t>    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053A2D-B19C-4F26-9DD1-AA0570BD7DD6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Accounting Concepts (cont’d)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Depreciation: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reduction in value of a fixed asset over its expected life intended to reflect the usage of wearing out of the asset</a:t>
            </a:r>
          </a:p>
          <a:p>
            <a:r>
              <a:rPr lang="en-US" dirty="0" smtClean="0"/>
              <a:t>Accumulated Depreciation: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sum of all previous depreciation amounts charged to fixed assets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679F0C-799C-4D24-BDDB-F4DED26B34E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Balance Sheet Terms &amp; Concepts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Sheet: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financial statement that provides a snapshot of a venture’s financial position as of a specific date</a:t>
            </a:r>
          </a:p>
          <a:p>
            <a:r>
              <a:rPr lang="en-US" dirty="0" smtClean="0"/>
              <a:t>Balance Sheet Equation: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Total Assets = Total Liabilities + Owners’ Equity</a:t>
            </a:r>
          </a:p>
          <a:p>
            <a:r>
              <a:rPr lang="en-US" dirty="0" smtClean="0"/>
              <a:t>Assets: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financial, physical and intangible items owned or controlled by the business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2227F2-99DE-4BE7-8BAA-824377351E31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Basic Balance Sheet Terms &amp; Concepts (cont’d)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Order of Assets: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assets are listed in declining order of liquidity, or how quickly the asset can be converted into cash</a:t>
            </a:r>
          </a:p>
          <a:p>
            <a:r>
              <a:rPr lang="en-US" dirty="0" smtClean="0"/>
              <a:t>Liabilities: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short-term liabilities are listed first followed by long-term debts owed by the venture  </a:t>
            </a:r>
          </a:p>
          <a:p>
            <a:r>
              <a:rPr lang="en-US" dirty="0" smtClean="0"/>
              <a:t>Owners’ Equity: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equity capital contributed by the owners of the venture is shown after listing all liabilities 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C95911-6302-4658-AA3B-9198C7B4965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Balance Sheet Assets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Assets: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cash &amp; other assets that are expected to be converted into cash in less than one year</a:t>
            </a:r>
          </a:p>
          <a:p>
            <a:r>
              <a:rPr lang="en-US" dirty="0" smtClean="0"/>
              <a:t>Fixed Assets: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assets with expected lives of greater than one year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287EF4-5534-4BC3-B605-91F97E42A552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Current Assets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amount of coin, currency, and checking account balances </a:t>
            </a:r>
          </a:p>
          <a:p>
            <a:r>
              <a:rPr lang="en-US" dirty="0" smtClean="0"/>
              <a:t>Receivables: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credit sales made to customers</a:t>
            </a:r>
          </a:p>
          <a:p>
            <a:r>
              <a:rPr lang="en-US" dirty="0" smtClean="0"/>
              <a:t>Inventories: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raw materials, work-in-process, and finished products which the venture hopes to sell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536115-D579-4513-93B7-6D43707ACC4D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Current Liabilities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Payables: 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short-term liabilities owed to suppliers for purchases made on credit</a:t>
            </a:r>
          </a:p>
          <a:p>
            <a:r>
              <a:rPr lang="en-US" dirty="0" smtClean="0"/>
              <a:t>Accrued Wages: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liabilities owned to employees for previously completed work</a:t>
            </a:r>
          </a:p>
          <a:p>
            <a:r>
              <a:rPr lang="en-US" dirty="0" smtClean="0"/>
              <a:t>Bank Loan: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interest-bearing loan of one year or less from a commercial bank</a:t>
            </a:r>
            <a:r>
              <a:rPr lang="en-US" dirty="0" smtClean="0"/>
              <a:t>	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E5C993-6B37-4743-91B9-FC468F55503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LeachMelicher_5thED</Template>
  <TotalTime>3676</TotalTime>
  <Words>449</Words>
  <Application>Microsoft Office PowerPoint</Application>
  <PresentationFormat>On-screen Show (4:3)</PresentationFormat>
  <Paragraphs>215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LeachMelicher_5thED</vt:lpstr>
      <vt:lpstr>Chapter 4</vt:lpstr>
      <vt:lpstr>Chapter 4: Learning Objectives</vt:lpstr>
      <vt:lpstr>Basic Accounting Concepts</vt:lpstr>
      <vt:lpstr>Basic Accounting Concepts (cont’d)</vt:lpstr>
      <vt:lpstr>Basic Balance Sheet Terms &amp; Concepts</vt:lpstr>
      <vt:lpstr>Basic Balance Sheet Terms &amp; Concepts (cont’d)</vt:lpstr>
      <vt:lpstr>Types of Balance Sheet Assets</vt:lpstr>
      <vt:lpstr>Types of Current Assets</vt:lpstr>
      <vt:lpstr>Types of Current Liabilities</vt:lpstr>
      <vt:lpstr>Types of Long-Term Liabilities</vt:lpstr>
      <vt:lpstr>Off-Balance-Sheet Financing: Operating Leases</vt:lpstr>
      <vt:lpstr>Basic Income Statement Terms and Concepts</vt:lpstr>
      <vt:lpstr>Basic Income Statement Terms &amp; Concepts (cont’d)</vt:lpstr>
      <vt:lpstr>Internal Operating Schedules</vt:lpstr>
      <vt:lpstr>Statement of Cash Flows: Definition and Use</vt:lpstr>
      <vt:lpstr>Operating Breakeven Analysis: Basic Terms</vt:lpstr>
      <vt:lpstr>Operating Breakeven Analysis: Basic Terms (cont’d)</vt:lpstr>
      <vt:lpstr>Survival Breakeven Analysis: Some Basics</vt:lpstr>
      <vt:lpstr>Solving for Breakeven Level of Survival Revenues</vt:lpstr>
      <vt:lpstr>Survival Revenues Breakeven: An Example</vt:lpstr>
      <vt:lpstr>Survival Revenues Breakeven: An Example (cont’d)</vt:lpstr>
      <vt:lpstr>Survival Revenues Breakeven: An Example (cont’d)</vt:lpstr>
      <vt:lpstr>Graphically</vt:lpstr>
      <vt:lpstr>Variable Costs at 60% of Revenues</vt:lpstr>
      <vt:lpstr>Identifying Breakeven Drivers in Revenue Projections</vt:lpstr>
      <vt:lpstr>Identifying B.E. Drivers in Revenue Projections (cont’d)</vt:lpstr>
      <vt:lpstr>NOPAT Breakeven: Terms &amp; Concepts</vt:lpstr>
      <vt:lpstr>NOPAT Breakeven: Terms &amp; Concepts (cont’d)</vt:lpstr>
      <vt:lpstr>NOPAT Breakeven: An Example</vt:lpstr>
      <vt:lpstr>NOPAT Breakeven: An Example</vt:lpstr>
    </vt:vector>
  </TitlesOfParts>
  <Company>University of Colorado,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Entrepreneurial Finance: Chapter 4</dc:title>
  <dc:creator>Chris.Leach@Colorado.EDU</dc:creator>
  <cp:lastModifiedBy>Chris Leach</cp:lastModifiedBy>
  <cp:revision>47</cp:revision>
  <dcterms:created xsi:type="dcterms:W3CDTF">2002-11-27T23:16:08Z</dcterms:created>
  <dcterms:modified xsi:type="dcterms:W3CDTF">2014-04-30T20:24:37Z</dcterms:modified>
</cp:coreProperties>
</file>