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5"/>
  </p:notesMasterIdLst>
  <p:sldIdLst>
    <p:sldId id="256" r:id="rId2"/>
    <p:sldId id="349" r:id="rId3"/>
    <p:sldId id="350" r:id="rId4"/>
    <p:sldId id="290" r:id="rId5"/>
    <p:sldId id="293" r:id="rId6"/>
    <p:sldId id="300" r:id="rId7"/>
    <p:sldId id="352" r:id="rId8"/>
    <p:sldId id="305" r:id="rId9"/>
    <p:sldId id="306" r:id="rId10"/>
    <p:sldId id="308" r:id="rId11"/>
    <p:sldId id="307" r:id="rId12"/>
    <p:sldId id="309" r:id="rId13"/>
    <p:sldId id="310" r:id="rId14"/>
    <p:sldId id="346" r:id="rId15"/>
    <p:sldId id="340" r:id="rId16"/>
    <p:sldId id="314" r:id="rId17"/>
    <p:sldId id="324" r:id="rId18"/>
    <p:sldId id="325" r:id="rId19"/>
    <p:sldId id="327" r:id="rId20"/>
    <p:sldId id="328" r:id="rId21"/>
    <p:sldId id="344" r:id="rId22"/>
    <p:sldId id="31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5" r:id="rId33"/>
    <p:sldId id="34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10" autoAdjust="0"/>
  </p:normalViewPr>
  <p:slideViewPr>
    <p:cSldViewPr>
      <p:cViewPr varScale="1">
        <p:scale>
          <a:sx n="83" d="100"/>
          <a:sy n="83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fld id="{2A33F60D-5C5B-4C32-8D86-3F5770FFF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4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4B053-533B-4695-8B48-03750BC11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8140F-9301-40EC-9F45-6709CB478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C2C9F-B039-4A6A-9565-7EA74C8614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262DF-61B8-4070-BE0C-3F84CA0F39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0B01C-05D9-434C-8EDF-E1A9B27CD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2D4CE-4E38-4E79-8460-E8A9E83CAF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37DBC-4921-4C97-9758-3138410941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EEF11-5A49-4DEF-84B0-07E449C0DD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80FD5-00ED-45B0-B7BA-F2AA8C29BD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CCF9FBE-EB10-4DF3-B6A1-AB19401205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D4B61-DA27-4E0C-8D7A-F7A4E31E93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714999"/>
            <a:ext cx="3574257" cy="1143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715000"/>
            <a:ext cx="9146380" cy="11430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99DFFB-46EC-40EE-B75D-44CA765943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23" y="6191931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 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EVALUATING Operating AND FINANCIAL PERFORMANCE</a:t>
            </a:r>
          </a:p>
        </p:txBody>
      </p:sp>
      <p:sp>
        <p:nvSpPr>
          <p:cNvPr id="614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F44E97-3941-42F0-8385-12D5147773E0}" type="slidenum">
              <a:rPr lang="en-US" u="none" smtClean="0"/>
              <a:pPr/>
              <a:t>1</a:t>
            </a:fld>
            <a:endParaRPr lang="en-US" u="none" smtClean="0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974725" y="79851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/>
              <a:t>ENTREPRENEURIAL FINANCE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white">
          <a:xfrm>
            <a:off x="5943600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none" dirty="0">
                <a:solidFill>
                  <a:schemeClr val="bg1"/>
                </a:solidFill>
              </a:rPr>
              <a:t>         </a:t>
            </a:r>
            <a:r>
              <a:rPr lang="en-US" sz="11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white">
          <a:xfrm>
            <a:off x="3898900" y="6215358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u="none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u="none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Cash Burn / Build / Burn Rate </a:t>
            </a:r>
            <a:endParaRPr 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Build = Net sales – Change in receivables</a:t>
            </a:r>
          </a:p>
          <a:p>
            <a:r>
              <a:rPr lang="en-US" dirty="0" smtClean="0"/>
              <a:t>MPC for 2013: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build = 575,000 - 30,000 = 545,000</a:t>
            </a:r>
          </a:p>
          <a:p>
            <a:r>
              <a:rPr lang="en-US" dirty="0" smtClean="0"/>
              <a:t>Cash Build Rate: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build for a fixed period of time, typically a month</a:t>
            </a:r>
          </a:p>
          <a:p>
            <a:r>
              <a:rPr lang="en-US" dirty="0" smtClean="0"/>
              <a:t>Net Cash Burn = Cash burn – Cash build</a:t>
            </a:r>
          </a:p>
          <a:p>
            <a:r>
              <a:rPr lang="en-US" dirty="0" smtClean="0"/>
              <a:t>		</a:t>
            </a:r>
            <a:r>
              <a:rPr lang="en-US" b="0" dirty="0" smtClean="0"/>
              <a:t>= 606,000 - 545,000 = 61,000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F48D23-7A80-4CDE-AF5A-5E5153C6BF2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Liquidity Ratios</a:t>
            </a:r>
            <a:endParaRPr lang="en-US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ability to pay short-term liabilities when they come due</a:t>
            </a:r>
          </a:p>
          <a:p>
            <a:endParaRPr lang="en-US" dirty="0" smtClean="0"/>
          </a:p>
          <a:p>
            <a:r>
              <a:rPr lang="en-US" dirty="0" smtClean="0"/>
              <a:t>Current Ratio: </a:t>
            </a:r>
          </a:p>
          <a:p>
            <a:pPr marL="0" lvl="1" indent="0">
              <a:buNone/>
            </a:pPr>
            <a:r>
              <a:rPr lang="en-US" dirty="0" smtClean="0"/>
              <a:t>= Average current assets/Average current liabilities</a:t>
            </a:r>
          </a:p>
          <a:p>
            <a:pPr marL="0" lvl="1" indent="0">
              <a:buNone/>
            </a:pPr>
            <a:r>
              <a:rPr lang="en-US" dirty="0" smtClean="0"/>
              <a:t>=  (250,000+180,000)/2</a:t>
            </a:r>
          </a:p>
          <a:p>
            <a:pPr marL="0" lvl="1" indent="0">
              <a:buNone/>
            </a:pPr>
            <a:r>
              <a:rPr lang="en-US" dirty="0" smtClean="0"/>
              <a:t>	(204,000+110,000)/2</a:t>
            </a:r>
          </a:p>
          <a:p>
            <a:pPr marL="0" lvl="1" indent="0">
              <a:buNone/>
            </a:pPr>
            <a:r>
              <a:rPr lang="en-US" dirty="0" smtClean="0"/>
              <a:t>= 1.37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8D7818-DC37-4671-BF35-89D14BC2C5C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Liquidity Ratios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Liquid assets: </a:t>
            </a:r>
          </a:p>
          <a:p>
            <a:r>
              <a:rPr lang="en-US" sz="2200" dirty="0" smtClean="0"/>
              <a:t>	</a:t>
            </a:r>
            <a:r>
              <a:rPr lang="en-US" sz="2200" b="0" dirty="0" smtClean="0"/>
              <a:t>sum of a venture’s cash and marketable securities plus its receivables</a:t>
            </a:r>
          </a:p>
          <a:p>
            <a:endParaRPr lang="en-US" sz="2200" dirty="0" smtClean="0"/>
          </a:p>
          <a:p>
            <a:r>
              <a:rPr lang="en-US" sz="2200" dirty="0" smtClean="0"/>
              <a:t>Quick Ratio:</a:t>
            </a:r>
          </a:p>
          <a:p>
            <a:pPr marL="290513" indent="-290513"/>
            <a:r>
              <a:rPr lang="en-US" sz="2200" dirty="0" smtClean="0"/>
              <a:t> 	= </a:t>
            </a:r>
            <a:r>
              <a:rPr lang="en-US" sz="2200" b="0" dirty="0" smtClean="0"/>
              <a:t>Average current assets – Average inventories</a:t>
            </a:r>
          </a:p>
          <a:p>
            <a:pPr marL="290513" indent="-290513"/>
            <a:r>
              <a:rPr lang="en-US" sz="2200" b="0" dirty="0" smtClean="0"/>
              <a:t>		   Average  current liabilities</a:t>
            </a:r>
          </a:p>
          <a:p>
            <a:pPr marL="290513" indent="-290513"/>
            <a:r>
              <a:rPr lang="en-US" sz="2200" dirty="0" smtClean="0"/>
              <a:t> 	</a:t>
            </a:r>
            <a:r>
              <a:rPr lang="en-US" sz="2200" b="0" dirty="0" smtClean="0"/>
              <a:t>= (250,000 +180,000)/2 – (140,000+95,000)/2</a:t>
            </a:r>
          </a:p>
          <a:p>
            <a:pPr marL="290513" indent="-290513"/>
            <a:r>
              <a:rPr lang="en-US" sz="2200" b="0" dirty="0" smtClean="0"/>
              <a:t>			(204,000 + 110,000)/2</a:t>
            </a:r>
          </a:p>
          <a:p>
            <a:pPr marL="290513" indent="-290513"/>
            <a:r>
              <a:rPr lang="en-US" sz="2200" b="0" dirty="0" smtClean="0"/>
              <a:t> 	= .62</a:t>
            </a:r>
          </a:p>
          <a:p>
            <a:endParaRPr lang="en-US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BDDE94-DC82-4C00-AA51-63265C2310C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Liquidity Ratios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 working capital (NWC):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current assets minus current liabilities</a:t>
            </a:r>
          </a:p>
          <a:p>
            <a:endParaRPr lang="en-US" dirty="0" smtClean="0"/>
          </a:p>
          <a:p>
            <a:r>
              <a:rPr lang="en-US" dirty="0" smtClean="0"/>
              <a:t>NWC – to – Total – Assets Ratio:</a:t>
            </a:r>
          </a:p>
          <a:p>
            <a:r>
              <a:rPr lang="en-US" b="0" dirty="0" smtClean="0"/>
              <a:t>   = Ave. current assets – Ave. current liabilities</a:t>
            </a:r>
          </a:p>
          <a:p>
            <a:r>
              <a:rPr lang="en-US" b="0" dirty="0" smtClean="0"/>
              <a:t>			Ave. total assets</a:t>
            </a:r>
          </a:p>
          <a:p>
            <a:r>
              <a:rPr lang="en-US" b="0" dirty="0" smtClean="0"/>
              <a:t>   = (250,000+180,000)/2 – (204,000+110,000)/2</a:t>
            </a:r>
          </a:p>
          <a:p>
            <a:r>
              <a:rPr lang="en-US" b="0" dirty="0" smtClean="0"/>
              <a:t>			 (446,000 + 343,000)/2</a:t>
            </a:r>
          </a:p>
          <a:p>
            <a:r>
              <a:rPr lang="en-US" b="0" dirty="0" smtClean="0"/>
              <a:t>   =.147 or 14.7%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1E4E93-1297-4D74-B692-8E7435294C0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MPC Burn Rates &amp; Liquidity Ratios</a:t>
            </a:r>
            <a:endParaRPr 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CA0FB-4E38-4D20-A627-B0D17BA3B165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3354"/>
            <a:ext cx="8105775" cy="45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Ratios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Ratio: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indicates the extent to which the venture is in debt and its ability to repay its debt obligations</a:t>
            </a:r>
          </a:p>
          <a:p>
            <a:r>
              <a:rPr lang="en-US" dirty="0" smtClean="0"/>
              <a:t>Loan Principal Amount: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dollar amount borrowed from a lender</a:t>
            </a:r>
          </a:p>
          <a:p>
            <a:r>
              <a:rPr lang="en-US" dirty="0" smtClean="0"/>
              <a:t>Interest: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dollar amount paid on the loan to a lender as compensation for making the loan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CBE1D97-B049-42E8-B873-466BDA8D58A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Financial Leverage</a:t>
            </a:r>
            <a:endParaRPr lang="en-US" dirty="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Total-Debt-to-Total-Asset Ratio: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Ave total debt / Ave total assets</a:t>
            </a:r>
          </a:p>
          <a:p>
            <a:r>
              <a:rPr lang="en-US" b="0" dirty="0" smtClean="0"/>
              <a:t>	= (204,000 +110,000)/2 + (80,000 +90,000)/2</a:t>
            </a:r>
          </a:p>
          <a:p>
            <a:r>
              <a:rPr lang="en-US" b="0" dirty="0" smtClean="0"/>
              <a:t>			(446,000 + 343,000)/2</a:t>
            </a:r>
          </a:p>
          <a:p>
            <a:endParaRPr lang="en-US" b="0" dirty="0" smtClean="0"/>
          </a:p>
          <a:p>
            <a:r>
              <a:rPr lang="en-US" b="0" dirty="0" smtClean="0"/>
              <a:t>	= .6134 or 61.34%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5343EE-2A49-415F-8182-E81EAE7BF7A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Financial Leverage</a:t>
            </a:r>
            <a:endParaRPr lang="en-US" dirty="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Equity Multiplier: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Ave total assets / Ave owners’ equity</a:t>
            </a:r>
          </a:p>
          <a:p>
            <a:r>
              <a:rPr lang="en-US" b="0" dirty="0" smtClean="0"/>
              <a:t>	= </a:t>
            </a:r>
            <a:r>
              <a:rPr lang="en-US" b="0" u="sng" dirty="0" smtClean="0"/>
              <a:t>(446,000 + 343,000)/2 </a:t>
            </a:r>
            <a:r>
              <a:rPr lang="en-US" b="0" dirty="0" smtClean="0"/>
              <a:t>		</a:t>
            </a:r>
          </a:p>
          <a:p>
            <a:r>
              <a:rPr lang="en-US" b="0" dirty="0" smtClean="0"/>
              <a:t>	   (162,000 + 143,000)/2</a:t>
            </a:r>
          </a:p>
          <a:p>
            <a:endParaRPr lang="en-US" b="0" dirty="0" smtClean="0"/>
          </a:p>
          <a:p>
            <a:r>
              <a:rPr lang="en-US" b="0" dirty="0" smtClean="0"/>
              <a:t>	= 2.587 times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C7206D-3B75-43DE-BC6E-E278252A141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Financial Leverage</a:t>
            </a:r>
            <a:endParaRPr lang="en-US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Current-Liabilities-to-Total-Debt Ratio: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Ave. current liabilities / Ave. total debt</a:t>
            </a:r>
          </a:p>
          <a:p>
            <a:r>
              <a:rPr lang="en-US" b="0" dirty="0" smtClean="0"/>
              <a:t>	= </a:t>
            </a:r>
            <a:r>
              <a:rPr lang="en-US" b="0" u="sng" dirty="0" smtClean="0"/>
              <a:t>(204,000 + 110,000)/2 </a:t>
            </a:r>
            <a:r>
              <a:rPr lang="en-US" b="0" dirty="0" smtClean="0"/>
              <a:t>		</a:t>
            </a:r>
          </a:p>
          <a:p>
            <a:r>
              <a:rPr lang="en-US" b="0" dirty="0" smtClean="0"/>
              <a:t>	   (284,000 + 200,000)/2</a:t>
            </a:r>
          </a:p>
          <a:p>
            <a:endParaRPr lang="en-US" b="0" dirty="0" smtClean="0"/>
          </a:p>
          <a:p>
            <a:r>
              <a:rPr lang="en-US" b="0" dirty="0" smtClean="0"/>
              <a:t>	= .6488 or 64.88%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93F7BE-F84B-4061-BA9B-CA416C71399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Financial Leverage</a:t>
            </a:r>
            <a:endParaRPr lang="en-US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Coverage Ratio: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EBITDA / Interest</a:t>
            </a:r>
          </a:p>
          <a:p>
            <a:r>
              <a:rPr lang="en-US" b="0" dirty="0" smtClean="0"/>
              <a:t>	= </a:t>
            </a:r>
            <a:r>
              <a:rPr lang="en-US" b="0" u="sng" dirty="0" smtClean="0"/>
              <a:t>47,000 + 17,000/2 </a:t>
            </a:r>
            <a:r>
              <a:rPr lang="en-US" b="0" dirty="0" smtClean="0"/>
              <a:t>		</a:t>
            </a:r>
          </a:p>
          <a:p>
            <a:r>
              <a:rPr lang="en-US" b="0" dirty="0" smtClean="0"/>
              <a:t>	   	    20,000</a:t>
            </a:r>
          </a:p>
          <a:p>
            <a:endParaRPr lang="en-US" b="0" dirty="0" smtClean="0"/>
          </a:p>
          <a:p>
            <a:r>
              <a:rPr lang="en-US" b="0" dirty="0" smtClean="0"/>
              <a:t>	= 3.20 times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B94E6D-7F1C-41D2-AD7A-BC6D4E6EDF2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901440" cy="3712464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Understand important operating and financial performance measures and their users, by life cycle stage</a:t>
            </a:r>
          </a:p>
          <a:p>
            <a:pPr eaLnBrk="1" hangingPunct="1"/>
            <a:r>
              <a:rPr lang="en-US" dirty="0" smtClean="0"/>
              <a:t>Describe how financial ratios are used to monitor a venture’s performance</a:t>
            </a:r>
          </a:p>
          <a:p>
            <a:pPr eaLnBrk="1" hangingPunct="1"/>
            <a:r>
              <a:rPr lang="en-US" dirty="0" smtClean="0"/>
              <a:t>Identify specific cash burn rate measures and liquidity ratios and explain how they are calculated and used by an entrepreneur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2" name="Content Placeholder 6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986784" cy="3712464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Identify specific leverage ratios and explain their usage by lenders and creditors</a:t>
            </a:r>
          </a:p>
          <a:p>
            <a:pPr eaLnBrk="1" hangingPunct="1"/>
            <a:r>
              <a:rPr lang="en-US" dirty="0" smtClean="0"/>
              <a:t>Identify and describe measures of profitability and efficiency that are important  to the entrepreneur and equity investors</a:t>
            </a:r>
          </a:p>
          <a:p>
            <a:pPr eaLnBrk="1" hangingPunct="1"/>
            <a:r>
              <a:rPr lang="en-US" dirty="0" smtClean="0"/>
              <a:t>Describe limitations when using financial ratios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D6325-AED0-4603-BC1D-C5CB6D4B576E}" type="slidenum">
              <a:rPr lang="en-US" u="none" smtClean="0"/>
              <a:pPr/>
              <a:t>2</a:t>
            </a:fld>
            <a:endParaRPr lang="en-US" u="none" smtClean="0"/>
          </a:p>
        </p:txBody>
      </p:sp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CHAPTER 5:</a:t>
            </a:r>
            <a:br>
              <a:rPr lang="en-US" dirty="0" smtClean="0"/>
            </a:br>
            <a:r>
              <a:rPr lang="en-US" dirty="0" smtClean="0"/>
              <a:t>Learning Objectives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Financial Leverage</a:t>
            </a:r>
            <a:endParaRPr lang="en-US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Charge Coverage:</a:t>
            </a:r>
          </a:p>
          <a:p>
            <a:endParaRPr lang="en-US" b="0" dirty="0" smtClean="0"/>
          </a:p>
          <a:p>
            <a:r>
              <a:rPr lang="en-US" b="0" dirty="0" smtClean="0"/>
              <a:t>	=  	 </a:t>
            </a:r>
            <a:r>
              <a:rPr lang="en-US" b="0" u="sng" dirty="0" smtClean="0"/>
              <a:t>	EBITDA  + Lease payments                                .</a:t>
            </a:r>
          </a:p>
          <a:p>
            <a:r>
              <a:rPr lang="en-US" b="0" dirty="0" smtClean="0"/>
              <a:t>		Interest + Lease payments + [Debt repayments / (1-T)]</a:t>
            </a:r>
          </a:p>
          <a:p>
            <a:endParaRPr lang="en-US" b="0" dirty="0" smtClean="0"/>
          </a:p>
          <a:p>
            <a:r>
              <a:rPr lang="en-US" b="0" dirty="0" smtClean="0"/>
              <a:t>	=           </a:t>
            </a:r>
            <a:r>
              <a:rPr lang="en-US" b="0" u="sng" dirty="0" smtClean="0"/>
              <a:t>          64,000 + 0                       </a:t>
            </a:r>
            <a:r>
              <a:rPr lang="en-US" b="0" dirty="0" smtClean="0"/>
              <a:t>.		</a:t>
            </a:r>
          </a:p>
          <a:p>
            <a:r>
              <a:rPr lang="en-US" b="0" dirty="0" smtClean="0"/>
              <a:t>	   	    (20,000 + 0 + [10,000/(1-.30)])</a:t>
            </a:r>
          </a:p>
          <a:p>
            <a:endParaRPr lang="en-US" b="0" dirty="0" smtClean="0"/>
          </a:p>
          <a:p>
            <a:r>
              <a:rPr lang="en-US" b="0" dirty="0" smtClean="0"/>
              <a:t>	= 	1.87 times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7D733-250C-4E20-B218-636FC7394811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MPC Leverage Ratio Performance</a:t>
            </a:r>
            <a:endParaRPr lang="en-US" dirty="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78E21-62D6-49B4-9D33-25654723D120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53375" cy="30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Profitability &amp; Efficiency Ratios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Profitability Ratios: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indicate how efficiently a venture controls its expenses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Efficiency Ratios: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indicate how efficiently a venture uses its assets in producing sales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4DA48-DACD-45B8-8BFE-EB8C49DD42E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711440" cy="548640"/>
          </a:xfrm>
        </p:spPr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Gross Profit Margin:</a:t>
            </a:r>
          </a:p>
          <a:p>
            <a:endParaRPr lang="en-US" dirty="0" smtClean="0"/>
          </a:p>
          <a:p>
            <a:pPr indent="0"/>
            <a:r>
              <a:rPr lang="en-US" b="0" dirty="0" smtClean="0"/>
              <a:t>=  </a:t>
            </a:r>
            <a:r>
              <a:rPr lang="en-US" b="0" u="sng" dirty="0" smtClean="0"/>
              <a:t>Net Sales – COGS</a:t>
            </a:r>
          </a:p>
          <a:p>
            <a:pPr indent="0"/>
            <a:r>
              <a:rPr lang="en-US" b="0" dirty="0" smtClean="0"/>
              <a:t>	   Net Sales</a:t>
            </a:r>
          </a:p>
          <a:p>
            <a:pPr indent="0"/>
            <a:endParaRPr lang="en-US" b="0" dirty="0" smtClean="0"/>
          </a:p>
          <a:p>
            <a:pPr indent="0"/>
            <a:r>
              <a:rPr lang="en-US" b="0" dirty="0" smtClean="0"/>
              <a:t>=  195,000/575,000</a:t>
            </a:r>
          </a:p>
          <a:p>
            <a:pPr indent="0"/>
            <a:r>
              <a:rPr lang="en-US" b="0" dirty="0" smtClean="0"/>
              <a:t>= .3391 or 33.91%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0A1D50-1BF9-4BB8-BA55-98F510BCB12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Profit Margin:</a:t>
            </a:r>
          </a:p>
          <a:p>
            <a:endParaRPr lang="en-US" dirty="0" smtClean="0"/>
          </a:p>
          <a:p>
            <a:pPr indent="0"/>
            <a:r>
              <a:rPr lang="en-US" b="0" dirty="0" smtClean="0"/>
              <a:t>= 	</a:t>
            </a:r>
            <a:r>
              <a:rPr lang="en-US" b="0" u="sng" dirty="0" smtClean="0"/>
              <a:t>   EBIT     </a:t>
            </a:r>
            <a:r>
              <a:rPr lang="en-US" b="0" dirty="0" smtClean="0"/>
              <a:t>.     </a:t>
            </a:r>
          </a:p>
          <a:p>
            <a:pPr indent="0"/>
            <a:r>
              <a:rPr lang="en-US" b="0" dirty="0" smtClean="0"/>
              <a:t>	Net Sales</a:t>
            </a:r>
          </a:p>
          <a:p>
            <a:pPr indent="0"/>
            <a:endParaRPr lang="en-US" b="0" dirty="0" smtClean="0"/>
          </a:p>
          <a:p>
            <a:pPr indent="0"/>
            <a:r>
              <a:rPr lang="en-US" b="0" dirty="0" smtClean="0"/>
              <a:t>=  47,000/575,000</a:t>
            </a:r>
          </a:p>
          <a:p>
            <a:pPr indent="0"/>
            <a:r>
              <a:rPr lang="en-US" b="0" dirty="0" smtClean="0"/>
              <a:t>= .0817 or 8.17%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0E417D-5A8F-42EA-BA7C-5A880B262AD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Profit Margin:</a:t>
            </a:r>
          </a:p>
          <a:p>
            <a:endParaRPr lang="en-US" dirty="0" smtClean="0"/>
          </a:p>
          <a:p>
            <a:pPr indent="0"/>
            <a:r>
              <a:rPr lang="en-US" b="0" dirty="0" smtClean="0"/>
              <a:t>=  	</a:t>
            </a:r>
            <a:r>
              <a:rPr lang="en-US" b="0" u="sng" dirty="0" smtClean="0"/>
              <a:t>Net Profit</a:t>
            </a:r>
          </a:p>
          <a:p>
            <a:pPr indent="0"/>
            <a:r>
              <a:rPr lang="en-US" b="0" dirty="0" smtClean="0"/>
              <a:t>	Net Sales</a:t>
            </a:r>
          </a:p>
          <a:p>
            <a:pPr indent="0"/>
            <a:endParaRPr lang="en-US" b="0" dirty="0" smtClean="0"/>
          </a:p>
          <a:p>
            <a:pPr indent="0"/>
            <a:r>
              <a:rPr lang="en-US" b="0" dirty="0" smtClean="0"/>
              <a:t> =  19,000/575,000</a:t>
            </a:r>
          </a:p>
          <a:p>
            <a:pPr indent="0"/>
            <a:r>
              <a:rPr lang="en-US" b="0" dirty="0" smtClean="0"/>
              <a:t> = .0330 or 3.30%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BC6401-9261-4B70-A56B-0C2D87B6454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Interest Tax Shield: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proportion of a venture’s interest payment paid by the government because interest is deductible before taxes are paid</a:t>
            </a:r>
          </a:p>
          <a:p>
            <a:r>
              <a:rPr lang="en-US" dirty="0" smtClean="0"/>
              <a:t> NOPAT Margin: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=  </a:t>
            </a:r>
            <a:r>
              <a:rPr lang="en-US" b="0" u="sng" dirty="0" smtClean="0"/>
              <a:t>EBIT (1 – tax rate)</a:t>
            </a:r>
          </a:p>
          <a:p>
            <a:r>
              <a:rPr lang="en-US" b="0" dirty="0" smtClean="0"/>
              <a:t>		Net Sales</a:t>
            </a:r>
          </a:p>
          <a:p>
            <a:r>
              <a:rPr lang="en-US" b="0" dirty="0" smtClean="0"/>
              <a:t>     =  </a:t>
            </a:r>
            <a:r>
              <a:rPr lang="en-US" b="0" u="sng" dirty="0" smtClean="0"/>
              <a:t>47,000 (1 - .30)</a:t>
            </a:r>
          </a:p>
          <a:p>
            <a:r>
              <a:rPr lang="en-US" b="0" dirty="0" smtClean="0"/>
              <a:t>		575,000</a:t>
            </a:r>
          </a:p>
          <a:p>
            <a:r>
              <a:rPr lang="en-US" b="0" dirty="0" smtClean="0"/>
              <a:t>     = .0572 or 5.72%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5116E1-CE3A-49AC-8B39-B3A583FC7E80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Sales-to-Total-Assets Ratio:</a:t>
            </a:r>
          </a:p>
          <a:p>
            <a:endParaRPr lang="en-US" b="0" dirty="0" smtClean="0"/>
          </a:p>
          <a:p>
            <a:pPr indent="-52388"/>
            <a:r>
              <a:rPr lang="en-US" b="0" dirty="0" smtClean="0"/>
              <a:t>=       </a:t>
            </a:r>
            <a:r>
              <a:rPr lang="en-US" b="0" u="sng" dirty="0" smtClean="0"/>
              <a:t>    Net Sales      </a:t>
            </a:r>
            <a:r>
              <a:rPr lang="en-US" b="0" dirty="0" smtClean="0"/>
              <a:t>.</a:t>
            </a:r>
          </a:p>
          <a:p>
            <a:pPr indent="-52388"/>
            <a:r>
              <a:rPr lang="en-US" b="0" dirty="0" smtClean="0"/>
              <a:t>		Ave total assets</a:t>
            </a:r>
          </a:p>
          <a:p>
            <a:pPr indent="-52388"/>
            <a:endParaRPr lang="en-US" b="0" dirty="0" smtClean="0"/>
          </a:p>
          <a:p>
            <a:pPr indent="-52388"/>
            <a:r>
              <a:rPr lang="en-US" b="0" dirty="0" smtClean="0"/>
              <a:t>= 	</a:t>
            </a:r>
            <a:r>
              <a:rPr lang="en-US" b="0" u="sng" dirty="0" smtClean="0"/>
              <a:t>     575,000                 </a:t>
            </a:r>
            <a:r>
              <a:rPr lang="en-US" b="0" dirty="0" smtClean="0"/>
              <a:t>.</a:t>
            </a:r>
          </a:p>
          <a:p>
            <a:pPr indent="-52388"/>
            <a:r>
              <a:rPr lang="en-US" b="0" dirty="0" smtClean="0"/>
              <a:t>	       (446,000 + 343,000)/2</a:t>
            </a:r>
          </a:p>
          <a:p>
            <a:pPr indent="-52388"/>
            <a:r>
              <a:rPr lang="en-US" b="0" dirty="0" smtClean="0"/>
              <a:t>   </a:t>
            </a:r>
          </a:p>
          <a:p>
            <a:pPr indent="-52388"/>
            <a:r>
              <a:rPr lang="en-US" b="0" dirty="0" smtClean="0"/>
              <a:t>= 	1.458 times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F8DE6-0B62-4C34-B839-DBB479645D6E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 on Total Assets (ROA):</a:t>
            </a:r>
          </a:p>
          <a:p>
            <a:endParaRPr lang="en-US" dirty="0" smtClean="0"/>
          </a:p>
          <a:p>
            <a:pPr indent="-114300"/>
            <a:r>
              <a:rPr lang="en-US" b="0" dirty="0" smtClean="0"/>
              <a:t>=       </a:t>
            </a:r>
            <a:r>
              <a:rPr lang="en-US" b="0" u="sng" dirty="0" smtClean="0"/>
              <a:t>  Net profit        </a:t>
            </a:r>
            <a:r>
              <a:rPr lang="en-US" b="0" dirty="0" smtClean="0"/>
              <a:t>.</a:t>
            </a:r>
          </a:p>
          <a:p>
            <a:pPr indent="-114300"/>
            <a:r>
              <a:rPr lang="en-US" b="0" dirty="0" smtClean="0"/>
              <a:t>		Ave total assets</a:t>
            </a:r>
          </a:p>
          <a:p>
            <a:pPr indent="-114300"/>
            <a:endParaRPr lang="en-US" b="0" dirty="0" smtClean="0"/>
          </a:p>
          <a:p>
            <a:pPr indent="-114300"/>
            <a:r>
              <a:rPr lang="en-US" b="0" dirty="0" smtClean="0"/>
              <a:t>=    </a:t>
            </a:r>
            <a:r>
              <a:rPr lang="en-US" b="0" u="sng" dirty="0" smtClean="0"/>
              <a:t>       19,000                   .</a:t>
            </a:r>
            <a:endParaRPr lang="en-US" b="0" dirty="0" smtClean="0"/>
          </a:p>
          <a:p>
            <a:pPr indent="-114300"/>
            <a:r>
              <a:rPr lang="en-US" b="0" dirty="0" smtClean="0"/>
              <a:t>	    (446,000 + 343,000)/2</a:t>
            </a:r>
          </a:p>
          <a:p>
            <a:pPr indent="-114300"/>
            <a:endParaRPr lang="en-US" b="0" dirty="0" smtClean="0"/>
          </a:p>
          <a:p>
            <a:pPr indent="-114300"/>
            <a:r>
              <a:rPr lang="en-US" b="0" dirty="0" smtClean="0"/>
              <a:t>=   .048 or 4.8%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E82D1A-9BE4-4768-976D-3C825BC09BD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 Model: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decomposition of ROA into the product of the net profit margin and the sales-to-total-assets ratio</a:t>
            </a:r>
          </a:p>
          <a:p>
            <a:r>
              <a:rPr lang="en-US" b="0" dirty="0" smtClean="0"/>
              <a:t>	ROA </a:t>
            </a:r>
          </a:p>
          <a:p>
            <a:r>
              <a:rPr lang="en-US" b="0" dirty="0" smtClean="0"/>
              <a:t>		= (Net profit / sales) x (Net sales / Ave. total assets)</a:t>
            </a:r>
          </a:p>
          <a:p>
            <a:r>
              <a:rPr lang="en-US" b="0" dirty="0" smtClean="0"/>
              <a:t>		= (19,000/575,000) x (575,000/ 					(446,000 + 343,000)/2)</a:t>
            </a:r>
          </a:p>
          <a:p>
            <a:r>
              <a:rPr lang="en-US" b="0" dirty="0" smtClean="0"/>
              <a:t>		=.0330 x 1.458 = .048 or 4.8%</a:t>
            </a:r>
          </a:p>
          <a:p>
            <a:endParaRPr lang="en-US" dirty="0" smtClean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4D6DD4-900B-4E3F-A649-35B248A01B11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Financial Measure by Life Cycle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5ED45C-B7F9-44CB-BCAF-682FD18A5B26}" type="slidenum">
              <a:rPr lang="en-US" u="none" smtClean="0"/>
              <a:pPr/>
              <a:t>3</a:t>
            </a:fld>
            <a:endParaRPr lang="en-US" u="none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1600200"/>
            <a:ext cx="85629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 on Equity (ROE):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         </a:t>
            </a:r>
            <a:r>
              <a:rPr lang="en-US" b="0" u="sng" dirty="0" smtClean="0"/>
              <a:t>   Net Income          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		   Ave owners’ equity</a:t>
            </a:r>
          </a:p>
          <a:p>
            <a:endParaRPr lang="en-US" b="0" dirty="0" smtClean="0"/>
          </a:p>
          <a:p>
            <a:r>
              <a:rPr lang="en-US" b="0" dirty="0" smtClean="0"/>
              <a:t>     = 	   </a:t>
            </a:r>
            <a:r>
              <a:rPr lang="en-US" b="0" u="sng" dirty="0" smtClean="0"/>
              <a:t>              19,000           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	     	   (162,000 + 143,000)/2</a:t>
            </a:r>
          </a:p>
          <a:p>
            <a:endParaRPr lang="en-US" b="0" dirty="0" smtClean="0"/>
          </a:p>
          <a:p>
            <a:r>
              <a:rPr lang="en-US" b="0" dirty="0" smtClean="0"/>
              <a:t>     =    .1246 or 12.46% (or 12.5% rounded)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B82680-9B37-4AF0-A400-B16152A19BE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Profitability &amp; Efficiency 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ROE Model: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decomposition of ROE into the product of the net profit margin,  sales-to-total-assets ratio, and equity multiplier</a:t>
            </a:r>
          </a:p>
          <a:p>
            <a:r>
              <a:rPr lang="en-US" b="0" dirty="0" smtClean="0"/>
              <a:t>	ROE </a:t>
            </a:r>
          </a:p>
          <a:p>
            <a:r>
              <a:rPr lang="en-US" b="0" dirty="0" smtClean="0"/>
              <a:t>		= (Net profit / sales) x (Net sales / Ave. total assets)		  		x  (Ave. total assets / Ave. equity)</a:t>
            </a:r>
          </a:p>
          <a:p>
            <a:r>
              <a:rPr lang="en-US" b="0" dirty="0" smtClean="0"/>
              <a:t>		=  3.3% x 1.46% x 2.59% = 12.5%</a:t>
            </a:r>
          </a:p>
          <a:p>
            <a:endParaRPr lang="en-US" dirty="0" smtClean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4B3374-D860-4395-A8A6-1D0D24F5BD3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Profitability &amp; Efficiency Performance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2F0807-2441-4133-A8EE-0959411F75F1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34287" cy="39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Industry </a:t>
            </a:r>
            <a:r>
              <a:rPr lang="en-US" dirty="0" err="1" smtClean="0"/>
              <a:t>Comparables</a:t>
            </a:r>
            <a:r>
              <a:rPr lang="en-US" dirty="0" smtClean="0"/>
              <a:t> Analysis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8B8816-E327-435F-AF21-452E964AD62B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91200" cy="46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Financial Ratio &amp; Analysis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Financial Ratios: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show the relationship between two or more financial variables</a:t>
            </a:r>
          </a:p>
          <a:p>
            <a:r>
              <a:rPr lang="en-US" dirty="0" smtClean="0"/>
              <a:t>Trend Analysis: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used to examine a venture’s performance over time</a:t>
            </a:r>
          </a:p>
          <a:p>
            <a:r>
              <a:rPr lang="en-US" dirty="0" smtClean="0"/>
              <a:t>Cross-sectional Analysis: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used to compare a venture’s performance against another firm at the same point in time</a:t>
            </a:r>
          </a:p>
          <a:p>
            <a:r>
              <a:rPr lang="en-US" dirty="0" smtClean="0"/>
              <a:t>Industry </a:t>
            </a:r>
            <a:r>
              <a:rPr lang="en-US" dirty="0" err="1" smtClean="0"/>
              <a:t>Comparables</a:t>
            </a:r>
            <a:r>
              <a:rPr lang="en-US" dirty="0" smtClean="0"/>
              <a:t> Analysis: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used to compare a venture’s performance against the average performance in the same industry</a:t>
            </a:r>
          </a:p>
          <a:p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1363D01-7887-4FC2-B0F8-FA2E07A2B7D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MPC Income Statements</a:t>
            </a:r>
            <a:endParaRPr lang="en-US" dirty="0" smtClean="0"/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05931A-9E62-4D2D-8300-A8850326490A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5817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Balance Sheets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04B9B2-9BD0-4221-8FEE-8BD6DAEF404D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947739"/>
            <a:ext cx="6353175" cy="47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Statements Of Cash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EF11-5A49-4DEF-84B0-07E449C0DD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867400" cy="466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9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Cash Burn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Burn: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a venture expends on its operating and financing expenses and its investments in assets</a:t>
            </a:r>
          </a:p>
          <a:p>
            <a:r>
              <a:rPr lang="en-US" dirty="0" smtClean="0"/>
              <a:t>Cash Burn Rate: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burn for a fixed period of time, typically a month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2BE61DF-BF07-48CE-97BB-F17F9AB16E9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Cash Burn / Build / Burn Rate</a:t>
            </a:r>
            <a:endParaRPr lang="en-US" dirty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Cash Burn = </a:t>
            </a:r>
          </a:p>
          <a:p>
            <a:r>
              <a:rPr lang="en-US" dirty="0"/>
              <a:t>	</a:t>
            </a:r>
            <a:r>
              <a:rPr lang="en-US" b="0" dirty="0" smtClean="0"/>
              <a:t>Inventory-related expenses + Admin expenses + Marketing expenses +   R&amp; D expense + Interest expenses + Change in prepaid expenses – (Change in accrued liabilities + Change in payables) + Capital investment + Taxes</a:t>
            </a:r>
          </a:p>
          <a:p>
            <a:endParaRPr lang="en-US" dirty="0" smtClean="0"/>
          </a:p>
          <a:p>
            <a:r>
              <a:rPr lang="en-US" dirty="0" smtClean="0"/>
              <a:t>MPC for 2013: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burn = 425,000 + 65,000 + 39,000 + 27,000 + 20,000 + 0 – (1,000 + 27,000) +50,000 + 8,000 = 606,000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Note 425,000 = 380,000 (COGS) + 45,000 (Change in Inv.)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23A51A-6051-4D74-8357-A380DDB3F6D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LeachMelicher_5thED</Template>
  <TotalTime>3737</TotalTime>
  <Words>385</Words>
  <Application>Microsoft Office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LeachMelicher_5thED</vt:lpstr>
      <vt:lpstr>Chapter  5</vt:lpstr>
      <vt:lpstr>CHAPTER 5: Learning Objectives</vt:lpstr>
      <vt:lpstr>Financial Measure by Life Cycle</vt:lpstr>
      <vt:lpstr>Financial Ratio &amp; Analysis</vt:lpstr>
      <vt:lpstr>MPC Income Statements</vt:lpstr>
      <vt:lpstr>MPC Balance Sheets</vt:lpstr>
      <vt:lpstr>MPC Statements Of Cash Flow</vt:lpstr>
      <vt:lpstr>Cash Burn </vt:lpstr>
      <vt:lpstr>Cash Burn / Build / Burn Rate</vt:lpstr>
      <vt:lpstr>Cash Burn / Build / Burn Rate </vt:lpstr>
      <vt:lpstr>Liquidity Ratios</vt:lpstr>
      <vt:lpstr>Liquidity Ratios</vt:lpstr>
      <vt:lpstr>Liquidity Ratios</vt:lpstr>
      <vt:lpstr>MPC Burn Rates &amp; Liquidity Ratios</vt:lpstr>
      <vt:lpstr>Leverage Ratios</vt:lpstr>
      <vt:lpstr>Measuring Financial Leverage</vt:lpstr>
      <vt:lpstr>Measuring Financial Leverage</vt:lpstr>
      <vt:lpstr>Measuring Financial Leverage</vt:lpstr>
      <vt:lpstr>Measuring Financial Leverage</vt:lpstr>
      <vt:lpstr>Measuring Financial Leverage</vt:lpstr>
      <vt:lpstr>MPC Leverage Ratio Performance</vt:lpstr>
      <vt:lpstr>Profitability &amp; Efficiency Ratios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Measuring Profitability &amp; Efficiency  </vt:lpstr>
      <vt:lpstr>MPC Profitability &amp; Efficiency Performance</vt:lpstr>
      <vt:lpstr>MPC Industry Comparables Analysis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5</dc:title>
  <dc:creator>Chris.Leach@colorado.edu</dc:creator>
  <cp:lastModifiedBy>Chris Leach</cp:lastModifiedBy>
  <cp:revision>182</cp:revision>
  <dcterms:created xsi:type="dcterms:W3CDTF">2002-12-19T00:13:47Z</dcterms:created>
  <dcterms:modified xsi:type="dcterms:W3CDTF">2014-04-30T20:52:03Z</dcterms:modified>
</cp:coreProperties>
</file>