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700" r:id="rId2"/>
  </p:sldMasterIdLst>
  <p:notesMasterIdLst>
    <p:notesMasterId r:id="rId23"/>
  </p:notesMasterIdLst>
  <p:sldIdLst>
    <p:sldId id="256" r:id="rId3"/>
    <p:sldId id="379" r:id="rId4"/>
    <p:sldId id="349" r:id="rId5"/>
    <p:sldId id="350" r:id="rId6"/>
    <p:sldId id="352" r:id="rId7"/>
    <p:sldId id="353" r:id="rId8"/>
    <p:sldId id="370" r:id="rId9"/>
    <p:sldId id="373" r:id="rId10"/>
    <p:sldId id="374" r:id="rId11"/>
    <p:sldId id="375" r:id="rId12"/>
    <p:sldId id="376" r:id="rId13"/>
    <p:sldId id="388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</p:sldIdLst>
  <p:sldSz cx="9144000" cy="73152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247" autoAdjust="0"/>
    <p:restoredTop sz="94699" autoAdjust="0"/>
  </p:normalViewPr>
  <p:slideViewPr>
    <p:cSldViewPr>
      <p:cViewPr varScale="1">
        <p:scale>
          <a:sx n="101" d="100"/>
          <a:sy n="101" d="100"/>
        </p:scale>
        <p:origin x="-1110" y="-96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u="none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685800"/>
            <a:ext cx="42862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u="none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 smtClean="0"/>
            </a:lvl1pPr>
          </a:lstStyle>
          <a:p>
            <a:pPr>
              <a:defRPr/>
            </a:pPr>
            <a:fld id="{39EEFB13-E5AD-4C6D-A3E8-2AD9F79A3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34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9" y="2824480"/>
            <a:ext cx="3571875" cy="44907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82"/>
            <a:ext cx="9146380" cy="731618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068159">
            <a:off x="817121" y="1845763"/>
            <a:ext cx="5648623" cy="1284593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037289">
            <a:off x="1212286" y="2635658"/>
            <a:ext cx="6511131" cy="351210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110906-BA55-4677-A09F-00688DFE59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118156">
            <a:off x="74056" y="6283433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none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b="1" u="none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EE47-584F-4532-97D3-B2AECA95CE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948"/>
            <a:ext cx="2057400" cy="49902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948"/>
            <a:ext cx="6019800" cy="49902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DA030-B052-42FC-9D23-C8C1ED3AB2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3" y="2824480"/>
            <a:ext cx="3571875" cy="44907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85"/>
            <a:ext cx="9146380" cy="731618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068159">
            <a:off x="817115" y="1845763"/>
            <a:ext cx="5648623" cy="1284593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037289">
            <a:off x="1212280" y="2635655"/>
            <a:ext cx="6511131" cy="351210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110906-BA55-4677-A09F-00688DFE59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118156">
            <a:off x="74054" y="6283430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none" cap="all" spc="200" dirty="0" smtClean="0">
                <a:solidFill>
                  <a:srgbClr val="FFFFFF"/>
                </a:solidFill>
              </a:rPr>
              <a:t>FIFTH Edition</a:t>
            </a:r>
            <a:endParaRPr lang="en-US" sz="1000" b="1" u="none" cap="all" spc="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33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48E88-8483-44D5-81AC-604333BF6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40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85"/>
            <a:ext cx="9146380" cy="731618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3" y="2824480"/>
            <a:ext cx="3571875" cy="449072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841853"/>
            <a:ext cx="5650992" cy="1288010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632857"/>
            <a:ext cx="6510528" cy="351130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A593D-977C-47EE-8566-41B9D82D54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118156">
            <a:off x="74054" y="6283430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none" cap="all" spc="200" dirty="0" smtClean="0">
                <a:solidFill>
                  <a:srgbClr val="FFFFFF"/>
                </a:solidFill>
              </a:rPr>
              <a:t>FIFTH Edition</a:t>
            </a:r>
            <a:endParaRPr lang="en-US" sz="1000" u="none" cap="all" spc="20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6571897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u="none" cap="all" spc="200" dirty="0">
                <a:solidFill>
                  <a:srgbClr val="FFFFFF"/>
                </a:solidFill>
              </a:rPr>
              <a:t>Entrepreneurial Finance</a:t>
            </a:r>
            <a:r>
              <a:rPr lang="en-US" sz="1400" u="none" dirty="0">
                <a:solidFill>
                  <a:srgbClr val="FFFFFF"/>
                </a:solidFill>
              </a:rPr>
              <a:t>: </a:t>
            </a:r>
            <a:r>
              <a:rPr lang="en-US" sz="1000" u="none" cap="all" spc="200" dirty="0">
                <a:solidFill>
                  <a:srgbClr val="FFFFFF"/>
                </a:solidFill>
              </a:rPr>
              <a:t>Leach &amp; Melicher</a:t>
            </a:r>
          </a:p>
        </p:txBody>
      </p:sp>
    </p:spTree>
    <p:extLst>
      <p:ext uri="{BB962C8B-B14F-4D97-AF65-F5344CB8AC3E}">
        <p14:creationId xmlns:p14="http://schemas.microsoft.com/office/powerpoint/2010/main" val="1519291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170432"/>
            <a:ext cx="3200400" cy="39599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170432"/>
            <a:ext cx="3200400" cy="39599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9C470-4E8A-41B2-8EFB-17E5625031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15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70432"/>
            <a:ext cx="3200400" cy="58521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815305"/>
            <a:ext cx="3200400" cy="331622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170432"/>
            <a:ext cx="3200400" cy="58521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815305"/>
            <a:ext cx="3200400" cy="331622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101FA-F89E-4C98-AD1E-8C53C02748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19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F0C25-DC76-4316-A4E6-6B4DAD32C4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93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718A54-6059-4C18-AAA8-1A35350E93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87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3" y="2824480"/>
            <a:ext cx="3571875" cy="44907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204789" y="-204787"/>
            <a:ext cx="73152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681178"/>
            <a:ext cx="5212080" cy="1162055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5" y="2793508"/>
            <a:ext cx="3807779" cy="354633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403611"/>
            <a:ext cx="5794760" cy="664868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A3B1E40-AE83-4D5F-9CE4-6DD1ED2753EE}" type="slidenum">
              <a:rPr lang="en-US" smtClean="0">
                <a:solidFill>
                  <a:srgbClr val="434342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118156">
            <a:off x="74054" y="6283430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none" cap="all" spc="200" dirty="0" smtClean="0">
                <a:solidFill>
                  <a:srgbClr val="FFFFFF"/>
                </a:solidFill>
              </a:rPr>
              <a:t>FIFTH Edition</a:t>
            </a:r>
            <a:endParaRPr lang="en-US" sz="1000" u="none" cap="all" spc="2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517514" y="6704130"/>
            <a:ext cx="4724400" cy="2926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29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48E88-8483-44D5-81AC-604333BF6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8" y="0"/>
            <a:ext cx="7115175" cy="7315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3" y="2824480"/>
            <a:ext cx="3571875" cy="44907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" y="5384800"/>
            <a:ext cx="3571875" cy="19304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832001"/>
            <a:ext cx="5486400" cy="92527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2" y="2325897"/>
            <a:ext cx="6096545" cy="79004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A9FCE-D9BB-46A0-A6EE-2C171007B3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118156">
            <a:off x="74054" y="6283430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none" cap="all" spc="200" dirty="0" smtClean="0">
                <a:solidFill>
                  <a:srgbClr val="FFFFFF"/>
                </a:solidFill>
              </a:rPr>
              <a:t>FIFTH Edition</a:t>
            </a:r>
            <a:endParaRPr lang="en-US" sz="1000" u="none" cap="all" spc="2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6200" y="6571897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u="none" cap="all" spc="200" dirty="0">
                <a:solidFill>
                  <a:srgbClr val="FFFFFF"/>
                </a:solidFill>
              </a:rPr>
              <a:t>Entrepreneurial Finance</a:t>
            </a:r>
            <a:r>
              <a:rPr lang="en-US" sz="1400" u="none" dirty="0">
                <a:solidFill>
                  <a:srgbClr val="FFFFFF"/>
                </a:solidFill>
              </a:rPr>
              <a:t>: </a:t>
            </a:r>
            <a:r>
              <a:rPr lang="en-US" sz="1000" u="none" cap="all" spc="200" dirty="0">
                <a:solidFill>
                  <a:srgbClr val="FFFFFF"/>
                </a:solidFill>
              </a:rPr>
              <a:t>Leach &amp; Melicher</a:t>
            </a:r>
          </a:p>
        </p:txBody>
      </p:sp>
    </p:spTree>
    <p:extLst>
      <p:ext uri="{BB962C8B-B14F-4D97-AF65-F5344CB8AC3E}">
        <p14:creationId xmlns:p14="http://schemas.microsoft.com/office/powerpoint/2010/main" val="1736172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EE47-584F-4532-97D3-B2AECA95CE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06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948"/>
            <a:ext cx="2057400" cy="49902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948"/>
            <a:ext cx="6019800" cy="49902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DA030-B052-42FC-9D23-C8C1ED3AB2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97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82"/>
            <a:ext cx="9146380" cy="731618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9" y="2824480"/>
            <a:ext cx="3571875" cy="449072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841853"/>
            <a:ext cx="5650992" cy="1288010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632857"/>
            <a:ext cx="6510528" cy="351130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A593D-977C-47EE-8566-41B9D82D54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118156">
            <a:off x="74056" y="6283433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none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u="none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6571901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Entrepreneurial Finance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: </a:t>
            </a:r>
            <a:r>
              <a:rPr lang="en-US" sz="1000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Leach &amp; Melicher</a:t>
            </a:r>
            <a:endParaRPr lang="en-US" sz="1000" u="none" kern="1200" cap="all" spc="200" baseline="0" noProof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170432"/>
            <a:ext cx="3200400" cy="39599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170432"/>
            <a:ext cx="3200400" cy="39599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9C470-4E8A-41B2-8EFB-17E5625031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70432"/>
            <a:ext cx="3200400" cy="58521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815305"/>
            <a:ext cx="3200400" cy="331622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170432"/>
            <a:ext cx="3200400" cy="58521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815305"/>
            <a:ext cx="3200400" cy="331622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101FA-F89E-4C98-AD1E-8C53C02748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F0C25-DC76-4316-A4E6-6B4DAD32C4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718A54-6059-4C18-AAA8-1A35350E93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9" y="2824480"/>
            <a:ext cx="3571875" cy="44907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204789" y="-204787"/>
            <a:ext cx="73152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681182"/>
            <a:ext cx="5212080" cy="1162055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61" y="2793511"/>
            <a:ext cx="3807779" cy="354633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403611"/>
            <a:ext cx="5794760" cy="664868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A3B1E40-AE83-4D5F-9CE4-6DD1ED2753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9118156">
            <a:off x="74056" y="6283433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none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u="none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517514" y="6704130"/>
            <a:ext cx="4724400" cy="2926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34" y="0"/>
            <a:ext cx="7115175" cy="7315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9" y="2824480"/>
            <a:ext cx="3571875" cy="44907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" y="5384800"/>
            <a:ext cx="3571875" cy="19304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832001"/>
            <a:ext cx="5486400" cy="92527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8" y="2325897"/>
            <a:ext cx="6096545" cy="79004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A9FCE-D9BB-46A0-A6EE-2C171007B3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118156">
            <a:off x="74056" y="6283433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none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u="none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6200" y="6571901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Entrepreneurial Finance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: </a:t>
            </a:r>
            <a:r>
              <a:rPr lang="en-US" sz="1000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Leach &amp; Melicher</a:t>
            </a:r>
            <a:endParaRPr lang="en-US" sz="1000" u="none" kern="1200" cap="all" spc="200" baseline="0" noProof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096004"/>
            <a:ext cx="3574257" cy="12192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096000"/>
            <a:ext cx="9146380" cy="121920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90144"/>
            <a:ext cx="752094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74008"/>
            <a:ext cx="7520940" cy="381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582210"/>
            <a:ext cx="502920" cy="53644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CC9C51A-2EA4-4BCD-93AD-D10E65AF51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844365">
            <a:off x="45032" y="6612938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none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b="1" u="none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6571901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Entrepreneurial Finance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: </a:t>
            </a:r>
            <a:r>
              <a:rPr lang="en-US" sz="1000" b="1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Leach &amp; Melicher</a:t>
            </a:r>
            <a:endParaRPr lang="en-US" sz="1000" b="1" u="none" kern="1200" cap="all" spc="200" baseline="0" noProof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096001"/>
            <a:ext cx="3574257" cy="12192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096000"/>
            <a:ext cx="9146380" cy="121920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90144"/>
            <a:ext cx="752094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74005"/>
            <a:ext cx="7520940" cy="381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582210"/>
            <a:ext cx="502920" cy="53644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CC9C51A-2EA4-4BCD-93AD-D10E65AF51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844365">
            <a:off x="45026" y="6612935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none" cap="all" spc="200" dirty="0" smtClean="0">
                <a:solidFill>
                  <a:srgbClr val="FFFFFF"/>
                </a:solidFill>
              </a:rPr>
              <a:t>FIFTH Edition</a:t>
            </a:r>
            <a:endParaRPr lang="en-US" sz="1000" b="1" u="none" cap="all" spc="200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6571897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u="none" cap="all" spc="200" dirty="0">
                <a:solidFill>
                  <a:srgbClr val="FFFFFF"/>
                </a:solidFill>
              </a:rPr>
              <a:t>Entrepreneurial Finance</a:t>
            </a:r>
            <a:r>
              <a:rPr lang="en-US" sz="1400" b="1" u="none" dirty="0">
                <a:solidFill>
                  <a:srgbClr val="FFFFFF"/>
                </a:solidFill>
              </a:rPr>
              <a:t>: </a:t>
            </a:r>
            <a:r>
              <a:rPr lang="en-US" sz="1000" b="1" u="none" cap="all" spc="200" dirty="0">
                <a:solidFill>
                  <a:srgbClr val="FFFFFF"/>
                </a:solidFill>
              </a:rPr>
              <a:t>Leach &amp; Melicher</a:t>
            </a:r>
          </a:p>
        </p:txBody>
      </p:sp>
    </p:spTree>
    <p:extLst>
      <p:ext uri="{BB962C8B-B14F-4D97-AF65-F5344CB8AC3E}">
        <p14:creationId xmlns:p14="http://schemas.microsoft.com/office/powerpoint/2010/main" val="296334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Managing cash flow</a:t>
            </a:r>
            <a:endParaRPr lang="en-US" dirty="0" smtClean="0"/>
          </a:p>
        </p:txBody>
      </p:sp>
      <p:sp>
        <p:nvSpPr>
          <p:cNvPr id="15362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1603689C-B6EC-48B3-B63E-A2944272CAC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1066808" y="812801"/>
            <a:ext cx="3749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u="none"/>
              <a:t>ENTREPRENEURIAL FINANCE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white">
          <a:xfrm>
            <a:off x="5943608" y="1985665"/>
            <a:ext cx="2835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none" dirty="0">
                <a:solidFill>
                  <a:schemeClr val="bg1"/>
                </a:solidFill>
              </a:rPr>
              <a:t>         </a:t>
            </a:r>
            <a:r>
              <a:rPr lang="en-US" sz="1100" b="1" u="none" cap="all" spc="200" dirty="0">
                <a:solidFill>
                  <a:srgbClr val="FFFFFF"/>
                </a:solidFill>
              </a:rPr>
              <a:t>Leach &amp; Melicher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white">
          <a:xfrm>
            <a:off x="3898900" y="6215363"/>
            <a:ext cx="48006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1" u="none" cap="all" spc="200" dirty="0">
                <a:solidFill>
                  <a:srgbClr val="FFFFFF"/>
                </a:solidFill>
              </a:rPr>
              <a:t>© 2015  South-Western Cengage </a:t>
            </a:r>
            <a:r>
              <a:rPr lang="en-US" sz="1000" b="1" u="none" cap="all" spc="200" dirty="0" smtClean="0">
                <a:solidFill>
                  <a:srgbClr val="FFFFFF"/>
                </a:solidFill>
              </a:rPr>
              <a:t>Learning</a:t>
            </a:r>
            <a:endParaRPr lang="en-US" sz="1000" b="1" u="none" cap="all" spc="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PDC Company Operating &amp; Cash Budget</a:t>
            </a:r>
            <a:endParaRPr lang="en-US" dirty="0" smtClean="0"/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0DE5DBB0-75F2-41EB-A19C-125ED0D4E2C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96" y="1576392"/>
            <a:ext cx="865822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91E349FA-2587-4E74-B3FB-2BB33B171FD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816" y="20425"/>
            <a:ext cx="5983778" cy="609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With Projected Financials</a:t>
            </a:r>
            <a:endParaRPr lang="en-US" dirty="0" smtClean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check on the cash budget, you can get the exact same cash balance by constructing a full set of financial statements.  See Exhibits 6.3 – 6.5 in the textbook.</a:t>
            </a:r>
            <a:endParaRPr lang="en-US" dirty="0" smtClean="0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30814C73-0FB0-4B1F-BE3C-0A5FDB728E03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0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/>
      <p:bldP spid="1802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Cycle</a:t>
            </a:r>
            <a:endParaRPr lang="en-US" dirty="0"/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931679A6-C807-4C9A-90B7-10FDFAF3AAE0}" type="slidenum">
              <a:rPr lang="en-US" u="none" smtClean="0">
                <a:solidFill>
                  <a:srgbClr val="000000"/>
                </a:solidFill>
              </a:rPr>
              <a:pPr/>
              <a:t>13</a:t>
            </a:fld>
            <a:endParaRPr lang="en-US" u="none" smtClean="0">
              <a:solidFill>
                <a:srgbClr val="000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833" y="1219200"/>
            <a:ext cx="6781800" cy="459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88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Conversion Period Ratios</a:t>
            </a:r>
            <a:endParaRPr lang="en-US" dirty="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Conversion Period Ratio: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indicates the average time it takes in days to convert certain current assets and current liability accounts into cash</a:t>
            </a:r>
          </a:p>
          <a:p>
            <a:r>
              <a:rPr lang="en-US" dirty="0" smtClean="0"/>
              <a:t>Operating Cycle:  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time it takes to purchase, produce, and sell the venture’s products plus the time needed to collect receivables if the sales are on credit</a:t>
            </a:r>
          </a:p>
          <a:p>
            <a:r>
              <a:rPr lang="en-US" dirty="0" smtClean="0"/>
              <a:t>Cash Conversion Cycle: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sum of the inventory-to-sale conversion period and the sales-to-cash conversion period less the purchase-to-payment conversion period</a:t>
            </a:r>
            <a:endParaRPr lang="en-US" b="0" dirty="0" smtClean="0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87B22E53-7279-4923-9D8D-42C81F157B0B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7475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  <p:bldP spid="993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Measuring Conversion Times</a:t>
            </a:r>
            <a:endParaRPr lang="en-US" dirty="0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Inventory-to-Sale Conversion Period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b="0" dirty="0" smtClean="0"/>
              <a:t>=  Ave. Inventories</a:t>
            </a:r>
          </a:p>
          <a:p>
            <a:r>
              <a:rPr lang="en-US" b="0" dirty="0" smtClean="0"/>
              <a:t>		(CGS / 365)</a:t>
            </a:r>
          </a:p>
          <a:p>
            <a:r>
              <a:rPr lang="en-US" b="0" dirty="0" smtClean="0"/>
              <a:t>   	= </a:t>
            </a:r>
            <a:r>
              <a:rPr lang="en-US" b="0" u="sng" dirty="0" smtClean="0"/>
              <a:t>(140,000 + 95,000)/2 </a:t>
            </a:r>
            <a:r>
              <a:rPr lang="en-US" b="0" dirty="0" smtClean="0"/>
              <a:t> = </a:t>
            </a:r>
            <a:r>
              <a:rPr lang="en-US" b="0" u="sng" dirty="0" smtClean="0"/>
              <a:t>117,500</a:t>
            </a:r>
          </a:p>
          <a:p>
            <a:r>
              <a:rPr lang="en-US" b="0" dirty="0" smtClean="0"/>
              <a:t>		   380,000/365	          1041</a:t>
            </a:r>
          </a:p>
          <a:p>
            <a:r>
              <a:rPr lang="en-US" b="0" dirty="0" smtClean="0"/>
              <a:t>	= 112.9 days</a:t>
            </a:r>
            <a:endParaRPr lang="en-US" b="0" dirty="0" smtClean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73813B82-CD28-4057-985F-A39420D3D10E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6366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/>
      <p:bldP spid="10035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Measuring Conversion Times</a:t>
            </a:r>
            <a:endParaRPr lang="en-US" dirty="0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New I-to-S, Can Solve for New Average Inventories</a:t>
            </a:r>
          </a:p>
          <a:p>
            <a:endParaRPr lang="en-US" b="0" dirty="0" smtClean="0"/>
          </a:p>
          <a:p>
            <a:r>
              <a:rPr lang="en-US" b="0" dirty="0" smtClean="0"/>
              <a:t>	=  Inventory-to-Sale Conversion Period </a:t>
            </a:r>
          </a:p>
          <a:p>
            <a:r>
              <a:rPr lang="en-US" b="0" dirty="0" smtClean="0"/>
              <a:t>		x (COGS/365)</a:t>
            </a:r>
          </a:p>
          <a:p>
            <a:r>
              <a:rPr lang="en-US" b="0" dirty="0" smtClean="0"/>
              <a:t>	</a:t>
            </a:r>
          </a:p>
          <a:p>
            <a:r>
              <a:rPr lang="en-US" b="0" dirty="0" smtClean="0"/>
              <a:t>	= 105.7 X $1,041</a:t>
            </a:r>
          </a:p>
          <a:p>
            <a:r>
              <a:rPr lang="en-US" b="0" dirty="0" smtClean="0"/>
              <a:t>	= $110,000 (rounded)</a:t>
            </a:r>
          </a:p>
          <a:p>
            <a:endParaRPr lang="en-US" dirty="0" smtClean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4DCA79C3-8B80-41D8-8B25-13848FF7C6F8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2963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/>
      <p:bldP spid="11469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Measuring Conversion Times</a:t>
            </a:r>
            <a:endParaRPr lang="en-US" dirty="0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Sale-to-Cash Conversion Period:</a:t>
            </a:r>
          </a:p>
          <a:p>
            <a:endParaRPr lang="en-US" dirty="0" smtClean="0"/>
          </a:p>
          <a:p>
            <a:pPr indent="-173038"/>
            <a:r>
              <a:rPr lang="en-US" b="0" dirty="0" smtClean="0"/>
              <a:t>=     </a:t>
            </a:r>
            <a:r>
              <a:rPr lang="en-US" b="0" u="sng" dirty="0" smtClean="0"/>
              <a:t>Ave Receivables</a:t>
            </a:r>
          </a:p>
          <a:p>
            <a:pPr indent="-173038"/>
            <a:r>
              <a:rPr lang="en-US" b="0" dirty="0" smtClean="0"/>
              <a:t>	     (Net Sales/365)</a:t>
            </a:r>
          </a:p>
          <a:p>
            <a:pPr indent="-173038"/>
            <a:r>
              <a:rPr lang="en-US" b="0" dirty="0" smtClean="0"/>
              <a:t>=  </a:t>
            </a:r>
            <a:r>
              <a:rPr lang="en-US" b="0" u="sng" dirty="0" smtClean="0"/>
              <a:t>(105,000 + 75,000)/2</a:t>
            </a:r>
          </a:p>
          <a:p>
            <a:pPr indent="-173038"/>
            <a:r>
              <a:rPr lang="en-US" b="0" dirty="0" smtClean="0"/>
              <a:t>		575,000/365</a:t>
            </a:r>
          </a:p>
          <a:p>
            <a:pPr indent="-173038"/>
            <a:r>
              <a:rPr lang="en-US" b="0" dirty="0" smtClean="0"/>
              <a:t>=  57.1 days</a:t>
            </a:r>
            <a:endParaRPr lang="en-US" b="0" dirty="0" smtClean="0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FD5D065C-CE1B-4D91-9CCC-B18BEE679FB8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7746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/>
      <p:bldP spid="1034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Measuring Conversion Times</a:t>
            </a:r>
            <a:endParaRPr lang="en-US" dirty="0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Purchase-to-Payment Conversion Period: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b="0" dirty="0" smtClean="0"/>
              <a:t>=  Ave Payables + Ave Accrued Liabilities</a:t>
            </a:r>
          </a:p>
          <a:p>
            <a:r>
              <a:rPr lang="en-US" b="0" dirty="0" smtClean="0"/>
              <a:t>			(COGS / 365)</a:t>
            </a:r>
          </a:p>
          <a:p>
            <a:r>
              <a:rPr lang="en-US" b="0" dirty="0" smtClean="0"/>
              <a:t>     = (84,000+57,000)/2 + (10,000+9,000)/2</a:t>
            </a:r>
          </a:p>
          <a:p>
            <a:r>
              <a:rPr lang="en-US" b="0" dirty="0" smtClean="0"/>
              <a:t>		                380,000/365</a:t>
            </a:r>
          </a:p>
          <a:p>
            <a:r>
              <a:rPr lang="en-US" b="0" dirty="0" smtClean="0"/>
              <a:t>	= 76.8 days</a:t>
            </a:r>
            <a:endParaRPr lang="en-US" b="0" dirty="0" smtClean="0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7925A4BA-3C41-4BE5-BBC7-B0935F244913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3238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Measuring Conversion Times</a:t>
            </a:r>
            <a:endParaRPr lang="en-US" dirty="0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Cash Conversion Cycle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b="0" dirty="0" smtClean="0"/>
              <a:t>=  Inventory-to-Sale Conversion Period </a:t>
            </a:r>
          </a:p>
          <a:p>
            <a:r>
              <a:rPr lang="en-US" b="0" dirty="0" smtClean="0"/>
              <a:t>	+ Sale-to-Cash Conversion Period </a:t>
            </a:r>
          </a:p>
          <a:p>
            <a:r>
              <a:rPr lang="en-US" b="0" dirty="0" smtClean="0"/>
              <a:t>	– Purchase-to-Payment Conversion</a:t>
            </a:r>
          </a:p>
          <a:p>
            <a:endParaRPr lang="en-US" b="0" dirty="0" smtClean="0"/>
          </a:p>
          <a:p>
            <a:r>
              <a:rPr lang="en-US" b="0" dirty="0" smtClean="0"/>
              <a:t> 	= 112.9 days + 57.1 days – 76.8 days </a:t>
            </a:r>
          </a:p>
          <a:p>
            <a:r>
              <a:rPr lang="en-US" b="0" dirty="0" smtClean="0"/>
              <a:t>	= 93.2 days</a:t>
            </a:r>
            <a:endParaRPr lang="en-US" b="0" dirty="0" smtClean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67B26DF5-9334-4D02-8CC1-928A5BF50386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1793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/>
      <p:bldP spid="1054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 a cash budget and determine the timing and amount of any monthly cash needs</a:t>
            </a:r>
          </a:p>
          <a:p>
            <a:r>
              <a:rPr lang="en-US" dirty="0" smtClean="0"/>
              <a:t>Describe how short-term projected statements of cash flows relate to cash budgets</a:t>
            </a:r>
          </a:p>
          <a:p>
            <a:r>
              <a:rPr lang="en-US" dirty="0" smtClean="0"/>
              <a:t>Explain why short-term projected statements of cash flow are important to the entrepreneur</a:t>
            </a:r>
          </a:p>
          <a:p>
            <a:endParaRPr lang="en-US" dirty="0" smtClean="0"/>
          </a:p>
        </p:txBody>
      </p:sp>
      <p:sp>
        <p:nvSpPr>
          <p:cNvPr id="16388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and describe the use and value of conversion period ratios to the entrepreneur</a:t>
            </a:r>
            <a:endParaRPr lang="en-US" dirty="0" smtClean="0"/>
          </a:p>
        </p:txBody>
      </p:sp>
      <p:sp>
        <p:nvSpPr>
          <p:cNvPr id="163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A21C5DD2-E950-42BD-B410-CE319AEF7C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6:</a:t>
            </a:r>
            <a:br>
              <a:rPr lang="en-US" smtClean="0"/>
            </a:br>
            <a:r>
              <a:rPr lang="en-US" smtClean="0"/>
              <a:t>Learning Objectives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MPC </a:t>
            </a:r>
            <a:r>
              <a:rPr lang="en-US" dirty="0" smtClean="0"/>
              <a:t>Conversion </a:t>
            </a:r>
            <a:r>
              <a:rPr lang="en-US" dirty="0" smtClean="0"/>
              <a:t>Period Performance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1945B674-DFE7-4BA8-9942-09FD32EF3A8B}" type="slidenum">
              <a:rPr lang="en-US" u="none" smtClean="0">
                <a:solidFill>
                  <a:srgbClr val="000000"/>
                </a:solidFill>
              </a:rPr>
              <a:pPr/>
              <a:t>20</a:t>
            </a:fld>
            <a:endParaRPr lang="en-US" u="none" smtClean="0">
              <a:solidFill>
                <a:srgbClr val="00000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8001000" cy="244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711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4452D18A-D71A-4C10-835F-F198A0EFDCC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0"/>
            <a:ext cx="5638800" cy="6089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Venture Life Cycle: </a:t>
            </a:r>
            <a:br>
              <a:rPr lang="en-US" smtClean="0"/>
            </a:br>
            <a:r>
              <a:rPr lang="en-US" smtClean="0"/>
              <a:t>Operating And Financial Decisions</a:t>
            </a:r>
            <a:endParaRPr lang="en-US" dirty="0" smtClean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Development Stage:</a:t>
            </a:r>
          </a:p>
          <a:p>
            <a:pPr lvl="1"/>
            <a:r>
              <a:rPr lang="en-US" smtClean="0"/>
              <a:t>Screen Business Ideas</a:t>
            </a:r>
          </a:p>
          <a:p>
            <a:pPr lvl="1"/>
            <a:r>
              <a:rPr lang="en-US" smtClean="0"/>
              <a:t>Prepare Business Plan</a:t>
            </a:r>
          </a:p>
          <a:p>
            <a:pPr lvl="1"/>
            <a:r>
              <a:rPr lang="en-US" smtClean="0"/>
              <a:t>Obtain Seed Financing</a:t>
            </a:r>
          </a:p>
          <a:p>
            <a:r>
              <a:rPr lang="en-US" smtClean="0"/>
              <a:t>Startup Stage:</a:t>
            </a:r>
          </a:p>
          <a:p>
            <a:pPr lvl="1"/>
            <a:r>
              <a:rPr lang="en-US" smtClean="0"/>
              <a:t>Choose Organizational Form</a:t>
            </a:r>
          </a:p>
          <a:p>
            <a:pPr lvl="1"/>
            <a:r>
              <a:rPr lang="en-US" smtClean="0"/>
              <a:t>Prepare Initial Financial Statements</a:t>
            </a:r>
          </a:p>
          <a:p>
            <a:pPr lvl="1"/>
            <a:r>
              <a:rPr lang="en-US" smtClean="0"/>
              <a:t>Obtain First Round Financing</a:t>
            </a:r>
            <a:endParaRPr lang="en-US" smtClean="0"/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70ED332F-8991-45DD-8AC3-9D51BA54E0A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/>
      <p:bldP spid="1413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Venture Life Cycle: </a:t>
            </a:r>
            <a:br>
              <a:rPr lang="en-US" smtClean="0"/>
            </a:br>
            <a:r>
              <a:rPr lang="en-US" smtClean="0"/>
              <a:t>Operating And Financial Decisions</a:t>
            </a:r>
            <a:endParaRPr lang="en-US" dirty="0" smtClean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Survival Stage:</a:t>
            </a:r>
          </a:p>
          <a:p>
            <a:pPr lvl="1"/>
            <a:r>
              <a:rPr lang="en-US" smtClean="0"/>
              <a:t>Monitor Financial Performance</a:t>
            </a:r>
          </a:p>
          <a:p>
            <a:pPr lvl="1"/>
            <a:r>
              <a:rPr lang="en-US" smtClean="0"/>
              <a:t>Project Cash Needs</a:t>
            </a:r>
          </a:p>
          <a:p>
            <a:pPr lvl="1"/>
            <a:r>
              <a:rPr lang="en-US" smtClean="0"/>
              <a:t>Obtain First Round Financing</a:t>
            </a:r>
          </a:p>
          <a:p>
            <a:pPr lvl="1"/>
            <a:r>
              <a:rPr lang="en-US" smtClean="0"/>
              <a:t>Possible Actions: Liquidate v. Restructure</a:t>
            </a:r>
          </a:p>
          <a:p>
            <a:r>
              <a:rPr lang="en-US" smtClean="0"/>
              <a:t>Rapid Growth Stage:</a:t>
            </a:r>
          </a:p>
          <a:p>
            <a:pPr lvl="1"/>
            <a:r>
              <a:rPr lang="en-US" smtClean="0"/>
              <a:t>Create and Build Value</a:t>
            </a:r>
          </a:p>
          <a:p>
            <a:pPr lvl="1"/>
            <a:r>
              <a:rPr lang="en-US" smtClean="0"/>
              <a:t>Obtain Additional Financing</a:t>
            </a:r>
          </a:p>
          <a:p>
            <a:pPr lvl="1"/>
            <a:r>
              <a:rPr lang="en-US" smtClean="0"/>
              <a:t>Examine Exit Opportunities</a:t>
            </a:r>
          </a:p>
          <a:p>
            <a:pPr lvl="1"/>
            <a:r>
              <a:rPr lang="en-US" smtClean="0"/>
              <a:t>Possible Actions: Go Public v. Sell/Merge</a:t>
            </a:r>
            <a:endParaRPr lang="en-US" smtClean="0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FD6CAAAC-FC33-4607-87BB-61E55FC72F5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/>
      <p:bldP spid="1443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Venture Life Cycle: Operating And Financial Decisions</a:t>
            </a:r>
            <a:endParaRPr lang="en-US" dirty="0" smtClean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Early-Maturity Stage:</a:t>
            </a:r>
          </a:p>
          <a:p>
            <a:pPr lvl="1"/>
            <a:r>
              <a:rPr lang="en-US" dirty="0" smtClean="0"/>
              <a:t>Manage Ongoing Operations</a:t>
            </a:r>
          </a:p>
          <a:p>
            <a:pPr lvl="1"/>
            <a:r>
              <a:rPr lang="en-US" dirty="0" smtClean="0"/>
              <a:t>Maintain and Add Value</a:t>
            </a:r>
          </a:p>
          <a:p>
            <a:pPr lvl="1"/>
            <a:r>
              <a:rPr lang="en-US" dirty="0" smtClean="0"/>
              <a:t>Obtain Seasoned Financing	</a:t>
            </a:r>
            <a:endParaRPr lang="en-US" dirty="0" smtClean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68BD9A2F-4A85-48B4-81CE-6ED2BFFBA7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/>
      <p:bldP spid="1454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Short-term Cash Planning Tools</a:t>
            </a:r>
            <a:endParaRPr lang="en-US" dirty="0" smtClean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Sales Schedule</a:t>
            </a:r>
          </a:p>
          <a:p>
            <a:r>
              <a:rPr lang="en-US" smtClean="0"/>
              <a:t>Purchase Schedule</a:t>
            </a:r>
          </a:p>
          <a:p>
            <a:r>
              <a:rPr lang="en-US" smtClean="0"/>
              <a:t>Wages and Commission Schedule</a:t>
            </a:r>
          </a:p>
          <a:p>
            <a:r>
              <a:rPr lang="en-US" smtClean="0"/>
              <a:t>Cash Budget</a:t>
            </a:r>
          </a:p>
          <a:p>
            <a:endParaRPr lang="en-US" smtClean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954D67E6-DBE0-4595-A424-4B6D0409D47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/>
      <p:bldP spid="1710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PDC Company Operating &amp; Cash Budget</a:t>
            </a:r>
            <a:endParaRPr lang="en-US" dirty="0" smtClean="0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2118EEAB-1BE7-4C28-AE28-F30076692B1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4"/>
            <a:ext cx="86296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PDC Company Operating &amp; Cash Budget</a:t>
            </a:r>
            <a:endParaRPr lang="en-US" dirty="0" smtClean="0"/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FF9C69DA-3876-4C84-940A-D7DD30D90A0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42999"/>
            <a:ext cx="8496300" cy="403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achMelicher_5thED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achMelicher_5thED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LeachMelicher_5thED</Template>
  <TotalTime>3014</TotalTime>
  <Words>315</Words>
  <Application>Microsoft Office PowerPoint</Application>
  <PresentationFormat>Custom</PresentationFormat>
  <Paragraphs>115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LeachMelicher_5thED</vt:lpstr>
      <vt:lpstr>1_LeachMelicher_5thED</vt:lpstr>
      <vt:lpstr>Chapter 6</vt:lpstr>
      <vt:lpstr>CHAPTER 6: Learning Objectives</vt:lpstr>
      <vt:lpstr>PowerPoint Presentation</vt:lpstr>
      <vt:lpstr>Venture Life Cycle:  Operating And Financial Decisions</vt:lpstr>
      <vt:lpstr>Venture Life Cycle:  Operating And Financial Decisions</vt:lpstr>
      <vt:lpstr>Venture Life Cycle: Operating And Financial Decisions</vt:lpstr>
      <vt:lpstr>Short-term Cash Planning Tools</vt:lpstr>
      <vt:lpstr>PDC Company Operating &amp; Cash Budget</vt:lpstr>
      <vt:lpstr>PDC Company Operating &amp; Cash Budget</vt:lpstr>
      <vt:lpstr>PDC Company Operating &amp; Cash Budget</vt:lpstr>
      <vt:lpstr>PowerPoint Presentation</vt:lpstr>
      <vt:lpstr>Check With Projected Financials</vt:lpstr>
      <vt:lpstr>Operating Cycle</vt:lpstr>
      <vt:lpstr>Conversion Period Ratios</vt:lpstr>
      <vt:lpstr>Measuring Conversion Times</vt:lpstr>
      <vt:lpstr>Measuring Conversion Times</vt:lpstr>
      <vt:lpstr>Measuring Conversion Times</vt:lpstr>
      <vt:lpstr>Measuring Conversion Times</vt:lpstr>
      <vt:lpstr>Measuring Conversion Times</vt:lpstr>
      <vt:lpstr>MPC Conversion Period Performance</vt:lpstr>
    </vt:vector>
  </TitlesOfParts>
  <Company>University of Colorado,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Entrepreneurial Finance: Chapter 6</dc:title>
  <dc:creator>Chris.Leach@colorado.edu</dc:creator>
  <cp:lastModifiedBy>Chris Leach</cp:lastModifiedBy>
  <cp:revision>220</cp:revision>
  <dcterms:created xsi:type="dcterms:W3CDTF">2002-12-19T00:13:47Z</dcterms:created>
  <dcterms:modified xsi:type="dcterms:W3CDTF">2014-04-30T20:51:10Z</dcterms:modified>
</cp:coreProperties>
</file>