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9" r:id="rId2"/>
  </p:sldMasterIdLst>
  <p:notesMasterIdLst>
    <p:notesMasterId r:id="rId32"/>
  </p:notesMasterIdLst>
  <p:sldIdLst>
    <p:sldId id="256" r:id="rId3"/>
    <p:sldId id="414" r:id="rId4"/>
    <p:sldId id="378" r:id="rId5"/>
    <p:sldId id="381" r:id="rId6"/>
    <p:sldId id="380" r:id="rId7"/>
    <p:sldId id="383" r:id="rId8"/>
    <p:sldId id="386" r:id="rId9"/>
    <p:sldId id="410" r:id="rId10"/>
    <p:sldId id="388" r:id="rId11"/>
    <p:sldId id="384" r:id="rId12"/>
    <p:sldId id="391" r:id="rId13"/>
    <p:sldId id="379" r:id="rId14"/>
    <p:sldId id="389" r:id="rId15"/>
    <p:sldId id="392" r:id="rId16"/>
    <p:sldId id="394" r:id="rId17"/>
    <p:sldId id="412" r:id="rId18"/>
    <p:sldId id="396" r:id="rId19"/>
    <p:sldId id="390" r:id="rId20"/>
    <p:sldId id="400" r:id="rId21"/>
    <p:sldId id="399" r:id="rId22"/>
    <p:sldId id="402" r:id="rId23"/>
    <p:sldId id="401" r:id="rId24"/>
    <p:sldId id="398" r:id="rId25"/>
    <p:sldId id="415" r:id="rId26"/>
    <p:sldId id="403" r:id="rId27"/>
    <p:sldId id="408" r:id="rId28"/>
    <p:sldId id="411" r:id="rId29"/>
    <p:sldId id="404" r:id="rId30"/>
    <p:sldId id="409" r:id="rId31"/>
  </p:sldIdLst>
  <p:sldSz cx="9144000" cy="7315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2" autoAdjust="0"/>
    <p:restoredTop sz="94699" autoAdjust="0"/>
  </p:normalViewPr>
  <p:slideViewPr>
    <p:cSldViewPr>
      <p:cViewPr varScale="1">
        <p:scale>
          <a:sx n="107" d="100"/>
          <a:sy n="107" d="100"/>
        </p:scale>
        <p:origin x="-270" y="-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fld id="{E74C9A3D-66C9-4234-B775-49F6475F4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21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6" y="2635658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5CAD-B694-4272-9DCB-BE840316D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3642-36D7-4836-8DCC-E33DF0798A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46A11-6463-439F-B8B5-DCD70B5711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68325"/>
            <a:ext cx="7696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2032000"/>
            <a:ext cx="3771900" cy="4308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2032000"/>
            <a:ext cx="3771900" cy="207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262438"/>
            <a:ext cx="3771900" cy="2078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08799"/>
            <a:ext cx="2133600" cy="2926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40597" y="6908799"/>
            <a:ext cx="5507719" cy="2926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69A40-0425-4A53-A47B-C3DBCD7B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68325"/>
            <a:ext cx="7696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2032000"/>
            <a:ext cx="3771900" cy="4308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32000"/>
            <a:ext cx="3771900" cy="4308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08799"/>
            <a:ext cx="2133600" cy="2926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40597" y="6908799"/>
            <a:ext cx="5507719" cy="2926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E2C20-E9DB-43A2-858B-34B48A316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15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0" y="2635655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10906-BA55-4677-A09F-00688DFE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8E88-8483-44D5-81AC-604333BF6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593D-977C-47EE-8566-41B9D82D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5192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470-4E8A-41B2-8EFB-17E562503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101FA-F89E-4C98-AD1E-8C53C0274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0C25-DC76-4316-A4E6-6B4DAD32C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DF0A-3FFF-44BE-AFCE-2E6169B98D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8A54-6059-4C18-AAA8-1A35350E9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78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5" y="2793508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3B1E40-AE83-4D5F-9CE4-6DD1ED2753EE}" type="slidenum">
              <a:rPr lang="en-US" smtClean="0">
                <a:solidFill>
                  <a:srgbClr val="43434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2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8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2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9FCE-D9BB-46A0-A6EE-2C171007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73617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EE47-584F-4532-97D3-B2AECA95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DA030-B052-42FC-9D23-C8C1ED3AB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7C933-8EFF-41BC-9315-7BB0D8F03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AF814-86BB-4FF3-A3AD-7F6BA8F2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23C87-5016-47A8-AA48-C7DFDB7F61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403A1-D632-4A2B-99C3-29045DF0F5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BC840-13B6-4169-A627-F36596C835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82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61" y="2793511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55DEBFD-F649-4256-922C-813486611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4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8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99777-9215-4825-89BA-6A63CBEC82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4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8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5EFEA9-9C6E-4356-A588-2D2277579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32" y="6612938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1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5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C9C51A-2EA4-4BCD-93AD-D10E65AF5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26" y="66129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b="1" u="none" dirty="0">
                <a:solidFill>
                  <a:srgbClr val="FFFFFF"/>
                </a:solidFill>
              </a:rPr>
              <a:t>: </a:t>
            </a:r>
            <a:r>
              <a:rPr lang="en-US" sz="10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29633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 rot="19037289">
            <a:off x="1197575" y="2695113"/>
            <a:ext cx="6511131" cy="351210"/>
          </a:xfrm>
        </p:spPr>
        <p:txBody>
          <a:bodyPr/>
          <a:lstStyle/>
          <a:p>
            <a:r>
              <a:rPr lang="en-US" dirty="0" smtClean="0"/>
              <a:t>TYPES AND COSTS OF FINANCIAL CAPITAL</a:t>
            </a:r>
          </a:p>
          <a:p>
            <a:endParaRPr lang="en-US" dirty="0" smtClean="0"/>
          </a:p>
        </p:txBody>
      </p:sp>
      <p:sp>
        <p:nvSpPr>
          <p:cNvPr id="409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0FAF9F-9FB5-4FC5-832D-0C71D82A8B9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066800" y="812800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/>
              <a:t>ENTREPRENEURIAL FINANCE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white">
          <a:xfrm>
            <a:off x="5943608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none" dirty="0">
                <a:solidFill>
                  <a:schemeClr val="bg1"/>
                </a:solidFill>
              </a:rPr>
              <a:t>         </a:t>
            </a:r>
            <a:r>
              <a:rPr lang="en-US" sz="11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white">
          <a:xfrm>
            <a:off x="3898900" y="6215363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u="none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u="none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Cost Of Debt Capital</a:t>
            </a:r>
            <a:endParaRPr lang="en-US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Structure of Interest Rates: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relationship between nominal interest rates and time to maturity when default risk is held constant</a:t>
            </a:r>
            <a:endParaRPr lang="en-US" b="0" dirty="0" smtClean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CBFD78-CB2C-4860-A6EB-F1C582CFD9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 rot="10800000">
            <a:off x="533400" y="5029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371600" y="5257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47938"/>
            <a:ext cx="52673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  <p:bldP spid="1894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Market Interest Rates</a:t>
            </a:r>
            <a:endParaRPr lang="en-US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rd = RR + IP + DRP +LP +MP </a:t>
            </a:r>
          </a:p>
          <a:p>
            <a:r>
              <a:rPr lang="en-US" smtClean="0"/>
              <a:t>Suppose:</a:t>
            </a:r>
          </a:p>
          <a:p>
            <a:pPr lvl="1"/>
            <a:r>
              <a:rPr lang="en-US" smtClean="0"/>
              <a:t>Real interest rate = 3%</a:t>
            </a:r>
          </a:p>
          <a:p>
            <a:pPr lvl="1"/>
            <a:r>
              <a:rPr lang="en-US" smtClean="0"/>
              <a:t>Inflation expectation = 3%</a:t>
            </a:r>
          </a:p>
          <a:p>
            <a:pPr lvl="1"/>
            <a:r>
              <a:rPr lang="en-US" smtClean="0"/>
              <a:t>Default risk = 5%</a:t>
            </a:r>
          </a:p>
          <a:p>
            <a:pPr lvl="1"/>
            <a:r>
              <a:rPr lang="en-US" smtClean="0"/>
              <a:t>Liquidity premium = 3%</a:t>
            </a:r>
          </a:p>
          <a:p>
            <a:pPr lvl="1"/>
            <a:r>
              <a:rPr lang="en-US" smtClean="0"/>
              <a:t>Maturity premium = 2%</a:t>
            </a:r>
          </a:p>
          <a:p>
            <a:r>
              <a:rPr lang="en-US" smtClean="0"/>
              <a:t>Then:</a:t>
            </a:r>
          </a:p>
          <a:p>
            <a:pPr lvl="1"/>
            <a:r>
              <a:rPr lang="en-US" smtClean="0"/>
              <a:t>rd = 3% + 3% + 5% + 3% + 2% = 16%</a:t>
            </a:r>
            <a:endParaRPr lang="en-US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ED8B6-1D7B-4B01-94C8-270A532AC60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 rot="10800000">
            <a:off x="533400" y="5029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371600" y="5257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Investment Risk?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 Risk: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chance or probability of financial loss from a venture investment</a:t>
            </a:r>
          </a:p>
          <a:p>
            <a:pPr lvl="1"/>
            <a:r>
              <a:rPr lang="en-US" dirty="0" smtClean="0"/>
              <a:t>Debt, equity, and founding investors all assume investment risk</a:t>
            </a:r>
          </a:p>
          <a:p>
            <a:pPr lvl="1"/>
            <a:r>
              <a:rPr lang="en-US" dirty="0" smtClean="0"/>
              <a:t>A widely accepted measure of risk is the dispersion of possible outcomes around the expected return of an investment – the standard deviation of possible investment returns</a:t>
            </a:r>
          </a:p>
          <a:p>
            <a:endParaRPr 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2C44A1-1D72-4D20-AA22-462D704DFD7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727075"/>
          </a:xfrm>
        </p:spPr>
        <p:txBody>
          <a:bodyPr/>
          <a:lstStyle/>
          <a:p>
            <a:r>
              <a:rPr lang="en-US" dirty="0" smtClean="0"/>
              <a:t>Calculating a Possible Return</a:t>
            </a:r>
            <a:endParaRPr lang="en-US" dirty="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3771900" cy="4308475"/>
          </a:xfrm>
        </p:spPr>
        <p:txBody>
          <a:bodyPr/>
          <a:lstStyle/>
          <a:p>
            <a:r>
              <a:rPr lang="en-US" dirty="0" smtClean="0"/>
              <a:t>Suppose</a:t>
            </a:r>
          </a:p>
          <a:p>
            <a:pPr lvl="1"/>
            <a:r>
              <a:rPr lang="en-US" dirty="0" smtClean="0"/>
              <a:t>Buy stock at $100</a:t>
            </a:r>
          </a:p>
          <a:p>
            <a:pPr lvl="1"/>
            <a:r>
              <a:rPr lang="en-US" dirty="0" smtClean="0"/>
              <a:t>Receive $10 dividend</a:t>
            </a:r>
          </a:p>
          <a:p>
            <a:pPr lvl="1"/>
            <a:r>
              <a:rPr lang="en-US" dirty="0" smtClean="0"/>
              <a:t>Ending stock value = $110</a:t>
            </a:r>
          </a:p>
          <a:p>
            <a:r>
              <a:rPr lang="en-US" dirty="0" smtClean="0"/>
              <a:t>Then: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9456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31936982"/>
              </p:ext>
            </p:extLst>
          </p:nvPr>
        </p:nvGraphicFramePr>
        <p:xfrm>
          <a:off x="1752600" y="3276600"/>
          <a:ext cx="6050283" cy="60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3797280" imgH="380880" progId="Equation.3">
                  <p:embed/>
                </p:oleObj>
              </mc:Choice>
              <mc:Fallback>
                <p:oleObj name="Equation" r:id="rId3" imgW="379728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6050283" cy="60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24938358"/>
              </p:ext>
            </p:extLst>
          </p:nvPr>
        </p:nvGraphicFramePr>
        <p:xfrm>
          <a:off x="1752600" y="4267200"/>
          <a:ext cx="4724400" cy="58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2869920" imgH="355320" progId="Equation.3">
                  <p:embed/>
                </p:oleObj>
              </mc:Choice>
              <mc:Fallback>
                <p:oleObj name="Equation" r:id="rId5" imgW="286992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4724400" cy="585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4C140083-31EA-4DD0-917A-34E757C5452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/>
      <p:bldP spid="194564" grpId="0" build="p"/>
      <p:bldP spid="19457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650875"/>
          </a:xfrm>
        </p:spPr>
        <p:txBody>
          <a:bodyPr/>
          <a:lstStyle/>
          <a:p>
            <a:r>
              <a:rPr lang="en-US" dirty="0" smtClean="0"/>
              <a:t>Calculating an Expected Return</a:t>
            </a:r>
            <a:endParaRPr lang="en-US" dirty="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7543800" cy="1371600"/>
          </a:xfrm>
        </p:spPr>
        <p:txBody>
          <a:bodyPr/>
          <a:lstStyle/>
          <a:p>
            <a:r>
              <a:rPr lang="en-US" dirty="0" smtClean="0"/>
              <a:t>Expected Rate of Return: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probability-weighted  average of all possible rate of return outcomes</a:t>
            </a:r>
          </a:p>
          <a:p>
            <a:endParaRPr lang="en-US" dirty="0" smtClean="0"/>
          </a:p>
        </p:txBody>
      </p:sp>
      <p:sp>
        <p:nvSpPr>
          <p:cNvPr id="174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12EA89-BF2C-4824-9774-A0315FFDD99A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057571" cy="1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838200"/>
          </a:xfrm>
        </p:spPr>
        <p:txBody>
          <a:bodyPr/>
          <a:lstStyle/>
          <a:p>
            <a:r>
              <a:rPr lang="en-US" dirty="0" smtClean="0"/>
              <a:t>Risk as a Dispersion Around an Average</a:t>
            </a:r>
            <a:endParaRPr lang="en-US" dirty="0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066801"/>
            <a:ext cx="7848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Calculating Standard Deviation:</a:t>
            </a:r>
          </a:p>
          <a:p>
            <a:pPr lvl="1"/>
            <a:r>
              <a:rPr lang="en-US" dirty="0" smtClean="0"/>
              <a:t>Calculate the expected rate of return based on estimates of possible returns and probabilities associated with those returns</a:t>
            </a:r>
          </a:p>
          <a:p>
            <a:pPr lvl="1"/>
            <a:r>
              <a:rPr lang="en-US" dirty="0" smtClean="0"/>
              <a:t>Subtract the expected value from each outcome to determine deviations from the expected value </a:t>
            </a:r>
          </a:p>
          <a:p>
            <a:pPr lvl="1"/>
            <a:r>
              <a:rPr lang="en-US" dirty="0" smtClean="0"/>
              <a:t>Square each difference or deviation</a:t>
            </a:r>
          </a:p>
          <a:p>
            <a:pPr lvl="1"/>
            <a:r>
              <a:rPr lang="en-US" dirty="0" smtClean="0"/>
              <a:t>Multiply each squared deviation by the probability of the outcome and sum the weighted squared deviation to get the variance</a:t>
            </a:r>
          </a:p>
          <a:p>
            <a:pPr lvl="1"/>
            <a:r>
              <a:rPr lang="en-US" dirty="0" smtClean="0"/>
              <a:t>Calculate the square root of the variance to get standard deviation 			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945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38BCFF-EF6F-4EE8-B256-DECC7AD5C20C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89653"/>
            <a:ext cx="6960094" cy="197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  <p:bldP spid="2037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8D1A60-8D08-4328-B210-91E995DE5833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43" y="228600"/>
            <a:ext cx="5124958" cy="584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1219200"/>
          </a:xfrm>
        </p:spPr>
        <p:txBody>
          <a:bodyPr/>
          <a:lstStyle/>
          <a:p>
            <a:r>
              <a:rPr lang="en-US" dirty="0" smtClean="0"/>
              <a:t>Combining risk and expected return</a:t>
            </a: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772400" cy="1625600"/>
          </a:xfrm>
        </p:spPr>
        <p:txBody>
          <a:bodyPr/>
          <a:lstStyle/>
          <a:p>
            <a:r>
              <a:rPr lang="en-US" dirty="0" smtClean="0"/>
              <a:t>Coefficient of Variation:</a:t>
            </a:r>
          </a:p>
          <a:p>
            <a:pPr lvl="1"/>
            <a:r>
              <a:rPr lang="en-US" dirty="0" smtClean="0"/>
              <a:t>Standard Deviation / Expected Return</a:t>
            </a:r>
          </a:p>
          <a:p>
            <a:pPr lvl="1"/>
            <a:r>
              <a:rPr lang="en-US" dirty="0" smtClean="0"/>
              <a:t>Coefficient of Variation: shows the dispersion risk per unit of expected rate of return – a ratio of risk to reward 	</a:t>
            </a:r>
          </a:p>
          <a:p>
            <a:endParaRPr lang="en-US" dirty="0" smtClean="0"/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B38E9-2331-4C18-94B8-C2C1D5280C6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Cost of Equity</a:t>
            </a:r>
            <a:endParaRPr lang="en-US" dirty="0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Equity Investors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owners of proprietorships, partners in partnerships, and owners in closely held corporations</a:t>
            </a:r>
          </a:p>
          <a:p>
            <a:r>
              <a:rPr lang="en-US" dirty="0" smtClean="0"/>
              <a:t>Closely Held Corporations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corporations whose stock is not publicly traded</a:t>
            </a:r>
          </a:p>
          <a:p>
            <a:r>
              <a:rPr lang="en-US" dirty="0" smtClean="0"/>
              <a:t>Publicly Traded Stock Investors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equity investors of firms whose stocks trade in public markets such as the over-the-counter market or an organized securities exchange </a:t>
            </a:r>
            <a:endParaRPr lang="en-US" b="0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3571676A-1578-40EB-ADB1-D05B770713F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Cost of Equity</a:t>
            </a:r>
            <a:endParaRPr lang="en-US" dirty="0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Securities Exchange: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 formally organized exchange typically having a physical location with a trading floor where trades take place under rules set by the exchange</a:t>
            </a:r>
          </a:p>
          <a:p>
            <a:r>
              <a:rPr lang="en-US" dirty="0" smtClean="0"/>
              <a:t>Over-the-Counter (OTC) Market: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network of brokers and dealers that interact electronically without having a formal location</a:t>
            </a:r>
          </a:p>
          <a:p>
            <a:r>
              <a:rPr lang="en-US" dirty="0" smtClean="0"/>
              <a:t>Market Capitalization (market cap):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determined by multiplying a firm’s current stock price by the number of shares that are outstanding</a:t>
            </a:r>
            <a:endParaRPr lang="en-US" b="0" dirty="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918218-8AE7-4856-B9F4-9B1E9A2856A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Understand some basic characteristics of the financial markets</a:t>
            </a:r>
          </a:p>
          <a:p>
            <a:r>
              <a:rPr lang="en-US" dirty="0" smtClean="0"/>
              <a:t>Understand how risk-free securities prices reflect risk-free borrowing rates</a:t>
            </a:r>
          </a:p>
          <a:p>
            <a:r>
              <a:rPr lang="en-US" dirty="0" smtClean="0"/>
              <a:t>Explain how corporate debt prices reflect higher interest rates when a borrower may default</a:t>
            </a:r>
          </a:p>
          <a:p>
            <a:r>
              <a:rPr lang="en-US" dirty="0" smtClean="0"/>
              <a:t>Explain investment risk</a:t>
            </a:r>
          </a:p>
          <a:p>
            <a:endParaRPr lang="en-US" dirty="0" smtClean="0"/>
          </a:p>
        </p:txBody>
      </p:sp>
      <p:sp>
        <p:nvSpPr>
          <p:cNvPr id="5124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Estimate the cost of publicly traded equity capital (e.g., exchange-listed common stocks)</a:t>
            </a:r>
          </a:p>
          <a:p>
            <a:r>
              <a:rPr lang="en-US" dirty="0" smtClean="0"/>
              <a:t>Estimate the cost of private equity capital</a:t>
            </a:r>
          </a:p>
          <a:p>
            <a:r>
              <a:rPr lang="en-US" dirty="0" smtClean="0"/>
              <a:t>Explain how capital costs combine into a weighted average cost of capital (WACC)</a:t>
            </a:r>
          </a:p>
          <a:p>
            <a:r>
              <a:rPr lang="en-US" dirty="0" smtClean="0"/>
              <a:t>Understand venture investors’ target returns and their relation to capital costs</a:t>
            </a:r>
          </a:p>
          <a:p>
            <a:endParaRPr lang="en-US" dirty="0" smtClean="0"/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456B4-6ED0-4F88-BD5F-7DCA8FF280F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</a:t>
            </a:r>
            <a:br>
              <a:rPr lang="en-US" dirty="0" smtClean="0"/>
            </a:br>
            <a:r>
              <a:rPr lang="en-US" dirty="0" smtClean="0"/>
              <a:t>Learning Objectives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Corporation Cost </a:t>
            </a:r>
            <a:r>
              <a:rPr lang="en-US" dirty="0" smtClean="0"/>
              <a:t>of Equity</a:t>
            </a:r>
            <a:endParaRPr lang="en-US" dirty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520940" cy="3818506"/>
          </a:xfrm>
        </p:spPr>
        <p:txBody>
          <a:bodyPr/>
          <a:lstStyle/>
          <a:p>
            <a:r>
              <a:rPr lang="en-US" dirty="0" smtClean="0"/>
              <a:t>re = </a:t>
            </a:r>
            <a:r>
              <a:rPr lang="en-US" dirty="0" err="1" smtClean="0"/>
              <a:t>rf</a:t>
            </a:r>
            <a:r>
              <a:rPr lang="en-US" dirty="0" smtClean="0"/>
              <a:t> + IRP = RR + IP + IRP</a:t>
            </a:r>
          </a:p>
          <a:p>
            <a:r>
              <a:rPr lang="en-US" dirty="0" smtClean="0"/>
              <a:t>	where:</a:t>
            </a:r>
          </a:p>
          <a:p>
            <a:pPr lvl="1"/>
            <a:r>
              <a:rPr lang="en-US" dirty="0" smtClean="0"/>
              <a:t>re    = cost of common equity</a:t>
            </a:r>
          </a:p>
          <a:p>
            <a:pPr lvl="1"/>
            <a:r>
              <a:rPr lang="en-US" dirty="0" err="1" smtClean="0"/>
              <a:t>rf</a:t>
            </a:r>
            <a:r>
              <a:rPr lang="en-US" dirty="0" smtClean="0"/>
              <a:t>     = risk-free interest rate</a:t>
            </a:r>
          </a:p>
          <a:p>
            <a:pPr lvl="1"/>
            <a:r>
              <a:rPr lang="en-US" dirty="0" smtClean="0"/>
              <a:t>RR   = real rate of interest</a:t>
            </a:r>
          </a:p>
          <a:p>
            <a:pPr lvl="1"/>
            <a:r>
              <a:rPr lang="en-US" dirty="0" smtClean="0"/>
              <a:t>IP     = inflation premium</a:t>
            </a:r>
          </a:p>
          <a:p>
            <a:pPr lvl="1"/>
            <a:r>
              <a:rPr lang="en-US" dirty="0" smtClean="0"/>
              <a:t>IRP  = equity investment risk premium</a:t>
            </a:r>
          </a:p>
          <a:p>
            <a:r>
              <a:rPr lang="en-US" dirty="0" smtClean="0"/>
              <a:t>IRP: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additional return expected by investors in a risky publicly traded common stock</a:t>
            </a:r>
            <a:endParaRPr lang="en-US" b="0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A1502F-3282-412B-B5A1-F2E1CB5CEFF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8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914400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Corporation cost </a:t>
            </a:r>
            <a:r>
              <a:rPr lang="en-US" dirty="0"/>
              <a:t>of Equity</a:t>
            </a:r>
            <a:endParaRPr lang="en-US" dirty="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7620000" cy="4308475"/>
          </a:xfrm>
        </p:spPr>
        <p:txBody>
          <a:bodyPr/>
          <a:lstStyle/>
          <a:p>
            <a:r>
              <a:rPr lang="en-US" dirty="0" smtClean="0"/>
              <a:t>Expected Return on Venture’s Equity (re) using the Security Market Line (SML):</a:t>
            </a:r>
          </a:p>
          <a:p>
            <a:r>
              <a:rPr lang="en-US" dirty="0" smtClean="0"/>
              <a:t>			re = </a:t>
            </a:r>
            <a:r>
              <a:rPr lang="en-US" dirty="0" err="1" smtClean="0"/>
              <a:t>rf</a:t>
            </a:r>
            <a:r>
              <a:rPr lang="en-US" dirty="0" smtClean="0"/>
              <a:t> + [</a:t>
            </a:r>
            <a:r>
              <a:rPr lang="en-US" dirty="0" err="1" smtClean="0"/>
              <a:t>rm</a:t>
            </a:r>
            <a:r>
              <a:rPr lang="en-US" dirty="0" smtClean="0"/>
              <a:t> – </a:t>
            </a:r>
            <a:r>
              <a:rPr lang="en-US" dirty="0" err="1" smtClean="0"/>
              <a:t>rf</a:t>
            </a:r>
            <a:r>
              <a:rPr lang="en-US" dirty="0" smtClean="0"/>
              <a:t>] b</a:t>
            </a:r>
          </a:p>
          <a:p>
            <a:r>
              <a:rPr lang="en-US" dirty="0" smtClean="0"/>
              <a:t>	where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rf</a:t>
            </a:r>
            <a:r>
              <a:rPr lang="en-US" dirty="0" smtClean="0"/>
              <a:t>   = risk-free interest rate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= expected annual rate of return on stock market</a:t>
            </a:r>
          </a:p>
          <a:p>
            <a:pPr lvl="1"/>
            <a:r>
              <a:rPr lang="en-US" dirty="0" smtClean="0"/>
              <a:t> b (beta) = systematic risk of firm to the overall stock market</a:t>
            </a:r>
          </a:p>
          <a:p>
            <a:endParaRPr lang="en-US" dirty="0" smtClean="0"/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E7EC1-8EC4-46A6-A4F9-4C196C92AC0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/>
      <p:bldP spid="214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96200" cy="650875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Corporation Cost </a:t>
            </a:r>
            <a:r>
              <a:rPr lang="en-US" dirty="0"/>
              <a:t>of Equity</a:t>
            </a:r>
            <a:endParaRPr 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162800" cy="4308475"/>
          </a:xfrm>
        </p:spPr>
        <p:txBody>
          <a:bodyPr/>
          <a:lstStyle/>
          <a:p>
            <a:r>
              <a:rPr lang="en-US" dirty="0" smtClean="0"/>
              <a:t>Expected Return on Venture’s Equity (re) using the Security Market Line (SML):</a:t>
            </a:r>
          </a:p>
          <a:p>
            <a:endParaRPr lang="en-US" dirty="0" smtClean="0"/>
          </a:p>
          <a:p>
            <a:r>
              <a:rPr lang="en-US" dirty="0" smtClean="0"/>
              <a:t>			re = </a:t>
            </a:r>
            <a:r>
              <a:rPr lang="en-US" dirty="0" err="1" smtClean="0"/>
              <a:t>rf</a:t>
            </a:r>
            <a:r>
              <a:rPr lang="en-US" dirty="0" smtClean="0"/>
              <a:t> + [MRP] b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MRP: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market risk premium = excess average annual return of common stocks over long-term government bonds</a:t>
            </a:r>
            <a:endParaRPr lang="en-US" b="0" dirty="0" smtClean="0"/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DE9A78-3376-4AF7-A6F5-D4FCA415200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smtClean="0"/>
              <a:t>Venture Cost </a:t>
            </a:r>
            <a:r>
              <a:rPr lang="en-US" dirty="0"/>
              <a:t>of Equity</a:t>
            </a:r>
            <a:endParaRPr lang="en-US" dirty="0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Venture Hubris: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optimism expressed in business plan projections that ignore the possibility of failure or underperformance</a:t>
            </a:r>
          </a:p>
          <a:p>
            <a:r>
              <a:rPr lang="en-US" dirty="0" smtClean="0"/>
              <a:t>What do we do with such projections? Use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rv</a:t>
            </a:r>
            <a:r>
              <a:rPr lang="en-US" dirty="0" smtClean="0"/>
              <a:t> = re + AP + LP + HPP</a:t>
            </a:r>
          </a:p>
          <a:p>
            <a:r>
              <a:rPr lang="en-US" dirty="0" smtClean="0"/>
              <a:t>	where:</a:t>
            </a:r>
          </a:p>
          <a:p>
            <a:pPr lvl="4"/>
            <a:r>
              <a:rPr lang="en-US" dirty="0" err="1" smtClean="0"/>
              <a:t>rv</a:t>
            </a:r>
            <a:r>
              <a:rPr lang="en-US" dirty="0" smtClean="0"/>
              <a:t>      = rate of return for venture investors</a:t>
            </a:r>
          </a:p>
          <a:p>
            <a:pPr lvl="4"/>
            <a:r>
              <a:rPr lang="en-US" dirty="0" smtClean="0"/>
              <a:t>re      = cost of common equity</a:t>
            </a:r>
          </a:p>
          <a:p>
            <a:pPr lvl="4"/>
            <a:r>
              <a:rPr lang="en-US" dirty="0" smtClean="0"/>
              <a:t>AP     = advisory premium</a:t>
            </a:r>
          </a:p>
          <a:p>
            <a:pPr lvl="4"/>
            <a:r>
              <a:rPr lang="en-US" dirty="0" smtClean="0"/>
              <a:t>LP     = liquidity risk</a:t>
            </a:r>
          </a:p>
          <a:p>
            <a:pPr lvl="4"/>
            <a:r>
              <a:rPr lang="en-US" dirty="0" smtClean="0"/>
              <a:t>HPP  = hubris projections premium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379EB8-4F24-43E8-8B6C-0CF0EB3F205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Return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DF0A-3FFF-44BE-AFCE-2E6169B98D0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341859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439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Average Cost of Capital (WACC)</a:t>
            </a:r>
            <a:endParaRPr lang="en-US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WACC: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weighted average cost of the individual components of interest-bearing debt and common equity capital</a:t>
            </a:r>
          </a:p>
          <a:p>
            <a:r>
              <a:rPr lang="en-US" dirty="0" smtClean="0"/>
              <a:t>After-tax WACC: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= (1 – tax rate) x (debt rate) x (debt–to– value) + </a:t>
            </a:r>
          </a:p>
          <a:p>
            <a:r>
              <a:rPr lang="en-US" b="0" dirty="0" smtClean="0"/>
              <a:t>		equity rate x (1 – debt–to–value)</a:t>
            </a:r>
          </a:p>
          <a:p>
            <a:endParaRPr lang="en-US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EEC262-D407-4D98-971D-6E16DF124C4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  <p:bldP spid="2150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Average Cost of Capital (WACC)</a:t>
            </a:r>
            <a:endParaRPr lang="en-US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WACC Example for $1 Venture with:</a:t>
            </a:r>
          </a:p>
          <a:p>
            <a:pPr lvl="1"/>
            <a:r>
              <a:rPr lang="en-US" smtClean="0"/>
              <a:t>$.50 of debt</a:t>
            </a:r>
          </a:p>
          <a:p>
            <a:pPr lvl="1"/>
            <a:r>
              <a:rPr lang="en-US" smtClean="0"/>
              <a:t>$.50 of equity</a:t>
            </a:r>
          </a:p>
          <a:p>
            <a:pPr lvl="1"/>
            <a:r>
              <a:rPr lang="en-US" smtClean="0"/>
              <a:t>debt interest rate = 10%</a:t>
            </a:r>
          </a:p>
          <a:p>
            <a:pPr lvl="1"/>
            <a:r>
              <a:rPr lang="en-US" smtClean="0"/>
              <a:t>tax rate = 30% </a:t>
            </a:r>
          </a:p>
          <a:p>
            <a:pPr lvl="1"/>
            <a:r>
              <a:rPr lang="en-US" smtClean="0"/>
              <a:t>required return to equity holders = 20%</a:t>
            </a:r>
          </a:p>
          <a:p>
            <a:r>
              <a:rPr lang="en-US" smtClean="0"/>
              <a:t>After-tax WACC </a:t>
            </a:r>
          </a:p>
          <a:p>
            <a:r>
              <a:rPr lang="en-US" smtClean="0"/>
              <a:t>	= (1 – tax rate) x (debt rate) x (debt–to–value)  + </a:t>
            </a:r>
          </a:p>
          <a:p>
            <a:r>
              <a:rPr lang="en-US" smtClean="0"/>
              <a:t>		equity rate x (1 – debt–to–value)</a:t>
            </a:r>
          </a:p>
          <a:p>
            <a:r>
              <a:rPr lang="en-US" smtClean="0"/>
              <a:t>	= (.70 x .10 x .5) + (.20 x .5)	</a:t>
            </a:r>
          </a:p>
          <a:p>
            <a:r>
              <a:rPr lang="en-US" smtClean="0"/>
              <a:t>	=  .135 or 13.5%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9272F3-A67C-47C4-BF28-1D6D69BCE10A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2201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Graphically,</a:t>
            </a:r>
            <a:endParaRPr lang="en-US" smtClean="0"/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9639B6-6340-4511-B985-607DCA449B9F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6197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Appendix: Using WACC to Complete Calibration of EVA</a:t>
            </a:r>
            <a:endParaRPr lang="en-US" dirty="0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Net Operating Profit After Taxes (NOPAT) – After-tax Dollar Cost of Financial Capital Used</a:t>
            </a:r>
          </a:p>
          <a:p>
            <a:pPr lvl="1"/>
            <a:r>
              <a:rPr lang="en-US" dirty="0" smtClean="0"/>
              <a:t>NOPAT = EBIT(1- Effective Tax Rate)</a:t>
            </a:r>
          </a:p>
          <a:p>
            <a:pPr lvl="1"/>
            <a:r>
              <a:rPr lang="en-US" dirty="0" smtClean="0"/>
              <a:t>After-Tax Dollar Cost of Financial Capital Used =   amount of financial capital x WACC</a:t>
            </a:r>
            <a:endParaRPr lang="en-US" dirty="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3C4007-951A-46E6-BB1B-F92169643DD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Appendix: Using WACC to Complete Calibration of EVA</a:t>
            </a:r>
            <a:endParaRPr 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Omega Corp</a:t>
            </a:r>
          </a:p>
          <a:p>
            <a:pPr lvl="1"/>
            <a:r>
              <a:rPr lang="en-US" dirty="0" smtClean="0"/>
              <a:t>EBIT = $500,000 </a:t>
            </a:r>
          </a:p>
          <a:p>
            <a:pPr lvl="1"/>
            <a:r>
              <a:rPr lang="en-US" dirty="0" smtClean="0"/>
              <a:t>Amount of Financial Capital = $1,600,000</a:t>
            </a:r>
          </a:p>
          <a:p>
            <a:pPr lvl="1"/>
            <a:r>
              <a:rPr lang="en-US" dirty="0" smtClean="0"/>
              <a:t>WACC = 19.0%</a:t>
            </a:r>
          </a:p>
          <a:p>
            <a:pPr lvl="1"/>
            <a:r>
              <a:rPr lang="en-US" dirty="0" smtClean="0"/>
              <a:t>Tax = 30%</a:t>
            </a:r>
          </a:p>
          <a:p>
            <a:r>
              <a:rPr lang="en-US" dirty="0" smtClean="0"/>
              <a:t>NOPAT = [$500,000 x (1-.30)] = $350,000</a:t>
            </a:r>
          </a:p>
          <a:p>
            <a:r>
              <a:rPr lang="en-US" dirty="0" smtClean="0"/>
              <a:t>After-Tax Cost of Financial Capital Used =</a:t>
            </a:r>
          </a:p>
          <a:p>
            <a:r>
              <a:rPr lang="en-US" dirty="0" smtClean="0"/>
              <a:t>	$1,600,000 x .19 = $304,000</a:t>
            </a:r>
          </a:p>
          <a:p>
            <a:r>
              <a:rPr lang="en-US" dirty="0" smtClean="0"/>
              <a:t>EVA = $350,000 - $304,000 = $46,000</a:t>
            </a:r>
            <a:endParaRPr 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4B8AB-503B-4A9E-95EF-60199FE37F9A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&amp; Costs of Financial Capital</a:t>
            </a:r>
            <a:endParaRPr lang="en-US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Implicit Versus Explicit Financial Capital Costs</a:t>
            </a:r>
          </a:p>
          <a:p>
            <a:pPr lvl="1"/>
            <a:r>
              <a:rPr lang="en-US" smtClean="0"/>
              <a:t>Formal historical accounting procedures include explicit records of debt (interest and principal) and dividend capital costs</a:t>
            </a:r>
          </a:p>
          <a:p>
            <a:pPr lvl="1"/>
            <a:r>
              <a:rPr lang="en-US" smtClean="0"/>
              <a:t>However, no provision is made to record the less tangible expenses of equity capital (i.e., required capital gains to complement the dividends)</a:t>
            </a:r>
            <a:endParaRPr lang="en-US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A0E63-1A6F-41C3-AD5A-2644E8504C1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Financial Markets</a:t>
            </a:r>
            <a:endParaRPr lang="en-US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Financial Markets: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markets for the creation, sale and trade of liquid securities having standardized features</a:t>
            </a:r>
          </a:p>
          <a:p>
            <a:endParaRPr lang="en-US" dirty="0" smtClean="0"/>
          </a:p>
          <a:p>
            <a:r>
              <a:rPr lang="en-US" dirty="0" smtClean="0"/>
              <a:t>Private Financial Markets: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markets for the creation, sale and trade of illiquid securities having less standardized negotiated features</a:t>
            </a:r>
            <a:endParaRPr lang="en-US" b="0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37796D-39B3-4D08-B96B-3992B3A075D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Cost Of Debt Capital</a:t>
            </a:r>
            <a:endParaRPr lang="en-US" smtClean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Rate: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price paid to borrow funds</a:t>
            </a:r>
          </a:p>
          <a:p>
            <a:endParaRPr lang="en-US" dirty="0" smtClean="0"/>
          </a:p>
          <a:p>
            <a:r>
              <a:rPr lang="en-US" dirty="0" smtClean="0"/>
              <a:t>Default Risk: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risk that a borrower will not pay the interest and/or principal on a loan</a:t>
            </a:r>
            <a:endParaRPr lang="en-US" b="0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904505-3A15-4CAA-BDFB-7CD33BAE687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Cost Of Debt Capital</a:t>
            </a:r>
            <a:endParaRPr 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Nominal Interest Rate (</a:t>
            </a:r>
            <a:r>
              <a:rPr lang="en-US" dirty="0" err="1" smtClean="0"/>
              <a:t>rd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observed or stated interest rate</a:t>
            </a:r>
          </a:p>
          <a:p>
            <a:r>
              <a:rPr lang="en-US" dirty="0" smtClean="0"/>
              <a:t>Real Interest Rate (RR):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interest one would face in the absence of inflation, risk, illiquidity, and any other factors determining the appropriate interest</a:t>
            </a:r>
          </a:p>
          <a:p>
            <a:r>
              <a:rPr lang="en-US" dirty="0" smtClean="0"/>
              <a:t>Risk-free Interest Rate (</a:t>
            </a:r>
            <a:r>
              <a:rPr lang="en-US" dirty="0" err="1" smtClean="0"/>
              <a:t>rf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interest rate on debt that is virtually free of default risk</a:t>
            </a:r>
          </a:p>
          <a:p>
            <a:r>
              <a:rPr lang="en-US" dirty="0" smtClean="0"/>
              <a:t>Inflation: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rising prices not offset by increasing quality of the goods or services being purchased</a:t>
            </a:r>
          </a:p>
          <a:p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3303A-09F1-4057-9F10-6494DCB0F54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 rot="10800000">
            <a:off x="533400" y="5029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Cost Of Debt Capital</a:t>
            </a:r>
            <a:endParaRPr lang="en-US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Inflation premium (IP):</a:t>
            </a:r>
          </a:p>
          <a:p>
            <a:r>
              <a:rPr lang="en-US" sz="2200" dirty="0" smtClean="0"/>
              <a:t>	</a:t>
            </a:r>
            <a:r>
              <a:rPr lang="en-US" sz="2200" b="0" dirty="0" smtClean="0"/>
              <a:t>average expected inflation rate over the life of a risk-free loan</a:t>
            </a:r>
          </a:p>
          <a:p>
            <a:r>
              <a:rPr lang="en-US" sz="2200" dirty="0" smtClean="0"/>
              <a:t>Default Risk Premium (DRP):</a:t>
            </a:r>
          </a:p>
          <a:p>
            <a:r>
              <a:rPr lang="en-US" sz="2200" dirty="0" smtClean="0"/>
              <a:t>	</a:t>
            </a:r>
            <a:r>
              <a:rPr lang="en-US" sz="2200" b="0" dirty="0"/>
              <a:t>additional interest rate premium required to compensate the lender for the probability that a borrower will default on a loan</a:t>
            </a:r>
          </a:p>
          <a:p>
            <a:r>
              <a:rPr lang="en-US" sz="2200" dirty="0" smtClean="0"/>
              <a:t>Liquidity Premium (LP):</a:t>
            </a:r>
          </a:p>
          <a:p>
            <a:r>
              <a:rPr lang="en-US" sz="2200" dirty="0" smtClean="0"/>
              <a:t>	</a:t>
            </a:r>
            <a:r>
              <a:rPr lang="en-US" sz="2200" b="0" dirty="0" smtClean="0"/>
              <a:t>charged when a debt instrument cannot be converted to cash quickly at its existing value</a:t>
            </a:r>
          </a:p>
          <a:p>
            <a:r>
              <a:rPr lang="en-US" sz="2200" dirty="0" smtClean="0"/>
              <a:t>Maturity Premium (MP):</a:t>
            </a:r>
          </a:p>
          <a:p>
            <a:r>
              <a:rPr lang="en-US" sz="2200" dirty="0" smtClean="0"/>
              <a:t>	</a:t>
            </a:r>
            <a:r>
              <a:rPr lang="en-US" sz="2200" b="0" dirty="0" smtClean="0"/>
              <a:t>premium to reflect increased uncertainty associated with long-term debt</a:t>
            </a:r>
          </a:p>
          <a:p>
            <a:endParaRPr lang="en-US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6B350D-F5FA-42EF-8DA1-BD25AF5C0D9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 rot="10800000">
            <a:off x="533400" y="5029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71600" y="5257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  <p:bldP spid="191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Interest Rate Relationships</a:t>
            </a:r>
            <a:endParaRPr lang="en-US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rf</a:t>
            </a:r>
            <a:r>
              <a:rPr lang="en-US" dirty="0" smtClean="0"/>
              <a:t>  = RR + IP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for debt by effectively default-free borrowers (e.g. U.S. government)</a:t>
            </a:r>
          </a:p>
          <a:p>
            <a:endParaRPr lang="en-US" dirty="0" smtClean="0"/>
          </a:p>
          <a:p>
            <a:r>
              <a:rPr lang="en-US" dirty="0" err="1" smtClean="0"/>
              <a:t>rd</a:t>
            </a:r>
            <a:r>
              <a:rPr lang="en-US" dirty="0" smtClean="0"/>
              <a:t> = RR + IP + DRP +LP +MP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more generally, for more complicated risky debt securities at various maturities and liquidities</a:t>
            </a:r>
          </a:p>
          <a:p>
            <a:endParaRPr lang="en-US" dirty="0" smtClean="0"/>
          </a:p>
          <a:p>
            <a:r>
              <a:rPr lang="en-US" dirty="0" smtClean="0"/>
              <a:t>Can think of </a:t>
            </a:r>
            <a:r>
              <a:rPr lang="en-US" dirty="0" err="1" smtClean="0"/>
              <a:t>rd</a:t>
            </a:r>
            <a:r>
              <a:rPr lang="en-US" dirty="0" smtClean="0"/>
              <a:t> = </a:t>
            </a:r>
            <a:r>
              <a:rPr lang="en-US" dirty="0" err="1" smtClean="0"/>
              <a:t>rf</a:t>
            </a:r>
            <a:r>
              <a:rPr lang="en-US" dirty="0" smtClean="0"/>
              <a:t> + DRP + LP + MP</a:t>
            </a:r>
            <a:endParaRPr lang="en-US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7F832-684D-4B8B-A122-39691B3659B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Cost Of Debt Capital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Prime Rate: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interest rate charged by banks to their highest quality (lowest default risk) business customers</a:t>
            </a:r>
          </a:p>
          <a:p>
            <a:r>
              <a:rPr lang="en-US" dirty="0" smtClean="0"/>
              <a:t>Bond Rating: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reflects the default risk of a firm’s bonds as judged by a bond rating agency</a:t>
            </a:r>
          </a:p>
          <a:p>
            <a:r>
              <a:rPr lang="en-US" dirty="0" smtClean="0"/>
              <a:t>Senior Debt: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debt secured by a venture’s assets</a:t>
            </a:r>
          </a:p>
          <a:p>
            <a:r>
              <a:rPr lang="en-US" dirty="0" smtClean="0"/>
              <a:t>Subordinated Debt: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debt with an inferior claim (relative to senior debt) to venture assets</a:t>
            </a:r>
            <a:endParaRPr lang="en-US" b="0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FC1E55-6832-4F17-971C-9673219436E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 rot="10800000">
            <a:off x="533400" y="5029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371600" y="5257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53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Chapter6_5thED</Template>
  <TotalTime>3766</TotalTime>
  <Words>675</Words>
  <Application>Microsoft Office PowerPoint</Application>
  <PresentationFormat>Custom</PresentationFormat>
  <Paragraphs>216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LeachMelicher_5thED</vt:lpstr>
      <vt:lpstr>1_LeachMelicher_5thED</vt:lpstr>
      <vt:lpstr>Equation</vt:lpstr>
      <vt:lpstr>Chapter 7</vt:lpstr>
      <vt:lpstr>CHAPTER 7: Learning Objectives</vt:lpstr>
      <vt:lpstr>Types &amp; Costs of Financial Capital</vt:lpstr>
      <vt:lpstr>Financial Markets</vt:lpstr>
      <vt:lpstr>Determining Cost Of Debt Capital</vt:lpstr>
      <vt:lpstr>Determining Cost Of Debt Capital</vt:lpstr>
      <vt:lpstr>Determining Cost Of Debt Capital</vt:lpstr>
      <vt:lpstr>Interest Rate Relationships</vt:lpstr>
      <vt:lpstr>Determining Cost Of Debt Capital</vt:lpstr>
      <vt:lpstr>Determining Cost Of Debt Capital</vt:lpstr>
      <vt:lpstr>Determining Market Interest Rates</vt:lpstr>
      <vt:lpstr>What Is Investment Risk?</vt:lpstr>
      <vt:lpstr>Calculating a Possible Return</vt:lpstr>
      <vt:lpstr>Calculating an Expected Return</vt:lpstr>
      <vt:lpstr>Risk as a Dispersion Around an Average</vt:lpstr>
      <vt:lpstr>PowerPoint Presentation</vt:lpstr>
      <vt:lpstr>Combining risk and expected return</vt:lpstr>
      <vt:lpstr>Estimating the Cost of Equity</vt:lpstr>
      <vt:lpstr>Estimating the Cost of Equity</vt:lpstr>
      <vt:lpstr>Public Corporation Cost of Equity</vt:lpstr>
      <vt:lpstr>Public Corporation cost of Equity</vt:lpstr>
      <vt:lpstr>Public Corporation Cost of Equity</vt:lpstr>
      <vt:lpstr>Private Venture Cost of Equity</vt:lpstr>
      <vt:lpstr>Target Return Comparison</vt:lpstr>
      <vt:lpstr>Weighted Average Cost of Capital (WACC)</vt:lpstr>
      <vt:lpstr>Weighted Average Cost of Capital (WACC)</vt:lpstr>
      <vt:lpstr>Graphically,</vt:lpstr>
      <vt:lpstr>Appendix: Using WACC to Complete Calibration of EVA</vt:lpstr>
      <vt:lpstr>Appendix: Using WACC to Complete Calibration of EVA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7</dc:title>
  <dc:creator>Chris.Leach@Colorado.EDU</dc:creator>
  <cp:lastModifiedBy>Chris Leach</cp:lastModifiedBy>
  <cp:revision>271</cp:revision>
  <dcterms:created xsi:type="dcterms:W3CDTF">2002-12-19T00:13:47Z</dcterms:created>
  <dcterms:modified xsi:type="dcterms:W3CDTF">2014-05-01T17:39:30Z</dcterms:modified>
</cp:coreProperties>
</file>