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34" r:id="rId1"/>
    <p:sldMasterId id="2147483846" r:id="rId2"/>
  </p:sldMasterIdLst>
  <p:notesMasterIdLst>
    <p:notesMasterId r:id="rId30"/>
  </p:notesMasterIdLst>
  <p:handoutMasterIdLst>
    <p:handoutMasterId r:id="rId31"/>
  </p:handoutMasterIdLst>
  <p:sldIdLst>
    <p:sldId id="256" r:id="rId3"/>
    <p:sldId id="287" r:id="rId4"/>
    <p:sldId id="286" r:id="rId5"/>
    <p:sldId id="259" r:id="rId6"/>
    <p:sldId id="280" r:id="rId7"/>
    <p:sldId id="266" r:id="rId8"/>
    <p:sldId id="261" r:id="rId9"/>
    <p:sldId id="264" r:id="rId10"/>
    <p:sldId id="265" r:id="rId11"/>
    <p:sldId id="267" r:id="rId12"/>
    <p:sldId id="268" r:id="rId13"/>
    <p:sldId id="288" r:id="rId14"/>
    <p:sldId id="289" r:id="rId15"/>
    <p:sldId id="291" r:id="rId16"/>
    <p:sldId id="290" r:id="rId17"/>
    <p:sldId id="269" r:id="rId18"/>
    <p:sldId id="270" r:id="rId19"/>
    <p:sldId id="285" r:id="rId20"/>
    <p:sldId id="271" r:id="rId21"/>
    <p:sldId id="272" r:id="rId22"/>
    <p:sldId id="273" r:id="rId23"/>
    <p:sldId id="274" r:id="rId24"/>
    <p:sldId id="275" r:id="rId25"/>
    <p:sldId id="276" r:id="rId26"/>
    <p:sldId id="278" r:id="rId27"/>
    <p:sldId id="279" r:id="rId28"/>
    <p:sldId id="277" r:id="rId29"/>
  </p:sldIdLst>
  <p:sldSz cx="9144000" cy="6858000" type="screen4x3"/>
  <p:notesSz cx="6992938" cy="9278938"/>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9057" autoAdjust="0"/>
    <p:restoredTop sz="94673" autoAdjust="0"/>
  </p:normalViewPr>
  <p:slideViewPr>
    <p:cSldViewPr>
      <p:cViewPr varScale="1">
        <p:scale>
          <a:sx n="108" d="100"/>
          <a:sy n="108" d="100"/>
        </p:scale>
        <p:origin x="-24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2" d="100"/>
          <a:sy n="52" d="100"/>
        </p:scale>
        <p:origin x="-1788" y="-96"/>
      </p:cViewPr>
      <p:guideLst>
        <p:guide orient="horz" pos="2922"/>
        <p:guide pos="220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826" name="Rectangle 2"/>
          <p:cNvSpPr>
            <a:spLocks noGrp="1" noChangeArrowheads="1"/>
          </p:cNvSpPr>
          <p:nvPr>
            <p:ph type="hdr" sz="quarter"/>
          </p:nvPr>
        </p:nvSpPr>
        <p:spPr bwMode="auto">
          <a:xfrm>
            <a:off x="0" y="0"/>
            <a:ext cx="3030538"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Times New Roman" charset="0"/>
              </a:defRPr>
            </a:lvl1pPr>
          </a:lstStyle>
          <a:p>
            <a:pPr>
              <a:defRPr/>
            </a:pPr>
            <a:endParaRPr lang="en-US"/>
          </a:p>
        </p:txBody>
      </p:sp>
      <p:sp>
        <p:nvSpPr>
          <p:cNvPr id="205827" name="Rectangle 3"/>
          <p:cNvSpPr>
            <a:spLocks noGrp="1" noChangeArrowheads="1"/>
          </p:cNvSpPr>
          <p:nvPr>
            <p:ph type="dt" sz="quarter" idx="1"/>
          </p:nvPr>
        </p:nvSpPr>
        <p:spPr bwMode="auto">
          <a:xfrm>
            <a:off x="3960813" y="0"/>
            <a:ext cx="3030537"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Times New Roman" charset="0"/>
              </a:defRPr>
            </a:lvl1pPr>
          </a:lstStyle>
          <a:p>
            <a:pPr>
              <a:defRPr/>
            </a:pPr>
            <a:endParaRPr lang="en-US"/>
          </a:p>
        </p:txBody>
      </p:sp>
      <p:sp>
        <p:nvSpPr>
          <p:cNvPr id="205828" name="Rectangle 4"/>
          <p:cNvSpPr>
            <a:spLocks noGrp="1" noChangeArrowheads="1"/>
          </p:cNvSpPr>
          <p:nvPr>
            <p:ph type="ftr" sz="quarter" idx="2"/>
          </p:nvPr>
        </p:nvSpPr>
        <p:spPr bwMode="auto">
          <a:xfrm>
            <a:off x="0" y="8813800"/>
            <a:ext cx="3030538"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Times New Roman" charset="0"/>
              </a:defRPr>
            </a:lvl1pPr>
          </a:lstStyle>
          <a:p>
            <a:pPr>
              <a:defRPr/>
            </a:pPr>
            <a:endParaRPr lang="en-US"/>
          </a:p>
        </p:txBody>
      </p:sp>
      <p:sp>
        <p:nvSpPr>
          <p:cNvPr id="205829" name="Rectangle 5"/>
          <p:cNvSpPr>
            <a:spLocks noGrp="1" noChangeArrowheads="1"/>
          </p:cNvSpPr>
          <p:nvPr>
            <p:ph type="sldNum" sz="quarter" idx="3"/>
          </p:nvPr>
        </p:nvSpPr>
        <p:spPr bwMode="auto">
          <a:xfrm>
            <a:off x="3960813" y="8813800"/>
            <a:ext cx="3030537"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New Roman" charset="0"/>
              </a:defRPr>
            </a:lvl1pPr>
          </a:lstStyle>
          <a:p>
            <a:pPr>
              <a:defRPr/>
            </a:pPr>
            <a:fld id="{D820C2F2-DE51-4EB7-97AB-363CDC1C178F}" type="slidenum">
              <a:rPr lang="en-US"/>
              <a:pPr>
                <a:defRPr/>
              </a:pPr>
              <a:t>‹#›</a:t>
            </a:fld>
            <a:endParaRPr lang="en-US"/>
          </a:p>
        </p:txBody>
      </p:sp>
    </p:spTree>
    <p:extLst>
      <p:ext uri="{BB962C8B-B14F-4D97-AF65-F5344CB8AC3E}">
        <p14:creationId xmlns:p14="http://schemas.microsoft.com/office/powerpoint/2010/main" val="161434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682" name="Rectangle 2"/>
          <p:cNvSpPr>
            <a:spLocks noGrp="1" noChangeArrowheads="1"/>
          </p:cNvSpPr>
          <p:nvPr>
            <p:ph type="hdr" sz="quarter"/>
          </p:nvPr>
        </p:nvSpPr>
        <p:spPr bwMode="auto">
          <a:xfrm>
            <a:off x="0" y="0"/>
            <a:ext cx="3030538"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Times New Roman" charset="0"/>
              </a:defRPr>
            </a:lvl1pPr>
          </a:lstStyle>
          <a:p>
            <a:pPr>
              <a:defRPr/>
            </a:pPr>
            <a:endParaRPr lang="en-US"/>
          </a:p>
        </p:txBody>
      </p:sp>
      <p:sp>
        <p:nvSpPr>
          <p:cNvPr id="199683" name="Rectangle 3"/>
          <p:cNvSpPr>
            <a:spLocks noGrp="1" noChangeArrowheads="1"/>
          </p:cNvSpPr>
          <p:nvPr>
            <p:ph type="dt" idx="1"/>
          </p:nvPr>
        </p:nvSpPr>
        <p:spPr bwMode="auto">
          <a:xfrm>
            <a:off x="3960813" y="0"/>
            <a:ext cx="3030537"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Times New Roman" charset="0"/>
              </a:defRPr>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76338" y="695325"/>
            <a:ext cx="464026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5" name="Rectangle 5"/>
          <p:cNvSpPr>
            <a:spLocks noGrp="1" noChangeArrowheads="1"/>
          </p:cNvSpPr>
          <p:nvPr>
            <p:ph type="body" sz="quarter" idx="3"/>
          </p:nvPr>
        </p:nvSpPr>
        <p:spPr bwMode="auto">
          <a:xfrm>
            <a:off x="700088" y="4406900"/>
            <a:ext cx="5594350" cy="4176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99686" name="Rectangle 6"/>
          <p:cNvSpPr>
            <a:spLocks noGrp="1" noChangeArrowheads="1"/>
          </p:cNvSpPr>
          <p:nvPr>
            <p:ph type="ftr" sz="quarter" idx="4"/>
          </p:nvPr>
        </p:nvSpPr>
        <p:spPr bwMode="auto">
          <a:xfrm>
            <a:off x="0" y="8813800"/>
            <a:ext cx="3030538"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Times New Roman" charset="0"/>
              </a:defRPr>
            </a:lvl1pPr>
          </a:lstStyle>
          <a:p>
            <a:pPr>
              <a:defRPr/>
            </a:pPr>
            <a:endParaRPr lang="en-US"/>
          </a:p>
        </p:txBody>
      </p:sp>
      <p:sp>
        <p:nvSpPr>
          <p:cNvPr id="199687" name="Rectangle 7"/>
          <p:cNvSpPr>
            <a:spLocks noGrp="1" noChangeArrowheads="1"/>
          </p:cNvSpPr>
          <p:nvPr>
            <p:ph type="sldNum" sz="quarter" idx="5"/>
          </p:nvPr>
        </p:nvSpPr>
        <p:spPr bwMode="auto">
          <a:xfrm>
            <a:off x="3960813" y="8813800"/>
            <a:ext cx="3030537"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New Roman" charset="0"/>
              </a:defRPr>
            </a:lvl1pPr>
          </a:lstStyle>
          <a:p>
            <a:pPr>
              <a:defRPr/>
            </a:pPr>
            <a:fld id="{16E57F18-1FB2-4770-9817-A89F3957A9BD}" type="slidenum">
              <a:rPr lang="en-US"/>
              <a:pPr>
                <a:defRPr/>
              </a:pPr>
              <a:t>‹#›</a:t>
            </a:fld>
            <a:endParaRPr lang="en-US"/>
          </a:p>
        </p:txBody>
      </p:sp>
    </p:spTree>
    <p:extLst>
      <p:ext uri="{BB962C8B-B14F-4D97-AF65-F5344CB8AC3E}">
        <p14:creationId xmlns:p14="http://schemas.microsoft.com/office/powerpoint/2010/main" val="10920075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6D9308C-603D-4A5E-A28C-835D1A411ECD}" type="slidenum">
              <a:rPr lang="en-US">
                <a:latin typeface="Times New Roman" pitchFamily="18" charset="0"/>
              </a:rPr>
              <a:pPr/>
              <a:t>1</a:t>
            </a:fld>
            <a:endParaRPr lang="en-US">
              <a:latin typeface="Times New Roman"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0"/>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068159">
            <a:off x="81712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037289">
            <a:off x="1212287" y="2470930"/>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6" name="Slide Number Placeholder 5"/>
          <p:cNvSpPr>
            <a:spLocks noGrp="1"/>
          </p:cNvSpPr>
          <p:nvPr>
            <p:ph type="sldNum" sz="quarter" idx="12"/>
          </p:nvPr>
        </p:nvSpPr>
        <p:spPr/>
        <p:txBody>
          <a:bodyPr/>
          <a:lstStyle/>
          <a:p>
            <a:pPr>
              <a:defRPr/>
            </a:pPr>
            <a:fld id="{CE469EE0-6801-4F09-81B5-1FD01F5F47A5}" type="slidenum">
              <a:rPr lang="en-US" smtClean="0"/>
              <a:pPr>
                <a:defRPr/>
              </a:pPr>
              <a:t>‹#›</a:t>
            </a:fld>
            <a:endParaRPr lang="en-US"/>
          </a:p>
        </p:txBody>
      </p:sp>
      <p:sp>
        <p:nvSpPr>
          <p:cNvPr id="9" name="TextBox 8"/>
          <p:cNvSpPr txBox="1"/>
          <p:nvPr/>
        </p:nvSpPr>
        <p:spPr>
          <a:xfrm rot="19118156">
            <a:off x="74056" y="5883025"/>
            <a:ext cx="1523915" cy="246221"/>
          </a:xfrm>
          <a:prstGeom prst="rect">
            <a:avLst/>
          </a:prstGeom>
          <a:noFill/>
        </p:spPr>
        <p:txBody>
          <a:bodyPr wrap="square" rtlCol="0">
            <a:spAutoFit/>
          </a:bodyPr>
          <a:lstStyle/>
          <a:p>
            <a:r>
              <a:rPr lang="en-US" sz="1000" b="1" u="none" kern="1200" cap="all" spc="200" baseline="0" dirty="0" smtClean="0">
                <a:solidFill>
                  <a:srgbClr val="FFFFFF"/>
                </a:solidFill>
                <a:latin typeface="Arial" charset="0"/>
                <a:ea typeface="+mn-ea"/>
                <a:cs typeface="+mn-cs"/>
              </a:rPr>
              <a:t>FIFTH Edition</a:t>
            </a:r>
            <a:endParaRPr lang="en-US" sz="1000" b="1" u="none" kern="1200" cap="all" spc="200" baseline="0" dirty="0">
              <a:solidFill>
                <a:srgbClr val="FFFFFF"/>
              </a:solidFill>
              <a:latin typeface="Arial" charset="0"/>
              <a:ea typeface="+mn-ea"/>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pPr>
              <a:defRPr/>
            </a:pPr>
            <a:fld id="{7CA2A8BB-B35F-4A73-9E90-B06BA48D27E2}" type="slidenum">
              <a:rPr lang="en-US" smtClean="0"/>
              <a:pPr>
                <a:defRPr/>
              </a:pPr>
              <a:t>‹#›</a:t>
            </a:fld>
            <a:endParaRPr lang="en-US"/>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pPr>
              <a:defRPr/>
            </a:pPr>
            <a:fld id="{C6F24772-B31B-4DF8-9A57-AA4CB32B2D5F}" type="slidenum">
              <a:rPr lang="en-US" smtClean="0"/>
              <a:pPr>
                <a:defRPr/>
              </a:pPr>
              <a:t>‹#›</a:t>
            </a:fld>
            <a:endParaRPr lang="en-US"/>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8"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921"/>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rot="19068159">
            <a:off x="817120"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037289">
            <a:off x="1212285" y="2470929"/>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6" name="Slide Number Placeholder 5"/>
          <p:cNvSpPr>
            <a:spLocks noGrp="1"/>
          </p:cNvSpPr>
          <p:nvPr>
            <p:ph type="sldNum" sz="quarter" idx="12"/>
          </p:nvPr>
        </p:nvSpPr>
        <p:spPr/>
        <p:txBody>
          <a:bodyPr/>
          <a:lstStyle/>
          <a:p>
            <a:pPr>
              <a:defRPr/>
            </a:pPr>
            <a:fld id="{48110906-BA55-4677-A09F-00688DFE590F}" type="slidenum">
              <a:rPr lang="en-US" smtClean="0"/>
              <a:pPr>
                <a:defRPr/>
              </a:pPr>
              <a:t>‹#›</a:t>
            </a:fld>
            <a:endParaRPr lang="en-US"/>
          </a:p>
        </p:txBody>
      </p:sp>
      <p:sp>
        <p:nvSpPr>
          <p:cNvPr id="9" name="TextBox 8"/>
          <p:cNvSpPr txBox="1"/>
          <p:nvPr/>
        </p:nvSpPr>
        <p:spPr>
          <a:xfrm rot="19118156">
            <a:off x="74056" y="5883024"/>
            <a:ext cx="1523915" cy="246221"/>
          </a:xfrm>
          <a:prstGeom prst="rect">
            <a:avLst/>
          </a:prstGeom>
          <a:noFill/>
        </p:spPr>
        <p:txBody>
          <a:bodyPr wrap="square" rtlCol="0">
            <a:spAutoFit/>
          </a:bodyPr>
          <a:lstStyle/>
          <a:p>
            <a:r>
              <a:rPr lang="en-US" sz="1000" b="1" u="none" cap="all" spc="200" dirty="0" smtClean="0">
                <a:solidFill>
                  <a:srgbClr val="FFFFFF"/>
                </a:solidFill>
              </a:rPr>
              <a:t>FIFTH Edition</a:t>
            </a:r>
            <a:endParaRPr lang="en-US" sz="1000" b="1" u="none" cap="all" spc="200" dirty="0">
              <a:solidFill>
                <a:srgbClr val="FFFFFF"/>
              </a:solidFill>
            </a:endParaRPr>
          </a:p>
        </p:txBody>
      </p:sp>
    </p:spTree>
    <p:extLst>
      <p:ext uri="{BB962C8B-B14F-4D97-AF65-F5344CB8AC3E}">
        <p14:creationId xmlns:p14="http://schemas.microsoft.com/office/powerpoint/2010/main" val="25594334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000"/>
            </a:lvl1pPr>
            <a:lvl2pPr>
              <a:defRPr sz="2000"/>
            </a:lvl2pPr>
            <a:lvl3pPr>
              <a:defRPr sz="180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pPr>
              <a:defRPr/>
            </a:pPr>
            <a:fld id="{31D48E88-8483-44D5-81AC-604333BF6B3B}" type="slidenum">
              <a:rPr lang="en-US" smtClean="0"/>
              <a:pPr>
                <a:defRPr/>
              </a:pPr>
              <a:t>‹#›</a:t>
            </a:fld>
            <a:endParaRPr lang="en-US"/>
          </a:p>
        </p:txBody>
      </p:sp>
    </p:spTree>
    <p:extLst>
      <p:ext uri="{BB962C8B-B14F-4D97-AF65-F5344CB8AC3E}">
        <p14:creationId xmlns:p14="http://schemas.microsoft.com/office/powerpoint/2010/main" val="2860840665"/>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1"/>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Right Triangle 6"/>
          <p:cNvSpPr/>
          <p:nvPr/>
        </p:nvSpPr>
        <p:spPr>
          <a:xfrm>
            <a:off x="8"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6" name="Slide Number Placeholder 5"/>
          <p:cNvSpPr>
            <a:spLocks noGrp="1"/>
          </p:cNvSpPr>
          <p:nvPr>
            <p:ph type="sldNum" sz="quarter" idx="12"/>
          </p:nvPr>
        </p:nvSpPr>
        <p:spPr/>
        <p:txBody>
          <a:bodyPr/>
          <a:lstStyle/>
          <a:p>
            <a:pPr>
              <a:defRPr/>
            </a:pPr>
            <a:fld id="{848A593D-977C-47EE-8566-41B9D82D5446}" type="slidenum">
              <a:rPr lang="en-US" smtClean="0"/>
              <a:pPr>
                <a:defRPr/>
              </a:pPr>
              <a:t>‹#›</a:t>
            </a:fld>
            <a:endParaRPr lang="en-US"/>
          </a:p>
        </p:txBody>
      </p:sp>
      <p:sp>
        <p:nvSpPr>
          <p:cNvPr id="9" name="TextBox 8"/>
          <p:cNvSpPr txBox="1"/>
          <p:nvPr/>
        </p:nvSpPr>
        <p:spPr>
          <a:xfrm rot="19118156">
            <a:off x="74056" y="5883024"/>
            <a:ext cx="1523915" cy="246221"/>
          </a:xfrm>
          <a:prstGeom prst="rect">
            <a:avLst/>
          </a:prstGeom>
          <a:noFill/>
        </p:spPr>
        <p:txBody>
          <a:bodyPr wrap="square" rtlCol="0">
            <a:spAutoFit/>
          </a:bodyPr>
          <a:lstStyle/>
          <a:p>
            <a:r>
              <a:rPr lang="en-US" sz="1000" u="none" cap="all" spc="200" dirty="0" smtClean="0">
                <a:solidFill>
                  <a:srgbClr val="FFFFFF"/>
                </a:solidFill>
              </a:rPr>
              <a:t>FIFTH Edition</a:t>
            </a:r>
            <a:endParaRPr lang="en-US" sz="1000" u="none" cap="all" spc="200" dirty="0">
              <a:solidFill>
                <a:srgbClr val="FFFFFF"/>
              </a:solidFill>
            </a:endParaRPr>
          </a:p>
        </p:txBody>
      </p:sp>
      <p:sp>
        <p:nvSpPr>
          <p:cNvPr id="12" name="TextBox 11"/>
          <p:cNvSpPr txBox="1"/>
          <p:nvPr/>
        </p:nvSpPr>
        <p:spPr>
          <a:xfrm>
            <a:off x="3886200" y="6161156"/>
            <a:ext cx="4419600" cy="307777"/>
          </a:xfrm>
          <a:prstGeom prst="rect">
            <a:avLst/>
          </a:prstGeom>
          <a:noFill/>
        </p:spPr>
        <p:txBody>
          <a:bodyPr wrap="square" rtlCol="0">
            <a:spAutoFit/>
          </a:bodyPr>
          <a:lstStyle/>
          <a:p>
            <a:pPr>
              <a:defRPr/>
            </a:pPr>
            <a:r>
              <a:rPr lang="en-US" sz="1000" u="none" cap="all" spc="200" dirty="0">
                <a:solidFill>
                  <a:srgbClr val="FFFFFF"/>
                </a:solidFill>
              </a:rPr>
              <a:t>Entrepreneurial Finance</a:t>
            </a:r>
            <a:r>
              <a:rPr lang="en-US" sz="1400" u="none" dirty="0">
                <a:solidFill>
                  <a:srgbClr val="FFFFFF"/>
                </a:solidFill>
              </a:rPr>
              <a:t>: </a:t>
            </a:r>
            <a:r>
              <a:rPr lang="en-US" sz="1000" u="none" cap="all" spc="200" dirty="0">
                <a:solidFill>
                  <a:srgbClr val="FFFFFF"/>
                </a:solidFill>
              </a:rPr>
              <a:t>Leach &amp; Melicher</a:t>
            </a:r>
          </a:p>
        </p:txBody>
      </p:sp>
    </p:spTree>
    <p:extLst>
      <p:ext uri="{BB962C8B-B14F-4D97-AF65-F5344CB8AC3E}">
        <p14:creationId xmlns:p14="http://schemas.microsoft.com/office/powerpoint/2010/main" val="1519291067"/>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pPr>
              <a:defRPr/>
            </a:pPr>
            <a:fld id="{8309C470-4E8A-41B2-8EFB-17E5625031D2}" type="slidenum">
              <a:rPr lang="en-US" smtClean="0"/>
              <a:pPr>
                <a:defRPr/>
              </a:pPr>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18715632"/>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2"/>
          </p:nvPr>
        </p:nvSpPr>
        <p:spPr/>
        <p:txBody>
          <a:bodyPr/>
          <a:lstStyle/>
          <a:p>
            <a:pPr>
              <a:defRPr/>
            </a:pPr>
            <a:fld id="{B29101FA-F89E-4C98-AD1E-8C53C0274897}" type="slidenum">
              <a:rPr lang="en-US" smtClean="0"/>
              <a:pPr>
                <a:defRPr/>
              </a:pPr>
              <a:t>‹#›</a:t>
            </a:fld>
            <a:endParaRPr lang="en-US"/>
          </a:p>
        </p:txBody>
      </p:sp>
    </p:spTree>
    <p:extLst>
      <p:ext uri="{BB962C8B-B14F-4D97-AF65-F5344CB8AC3E}">
        <p14:creationId xmlns:p14="http://schemas.microsoft.com/office/powerpoint/2010/main" val="3150119174"/>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pPr>
              <a:defRPr/>
            </a:pPr>
            <a:fld id="{F51F0C25-DC76-4316-A4E6-6B4DAD32C42D}" type="slidenum">
              <a:rPr lang="en-US" smtClean="0"/>
              <a:pPr>
                <a:defRPr/>
              </a:pPr>
              <a:t>‹#›</a:t>
            </a:fld>
            <a:endParaRPr lang="en-US"/>
          </a:p>
        </p:txBody>
      </p:sp>
    </p:spTree>
    <p:extLst>
      <p:ext uri="{BB962C8B-B14F-4D97-AF65-F5344CB8AC3E}">
        <p14:creationId xmlns:p14="http://schemas.microsoft.com/office/powerpoint/2010/main" val="1700493498"/>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D718A54-6059-4C18-AAA8-1A35350E93E2}" type="slidenum">
              <a:rPr lang="en-US" smtClean="0"/>
              <a:pPr>
                <a:defRPr/>
              </a:pPr>
              <a:t>‹#›</a:t>
            </a:fld>
            <a:endParaRPr lang="en-US"/>
          </a:p>
        </p:txBody>
      </p:sp>
    </p:spTree>
    <p:extLst>
      <p:ext uri="{BB962C8B-B14F-4D97-AF65-F5344CB8AC3E}">
        <p14:creationId xmlns:p14="http://schemas.microsoft.com/office/powerpoint/2010/main" val="7767872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8"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endParaRPr>
          </a:p>
        </p:txBody>
      </p:sp>
      <p:sp>
        <p:nvSpPr>
          <p:cNvPr id="2" name="Title 1"/>
          <p:cNvSpPr>
            <a:spLocks noGrp="1"/>
          </p:cNvSpPr>
          <p:nvPr>
            <p:ph type="title"/>
          </p:nvPr>
        </p:nvSpPr>
        <p:spPr>
          <a:xfrm rot="19140000">
            <a:off x="784930" y="1576107"/>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60" y="2618916"/>
            <a:ext cx="3807779" cy="3324687"/>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pPr>
              <a:defRPr/>
            </a:pPr>
            <a:fld id="{AA3B1E40-AE83-4D5F-9CE4-6DD1ED2753EE}" type="slidenum">
              <a:rPr lang="en-US" smtClean="0">
                <a:solidFill>
                  <a:srgbClr val="434342"/>
                </a:solidFill>
              </a:rPr>
              <a:pPr>
                <a:defRPr/>
              </a:pPr>
              <a:t>‹#›</a:t>
            </a:fld>
            <a:endParaRPr lang="en-US">
              <a:solidFill>
                <a:srgbClr val="434342"/>
              </a:solidFill>
            </a:endParaRPr>
          </a:p>
        </p:txBody>
      </p:sp>
      <p:sp>
        <p:nvSpPr>
          <p:cNvPr id="10" name="TextBox 9"/>
          <p:cNvSpPr txBox="1"/>
          <p:nvPr/>
        </p:nvSpPr>
        <p:spPr>
          <a:xfrm rot="19118156">
            <a:off x="74056" y="5883024"/>
            <a:ext cx="1523915" cy="246221"/>
          </a:xfrm>
          <a:prstGeom prst="rect">
            <a:avLst/>
          </a:prstGeom>
          <a:noFill/>
        </p:spPr>
        <p:txBody>
          <a:bodyPr wrap="square" rtlCol="0">
            <a:spAutoFit/>
          </a:bodyPr>
          <a:lstStyle/>
          <a:p>
            <a:r>
              <a:rPr lang="en-US" sz="1000" u="none" cap="all" spc="200" dirty="0" smtClean="0">
                <a:solidFill>
                  <a:srgbClr val="FFFFFF"/>
                </a:solidFill>
              </a:rPr>
              <a:t>FIFTH Edition</a:t>
            </a:r>
            <a:endParaRPr lang="en-US" sz="1000" u="none" cap="all" spc="200" dirty="0">
              <a:solidFill>
                <a:srgbClr val="FFFFFF"/>
              </a:solidFill>
            </a:endParaRPr>
          </a:p>
        </p:txBody>
      </p:sp>
      <p:sp>
        <p:nvSpPr>
          <p:cNvPr id="8" name="Footer Placeholder 7"/>
          <p:cNvSpPr>
            <a:spLocks noGrp="1"/>
          </p:cNvSpPr>
          <p:nvPr>
            <p:ph type="ftr" sz="quarter" idx="13"/>
          </p:nvPr>
        </p:nvSpPr>
        <p:spPr>
          <a:xfrm>
            <a:off x="3517514" y="6285122"/>
            <a:ext cx="4724400" cy="274320"/>
          </a:xfrm>
          <a:prstGeom prst="rect">
            <a:avLst/>
          </a:prstGeom>
        </p:spPr>
        <p:txBody>
          <a:bodyPr/>
          <a:lstStyle>
            <a:lvl1pPr>
              <a:defRPr>
                <a:solidFill>
                  <a:schemeClr val="tx1"/>
                </a:solidFill>
              </a:defRPr>
            </a:lvl1pPr>
          </a:lstStyle>
          <a:p>
            <a:pPr>
              <a:defRPr/>
            </a:pPr>
            <a:endParaRPr lang="en-US">
              <a:solidFill>
                <a:srgbClr val="000000"/>
              </a:solidFill>
            </a:endParaRPr>
          </a:p>
        </p:txBody>
      </p:sp>
    </p:spTree>
    <p:extLst>
      <p:ext uri="{BB962C8B-B14F-4D97-AF65-F5344CB8AC3E}">
        <p14:creationId xmlns:p14="http://schemas.microsoft.com/office/powerpoint/2010/main" val="1266229862"/>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000"/>
            </a:lvl1pPr>
            <a:lvl2pPr>
              <a:defRPr sz="2000"/>
            </a:lvl2pPr>
            <a:lvl3pPr>
              <a:defRPr sz="180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pPr>
              <a:defRPr/>
            </a:pPr>
            <a:fld id="{6D78E888-7D42-418E-A09F-CD0E6BB117D8}" type="slidenum">
              <a:rPr lang="en-US" smtClean="0"/>
              <a:pPr>
                <a:defRPr/>
              </a:pPr>
              <a:t>‹#›</a:t>
            </a:fld>
            <a:endParaRPr lang="en-US"/>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33"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8"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Freeform 9"/>
          <p:cNvSpPr/>
          <p:nvPr/>
        </p:nvSpPr>
        <p:spPr>
          <a:xfrm>
            <a:off x="8"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87"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pPr>
              <a:defRPr/>
            </a:pPr>
            <a:fld id="{FABA9FCE-D9BB-46A0-A6EE-2C171007B373}" type="slidenum">
              <a:rPr lang="en-US" smtClean="0"/>
              <a:pPr>
                <a:defRPr/>
              </a:pPr>
              <a:t>‹#›</a:t>
            </a:fld>
            <a:endParaRPr lang="en-US"/>
          </a:p>
        </p:txBody>
      </p:sp>
      <p:sp>
        <p:nvSpPr>
          <p:cNvPr id="12" name="TextBox 11"/>
          <p:cNvSpPr txBox="1"/>
          <p:nvPr/>
        </p:nvSpPr>
        <p:spPr>
          <a:xfrm rot="19118156">
            <a:off x="74056" y="5883024"/>
            <a:ext cx="1523915" cy="246221"/>
          </a:xfrm>
          <a:prstGeom prst="rect">
            <a:avLst/>
          </a:prstGeom>
          <a:noFill/>
        </p:spPr>
        <p:txBody>
          <a:bodyPr wrap="square" rtlCol="0">
            <a:spAutoFit/>
          </a:bodyPr>
          <a:lstStyle/>
          <a:p>
            <a:r>
              <a:rPr lang="en-US" sz="1000" u="none" cap="all" spc="200" dirty="0" smtClean="0">
                <a:solidFill>
                  <a:srgbClr val="FFFFFF"/>
                </a:solidFill>
              </a:rPr>
              <a:t>FIFTH Edition</a:t>
            </a:r>
            <a:endParaRPr lang="en-US" sz="1000" u="none" cap="all" spc="200" dirty="0">
              <a:solidFill>
                <a:srgbClr val="FFFFFF"/>
              </a:solidFill>
            </a:endParaRPr>
          </a:p>
        </p:txBody>
      </p:sp>
      <p:sp>
        <p:nvSpPr>
          <p:cNvPr id="13" name="TextBox 12"/>
          <p:cNvSpPr txBox="1"/>
          <p:nvPr/>
        </p:nvSpPr>
        <p:spPr>
          <a:xfrm>
            <a:off x="3886200" y="6161156"/>
            <a:ext cx="4419600" cy="307777"/>
          </a:xfrm>
          <a:prstGeom prst="rect">
            <a:avLst/>
          </a:prstGeom>
          <a:noFill/>
        </p:spPr>
        <p:txBody>
          <a:bodyPr wrap="square" rtlCol="0">
            <a:spAutoFit/>
          </a:bodyPr>
          <a:lstStyle/>
          <a:p>
            <a:pPr>
              <a:defRPr/>
            </a:pPr>
            <a:r>
              <a:rPr lang="en-US" sz="1000" u="none" cap="all" spc="200" dirty="0">
                <a:solidFill>
                  <a:srgbClr val="FFFFFF"/>
                </a:solidFill>
              </a:rPr>
              <a:t>Entrepreneurial Finance</a:t>
            </a:r>
            <a:r>
              <a:rPr lang="en-US" sz="1400" u="none" dirty="0">
                <a:solidFill>
                  <a:srgbClr val="FFFFFF"/>
                </a:solidFill>
              </a:rPr>
              <a:t>: </a:t>
            </a:r>
            <a:r>
              <a:rPr lang="en-US" sz="1000" u="none" cap="all" spc="200" dirty="0">
                <a:solidFill>
                  <a:srgbClr val="FFFFFF"/>
                </a:solidFill>
              </a:rPr>
              <a:t>Leach &amp; Melicher</a:t>
            </a:r>
          </a:p>
        </p:txBody>
      </p:sp>
    </p:spTree>
    <p:extLst>
      <p:ext uri="{BB962C8B-B14F-4D97-AF65-F5344CB8AC3E}">
        <p14:creationId xmlns:p14="http://schemas.microsoft.com/office/powerpoint/2010/main" val="1736172169"/>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pPr>
              <a:defRPr/>
            </a:pPr>
            <a:fld id="{2D80EE47-584F-4532-97D3-B2AECA95CE79}" type="slidenum">
              <a:rPr lang="en-US" smtClean="0"/>
              <a:pPr>
                <a:defRPr/>
              </a:pPr>
              <a:t>‹#›</a:t>
            </a:fld>
            <a:endParaRPr lang="en-US"/>
          </a:p>
        </p:txBody>
      </p:sp>
    </p:spTree>
    <p:extLst>
      <p:ext uri="{BB962C8B-B14F-4D97-AF65-F5344CB8AC3E}">
        <p14:creationId xmlns:p14="http://schemas.microsoft.com/office/powerpoint/2010/main" val="432406884"/>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pPr>
              <a:defRPr/>
            </a:pPr>
            <a:fld id="{78DDA030-B052-42FC-9D23-C8C1ED3AB2DA}" type="slidenum">
              <a:rPr lang="en-US" smtClean="0"/>
              <a:pPr>
                <a:defRPr/>
              </a:pPr>
              <a:t>‹#›</a:t>
            </a:fld>
            <a:endParaRPr lang="en-US"/>
          </a:p>
        </p:txBody>
      </p:sp>
    </p:spTree>
    <p:extLst>
      <p:ext uri="{BB962C8B-B14F-4D97-AF65-F5344CB8AC3E}">
        <p14:creationId xmlns:p14="http://schemas.microsoft.com/office/powerpoint/2010/main" val="4037797159"/>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0"/>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6" name="Slide Number Placeholder 5"/>
          <p:cNvSpPr>
            <a:spLocks noGrp="1"/>
          </p:cNvSpPr>
          <p:nvPr>
            <p:ph type="sldNum" sz="quarter" idx="12"/>
          </p:nvPr>
        </p:nvSpPr>
        <p:spPr/>
        <p:txBody>
          <a:bodyPr/>
          <a:lstStyle/>
          <a:p>
            <a:pPr>
              <a:defRPr/>
            </a:pPr>
            <a:fld id="{44159C41-E8EE-4371-8049-DBF17D7FC6AC}" type="slidenum">
              <a:rPr lang="en-US" smtClean="0"/>
              <a:pPr>
                <a:defRPr/>
              </a:pPr>
              <a:t>‹#›</a:t>
            </a:fld>
            <a:endParaRPr lang="en-US"/>
          </a:p>
        </p:txBody>
      </p:sp>
      <p:sp>
        <p:nvSpPr>
          <p:cNvPr id="9" name="TextBox 8"/>
          <p:cNvSpPr txBox="1"/>
          <p:nvPr/>
        </p:nvSpPr>
        <p:spPr>
          <a:xfrm rot="19118156">
            <a:off x="74056" y="5883025"/>
            <a:ext cx="1523915" cy="246221"/>
          </a:xfrm>
          <a:prstGeom prst="rect">
            <a:avLst/>
          </a:prstGeom>
          <a:noFill/>
        </p:spPr>
        <p:txBody>
          <a:bodyPr wrap="square" rtlCol="0">
            <a:spAutoFit/>
          </a:bodyPr>
          <a:lstStyle/>
          <a:p>
            <a:r>
              <a:rPr lang="en-US" sz="1000" u="none" kern="1200" cap="all" spc="200" baseline="0" dirty="0" smtClean="0">
                <a:solidFill>
                  <a:srgbClr val="FFFFFF"/>
                </a:solidFill>
                <a:latin typeface="Arial" charset="0"/>
                <a:ea typeface="+mn-ea"/>
                <a:cs typeface="+mn-cs"/>
              </a:rPr>
              <a:t>FIFTH Edition</a:t>
            </a:r>
            <a:endParaRPr lang="en-US" sz="1000" u="none" kern="1200" cap="all" spc="200" baseline="0" dirty="0">
              <a:solidFill>
                <a:srgbClr val="FFFFFF"/>
              </a:solidFill>
              <a:latin typeface="Arial" charset="0"/>
              <a:ea typeface="+mn-ea"/>
              <a:cs typeface="+mn-cs"/>
            </a:endParaRPr>
          </a:p>
        </p:txBody>
      </p:sp>
      <p:sp>
        <p:nvSpPr>
          <p:cNvPr id="12" name="TextBox 11"/>
          <p:cNvSpPr txBox="1"/>
          <p:nvPr/>
        </p:nvSpPr>
        <p:spPr>
          <a:xfrm>
            <a:off x="3886200" y="6161158"/>
            <a:ext cx="4419600"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000" u="none" kern="1200" cap="all" spc="200" baseline="0" noProof="0" dirty="0" smtClean="0">
                <a:solidFill>
                  <a:srgbClr val="FFFFFF"/>
                </a:solidFill>
                <a:latin typeface="Arial" charset="0"/>
                <a:ea typeface="+mn-ea"/>
                <a:cs typeface="+mn-cs"/>
              </a:rPr>
              <a:t>Entrepreneurial Finance</a:t>
            </a:r>
            <a:r>
              <a:rPr kumimoji="0" lang="en-US" sz="1400" b="0" i="0" u="none" strike="noStrike" kern="1200" cap="none" spc="0" normalizeH="0" baseline="0" noProof="0" dirty="0" smtClean="0">
                <a:ln>
                  <a:noFill/>
                </a:ln>
                <a:solidFill>
                  <a:schemeClr val="bg1"/>
                </a:solidFill>
                <a:effectLst/>
                <a:uLnTx/>
                <a:uFillTx/>
                <a:latin typeface="Arial" charset="0"/>
              </a:rPr>
              <a:t>: </a:t>
            </a:r>
            <a:r>
              <a:rPr lang="en-US" sz="1000" u="none" kern="1200" cap="all" spc="200" baseline="0" noProof="0" dirty="0" smtClean="0">
                <a:solidFill>
                  <a:srgbClr val="FFFFFF"/>
                </a:solidFill>
                <a:latin typeface="Arial" charset="0"/>
                <a:ea typeface="+mn-ea"/>
                <a:cs typeface="+mn-cs"/>
              </a:rPr>
              <a:t>Leach &amp; Melicher</a:t>
            </a:r>
            <a:endParaRPr lang="en-US" sz="1000" u="none" kern="1200" cap="all" spc="200" baseline="0" noProof="0" dirty="0">
              <a:solidFill>
                <a:srgbClr val="FFFFFF"/>
              </a:solidFill>
              <a:latin typeface="Arial" charset="0"/>
              <a:ea typeface="+mn-ea"/>
              <a:cs typeface="+mn-cs"/>
            </a:endParaRPr>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pPr>
              <a:defRPr/>
            </a:pPr>
            <a:fld id="{ACF5C69B-0208-4717-8DBC-8D16B9D7571D}" type="slidenum">
              <a:rPr lang="en-US" smtClean="0"/>
              <a:pPr>
                <a:defRPr/>
              </a:pPr>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2"/>
          </p:nvPr>
        </p:nvSpPr>
        <p:spPr/>
        <p:txBody>
          <a:bodyPr/>
          <a:lstStyle/>
          <a:p>
            <a:pPr>
              <a:defRPr/>
            </a:pPr>
            <a:fld id="{2AA0055A-F4E8-4C43-9ECA-E05FEF74DA04}" type="slidenum">
              <a:rPr lang="en-US" smtClean="0"/>
              <a:pPr>
                <a:defRPr/>
              </a:pPr>
              <a:t>‹#›</a:t>
            </a:fld>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pPr>
              <a:defRPr/>
            </a:pPr>
            <a:fld id="{9DAC247A-78F1-423C-8C6B-D0B52643A405}" type="slidenum">
              <a:rPr lang="en-US" smtClean="0"/>
              <a:pPr>
                <a:defRPr/>
              </a:pPr>
              <a:t>‹#›</a:t>
            </a:fld>
            <a:endParaRPr lang="en-US"/>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5FB6B62-0F4D-4254-8CA7-78DB552C1DBA}"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8"/>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62" y="2618917"/>
            <a:ext cx="3807779" cy="3324687"/>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pPr>
              <a:defRPr/>
            </a:pPr>
            <a:fld id="{8C13475D-8CCB-46FF-9F1D-97C6EEBDD42A}" type="slidenum">
              <a:rPr lang="en-US" smtClean="0"/>
              <a:pPr>
                <a:defRPr/>
              </a:pPr>
              <a:t>‹#›</a:t>
            </a:fld>
            <a:endParaRPr lang="en-US"/>
          </a:p>
        </p:txBody>
      </p:sp>
      <p:sp>
        <p:nvSpPr>
          <p:cNvPr id="10" name="TextBox 9"/>
          <p:cNvSpPr txBox="1"/>
          <p:nvPr/>
        </p:nvSpPr>
        <p:spPr>
          <a:xfrm rot="19118156">
            <a:off x="74056" y="5883025"/>
            <a:ext cx="1523915" cy="246221"/>
          </a:xfrm>
          <a:prstGeom prst="rect">
            <a:avLst/>
          </a:prstGeom>
          <a:noFill/>
        </p:spPr>
        <p:txBody>
          <a:bodyPr wrap="square" rtlCol="0">
            <a:spAutoFit/>
          </a:bodyPr>
          <a:lstStyle/>
          <a:p>
            <a:r>
              <a:rPr lang="en-US" sz="1000" u="none" kern="1200" cap="all" spc="200" baseline="0" dirty="0" smtClean="0">
                <a:solidFill>
                  <a:srgbClr val="FFFFFF"/>
                </a:solidFill>
                <a:latin typeface="Arial" charset="0"/>
                <a:ea typeface="+mn-ea"/>
                <a:cs typeface="+mn-cs"/>
              </a:rPr>
              <a:t>FIFTH Edition</a:t>
            </a:r>
            <a:endParaRPr lang="en-US" sz="1000" u="none" kern="1200" cap="all" spc="200" baseline="0" dirty="0">
              <a:solidFill>
                <a:srgbClr val="FFFFFF"/>
              </a:solidFill>
              <a:latin typeface="Arial" charset="0"/>
              <a:ea typeface="+mn-ea"/>
              <a:cs typeface="+mn-cs"/>
            </a:endParaRPr>
          </a:p>
        </p:txBody>
      </p:sp>
      <p:sp>
        <p:nvSpPr>
          <p:cNvPr id="8" name="Footer Placeholder 7"/>
          <p:cNvSpPr>
            <a:spLocks noGrp="1"/>
          </p:cNvSpPr>
          <p:nvPr>
            <p:ph type="ftr" sz="quarter" idx="13"/>
          </p:nvPr>
        </p:nvSpPr>
        <p:spPr>
          <a:xfrm>
            <a:off x="3517514" y="6285122"/>
            <a:ext cx="4724400" cy="274320"/>
          </a:xfrm>
          <a:prstGeom prst="rect">
            <a:avLst/>
          </a:prstGeom>
        </p:spPr>
        <p:txBody>
          <a:bodyPr/>
          <a:lstStyle>
            <a:lvl1pPr>
              <a:defRPr>
                <a:solidFill>
                  <a:schemeClr val="tx1"/>
                </a:solidFill>
              </a:defRPr>
            </a:lvl1pPr>
          </a:lstStyle>
          <a:p>
            <a:pPr>
              <a:defRPr/>
            </a:pPr>
            <a:endParaRPr 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3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8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pPr>
              <a:defRPr/>
            </a:pPr>
            <a:fld id="{7D9039CC-263F-4977-B58A-523F6AC56D14}" type="slidenum">
              <a:rPr lang="en-US" smtClean="0"/>
              <a:pPr>
                <a:defRPr/>
              </a:pPr>
              <a:t>‹#›</a:t>
            </a:fld>
            <a:endParaRPr lang="en-US"/>
          </a:p>
        </p:txBody>
      </p:sp>
      <p:sp>
        <p:nvSpPr>
          <p:cNvPr id="12" name="TextBox 11"/>
          <p:cNvSpPr txBox="1"/>
          <p:nvPr/>
        </p:nvSpPr>
        <p:spPr>
          <a:xfrm rot="19118156">
            <a:off x="74056" y="5883025"/>
            <a:ext cx="1523915" cy="246221"/>
          </a:xfrm>
          <a:prstGeom prst="rect">
            <a:avLst/>
          </a:prstGeom>
          <a:noFill/>
        </p:spPr>
        <p:txBody>
          <a:bodyPr wrap="square" rtlCol="0">
            <a:spAutoFit/>
          </a:bodyPr>
          <a:lstStyle/>
          <a:p>
            <a:r>
              <a:rPr lang="en-US" sz="1000" u="none" kern="1200" cap="all" spc="200" baseline="0" dirty="0" smtClean="0">
                <a:solidFill>
                  <a:srgbClr val="FFFFFF"/>
                </a:solidFill>
                <a:latin typeface="Arial" charset="0"/>
                <a:ea typeface="+mn-ea"/>
                <a:cs typeface="+mn-cs"/>
              </a:rPr>
              <a:t>FIFTH Edition</a:t>
            </a:r>
            <a:endParaRPr lang="en-US" sz="1000" u="none" kern="1200" cap="all" spc="200" baseline="0" dirty="0">
              <a:solidFill>
                <a:srgbClr val="FFFFFF"/>
              </a:solidFill>
              <a:latin typeface="Arial" charset="0"/>
              <a:ea typeface="+mn-ea"/>
              <a:cs typeface="+mn-cs"/>
            </a:endParaRPr>
          </a:p>
        </p:txBody>
      </p:sp>
      <p:sp>
        <p:nvSpPr>
          <p:cNvPr id="13" name="TextBox 12"/>
          <p:cNvSpPr txBox="1"/>
          <p:nvPr/>
        </p:nvSpPr>
        <p:spPr>
          <a:xfrm>
            <a:off x="3886200" y="6161158"/>
            <a:ext cx="4419600"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000" u="none" kern="1200" cap="all" spc="200" baseline="0" noProof="0" dirty="0" smtClean="0">
                <a:solidFill>
                  <a:srgbClr val="FFFFFF"/>
                </a:solidFill>
                <a:latin typeface="Arial" charset="0"/>
                <a:ea typeface="+mn-ea"/>
                <a:cs typeface="+mn-cs"/>
              </a:rPr>
              <a:t>Entrepreneurial Finance</a:t>
            </a:r>
            <a:r>
              <a:rPr kumimoji="0" lang="en-US" sz="1400" b="0" i="0" u="none" strike="noStrike" kern="1200" cap="none" spc="0" normalizeH="0" baseline="0" noProof="0" dirty="0" smtClean="0">
                <a:ln>
                  <a:noFill/>
                </a:ln>
                <a:solidFill>
                  <a:schemeClr val="bg1"/>
                </a:solidFill>
                <a:effectLst/>
                <a:uLnTx/>
                <a:uFillTx/>
                <a:latin typeface="Arial" charset="0"/>
              </a:rPr>
              <a:t>: </a:t>
            </a:r>
            <a:r>
              <a:rPr lang="en-US" sz="1000" u="none" kern="1200" cap="all" spc="200" baseline="0" noProof="0" dirty="0" smtClean="0">
                <a:solidFill>
                  <a:srgbClr val="FFFFFF"/>
                </a:solidFill>
                <a:latin typeface="Arial" charset="0"/>
                <a:ea typeface="+mn-ea"/>
                <a:cs typeface="+mn-cs"/>
              </a:rPr>
              <a:t>Leach &amp; Melicher</a:t>
            </a:r>
            <a:endParaRPr lang="en-US" sz="1000" u="none" kern="1200" cap="all" spc="200" baseline="0" noProof="0" dirty="0">
              <a:solidFill>
                <a:srgbClr val="FFFFFF"/>
              </a:solidFill>
              <a:latin typeface="Arial" charset="0"/>
              <a:ea typeface="+mn-ea"/>
              <a:cs typeface="+mn-cs"/>
            </a:endParaRPr>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715004"/>
            <a:ext cx="3574257" cy="114300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715000"/>
            <a:ext cx="9146380" cy="114300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33"/>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pPr>
              <a:defRPr/>
            </a:pPr>
            <a:fld id="{9E7D1CFF-6EDC-4E50-8356-0B2377D9902B}" type="slidenum">
              <a:rPr lang="en-US" smtClean="0"/>
              <a:pPr>
                <a:defRPr/>
              </a:pPr>
              <a:t>‹#›</a:t>
            </a:fld>
            <a:endParaRPr lang="en-US"/>
          </a:p>
        </p:txBody>
      </p:sp>
      <p:sp>
        <p:nvSpPr>
          <p:cNvPr id="9" name="TextBox 8"/>
          <p:cNvSpPr txBox="1"/>
          <p:nvPr/>
        </p:nvSpPr>
        <p:spPr>
          <a:xfrm rot="19844365">
            <a:off x="45033" y="6191936"/>
            <a:ext cx="1523915" cy="246221"/>
          </a:xfrm>
          <a:prstGeom prst="rect">
            <a:avLst/>
          </a:prstGeom>
          <a:noFill/>
        </p:spPr>
        <p:txBody>
          <a:bodyPr wrap="square" rtlCol="0">
            <a:spAutoFit/>
          </a:bodyPr>
          <a:lstStyle/>
          <a:p>
            <a:r>
              <a:rPr lang="en-US" sz="1000" b="1" u="none" kern="1200" cap="all" spc="200" baseline="0" dirty="0" smtClean="0">
                <a:solidFill>
                  <a:srgbClr val="FFFFFF"/>
                </a:solidFill>
                <a:latin typeface="Arial" charset="0"/>
                <a:ea typeface="+mn-ea"/>
                <a:cs typeface="+mn-cs"/>
              </a:rPr>
              <a:t>FIFTH Edition</a:t>
            </a:r>
            <a:endParaRPr lang="en-US" sz="1000" b="1" u="none" kern="1200" cap="all" spc="200" baseline="0" dirty="0">
              <a:solidFill>
                <a:srgbClr val="FFFFFF"/>
              </a:solidFill>
              <a:latin typeface="Arial" charset="0"/>
              <a:ea typeface="+mn-ea"/>
              <a:cs typeface="+mn-cs"/>
            </a:endParaRPr>
          </a:p>
        </p:txBody>
      </p:sp>
      <p:sp>
        <p:nvSpPr>
          <p:cNvPr id="10" name="TextBox 9"/>
          <p:cNvSpPr txBox="1"/>
          <p:nvPr/>
        </p:nvSpPr>
        <p:spPr>
          <a:xfrm>
            <a:off x="3886200" y="6161158"/>
            <a:ext cx="4419600"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000" b="1" u="none" kern="1200" cap="all" spc="200" baseline="0" noProof="0" dirty="0" smtClean="0">
                <a:solidFill>
                  <a:srgbClr val="FFFFFF"/>
                </a:solidFill>
                <a:latin typeface="Arial" charset="0"/>
                <a:ea typeface="+mn-ea"/>
                <a:cs typeface="+mn-cs"/>
              </a:rPr>
              <a:t>Entrepreneurial Finance</a:t>
            </a:r>
            <a:r>
              <a:rPr kumimoji="0" lang="en-US" sz="1400" b="1" i="0" u="none" strike="noStrike" kern="1200" cap="none" spc="0" normalizeH="0" baseline="0" noProof="0" dirty="0" smtClean="0">
                <a:ln>
                  <a:noFill/>
                </a:ln>
                <a:solidFill>
                  <a:schemeClr val="bg1"/>
                </a:solidFill>
                <a:effectLst/>
                <a:uLnTx/>
                <a:uFillTx/>
                <a:latin typeface="Arial" charset="0"/>
              </a:rPr>
              <a:t>: </a:t>
            </a:r>
            <a:r>
              <a:rPr lang="en-US" sz="1000" b="1" u="none" kern="1200" cap="all" spc="200" baseline="0" noProof="0" dirty="0" smtClean="0">
                <a:solidFill>
                  <a:srgbClr val="FFFFFF"/>
                </a:solidFill>
                <a:latin typeface="Arial" charset="0"/>
                <a:ea typeface="+mn-ea"/>
                <a:cs typeface="+mn-cs"/>
              </a:rPr>
              <a:t>Leach &amp; Melicher</a:t>
            </a:r>
            <a:endParaRPr lang="en-US" sz="1000" b="1" u="none" kern="1200" cap="all" spc="200" baseline="0" noProof="0" dirty="0">
              <a:solidFill>
                <a:srgbClr val="FFFFFF"/>
              </a:solidFill>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stCondLst>
                                            <p:cond delay="0"/>
                                          </p:stCondLst>
                                        </p:cTn>
                                        <p:tgtEl>
                                          <p:spTgt spid="3">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stCondLst>
                                            <p:cond delay="0"/>
                                          </p:stCondLst>
                                        </p:cTn>
                                        <p:tgtEl>
                                          <p:spTgt spid="3">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stCondLst>
                                            <p:cond delay="0"/>
                                          </p:stCondLst>
                                        </p:cTn>
                                        <p:tgtEl>
                                          <p:spTgt spid="3">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stCondLst>
                                            <p:cond delay="0"/>
                                          </p:stCondLst>
                                        </p:cTn>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stCondLst>
                            <p:cond delay="0"/>
                          </p:stCondLst>
                        </p:cTn>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stCondLst>
                            <p:cond delay="0"/>
                          </p:stCondLst>
                        </p:cTn>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stCondLst>
                            <p:cond delay="0"/>
                          </p:stCondLst>
                        </p:cTn>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stCondLst>
                            <p:cond delay="0"/>
                          </p:stCondLst>
                        </p:cTn>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stCondLst>
                            <p:cond delay="0"/>
                          </p:stCondLst>
                        </p:cTn>
                        <p:tgtEl>
                          <p:spTgt spid="3"/>
                        </p:tgtEl>
                      </p:cBhvr>
                    </p:animEffect>
                  </p:childTnLst>
                </p:cTn>
              </p:par>
            </p:tnLst>
          </p:tmpl>
        </p:tmplLst>
      </p:bldP>
    </p:bldLst>
  </p:timing>
  <p:hf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20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20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20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715002"/>
            <a:ext cx="3574257" cy="114300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5715000"/>
            <a:ext cx="9146380" cy="114300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31"/>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pPr>
              <a:defRPr/>
            </a:pPr>
            <a:fld id="{5CC9C51A-2EA4-4BCD-93AD-D10E65AF5110}" type="slidenum">
              <a:rPr lang="en-US" smtClean="0"/>
              <a:pPr>
                <a:defRPr/>
              </a:pPr>
              <a:t>‹#›</a:t>
            </a:fld>
            <a:endParaRPr lang="en-US"/>
          </a:p>
        </p:txBody>
      </p:sp>
      <p:sp>
        <p:nvSpPr>
          <p:cNvPr id="9" name="TextBox 8"/>
          <p:cNvSpPr txBox="1"/>
          <p:nvPr/>
        </p:nvSpPr>
        <p:spPr>
          <a:xfrm rot="19844365">
            <a:off x="45029" y="6191934"/>
            <a:ext cx="1523915" cy="246221"/>
          </a:xfrm>
          <a:prstGeom prst="rect">
            <a:avLst/>
          </a:prstGeom>
          <a:noFill/>
        </p:spPr>
        <p:txBody>
          <a:bodyPr wrap="square" rtlCol="0">
            <a:spAutoFit/>
          </a:bodyPr>
          <a:lstStyle/>
          <a:p>
            <a:r>
              <a:rPr lang="en-US" sz="1000" b="1" u="none" cap="all" spc="200" dirty="0" smtClean="0">
                <a:solidFill>
                  <a:srgbClr val="FFFFFF"/>
                </a:solidFill>
              </a:rPr>
              <a:t>FIFTH Edition</a:t>
            </a:r>
            <a:endParaRPr lang="en-US" sz="1000" b="1" u="none" cap="all" spc="200" dirty="0">
              <a:solidFill>
                <a:srgbClr val="FFFFFF"/>
              </a:solidFill>
            </a:endParaRPr>
          </a:p>
        </p:txBody>
      </p:sp>
      <p:sp>
        <p:nvSpPr>
          <p:cNvPr id="10" name="TextBox 9"/>
          <p:cNvSpPr txBox="1"/>
          <p:nvPr/>
        </p:nvSpPr>
        <p:spPr>
          <a:xfrm>
            <a:off x="3886200" y="6161155"/>
            <a:ext cx="4419600" cy="307777"/>
          </a:xfrm>
          <a:prstGeom prst="rect">
            <a:avLst/>
          </a:prstGeom>
          <a:noFill/>
        </p:spPr>
        <p:txBody>
          <a:bodyPr wrap="square" rtlCol="0">
            <a:spAutoFit/>
          </a:bodyPr>
          <a:lstStyle/>
          <a:p>
            <a:pPr>
              <a:defRPr/>
            </a:pPr>
            <a:r>
              <a:rPr lang="en-US" sz="1000" b="1" u="none" cap="all" spc="200" dirty="0">
                <a:solidFill>
                  <a:srgbClr val="FFFFFF"/>
                </a:solidFill>
              </a:rPr>
              <a:t>Entrepreneurial Finance</a:t>
            </a:r>
            <a:r>
              <a:rPr lang="en-US" sz="1400" b="1" u="none" dirty="0">
                <a:solidFill>
                  <a:srgbClr val="FFFFFF"/>
                </a:solidFill>
              </a:rPr>
              <a:t>: </a:t>
            </a:r>
            <a:r>
              <a:rPr lang="en-US" sz="1000" b="1" u="none" cap="all" spc="200" dirty="0">
                <a:solidFill>
                  <a:srgbClr val="FFFFFF"/>
                </a:solidFill>
              </a:rPr>
              <a:t>Leach &amp; Melicher</a:t>
            </a:r>
          </a:p>
        </p:txBody>
      </p:sp>
    </p:spTree>
    <p:extLst>
      <p:ext uri="{BB962C8B-B14F-4D97-AF65-F5344CB8AC3E}">
        <p14:creationId xmlns:p14="http://schemas.microsoft.com/office/powerpoint/2010/main" val="2963343959"/>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stCondLst>
                                            <p:cond delay="0"/>
                                          </p:stCondLst>
                                        </p:cTn>
                                        <p:tgtEl>
                                          <p:spTgt spid="3">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stCondLst>
                                            <p:cond delay="0"/>
                                          </p:stCondLst>
                                        </p:cTn>
                                        <p:tgtEl>
                                          <p:spTgt spid="3">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stCondLst>
                                            <p:cond delay="0"/>
                                          </p:stCondLst>
                                        </p:cTn>
                                        <p:tgtEl>
                                          <p:spTgt spid="3">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stCondLst>
                                            <p:cond delay="0"/>
                                          </p:stCondLst>
                                        </p:cTn>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stCondLst>
                            <p:cond delay="0"/>
                          </p:stCondLst>
                        </p:cTn>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stCondLst>
                            <p:cond delay="0"/>
                          </p:stCondLst>
                        </p:cTn>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stCondLst>
                            <p:cond delay="0"/>
                          </p:stCondLst>
                        </p:cTn>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stCondLst>
                            <p:cond delay="0"/>
                          </p:stCondLst>
                        </p:cTn>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stCondLst>
                            <p:cond delay="0"/>
                          </p:stCondLst>
                        </p:cTn>
                        <p:tgtEl>
                          <p:spTgt spid="3"/>
                        </p:tgtEl>
                      </p:cBhvr>
                    </p:animEffect>
                  </p:childTnLst>
                </p:cTn>
              </p:par>
            </p:tnLst>
          </p:tmpl>
        </p:tmplLst>
      </p:bldP>
    </p:bldLst>
  </p:timing>
  <p:hf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20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20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20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mtClean="0"/>
              <a:t>Chapter 8</a:t>
            </a:r>
            <a:endParaRPr lang="en-US" dirty="0" smtClean="0"/>
          </a:p>
        </p:txBody>
      </p:sp>
      <p:sp>
        <p:nvSpPr>
          <p:cNvPr id="2051" name="Rectangle 3"/>
          <p:cNvSpPr>
            <a:spLocks noGrp="1" noChangeArrowheads="1"/>
          </p:cNvSpPr>
          <p:nvPr>
            <p:ph type="subTitle" idx="1"/>
          </p:nvPr>
        </p:nvSpPr>
        <p:spPr>
          <a:xfrm rot="19110492">
            <a:off x="1212287" y="2470930"/>
            <a:ext cx="6511131" cy="329259"/>
          </a:xfrm>
        </p:spPr>
        <p:txBody>
          <a:bodyPr>
            <a:normAutofit fontScale="77500" lnSpcReduction="20000"/>
          </a:bodyPr>
          <a:lstStyle/>
          <a:p>
            <a:r>
              <a:rPr lang="en-US" dirty="0" smtClean="0"/>
              <a:t>SECURITIES LAW CONSIDERATIONS WHEN OBTAINING VENTURE FINANCING</a:t>
            </a:r>
            <a:endParaRPr lang="en-US" dirty="0" smtClean="0"/>
          </a:p>
        </p:txBody>
      </p:sp>
      <p:sp>
        <p:nvSpPr>
          <p:cNvPr id="3074" name="Rectangle 9"/>
          <p:cNvSpPr>
            <a:spLocks noGrp="1" noChangeArrowheads="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9178406-DBCE-4AF6-85A9-B342A332CC05}" type="slidenum">
              <a:rPr lang="en-US" smtClean="0"/>
              <a:pPr/>
              <a:t>1</a:t>
            </a:fld>
            <a:endParaRPr lang="en-US"/>
          </a:p>
        </p:txBody>
      </p:sp>
      <p:sp>
        <p:nvSpPr>
          <p:cNvPr id="3078" name="Text Box 5"/>
          <p:cNvSpPr txBox="1">
            <a:spLocks noChangeArrowheads="1"/>
          </p:cNvSpPr>
          <p:nvPr/>
        </p:nvSpPr>
        <p:spPr bwMode="auto">
          <a:xfrm>
            <a:off x="1050925" y="609600"/>
            <a:ext cx="3673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ENTREPRENEURIAL FINANCE</a:t>
            </a:r>
          </a:p>
        </p:txBody>
      </p:sp>
      <p:sp>
        <p:nvSpPr>
          <p:cNvPr id="11" name="Text Box 7"/>
          <p:cNvSpPr txBox="1">
            <a:spLocks noChangeArrowheads="1"/>
          </p:cNvSpPr>
          <p:nvPr/>
        </p:nvSpPr>
        <p:spPr bwMode="white">
          <a:xfrm>
            <a:off x="5943608" y="1985665"/>
            <a:ext cx="2835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u="none" dirty="0">
                <a:solidFill>
                  <a:schemeClr val="bg1"/>
                </a:solidFill>
              </a:rPr>
              <a:t>         </a:t>
            </a:r>
            <a:r>
              <a:rPr lang="en-US" sz="1100" b="1" u="none" cap="all" spc="200" dirty="0">
                <a:solidFill>
                  <a:srgbClr val="FFFFFF"/>
                </a:solidFill>
              </a:rPr>
              <a:t>Leach &amp; Melicher</a:t>
            </a:r>
          </a:p>
        </p:txBody>
      </p:sp>
      <p:sp>
        <p:nvSpPr>
          <p:cNvPr id="12" name="Text Box 4"/>
          <p:cNvSpPr txBox="1">
            <a:spLocks noChangeArrowheads="1"/>
          </p:cNvSpPr>
          <p:nvPr/>
        </p:nvSpPr>
        <p:spPr bwMode="white">
          <a:xfrm>
            <a:off x="3898900" y="6215363"/>
            <a:ext cx="4800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000" b="1" u="none" cap="all" spc="200" dirty="0">
                <a:solidFill>
                  <a:srgbClr val="FFFFFF"/>
                </a:solidFill>
              </a:rPr>
              <a:t>© 2015  South-Western Cengage </a:t>
            </a:r>
            <a:r>
              <a:rPr lang="en-US" sz="1000" b="1" u="none" cap="all" spc="200" dirty="0" smtClean="0">
                <a:solidFill>
                  <a:srgbClr val="FFFFFF"/>
                </a:solidFill>
              </a:rPr>
              <a:t>Learning</a:t>
            </a:r>
            <a:endParaRPr lang="en-US" sz="1000" b="1" u="none" cap="all" spc="200" dirty="0">
              <a:solidFill>
                <a:srgbClr val="FFFF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2051">
                                            <p:txEl>
                                              <p:pRg st="0" end="0"/>
                                            </p:txEl>
                                          </p:spTgt>
                                        </p:tgtEl>
                                        <p:attrNameLst>
                                          <p:attrName>style.visibility</p:attrName>
                                        </p:attrNameLst>
                                      </p:cBhvr>
                                      <p:to>
                                        <p:strVal val="visible"/>
                                      </p:to>
                                    </p:set>
                                    <p:animEffect transition="in" filter="fade">
                                      <p:cBhvr>
                                        <p:cTn id="12" dur="1000">
                                          <p:stCondLst>
                                            <p:cond delay="0"/>
                                          </p:stCondLst>
                                        </p:cTn>
                                        <p:tgtEl>
                                          <p:spTgt spid="20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1"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lstStyle/>
          <a:p>
            <a:r>
              <a:rPr lang="en-US" smtClean="0"/>
              <a:t>Registering Securities with SEC</a:t>
            </a:r>
            <a:endParaRPr lang="en-US" smtClean="0"/>
          </a:p>
        </p:txBody>
      </p:sp>
      <p:sp>
        <p:nvSpPr>
          <p:cNvPr id="14339" name="Rectangle 3"/>
          <p:cNvSpPr>
            <a:spLocks noGrp="1" noChangeArrowheads="1"/>
          </p:cNvSpPr>
          <p:nvPr>
            <p:ph idx="1"/>
          </p:nvPr>
        </p:nvSpPr>
        <p:spPr/>
        <p:txBody>
          <a:bodyPr/>
          <a:lstStyle/>
          <a:p>
            <a:r>
              <a:rPr lang="en-US" smtClean="0"/>
              <a:t>Costly and time-consuming process</a:t>
            </a:r>
          </a:p>
          <a:p>
            <a:r>
              <a:rPr lang="en-US" smtClean="0"/>
              <a:t>Usually done with investment banking professionals and legal counsel</a:t>
            </a:r>
          </a:p>
          <a:p>
            <a:r>
              <a:rPr lang="en-US" smtClean="0"/>
              <a:t>Common “remedy” for a “fouled up” securities offering is a “rescission “ of the offering—where all funds are returned to the investors</a:t>
            </a:r>
          </a:p>
          <a:p>
            <a:r>
              <a:rPr lang="en-US" smtClean="0"/>
              <a:t>To avoid rescission—either register or make sure you are exempted from registration </a:t>
            </a:r>
            <a:endParaRPr lang="en-US" smtClean="0"/>
          </a:p>
        </p:txBody>
      </p:sp>
      <p:sp>
        <p:nvSpPr>
          <p:cNvPr id="14338"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3EB75D2-163D-46B5-BBF8-A800223A885C}" type="slidenum">
              <a:rPr lang="en-US" smtClean="0"/>
              <a:pPr/>
              <a:t>10</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339">
                                            <p:txEl>
                                              <p:pRg st="0" end="0"/>
                                            </p:txEl>
                                          </p:spTgt>
                                        </p:tgtEl>
                                        <p:attrNameLst>
                                          <p:attrName>style.visibility</p:attrName>
                                        </p:attrNameLst>
                                      </p:cBhvr>
                                      <p:to>
                                        <p:strVal val="visible"/>
                                      </p:to>
                                    </p:set>
                                    <p:animEffect transition="in" filter="fade">
                                      <p:cBhvr>
                                        <p:cTn id="14" dur="1000">
                                          <p:stCondLst>
                                            <p:cond delay="0"/>
                                          </p:stCondLst>
                                        </p:cTn>
                                        <p:tgtEl>
                                          <p:spTgt spid="14339">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339">
                                            <p:txEl>
                                              <p:pRg st="1" end="1"/>
                                            </p:txEl>
                                          </p:spTgt>
                                        </p:tgtEl>
                                        <p:attrNameLst>
                                          <p:attrName>style.visibility</p:attrName>
                                        </p:attrNameLst>
                                      </p:cBhvr>
                                      <p:to>
                                        <p:strVal val="visible"/>
                                      </p:to>
                                    </p:set>
                                    <p:animEffect transition="in" filter="fade">
                                      <p:cBhvr>
                                        <p:cTn id="19" dur="1000">
                                          <p:stCondLst>
                                            <p:cond delay="0"/>
                                          </p:stCondLst>
                                        </p:cTn>
                                        <p:tgtEl>
                                          <p:spTgt spid="14339">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339">
                                            <p:txEl>
                                              <p:pRg st="2" end="2"/>
                                            </p:txEl>
                                          </p:spTgt>
                                        </p:tgtEl>
                                        <p:attrNameLst>
                                          <p:attrName>style.visibility</p:attrName>
                                        </p:attrNameLst>
                                      </p:cBhvr>
                                      <p:to>
                                        <p:strVal val="visible"/>
                                      </p:to>
                                    </p:set>
                                    <p:animEffect transition="in" filter="fade">
                                      <p:cBhvr>
                                        <p:cTn id="24" dur="1000">
                                          <p:stCondLst>
                                            <p:cond delay="0"/>
                                          </p:stCondLst>
                                        </p:cTn>
                                        <p:tgtEl>
                                          <p:spTgt spid="14339">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339">
                                            <p:txEl>
                                              <p:pRg st="3" end="3"/>
                                            </p:txEl>
                                          </p:spTgt>
                                        </p:tgtEl>
                                        <p:attrNameLst>
                                          <p:attrName>style.visibility</p:attrName>
                                        </p:attrNameLst>
                                      </p:cBhvr>
                                      <p:to>
                                        <p:strVal val="visible"/>
                                      </p:to>
                                    </p:set>
                                    <p:animEffect transition="in" filter="fade">
                                      <p:cBhvr>
                                        <p:cTn id="29" dur="1000">
                                          <p:stCondLst>
                                            <p:cond delay="0"/>
                                          </p:stCondLst>
                                        </p:cTn>
                                        <p:tgtEl>
                                          <p:spTgt spid="14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339"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lstStyle/>
          <a:p>
            <a:r>
              <a:rPr lang="en-US" dirty="0" smtClean="0"/>
              <a:t>Important Points to Remember</a:t>
            </a:r>
            <a:endParaRPr lang="en-US" dirty="0" smtClean="0"/>
          </a:p>
        </p:txBody>
      </p:sp>
      <p:sp>
        <p:nvSpPr>
          <p:cNvPr id="15363" name="Rectangle 3"/>
          <p:cNvSpPr>
            <a:spLocks noGrp="1" noChangeArrowheads="1"/>
          </p:cNvSpPr>
          <p:nvPr>
            <p:ph idx="1"/>
          </p:nvPr>
        </p:nvSpPr>
        <p:spPr/>
        <p:txBody>
          <a:bodyPr/>
          <a:lstStyle/>
          <a:p>
            <a:r>
              <a:rPr lang="en-US" dirty="0" smtClean="0"/>
              <a:t>In securities law, “ignorance is no defense”</a:t>
            </a:r>
          </a:p>
          <a:p>
            <a:r>
              <a:rPr lang="en-US" dirty="0" smtClean="0"/>
              <a:t>Security regulators may alter your investment agreement to the benefit of the investors</a:t>
            </a:r>
          </a:p>
          <a:p>
            <a:r>
              <a:rPr lang="en-US" dirty="0" smtClean="0"/>
              <a:t>Securities Act of 1933 gives the SEC broad civil and some criminal procedures to use in enforcement</a:t>
            </a:r>
          </a:p>
          <a:p>
            <a:r>
              <a:rPr lang="en-US" dirty="0" smtClean="0"/>
              <a:t>It is worth your time to investigate whether securities can be issued under an exemption from the registration requirement</a:t>
            </a:r>
            <a:endParaRPr lang="en-US" dirty="0" smtClean="0"/>
          </a:p>
        </p:txBody>
      </p:sp>
      <p:sp>
        <p:nvSpPr>
          <p:cNvPr id="15362"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C05D09F-2589-4397-A259-1CF6C7BBA637}" type="slidenum">
              <a:rPr lang="en-US" smtClean="0"/>
              <a:pPr/>
              <a:t>11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363">
                                            <p:txEl>
                                              <p:pRg st="0" end="0"/>
                                            </p:txEl>
                                          </p:spTgt>
                                        </p:tgtEl>
                                        <p:attrNameLst>
                                          <p:attrName>style.visibility</p:attrName>
                                        </p:attrNameLst>
                                      </p:cBhvr>
                                      <p:to>
                                        <p:strVal val="visible"/>
                                      </p:to>
                                    </p:set>
                                    <p:animEffect transition="in" filter="fade">
                                      <p:cBhvr>
                                        <p:cTn id="14" dur="1000">
                                          <p:stCondLst>
                                            <p:cond delay="0"/>
                                          </p:stCondLst>
                                        </p:cTn>
                                        <p:tgtEl>
                                          <p:spTgt spid="1536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5363">
                                            <p:txEl>
                                              <p:pRg st="1" end="1"/>
                                            </p:txEl>
                                          </p:spTgt>
                                        </p:tgtEl>
                                        <p:attrNameLst>
                                          <p:attrName>style.visibility</p:attrName>
                                        </p:attrNameLst>
                                      </p:cBhvr>
                                      <p:to>
                                        <p:strVal val="visible"/>
                                      </p:to>
                                    </p:set>
                                    <p:animEffect transition="in" filter="fade">
                                      <p:cBhvr>
                                        <p:cTn id="19" dur="1000">
                                          <p:stCondLst>
                                            <p:cond delay="0"/>
                                          </p:stCondLst>
                                        </p:cTn>
                                        <p:tgtEl>
                                          <p:spTgt spid="15363">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5363">
                                            <p:txEl>
                                              <p:pRg st="2" end="2"/>
                                            </p:txEl>
                                          </p:spTgt>
                                        </p:tgtEl>
                                        <p:attrNameLst>
                                          <p:attrName>style.visibility</p:attrName>
                                        </p:attrNameLst>
                                      </p:cBhvr>
                                      <p:to>
                                        <p:strVal val="visible"/>
                                      </p:to>
                                    </p:set>
                                    <p:animEffect transition="in" filter="fade">
                                      <p:cBhvr>
                                        <p:cTn id="24" dur="1000">
                                          <p:stCondLst>
                                            <p:cond delay="0"/>
                                          </p:stCondLst>
                                        </p:cTn>
                                        <p:tgtEl>
                                          <p:spTgt spid="15363">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363">
                                            <p:txEl>
                                              <p:pRg st="3" end="3"/>
                                            </p:txEl>
                                          </p:spTgt>
                                        </p:tgtEl>
                                        <p:attrNameLst>
                                          <p:attrName>style.visibility</p:attrName>
                                        </p:attrNameLst>
                                      </p:cBhvr>
                                      <p:to>
                                        <p:strVal val="visible"/>
                                      </p:to>
                                    </p:set>
                                    <p:animEffect transition="in" filter="fade">
                                      <p:cBhvr>
                                        <p:cTn id="29" dur="1000">
                                          <p:stCondLst>
                                            <p:cond delay="0"/>
                                          </p:stCondLst>
                                        </p:cTn>
                                        <p:tgtEl>
                                          <p:spTgt spid="15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36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smtClean="0"/>
              <a:t>Digression: What is Securities Fraud?</a:t>
            </a:r>
            <a:endParaRPr lang="en-US" dirty="0" smtClean="0"/>
          </a:p>
        </p:txBody>
      </p:sp>
      <p:sp>
        <p:nvSpPr>
          <p:cNvPr id="9219" name="Rectangle 3"/>
          <p:cNvSpPr>
            <a:spLocks noGrp="1" noChangeArrowheads="1"/>
          </p:cNvSpPr>
          <p:nvPr>
            <p:ph idx="1"/>
          </p:nvPr>
        </p:nvSpPr>
        <p:spPr/>
        <p:txBody>
          <a:bodyPr/>
          <a:lstStyle/>
          <a:p>
            <a:r>
              <a:rPr lang="en-US" dirty="0" smtClean="0"/>
              <a:t>It is unlawful for a person in the offer or sale of securities:</a:t>
            </a:r>
          </a:p>
          <a:p>
            <a:pPr lvl="2"/>
            <a:r>
              <a:rPr lang="en-US" sz="2000" dirty="0" smtClean="0"/>
              <a:t>to employ any device, scheme, or artifice to defraud</a:t>
            </a:r>
          </a:p>
          <a:p>
            <a:pPr lvl="2"/>
            <a:r>
              <a:rPr lang="en-US" sz="2000" dirty="0" smtClean="0"/>
              <a:t>to obtain money or property by means of any untrue statement of a material fact or any omission to state a material fact</a:t>
            </a:r>
          </a:p>
          <a:p>
            <a:pPr lvl="2"/>
            <a:r>
              <a:rPr lang="en-US" sz="2000" dirty="0" smtClean="0"/>
              <a:t>to engage in any transaction, practice, or course of business which operates as a fraud or deceit upon the purchaser</a:t>
            </a:r>
          </a:p>
          <a:p>
            <a:endParaRPr lang="en-US" dirty="0" smtClean="0"/>
          </a:p>
        </p:txBody>
      </p:sp>
      <p:sp>
        <p:nvSpPr>
          <p:cNvPr id="10242"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C715AE2-2B10-4923-97FA-C7C6DD4CF930}" type="slidenum">
              <a:rPr lang="en-US" smtClean="0"/>
              <a:pPr/>
              <a:t>12</a:t>
            </a:fld>
            <a:endParaRPr lang="en-US"/>
          </a:p>
        </p:txBody>
      </p:sp>
    </p:spTree>
    <p:extLst>
      <p:ext uri="{BB962C8B-B14F-4D97-AF65-F5344CB8AC3E}">
        <p14:creationId xmlns:p14="http://schemas.microsoft.com/office/powerpoint/2010/main" val="5263611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500" fill="hold"/>
                                        <p:tgtEl>
                                          <p:spTgt spid="9218"/>
                                        </p:tgtEl>
                                        <p:attrNameLst>
                                          <p:attrName>ppt_w</p:attrName>
                                        </p:attrNameLst>
                                      </p:cBhvr>
                                      <p:tavLst>
                                        <p:tav tm="0">
                                          <p:val>
                                            <p:fltVal val="0"/>
                                          </p:val>
                                        </p:tav>
                                        <p:tav tm="100000">
                                          <p:val>
                                            <p:strVal val="#ppt_w"/>
                                          </p:val>
                                        </p:tav>
                                      </p:tavLst>
                                    </p:anim>
                                    <p:anim calcmode="lin" valueType="num">
                                      <p:cBhvr>
                                        <p:cTn id="8" dur="500" fill="hold"/>
                                        <p:tgtEl>
                                          <p:spTgt spid="9218"/>
                                        </p:tgtEl>
                                        <p:attrNameLst>
                                          <p:attrName>ppt_h</p:attrName>
                                        </p:attrNameLst>
                                      </p:cBhvr>
                                      <p:tavLst>
                                        <p:tav tm="0">
                                          <p:val>
                                            <p:fltVal val="0"/>
                                          </p:val>
                                        </p:tav>
                                        <p:tav tm="100000">
                                          <p:val>
                                            <p:strVal val="#ppt_h"/>
                                          </p:val>
                                        </p:tav>
                                      </p:tavLst>
                                    </p:anim>
                                    <p:animEffect transition="in" filter="fade">
                                      <p:cBhvr>
                                        <p:cTn id="9" dur="500"/>
                                        <p:tgtEl>
                                          <p:spTgt spid="921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stCondLst>
                                            <p:cond delay="0"/>
                                          </p:stCondLst>
                                        </p:cTn>
                                        <p:tgtEl>
                                          <p:spTgt spid="9219">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219">
                                            <p:txEl>
                                              <p:pRg st="1" end="1"/>
                                            </p:txEl>
                                          </p:spTgt>
                                        </p:tgtEl>
                                        <p:attrNameLst>
                                          <p:attrName>style.visibility</p:attrName>
                                        </p:attrNameLst>
                                      </p:cBhvr>
                                      <p:to>
                                        <p:strVal val="visible"/>
                                      </p:to>
                                    </p:set>
                                    <p:animEffect transition="in" filter="fade">
                                      <p:cBhvr>
                                        <p:cTn id="17" dur="1000">
                                          <p:stCondLst>
                                            <p:cond delay="0"/>
                                          </p:stCondLst>
                                        </p:cTn>
                                        <p:tgtEl>
                                          <p:spTgt spid="9219">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219">
                                            <p:txEl>
                                              <p:pRg st="2" end="2"/>
                                            </p:txEl>
                                          </p:spTgt>
                                        </p:tgtEl>
                                        <p:attrNameLst>
                                          <p:attrName>style.visibility</p:attrName>
                                        </p:attrNameLst>
                                      </p:cBhvr>
                                      <p:to>
                                        <p:strVal val="visible"/>
                                      </p:to>
                                    </p:set>
                                    <p:animEffect transition="in" filter="fade">
                                      <p:cBhvr>
                                        <p:cTn id="20" dur="1000">
                                          <p:stCondLst>
                                            <p:cond delay="0"/>
                                          </p:stCondLst>
                                        </p:cTn>
                                        <p:tgtEl>
                                          <p:spTgt spid="9219">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219">
                                            <p:txEl>
                                              <p:pRg st="3" end="3"/>
                                            </p:txEl>
                                          </p:spTgt>
                                        </p:tgtEl>
                                        <p:attrNameLst>
                                          <p:attrName>style.visibility</p:attrName>
                                        </p:attrNameLst>
                                      </p:cBhvr>
                                      <p:to>
                                        <p:strVal val="visible"/>
                                      </p:to>
                                    </p:set>
                                    <p:animEffect transition="in" filter="fade">
                                      <p:cBhvr>
                                        <p:cTn id="23" dur="1000">
                                          <p:stCondLst>
                                            <p:cond delay="0"/>
                                          </p:stCondLst>
                                        </p:cTn>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19"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Securities Fraud Digression (Continued)</a:t>
            </a:r>
            <a:endParaRPr lang="en-US" dirty="0" smtClean="0"/>
          </a:p>
        </p:txBody>
      </p:sp>
      <p:sp>
        <p:nvSpPr>
          <p:cNvPr id="10243" name="Rectangle 3"/>
          <p:cNvSpPr>
            <a:spLocks noGrp="1" noChangeArrowheads="1"/>
          </p:cNvSpPr>
          <p:nvPr>
            <p:ph idx="1"/>
          </p:nvPr>
        </p:nvSpPr>
        <p:spPr/>
        <p:txBody>
          <a:bodyPr/>
          <a:lstStyle/>
          <a:p>
            <a:r>
              <a:rPr lang="en-US" dirty="0" smtClean="0"/>
              <a:t>It shall be unlawful for any person…to publish, give publicity to, or circulate any notice, advertisement, article….which, though not purporting to offer a security for sale, describes such security for consideration received from an issuer, underwriter, or dealer without fully disclosing the receipt of such consideration</a:t>
            </a:r>
          </a:p>
          <a:p>
            <a:endParaRPr lang="en-US" dirty="0" smtClean="0"/>
          </a:p>
          <a:p>
            <a:r>
              <a:rPr lang="en-US" dirty="0" smtClean="0"/>
              <a:t>Securities otherwise exempted from registration are not exempted from fraud provisions</a:t>
            </a:r>
            <a:endParaRPr lang="en-US" dirty="0" smtClean="0"/>
          </a:p>
        </p:txBody>
      </p:sp>
      <p:sp>
        <p:nvSpPr>
          <p:cNvPr id="11266"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793DCBA-239B-4564-A7EA-A5ACB8C32138}" type="slidenum">
              <a:rPr lang="en-US" smtClean="0"/>
              <a:pPr/>
              <a:t>13</a:t>
            </a:fld>
            <a:endParaRPr lang="en-US"/>
          </a:p>
        </p:txBody>
      </p:sp>
    </p:spTree>
    <p:extLst>
      <p:ext uri="{BB962C8B-B14F-4D97-AF65-F5344CB8AC3E}">
        <p14:creationId xmlns:p14="http://schemas.microsoft.com/office/powerpoint/2010/main" val="12310228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p:cTn id="7" dur="500" fill="hold"/>
                                        <p:tgtEl>
                                          <p:spTgt spid="10242"/>
                                        </p:tgtEl>
                                        <p:attrNameLst>
                                          <p:attrName>ppt_w</p:attrName>
                                        </p:attrNameLst>
                                      </p:cBhvr>
                                      <p:tavLst>
                                        <p:tav tm="0">
                                          <p:val>
                                            <p:fltVal val="0"/>
                                          </p:val>
                                        </p:tav>
                                        <p:tav tm="100000">
                                          <p:val>
                                            <p:strVal val="#ppt_w"/>
                                          </p:val>
                                        </p:tav>
                                      </p:tavLst>
                                    </p:anim>
                                    <p:anim calcmode="lin" valueType="num">
                                      <p:cBhvr>
                                        <p:cTn id="8" dur="500" fill="hold"/>
                                        <p:tgtEl>
                                          <p:spTgt spid="10242"/>
                                        </p:tgtEl>
                                        <p:attrNameLst>
                                          <p:attrName>ppt_h</p:attrName>
                                        </p:attrNameLst>
                                      </p:cBhvr>
                                      <p:tavLst>
                                        <p:tav tm="0">
                                          <p:val>
                                            <p:fltVal val="0"/>
                                          </p:val>
                                        </p:tav>
                                        <p:tav tm="100000">
                                          <p:val>
                                            <p:strVal val="#ppt_h"/>
                                          </p:val>
                                        </p:tav>
                                      </p:tavLst>
                                    </p:anim>
                                    <p:animEffect transition="in" filter="fade">
                                      <p:cBhvr>
                                        <p:cTn id="9" dur="500"/>
                                        <p:tgtEl>
                                          <p:spTgt spid="1024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0243">
                                            <p:txEl>
                                              <p:pRg st="0" end="0"/>
                                            </p:txEl>
                                          </p:spTgt>
                                        </p:tgtEl>
                                        <p:attrNameLst>
                                          <p:attrName>style.visibility</p:attrName>
                                        </p:attrNameLst>
                                      </p:cBhvr>
                                      <p:to>
                                        <p:strVal val="visible"/>
                                      </p:to>
                                    </p:set>
                                    <p:animEffect transition="in" filter="fade">
                                      <p:cBhvr>
                                        <p:cTn id="14" dur="1000">
                                          <p:stCondLst>
                                            <p:cond delay="0"/>
                                          </p:stCondLst>
                                        </p:cTn>
                                        <p:tgtEl>
                                          <p:spTgt spid="1024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Effect transition="in" filter="fade">
                                      <p:cBhvr>
                                        <p:cTn id="19" dur="1000">
                                          <p:stCondLst>
                                            <p:cond delay="0"/>
                                          </p:stCondLst>
                                        </p:cTn>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JOBS Act of 2012</a:t>
            </a:r>
            <a:endParaRPr lang="en-US" dirty="0"/>
          </a:p>
        </p:txBody>
      </p:sp>
      <p:sp>
        <p:nvSpPr>
          <p:cNvPr id="3" name="Content Placeholder 2"/>
          <p:cNvSpPr>
            <a:spLocks noGrp="1"/>
          </p:cNvSpPr>
          <p:nvPr>
            <p:ph idx="1"/>
          </p:nvPr>
        </p:nvSpPr>
        <p:spPr/>
        <p:txBody>
          <a:bodyPr/>
          <a:lstStyle/>
          <a:p>
            <a:r>
              <a:rPr lang="en-US" dirty="0" smtClean="0"/>
              <a:t>Summary of  Relevant Innovations:</a:t>
            </a:r>
          </a:p>
          <a:p>
            <a:pPr lvl="1"/>
            <a:r>
              <a:rPr lang="en-US" dirty="0" smtClean="0"/>
              <a:t>Class of firms designated “Emerging Growth Company” face different registration requirements (less transparency)</a:t>
            </a:r>
          </a:p>
          <a:p>
            <a:pPr lvl="1"/>
            <a:r>
              <a:rPr lang="en-US" dirty="0" smtClean="0"/>
              <a:t>General advertising and solicitation allowed for </a:t>
            </a:r>
            <a:r>
              <a:rPr lang="en-US" dirty="0" err="1" smtClean="0"/>
              <a:t>Reg</a:t>
            </a:r>
            <a:r>
              <a:rPr lang="en-US" dirty="0" smtClean="0"/>
              <a:t> D 506 offerings (more information to come on 506 offerings)</a:t>
            </a:r>
          </a:p>
          <a:p>
            <a:pPr lvl="1"/>
            <a:r>
              <a:rPr lang="en-US" dirty="0" smtClean="0"/>
              <a:t>Internet “</a:t>
            </a:r>
            <a:r>
              <a:rPr lang="en-US" dirty="0" err="1" smtClean="0"/>
              <a:t>crowdfunding</a:t>
            </a:r>
            <a:r>
              <a:rPr lang="en-US" dirty="0" smtClean="0"/>
              <a:t>” for securities up to $1 million</a:t>
            </a:r>
          </a:p>
          <a:p>
            <a:pPr lvl="1"/>
            <a:r>
              <a:rPr lang="en-US" dirty="0" smtClean="0"/>
              <a:t>“Regulation A Plus” as competitor to Regulation A</a:t>
            </a:r>
          </a:p>
          <a:p>
            <a:pPr lvl="1"/>
            <a:r>
              <a:rPr lang="en-US" dirty="0" smtClean="0"/>
              <a:t>Forced registration limit raised from 500 to 2000 shareholders</a:t>
            </a:r>
          </a:p>
          <a:p>
            <a:pPr marL="0" lvl="1"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6D78E888-7D42-418E-A09F-CD0E6BB117D8}" type="slidenum">
              <a:rPr lang="en-US" smtClean="0"/>
              <a:pPr>
                <a:defRPr/>
              </a:pPr>
              <a:t>14</a:t>
            </a:fld>
            <a:endParaRPr lang="en-US"/>
          </a:p>
        </p:txBody>
      </p:sp>
    </p:spTree>
    <p:extLst>
      <p:ext uri="{BB962C8B-B14F-4D97-AF65-F5344CB8AC3E}">
        <p14:creationId xmlns:p14="http://schemas.microsoft.com/office/powerpoint/2010/main" val="39615861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a:t>
            </a:r>
            <a:endParaRPr lang="en-US" dirty="0"/>
          </a:p>
        </p:txBody>
      </p:sp>
      <p:sp>
        <p:nvSpPr>
          <p:cNvPr id="4" name="Slide Number Placeholder 3"/>
          <p:cNvSpPr>
            <a:spLocks noGrp="1"/>
          </p:cNvSpPr>
          <p:nvPr>
            <p:ph type="sldNum" sz="quarter" idx="12"/>
          </p:nvPr>
        </p:nvSpPr>
        <p:spPr/>
        <p:txBody>
          <a:bodyPr/>
          <a:lstStyle/>
          <a:p>
            <a:fld id="{6D78E888-7D42-418E-A09F-CD0E6BB117D8}" type="slidenum">
              <a:rPr lang="en-US" smtClean="0"/>
              <a:pPr/>
              <a:t>15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28600"/>
            <a:ext cx="5715000" cy="5446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094199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lstStyle/>
          <a:p>
            <a:r>
              <a:rPr lang="en-US" dirty="0" smtClean="0"/>
              <a:t>Back to SEC Registration: Exemptions</a:t>
            </a:r>
            <a:endParaRPr lang="en-US" dirty="0" smtClean="0"/>
          </a:p>
        </p:txBody>
      </p:sp>
      <p:sp>
        <p:nvSpPr>
          <p:cNvPr id="16387" name="Rectangle 3"/>
          <p:cNvSpPr>
            <a:spLocks noGrp="1" noChangeArrowheads="1"/>
          </p:cNvSpPr>
          <p:nvPr>
            <p:ph idx="1"/>
          </p:nvPr>
        </p:nvSpPr>
        <p:spPr/>
        <p:txBody>
          <a:bodyPr>
            <a:normAutofit lnSpcReduction="10000"/>
          </a:bodyPr>
          <a:lstStyle/>
          <a:p>
            <a:r>
              <a:rPr lang="en-US" dirty="0" smtClean="0"/>
              <a:t>Two Basic Types of Exemptions</a:t>
            </a:r>
          </a:p>
          <a:p>
            <a:pPr lvl="1"/>
            <a:r>
              <a:rPr lang="en-US" dirty="0" smtClean="0"/>
              <a:t>Security</a:t>
            </a:r>
          </a:p>
          <a:p>
            <a:pPr lvl="1"/>
            <a:r>
              <a:rPr lang="en-US" dirty="0" smtClean="0"/>
              <a:t>Transaction</a:t>
            </a:r>
          </a:p>
          <a:p>
            <a:r>
              <a:rPr lang="en-US" dirty="0" smtClean="0"/>
              <a:t>Security Exemptions</a:t>
            </a:r>
          </a:p>
          <a:p>
            <a:pPr lvl="1"/>
            <a:r>
              <a:rPr lang="en-US" dirty="0" smtClean="0"/>
              <a:t>Government securities</a:t>
            </a:r>
          </a:p>
          <a:p>
            <a:pPr lvl="1"/>
            <a:r>
              <a:rPr lang="en-US" dirty="0" smtClean="0"/>
              <a:t>Securities issued by banks and thrift institutions</a:t>
            </a:r>
          </a:p>
          <a:p>
            <a:pPr lvl="1"/>
            <a:r>
              <a:rPr lang="en-US" dirty="0" smtClean="0"/>
              <a:t>Certain securities issued by insurance companies</a:t>
            </a:r>
          </a:p>
          <a:p>
            <a:pPr lvl="1"/>
            <a:r>
              <a:rPr lang="en-US" dirty="0" smtClean="0"/>
              <a:t>Certain not-for-profit organization securities</a:t>
            </a:r>
          </a:p>
          <a:p>
            <a:pPr lvl="1"/>
            <a:r>
              <a:rPr lang="en-US" dirty="0" smtClean="0"/>
              <a:t>Certain securities involved in bankruptcy proceedings</a:t>
            </a:r>
          </a:p>
          <a:p>
            <a:pPr lvl="1"/>
            <a:r>
              <a:rPr lang="en-US" dirty="0" smtClean="0"/>
              <a:t>Intrastate Offering Exemption (issuer must assure that </a:t>
            </a:r>
            <a:r>
              <a:rPr lang="en-US" dirty="0" err="1" smtClean="0"/>
              <a:t>offerees</a:t>
            </a:r>
            <a:r>
              <a:rPr lang="en-US" dirty="0" smtClean="0"/>
              <a:t> and purchasers are in the issuer’s home state)</a:t>
            </a:r>
          </a:p>
          <a:p>
            <a:pPr lvl="1"/>
            <a:endParaRPr lang="en-US" dirty="0" smtClean="0"/>
          </a:p>
        </p:txBody>
      </p:sp>
      <p:sp>
        <p:nvSpPr>
          <p:cNvPr id="16386"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66097BE-EB84-447F-A4EC-8E80F2D52BD4}" type="slidenum">
              <a:rPr lang="en-US" smtClean="0"/>
              <a:pPr/>
              <a:t>16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6387">
                                            <p:txEl>
                                              <p:pRg st="0" end="0"/>
                                            </p:txEl>
                                          </p:spTgt>
                                        </p:tgtEl>
                                        <p:attrNameLst>
                                          <p:attrName>style.visibility</p:attrName>
                                        </p:attrNameLst>
                                      </p:cBhvr>
                                      <p:to>
                                        <p:strVal val="visible"/>
                                      </p:to>
                                    </p:set>
                                    <p:animEffect transition="in" filter="fade">
                                      <p:cBhvr>
                                        <p:cTn id="14" dur="1000">
                                          <p:stCondLst>
                                            <p:cond delay="0"/>
                                          </p:stCondLst>
                                        </p:cTn>
                                        <p:tgtEl>
                                          <p:spTgt spid="1638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6387">
                                            <p:txEl>
                                              <p:pRg st="1" end="1"/>
                                            </p:txEl>
                                          </p:spTgt>
                                        </p:tgtEl>
                                        <p:attrNameLst>
                                          <p:attrName>style.visibility</p:attrName>
                                        </p:attrNameLst>
                                      </p:cBhvr>
                                      <p:to>
                                        <p:strVal val="visible"/>
                                      </p:to>
                                    </p:set>
                                    <p:animEffect transition="in" filter="fade">
                                      <p:cBhvr>
                                        <p:cTn id="19" dur="1000">
                                          <p:stCondLst>
                                            <p:cond delay="0"/>
                                          </p:stCondLst>
                                        </p:cTn>
                                        <p:tgtEl>
                                          <p:spTgt spid="16387">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387">
                                            <p:txEl>
                                              <p:pRg st="2" end="2"/>
                                            </p:txEl>
                                          </p:spTgt>
                                        </p:tgtEl>
                                        <p:attrNameLst>
                                          <p:attrName>style.visibility</p:attrName>
                                        </p:attrNameLst>
                                      </p:cBhvr>
                                      <p:to>
                                        <p:strVal val="visible"/>
                                      </p:to>
                                    </p:set>
                                    <p:animEffect transition="in" filter="fade">
                                      <p:cBhvr>
                                        <p:cTn id="24" dur="1000">
                                          <p:stCondLst>
                                            <p:cond delay="0"/>
                                          </p:stCondLst>
                                        </p:cTn>
                                        <p:tgtEl>
                                          <p:spTgt spid="16387">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6387">
                                            <p:txEl>
                                              <p:pRg st="3" end="3"/>
                                            </p:txEl>
                                          </p:spTgt>
                                        </p:tgtEl>
                                        <p:attrNameLst>
                                          <p:attrName>style.visibility</p:attrName>
                                        </p:attrNameLst>
                                      </p:cBhvr>
                                      <p:to>
                                        <p:strVal val="visible"/>
                                      </p:to>
                                    </p:set>
                                    <p:animEffect transition="in" filter="fade">
                                      <p:cBhvr>
                                        <p:cTn id="29" dur="1000">
                                          <p:stCondLst>
                                            <p:cond delay="0"/>
                                          </p:stCondLst>
                                        </p:cTn>
                                        <p:tgtEl>
                                          <p:spTgt spid="16387">
                                            <p:txEl>
                                              <p:pRg st="3" end="3"/>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387">
                                            <p:txEl>
                                              <p:pRg st="4" end="4"/>
                                            </p:txEl>
                                          </p:spTgt>
                                        </p:tgtEl>
                                        <p:attrNameLst>
                                          <p:attrName>style.visibility</p:attrName>
                                        </p:attrNameLst>
                                      </p:cBhvr>
                                      <p:to>
                                        <p:strVal val="visible"/>
                                      </p:to>
                                    </p:set>
                                    <p:animEffect transition="in" filter="fade">
                                      <p:cBhvr>
                                        <p:cTn id="32" dur="1000">
                                          <p:stCondLst>
                                            <p:cond delay="0"/>
                                          </p:stCondLst>
                                        </p:cTn>
                                        <p:tgtEl>
                                          <p:spTgt spid="16387">
                                            <p:txEl>
                                              <p:pRg st="4" end="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387">
                                            <p:txEl>
                                              <p:pRg st="5" end="5"/>
                                            </p:txEl>
                                          </p:spTgt>
                                        </p:tgtEl>
                                        <p:attrNameLst>
                                          <p:attrName>style.visibility</p:attrName>
                                        </p:attrNameLst>
                                      </p:cBhvr>
                                      <p:to>
                                        <p:strVal val="visible"/>
                                      </p:to>
                                    </p:set>
                                    <p:animEffect transition="in" filter="fade">
                                      <p:cBhvr>
                                        <p:cTn id="35" dur="1000">
                                          <p:stCondLst>
                                            <p:cond delay="0"/>
                                          </p:stCondLst>
                                        </p:cTn>
                                        <p:tgtEl>
                                          <p:spTgt spid="16387">
                                            <p:txEl>
                                              <p:pRg st="5" end="5"/>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387">
                                            <p:txEl>
                                              <p:pRg st="6" end="6"/>
                                            </p:txEl>
                                          </p:spTgt>
                                        </p:tgtEl>
                                        <p:attrNameLst>
                                          <p:attrName>style.visibility</p:attrName>
                                        </p:attrNameLst>
                                      </p:cBhvr>
                                      <p:to>
                                        <p:strVal val="visible"/>
                                      </p:to>
                                    </p:set>
                                    <p:animEffect transition="in" filter="fade">
                                      <p:cBhvr>
                                        <p:cTn id="38" dur="1000">
                                          <p:stCondLst>
                                            <p:cond delay="0"/>
                                          </p:stCondLst>
                                        </p:cTn>
                                        <p:tgtEl>
                                          <p:spTgt spid="16387">
                                            <p:txEl>
                                              <p:pRg st="6" end="6"/>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387">
                                            <p:txEl>
                                              <p:pRg st="7" end="7"/>
                                            </p:txEl>
                                          </p:spTgt>
                                        </p:tgtEl>
                                        <p:attrNameLst>
                                          <p:attrName>style.visibility</p:attrName>
                                        </p:attrNameLst>
                                      </p:cBhvr>
                                      <p:to>
                                        <p:strVal val="visible"/>
                                      </p:to>
                                    </p:set>
                                    <p:animEffect transition="in" filter="fade">
                                      <p:cBhvr>
                                        <p:cTn id="41" dur="1000">
                                          <p:stCondLst>
                                            <p:cond delay="0"/>
                                          </p:stCondLst>
                                        </p:cTn>
                                        <p:tgtEl>
                                          <p:spTgt spid="16387">
                                            <p:txEl>
                                              <p:pRg st="7" end="7"/>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387">
                                            <p:txEl>
                                              <p:pRg st="8" end="8"/>
                                            </p:txEl>
                                          </p:spTgt>
                                        </p:tgtEl>
                                        <p:attrNameLst>
                                          <p:attrName>style.visibility</p:attrName>
                                        </p:attrNameLst>
                                      </p:cBhvr>
                                      <p:to>
                                        <p:strVal val="visible"/>
                                      </p:to>
                                    </p:set>
                                    <p:animEffect transition="in" filter="fade">
                                      <p:cBhvr>
                                        <p:cTn id="44" dur="1000">
                                          <p:stCondLst>
                                            <p:cond delay="0"/>
                                          </p:stCondLst>
                                        </p:cTn>
                                        <p:tgtEl>
                                          <p:spTgt spid="16387">
                                            <p:txEl>
                                              <p:pRg st="8" end="8"/>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387">
                                            <p:txEl>
                                              <p:pRg st="9" end="9"/>
                                            </p:txEl>
                                          </p:spTgt>
                                        </p:tgtEl>
                                        <p:attrNameLst>
                                          <p:attrName>style.visibility</p:attrName>
                                        </p:attrNameLst>
                                      </p:cBhvr>
                                      <p:to>
                                        <p:strVal val="visible"/>
                                      </p:to>
                                    </p:set>
                                    <p:animEffect transition="in" filter="fade">
                                      <p:cBhvr>
                                        <p:cTn id="47" dur="1000">
                                          <p:stCondLst>
                                            <p:cond delay="0"/>
                                          </p:stCondLst>
                                        </p:cTn>
                                        <p:tgtEl>
                                          <p:spTgt spid="163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387"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838200" y="381000"/>
            <a:ext cx="7520940" cy="548640"/>
          </a:xfrm>
        </p:spPr>
        <p:txBody>
          <a:bodyPr/>
          <a:lstStyle/>
          <a:p>
            <a:r>
              <a:rPr lang="en-US" dirty="0"/>
              <a:t>Registration Exemptions </a:t>
            </a:r>
            <a:r>
              <a:rPr lang="en-US" dirty="0" smtClean="0"/>
              <a:t>(Continued)</a:t>
            </a:r>
            <a:endParaRPr lang="en-US" dirty="0" smtClean="0"/>
          </a:p>
        </p:txBody>
      </p:sp>
      <p:sp>
        <p:nvSpPr>
          <p:cNvPr id="17411" name="Rectangle 3"/>
          <p:cNvSpPr>
            <a:spLocks noGrp="1" noChangeArrowheads="1"/>
          </p:cNvSpPr>
          <p:nvPr>
            <p:ph idx="1"/>
          </p:nvPr>
        </p:nvSpPr>
        <p:spPr/>
        <p:txBody>
          <a:bodyPr/>
          <a:lstStyle/>
          <a:p>
            <a:r>
              <a:rPr lang="en-US" dirty="0" smtClean="0"/>
              <a:t>Transaction Exemptions</a:t>
            </a:r>
          </a:p>
          <a:p>
            <a:pPr lvl="1"/>
            <a:r>
              <a:rPr lang="en-US" dirty="0" smtClean="0"/>
              <a:t>Private Offering Exemption (transactions by an issuer not involving any public offering are exempted)</a:t>
            </a:r>
          </a:p>
          <a:p>
            <a:pPr lvl="1"/>
            <a:r>
              <a:rPr lang="en-US" dirty="0" smtClean="0"/>
              <a:t>Accredited Investor Exemption (investors who have sufficient financial expertise and wherewithal to make intelligent informed investment decisions are exempted)</a:t>
            </a:r>
            <a:endParaRPr lang="en-US" dirty="0" smtClean="0"/>
          </a:p>
        </p:txBody>
      </p:sp>
      <p:sp>
        <p:nvSpPr>
          <p:cNvPr id="17410"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BB92F42-C6E4-4D54-A1D8-ECD4B944A7DC}" type="slidenum">
              <a:rPr lang="en-US" smtClean="0"/>
              <a:pPr/>
              <a:t>17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7411">
                                            <p:txEl>
                                              <p:pRg st="0" end="0"/>
                                            </p:txEl>
                                          </p:spTgt>
                                        </p:tgtEl>
                                        <p:attrNameLst>
                                          <p:attrName>style.visibility</p:attrName>
                                        </p:attrNameLst>
                                      </p:cBhvr>
                                      <p:to>
                                        <p:strVal val="visible"/>
                                      </p:to>
                                    </p:set>
                                    <p:animEffect transition="in" filter="fade">
                                      <p:cBhvr>
                                        <p:cTn id="14" dur="1000">
                                          <p:stCondLst>
                                            <p:cond delay="0"/>
                                          </p:stCondLst>
                                        </p:cTn>
                                        <p:tgtEl>
                                          <p:spTgt spid="17411">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7411">
                                            <p:txEl>
                                              <p:pRg st="1" end="1"/>
                                            </p:txEl>
                                          </p:spTgt>
                                        </p:tgtEl>
                                        <p:attrNameLst>
                                          <p:attrName>style.visibility</p:attrName>
                                        </p:attrNameLst>
                                      </p:cBhvr>
                                      <p:to>
                                        <p:strVal val="visible"/>
                                      </p:to>
                                    </p:set>
                                    <p:animEffect transition="in" filter="fade">
                                      <p:cBhvr>
                                        <p:cTn id="19" dur="1000">
                                          <p:stCondLst>
                                            <p:cond delay="0"/>
                                          </p:stCondLst>
                                        </p:cTn>
                                        <p:tgtEl>
                                          <p:spTgt spid="17411">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7411">
                                            <p:txEl>
                                              <p:pRg st="2" end="2"/>
                                            </p:txEl>
                                          </p:spTgt>
                                        </p:tgtEl>
                                        <p:attrNameLst>
                                          <p:attrName>style.visibility</p:attrName>
                                        </p:attrNameLst>
                                      </p:cBhvr>
                                      <p:to>
                                        <p:strVal val="visible"/>
                                      </p:to>
                                    </p:set>
                                    <p:animEffect transition="in" filter="fade">
                                      <p:cBhvr>
                                        <p:cTn id="24" dur="1000">
                                          <p:stCondLst>
                                            <p:cond delay="0"/>
                                          </p:stCondLst>
                                        </p:cTn>
                                        <p:tgtEl>
                                          <p:spTgt spid="174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411"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smtClean="0"/>
              <a:t>SEC Versus Murphy Case (1980)</a:t>
            </a:r>
            <a:endParaRPr lang="en-US" dirty="0" smtClean="0"/>
          </a:p>
        </p:txBody>
      </p:sp>
      <p:sp>
        <p:nvSpPr>
          <p:cNvPr id="204803" name="Rectangle 3"/>
          <p:cNvSpPr>
            <a:spLocks noGrp="1" noChangeArrowheads="1"/>
          </p:cNvSpPr>
          <p:nvPr>
            <p:ph idx="1"/>
          </p:nvPr>
        </p:nvSpPr>
        <p:spPr/>
        <p:txBody>
          <a:bodyPr/>
          <a:lstStyle/>
          <a:p>
            <a:r>
              <a:rPr lang="en-US" smtClean="0"/>
              <a:t>Considerations identified in determining an offering is a private placement:</a:t>
            </a:r>
          </a:p>
          <a:p>
            <a:pPr lvl="1"/>
            <a:r>
              <a:rPr lang="en-US" smtClean="0"/>
              <a:t>Number of offerees must be limited</a:t>
            </a:r>
          </a:p>
          <a:p>
            <a:pPr lvl="1"/>
            <a:r>
              <a:rPr lang="en-US" smtClean="0"/>
              <a:t>Offerees must be sophisticated</a:t>
            </a:r>
          </a:p>
          <a:p>
            <a:pPr lvl="1"/>
            <a:r>
              <a:rPr lang="en-US" smtClean="0"/>
              <a:t>Size and manner of offering must not indicate widespread solicitation</a:t>
            </a:r>
          </a:p>
          <a:p>
            <a:pPr lvl="1"/>
            <a:r>
              <a:rPr lang="en-US" smtClean="0"/>
              <a:t>Some relationship between offerees and issuer must be present </a:t>
            </a:r>
            <a:endParaRPr lang="en-US" smtClean="0"/>
          </a:p>
        </p:txBody>
      </p:sp>
      <p:sp>
        <p:nvSpPr>
          <p:cNvPr id="18434"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0FCB4A5-57F1-40F6-87B2-E680E610DCA0}" type="slidenum">
              <a:rPr lang="en-US" smtClean="0"/>
              <a:pPr/>
              <a:t>18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04802"/>
                                        </p:tgtEl>
                                        <p:attrNameLst>
                                          <p:attrName>style.visibility</p:attrName>
                                        </p:attrNameLst>
                                      </p:cBhvr>
                                      <p:to>
                                        <p:strVal val="visible"/>
                                      </p:to>
                                    </p:set>
                                    <p:anim calcmode="lin" valueType="num">
                                      <p:cBhvr>
                                        <p:cTn id="7" dur="500" fill="hold"/>
                                        <p:tgtEl>
                                          <p:spTgt spid="204802"/>
                                        </p:tgtEl>
                                        <p:attrNameLst>
                                          <p:attrName>ppt_w</p:attrName>
                                        </p:attrNameLst>
                                      </p:cBhvr>
                                      <p:tavLst>
                                        <p:tav tm="0">
                                          <p:val>
                                            <p:fltVal val="0"/>
                                          </p:val>
                                        </p:tav>
                                        <p:tav tm="100000">
                                          <p:val>
                                            <p:strVal val="#ppt_w"/>
                                          </p:val>
                                        </p:tav>
                                      </p:tavLst>
                                    </p:anim>
                                    <p:anim calcmode="lin" valueType="num">
                                      <p:cBhvr>
                                        <p:cTn id="8" dur="500" fill="hold"/>
                                        <p:tgtEl>
                                          <p:spTgt spid="204802"/>
                                        </p:tgtEl>
                                        <p:attrNameLst>
                                          <p:attrName>ppt_h</p:attrName>
                                        </p:attrNameLst>
                                      </p:cBhvr>
                                      <p:tavLst>
                                        <p:tav tm="0">
                                          <p:val>
                                            <p:fltVal val="0"/>
                                          </p:val>
                                        </p:tav>
                                        <p:tav tm="100000">
                                          <p:val>
                                            <p:strVal val="#ppt_h"/>
                                          </p:val>
                                        </p:tav>
                                      </p:tavLst>
                                    </p:anim>
                                    <p:animEffect transition="in" filter="fade">
                                      <p:cBhvr>
                                        <p:cTn id="9" dur="500"/>
                                        <p:tgtEl>
                                          <p:spTgt spid="20480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04803">
                                            <p:txEl>
                                              <p:pRg st="0" end="0"/>
                                            </p:txEl>
                                          </p:spTgt>
                                        </p:tgtEl>
                                        <p:attrNameLst>
                                          <p:attrName>style.visibility</p:attrName>
                                        </p:attrNameLst>
                                      </p:cBhvr>
                                      <p:to>
                                        <p:strVal val="visible"/>
                                      </p:to>
                                    </p:set>
                                    <p:animEffect transition="in" filter="fade">
                                      <p:cBhvr>
                                        <p:cTn id="14" dur="1000">
                                          <p:stCondLst>
                                            <p:cond delay="0"/>
                                          </p:stCondLst>
                                        </p:cTn>
                                        <p:tgtEl>
                                          <p:spTgt spid="20480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04803">
                                            <p:txEl>
                                              <p:pRg st="1" end="1"/>
                                            </p:txEl>
                                          </p:spTgt>
                                        </p:tgtEl>
                                        <p:attrNameLst>
                                          <p:attrName>style.visibility</p:attrName>
                                        </p:attrNameLst>
                                      </p:cBhvr>
                                      <p:to>
                                        <p:strVal val="visible"/>
                                      </p:to>
                                    </p:set>
                                    <p:animEffect transition="in" filter="fade">
                                      <p:cBhvr>
                                        <p:cTn id="19" dur="1000">
                                          <p:stCondLst>
                                            <p:cond delay="0"/>
                                          </p:stCondLst>
                                        </p:cTn>
                                        <p:tgtEl>
                                          <p:spTgt spid="204803">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04803">
                                            <p:txEl>
                                              <p:pRg st="2" end="2"/>
                                            </p:txEl>
                                          </p:spTgt>
                                        </p:tgtEl>
                                        <p:attrNameLst>
                                          <p:attrName>style.visibility</p:attrName>
                                        </p:attrNameLst>
                                      </p:cBhvr>
                                      <p:to>
                                        <p:strVal val="visible"/>
                                      </p:to>
                                    </p:set>
                                    <p:animEffect transition="in" filter="fade">
                                      <p:cBhvr>
                                        <p:cTn id="24" dur="1000">
                                          <p:stCondLst>
                                            <p:cond delay="0"/>
                                          </p:stCondLst>
                                        </p:cTn>
                                        <p:tgtEl>
                                          <p:spTgt spid="204803">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4803">
                                            <p:txEl>
                                              <p:pRg st="3" end="3"/>
                                            </p:txEl>
                                          </p:spTgt>
                                        </p:tgtEl>
                                        <p:attrNameLst>
                                          <p:attrName>style.visibility</p:attrName>
                                        </p:attrNameLst>
                                      </p:cBhvr>
                                      <p:to>
                                        <p:strVal val="visible"/>
                                      </p:to>
                                    </p:set>
                                    <p:animEffect transition="in" filter="fade">
                                      <p:cBhvr>
                                        <p:cTn id="29" dur="1000">
                                          <p:stCondLst>
                                            <p:cond delay="0"/>
                                          </p:stCondLst>
                                        </p:cTn>
                                        <p:tgtEl>
                                          <p:spTgt spid="204803">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04803">
                                            <p:txEl>
                                              <p:pRg st="4" end="4"/>
                                            </p:txEl>
                                          </p:spTgt>
                                        </p:tgtEl>
                                        <p:attrNameLst>
                                          <p:attrName>style.visibility</p:attrName>
                                        </p:attrNameLst>
                                      </p:cBhvr>
                                      <p:to>
                                        <p:strVal val="visible"/>
                                      </p:to>
                                    </p:set>
                                    <p:animEffect transition="in" filter="fade">
                                      <p:cBhvr>
                                        <p:cTn id="34" dur="1000">
                                          <p:stCondLst>
                                            <p:cond delay="0"/>
                                          </p:stCondLst>
                                        </p:cTn>
                                        <p:tgtEl>
                                          <p:spTgt spid="2048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p:bldP spid="20480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Accredited Investor Exemption</a:t>
            </a:r>
            <a:endParaRPr lang="en-US" smtClean="0"/>
          </a:p>
        </p:txBody>
      </p:sp>
      <p:sp>
        <p:nvSpPr>
          <p:cNvPr id="18435" name="Rectangle 3"/>
          <p:cNvSpPr>
            <a:spLocks noGrp="1" noChangeArrowheads="1"/>
          </p:cNvSpPr>
          <p:nvPr>
            <p:ph idx="1"/>
          </p:nvPr>
        </p:nvSpPr>
        <p:spPr/>
        <p:txBody>
          <a:bodyPr/>
          <a:lstStyle/>
          <a:p>
            <a:r>
              <a:rPr lang="en-US" smtClean="0"/>
              <a:t>Accredited Investor Definition Includes:</a:t>
            </a:r>
          </a:p>
          <a:p>
            <a:pPr lvl="1"/>
            <a:r>
              <a:rPr lang="en-US" smtClean="0"/>
              <a:t>Banks, insurance companies, investment companies</a:t>
            </a:r>
          </a:p>
          <a:p>
            <a:pPr lvl="1"/>
            <a:r>
              <a:rPr lang="en-US" smtClean="0"/>
              <a:t>Any person who qualifies as an accredited investor (on the basis of financial sophistication, net worth, knowledge, and experience in financial matters)</a:t>
            </a:r>
            <a:endParaRPr lang="en-US" smtClean="0"/>
          </a:p>
        </p:txBody>
      </p:sp>
      <p:sp>
        <p:nvSpPr>
          <p:cNvPr id="19458"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CC91AC5-1619-4035-BCE4-A2881FA30266}" type="slidenum">
              <a:rPr lang="en-US" smtClean="0"/>
              <a:pPr/>
              <a:t>19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p:cTn id="7" dur="500" fill="hold"/>
                                        <p:tgtEl>
                                          <p:spTgt spid="18434"/>
                                        </p:tgtEl>
                                        <p:attrNameLst>
                                          <p:attrName>ppt_w</p:attrName>
                                        </p:attrNameLst>
                                      </p:cBhvr>
                                      <p:tavLst>
                                        <p:tav tm="0">
                                          <p:val>
                                            <p:fltVal val="0"/>
                                          </p:val>
                                        </p:tav>
                                        <p:tav tm="100000">
                                          <p:val>
                                            <p:strVal val="#ppt_w"/>
                                          </p:val>
                                        </p:tav>
                                      </p:tavLst>
                                    </p:anim>
                                    <p:anim calcmode="lin" valueType="num">
                                      <p:cBhvr>
                                        <p:cTn id="8" dur="500" fill="hold"/>
                                        <p:tgtEl>
                                          <p:spTgt spid="18434"/>
                                        </p:tgtEl>
                                        <p:attrNameLst>
                                          <p:attrName>ppt_h</p:attrName>
                                        </p:attrNameLst>
                                      </p:cBhvr>
                                      <p:tavLst>
                                        <p:tav tm="0">
                                          <p:val>
                                            <p:fltVal val="0"/>
                                          </p:val>
                                        </p:tav>
                                        <p:tav tm="100000">
                                          <p:val>
                                            <p:strVal val="#ppt_h"/>
                                          </p:val>
                                        </p:tav>
                                      </p:tavLst>
                                    </p:anim>
                                    <p:animEffect transition="in" filter="fade">
                                      <p:cBhvr>
                                        <p:cTn id="9" dur="500"/>
                                        <p:tgtEl>
                                          <p:spTgt spid="1843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8435">
                                            <p:txEl>
                                              <p:pRg st="0" end="0"/>
                                            </p:txEl>
                                          </p:spTgt>
                                        </p:tgtEl>
                                        <p:attrNameLst>
                                          <p:attrName>style.visibility</p:attrName>
                                        </p:attrNameLst>
                                      </p:cBhvr>
                                      <p:to>
                                        <p:strVal val="visible"/>
                                      </p:to>
                                    </p:set>
                                    <p:animEffect transition="in" filter="fade">
                                      <p:cBhvr>
                                        <p:cTn id="14" dur="1000">
                                          <p:stCondLst>
                                            <p:cond delay="0"/>
                                          </p:stCondLst>
                                        </p:cTn>
                                        <p:tgtEl>
                                          <p:spTgt spid="18435">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8435">
                                            <p:txEl>
                                              <p:pRg st="1" end="1"/>
                                            </p:txEl>
                                          </p:spTgt>
                                        </p:tgtEl>
                                        <p:attrNameLst>
                                          <p:attrName>style.visibility</p:attrName>
                                        </p:attrNameLst>
                                      </p:cBhvr>
                                      <p:to>
                                        <p:strVal val="visible"/>
                                      </p:to>
                                    </p:set>
                                    <p:animEffect transition="in" filter="fade">
                                      <p:cBhvr>
                                        <p:cTn id="19" dur="1000">
                                          <p:stCondLst>
                                            <p:cond delay="0"/>
                                          </p:stCondLst>
                                        </p:cTn>
                                        <p:tgtEl>
                                          <p:spTgt spid="18435">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435">
                                            <p:txEl>
                                              <p:pRg st="2" end="2"/>
                                            </p:txEl>
                                          </p:spTgt>
                                        </p:tgtEl>
                                        <p:attrNameLst>
                                          <p:attrName>style.visibility</p:attrName>
                                        </p:attrNameLst>
                                      </p:cBhvr>
                                      <p:to>
                                        <p:strVal val="visible"/>
                                      </p:to>
                                    </p:set>
                                    <p:animEffect transition="in" filter="fade">
                                      <p:cBhvr>
                                        <p:cTn id="24" dur="1000">
                                          <p:stCondLst>
                                            <p:cond delay="0"/>
                                          </p:stCondLst>
                                        </p:cTn>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5"/>
          <p:cNvSpPr>
            <a:spLocks noGrp="1"/>
          </p:cNvSpPr>
          <p:nvPr>
            <p:ph sz="half" idx="1"/>
          </p:nvPr>
        </p:nvSpPr>
        <p:spPr/>
        <p:txBody>
          <a:bodyPr>
            <a:normAutofit fontScale="92500" lnSpcReduction="20000"/>
          </a:bodyPr>
          <a:lstStyle/>
          <a:p>
            <a:r>
              <a:rPr lang="en-US" dirty="0" smtClean="0"/>
              <a:t>Identify four relevant components of the federal securities laws</a:t>
            </a:r>
          </a:p>
          <a:p>
            <a:r>
              <a:rPr lang="en-US" dirty="0" smtClean="0"/>
              <a:t>Explain what is meant by blue-sky laws</a:t>
            </a:r>
          </a:p>
          <a:p>
            <a:r>
              <a:rPr lang="en-US" dirty="0" smtClean="0"/>
              <a:t>Define “security” according to the Securities Act of 1933 and explain why such a designation matters</a:t>
            </a:r>
          </a:p>
          <a:p>
            <a:r>
              <a:rPr lang="en-US" dirty="0" smtClean="0"/>
              <a:t>Describe what is involved in registering securities with the Securities &amp; Exchange Commission (SEC)</a:t>
            </a:r>
          </a:p>
          <a:p>
            <a:endParaRPr lang="en-US" dirty="0" smtClean="0"/>
          </a:p>
        </p:txBody>
      </p:sp>
      <p:sp>
        <p:nvSpPr>
          <p:cNvPr id="4100" name="Content Placeholder 6"/>
          <p:cNvSpPr>
            <a:spLocks noGrp="1"/>
          </p:cNvSpPr>
          <p:nvPr>
            <p:ph sz="half" idx="2"/>
          </p:nvPr>
        </p:nvSpPr>
        <p:spPr/>
        <p:txBody>
          <a:bodyPr>
            <a:normAutofit fontScale="77500" lnSpcReduction="20000"/>
          </a:bodyPr>
          <a:lstStyle/>
          <a:p>
            <a:r>
              <a:rPr lang="en-US" smtClean="0"/>
              <a:t>Identify some of the securities that are exempt from registration with the SEC </a:t>
            </a:r>
          </a:p>
          <a:p>
            <a:r>
              <a:rPr lang="en-US" smtClean="0"/>
              <a:t>Identify some transaction exemptions granted under the Securities Act of 1933</a:t>
            </a:r>
          </a:p>
          <a:p>
            <a:r>
              <a:rPr lang="en-US" smtClean="0"/>
              <a:t>Describe and discuss how the SEC’s Regulation D serves as a securities registration “safe harbor”</a:t>
            </a:r>
          </a:p>
          <a:p>
            <a:r>
              <a:rPr lang="en-US" smtClean="0"/>
              <a:t>Explain how Rules 504, 505, and 506 of Regulation D differ from one another</a:t>
            </a:r>
          </a:p>
          <a:p>
            <a:r>
              <a:rPr lang="en-US" smtClean="0"/>
              <a:t>Describe what Regulation A is &amp; explain how and when it is used</a:t>
            </a:r>
          </a:p>
          <a:p>
            <a:endParaRPr lang="en-US" dirty="0" smtClean="0"/>
          </a:p>
        </p:txBody>
      </p:sp>
      <p:sp>
        <p:nvSpPr>
          <p:cNvPr id="4101" name="Slide Number Placeholder 3"/>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59D72DD-F9D3-4513-B27F-BE80F17509FD}" type="slidenum">
              <a:rPr lang="en-US" smtClean="0"/>
              <a:pPr/>
              <a:t>2</a:t>
            </a:fld>
            <a:endParaRPr lang="en-US"/>
          </a:p>
        </p:txBody>
      </p:sp>
      <p:sp>
        <p:nvSpPr>
          <p:cNvPr id="4098" name="Title 4"/>
          <p:cNvSpPr>
            <a:spLocks noGrp="1"/>
          </p:cNvSpPr>
          <p:nvPr>
            <p:ph type="title"/>
          </p:nvPr>
        </p:nvSpPr>
        <p:spPr/>
        <p:txBody>
          <a:bodyPr/>
          <a:lstStyle/>
          <a:p>
            <a:r>
              <a:rPr lang="en-US" smtClean="0"/>
              <a:t>Chapter 8: Learning Objectives</a:t>
            </a:r>
            <a:endParaRPr lang="en-US"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Private Placements: SEC’s Regulation D</a:t>
            </a:r>
            <a:endParaRPr lang="en-US" dirty="0" smtClean="0"/>
          </a:p>
        </p:txBody>
      </p:sp>
      <p:sp>
        <p:nvSpPr>
          <p:cNvPr id="19459" name="Rectangle 3"/>
          <p:cNvSpPr>
            <a:spLocks noGrp="1" noChangeArrowheads="1"/>
          </p:cNvSpPr>
          <p:nvPr>
            <p:ph idx="1"/>
          </p:nvPr>
        </p:nvSpPr>
        <p:spPr/>
        <p:txBody>
          <a:bodyPr/>
          <a:lstStyle/>
          <a:p>
            <a:r>
              <a:rPr lang="en-US" dirty="0" smtClean="0"/>
              <a:t>Because of the uncertainty about what constitutes a non-public offering, the SEC provides some “safe harbor” conditions that, when met, result in guaranteed exemption as a private placement</a:t>
            </a:r>
          </a:p>
          <a:p>
            <a:r>
              <a:rPr lang="en-US" dirty="0" smtClean="0"/>
              <a:t>Regulation D (or </a:t>
            </a:r>
            <a:r>
              <a:rPr lang="en-US" dirty="0" err="1" smtClean="0"/>
              <a:t>Reg</a:t>
            </a:r>
            <a:r>
              <a:rPr lang="en-US" dirty="0" smtClean="0"/>
              <a:t> D for short) took effect in 1982 and provides the basis for “safe harbor” as a private placement</a:t>
            </a:r>
            <a:endParaRPr lang="en-US" dirty="0" smtClean="0"/>
          </a:p>
        </p:txBody>
      </p:sp>
      <p:sp>
        <p:nvSpPr>
          <p:cNvPr id="20482"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BEF1DB7-8535-494E-A479-A7BE60847799}" type="slidenum">
              <a:rPr lang="en-US" smtClean="0"/>
              <a:pPr/>
              <a:t>20</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p:cTn id="7" dur="500" fill="hold"/>
                                        <p:tgtEl>
                                          <p:spTgt spid="19458"/>
                                        </p:tgtEl>
                                        <p:attrNameLst>
                                          <p:attrName>ppt_w</p:attrName>
                                        </p:attrNameLst>
                                      </p:cBhvr>
                                      <p:tavLst>
                                        <p:tav tm="0">
                                          <p:val>
                                            <p:fltVal val="0"/>
                                          </p:val>
                                        </p:tav>
                                        <p:tav tm="100000">
                                          <p:val>
                                            <p:strVal val="#ppt_w"/>
                                          </p:val>
                                        </p:tav>
                                      </p:tavLst>
                                    </p:anim>
                                    <p:anim calcmode="lin" valueType="num">
                                      <p:cBhvr>
                                        <p:cTn id="8" dur="500" fill="hold"/>
                                        <p:tgtEl>
                                          <p:spTgt spid="19458"/>
                                        </p:tgtEl>
                                        <p:attrNameLst>
                                          <p:attrName>ppt_h</p:attrName>
                                        </p:attrNameLst>
                                      </p:cBhvr>
                                      <p:tavLst>
                                        <p:tav tm="0">
                                          <p:val>
                                            <p:fltVal val="0"/>
                                          </p:val>
                                        </p:tav>
                                        <p:tav tm="100000">
                                          <p:val>
                                            <p:strVal val="#ppt_h"/>
                                          </p:val>
                                        </p:tav>
                                      </p:tavLst>
                                    </p:anim>
                                    <p:animEffect transition="in" filter="fade">
                                      <p:cBhvr>
                                        <p:cTn id="9" dur="500"/>
                                        <p:tgtEl>
                                          <p:spTgt spid="1945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459">
                                            <p:txEl>
                                              <p:pRg st="0" end="0"/>
                                            </p:txEl>
                                          </p:spTgt>
                                        </p:tgtEl>
                                        <p:attrNameLst>
                                          <p:attrName>style.visibility</p:attrName>
                                        </p:attrNameLst>
                                      </p:cBhvr>
                                      <p:to>
                                        <p:strVal val="visible"/>
                                      </p:to>
                                    </p:set>
                                    <p:animEffect transition="in" filter="fade">
                                      <p:cBhvr>
                                        <p:cTn id="14" dur="1000">
                                          <p:stCondLst>
                                            <p:cond delay="0"/>
                                          </p:stCondLst>
                                        </p:cTn>
                                        <p:tgtEl>
                                          <p:spTgt spid="19459">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459">
                                            <p:txEl>
                                              <p:pRg st="1" end="1"/>
                                            </p:txEl>
                                          </p:spTgt>
                                        </p:tgtEl>
                                        <p:attrNameLst>
                                          <p:attrName>style.visibility</p:attrName>
                                        </p:attrNameLst>
                                      </p:cBhvr>
                                      <p:to>
                                        <p:strVal val="visible"/>
                                      </p:to>
                                    </p:set>
                                    <p:animEffect transition="in" filter="fade">
                                      <p:cBhvr>
                                        <p:cTn id="19" dur="1000">
                                          <p:stCondLst>
                                            <p:cond delay="0"/>
                                          </p:stCondLst>
                                        </p:cTn>
                                        <p:tgtEl>
                                          <p:spTgt spid="194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59"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t>(Appendix) Regulation D: Rule 501</a:t>
            </a:r>
            <a:endParaRPr lang="en-US" dirty="0" smtClean="0"/>
          </a:p>
        </p:txBody>
      </p:sp>
      <p:sp>
        <p:nvSpPr>
          <p:cNvPr id="20483" name="Rectangle 3"/>
          <p:cNvSpPr>
            <a:spLocks noGrp="1" noChangeArrowheads="1"/>
          </p:cNvSpPr>
          <p:nvPr>
            <p:ph idx="1"/>
          </p:nvPr>
        </p:nvSpPr>
        <p:spPr/>
        <p:txBody>
          <a:bodyPr/>
          <a:lstStyle/>
          <a:p>
            <a:r>
              <a:rPr lang="en-US" dirty="0" smtClean="0"/>
              <a:t>Covers Definitions and Terms</a:t>
            </a:r>
          </a:p>
          <a:p>
            <a:r>
              <a:rPr lang="en-US" dirty="0" smtClean="0"/>
              <a:t>Monetary Requirements for Individuals or Natural Persons as Accredited Investors</a:t>
            </a:r>
          </a:p>
          <a:p>
            <a:pPr lvl="1"/>
            <a:r>
              <a:rPr lang="en-US" dirty="0" smtClean="0"/>
              <a:t>Net worth greater than $1,000,000 excluding residence or </a:t>
            </a:r>
          </a:p>
          <a:p>
            <a:pPr lvl="1"/>
            <a:r>
              <a:rPr lang="en-US" dirty="0" smtClean="0"/>
              <a:t>Individual annual income greater than $200,000 (greater than $300,000 if joint income is used)</a:t>
            </a:r>
            <a:endParaRPr lang="en-US" dirty="0" smtClean="0"/>
          </a:p>
        </p:txBody>
      </p:sp>
      <p:sp>
        <p:nvSpPr>
          <p:cNvPr id="21506"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6AF2545-FE8B-4F26-B328-A8D7CAFF22D6}" type="slidenum">
              <a:rPr lang="en-US" smtClean="0"/>
              <a:pPr/>
              <a:t>21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p:cTn id="7" dur="500" fill="hold"/>
                                        <p:tgtEl>
                                          <p:spTgt spid="20482"/>
                                        </p:tgtEl>
                                        <p:attrNameLst>
                                          <p:attrName>ppt_w</p:attrName>
                                        </p:attrNameLst>
                                      </p:cBhvr>
                                      <p:tavLst>
                                        <p:tav tm="0">
                                          <p:val>
                                            <p:fltVal val="0"/>
                                          </p:val>
                                        </p:tav>
                                        <p:tav tm="100000">
                                          <p:val>
                                            <p:strVal val="#ppt_w"/>
                                          </p:val>
                                        </p:tav>
                                      </p:tavLst>
                                    </p:anim>
                                    <p:anim calcmode="lin" valueType="num">
                                      <p:cBhvr>
                                        <p:cTn id="8" dur="500" fill="hold"/>
                                        <p:tgtEl>
                                          <p:spTgt spid="20482"/>
                                        </p:tgtEl>
                                        <p:attrNameLst>
                                          <p:attrName>ppt_h</p:attrName>
                                        </p:attrNameLst>
                                      </p:cBhvr>
                                      <p:tavLst>
                                        <p:tav tm="0">
                                          <p:val>
                                            <p:fltVal val="0"/>
                                          </p:val>
                                        </p:tav>
                                        <p:tav tm="100000">
                                          <p:val>
                                            <p:strVal val="#ppt_h"/>
                                          </p:val>
                                        </p:tav>
                                      </p:tavLst>
                                    </p:anim>
                                    <p:animEffect transition="in" filter="fade">
                                      <p:cBhvr>
                                        <p:cTn id="9" dur="500"/>
                                        <p:tgtEl>
                                          <p:spTgt spid="2048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0483">
                                            <p:txEl>
                                              <p:pRg st="0" end="0"/>
                                            </p:txEl>
                                          </p:spTgt>
                                        </p:tgtEl>
                                        <p:attrNameLst>
                                          <p:attrName>style.visibility</p:attrName>
                                        </p:attrNameLst>
                                      </p:cBhvr>
                                      <p:to>
                                        <p:strVal val="visible"/>
                                      </p:to>
                                    </p:set>
                                    <p:animEffect transition="in" filter="fade">
                                      <p:cBhvr>
                                        <p:cTn id="14" dur="1000">
                                          <p:stCondLst>
                                            <p:cond delay="0"/>
                                          </p:stCondLst>
                                        </p:cTn>
                                        <p:tgtEl>
                                          <p:spTgt spid="2048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0483">
                                            <p:txEl>
                                              <p:pRg st="1" end="1"/>
                                            </p:txEl>
                                          </p:spTgt>
                                        </p:tgtEl>
                                        <p:attrNameLst>
                                          <p:attrName>style.visibility</p:attrName>
                                        </p:attrNameLst>
                                      </p:cBhvr>
                                      <p:to>
                                        <p:strVal val="visible"/>
                                      </p:to>
                                    </p:set>
                                    <p:animEffect transition="in" filter="fade">
                                      <p:cBhvr>
                                        <p:cTn id="19" dur="1000">
                                          <p:stCondLst>
                                            <p:cond delay="0"/>
                                          </p:stCondLst>
                                        </p:cTn>
                                        <p:tgtEl>
                                          <p:spTgt spid="20483">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0483">
                                            <p:txEl>
                                              <p:pRg st="2" end="2"/>
                                            </p:txEl>
                                          </p:spTgt>
                                        </p:tgtEl>
                                        <p:attrNameLst>
                                          <p:attrName>style.visibility</p:attrName>
                                        </p:attrNameLst>
                                      </p:cBhvr>
                                      <p:to>
                                        <p:strVal val="visible"/>
                                      </p:to>
                                    </p:set>
                                    <p:animEffect transition="in" filter="fade">
                                      <p:cBhvr>
                                        <p:cTn id="24" dur="1000">
                                          <p:stCondLst>
                                            <p:cond delay="0"/>
                                          </p:stCondLst>
                                        </p:cTn>
                                        <p:tgtEl>
                                          <p:spTgt spid="20483">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483">
                                            <p:txEl>
                                              <p:pRg st="3" end="3"/>
                                            </p:txEl>
                                          </p:spTgt>
                                        </p:tgtEl>
                                        <p:attrNameLst>
                                          <p:attrName>style.visibility</p:attrName>
                                        </p:attrNameLst>
                                      </p:cBhvr>
                                      <p:to>
                                        <p:strVal val="visible"/>
                                      </p:to>
                                    </p:set>
                                    <p:animEffect transition="in" filter="fade">
                                      <p:cBhvr>
                                        <p:cTn id="29" dur="1000">
                                          <p:stCondLst>
                                            <p:cond delay="0"/>
                                          </p:stCondLst>
                                        </p:cTn>
                                        <p:tgtEl>
                                          <p:spTgt spid="20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3"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(Appendix) Regulation D: Rule 502</a:t>
            </a:r>
            <a:endParaRPr lang="en-US" dirty="0" smtClean="0"/>
          </a:p>
        </p:txBody>
      </p:sp>
      <p:sp>
        <p:nvSpPr>
          <p:cNvPr id="21507" name="Rectangle 3"/>
          <p:cNvSpPr>
            <a:spLocks noGrp="1" noChangeArrowheads="1"/>
          </p:cNvSpPr>
          <p:nvPr>
            <p:ph idx="1"/>
          </p:nvPr>
        </p:nvSpPr>
        <p:spPr>
          <a:xfrm>
            <a:off x="838200" y="1143000"/>
            <a:ext cx="7520940" cy="3579849"/>
          </a:xfrm>
        </p:spPr>
        <p:txBody>
          <a:bodyPr>
            <a:normAutofit lnSpcReduction="10000"/>
          </a:bodyPr>
          <a:lstStyle/>
          <a:p>
            <a:r>
              <a:rPr lang="en-US" dirty="0" smtClean="0"/>
              <a:t>Deals with Four General Conditions:</a:t>
            </a:r>
          </a:p>
          <a:p>
            <a:pPr lvl="1"/>
            <a:r>
              <a:rPr lang="en-US" dirty="0" smtClean="0"/>
              <a:t>Integration (when multiple issues count as one) </a:t>
            </a:r>
          </a:p>
          <a:p>
            <a:pPr marL="455613" lvl="2" indent="0">
              <a:buNone/>
            </a:pPr>
            <a:r>
              <a:rPr lang="en-US" sz="2000" dirty="0" smtClean="0"/>
              <a:t>Note: Because Rules 504 and 505 have limits on the dollar amount of money that can be raised, to assure non-integration keep the 12 months around a </a:t>
            </a:r>
            <a:r>
              <a:rPr lang="en-US" sz="2000" dirty="0" err="1" smtClean="0"/>
              <a:t>Reg</a:t>
            </a:r>
            <a:r>
              <a:rPr lang="en-US" sz="2000" dirty="0" smtClean="0"/>
              <a:t> D offering clear of offerings of the same type of security</a:t>
            </a:r>
          </a:p>
          <a:p>
            <a:pPr lvl="1"/>
            <a:r>
              <a:rPr lang="en-US" dirty="0" smtClean="0"/>
              <a:t>Information (what you need to disclose when you must formally disclose)</a:t>
            </a:r>
          </a:p>
          <a:p>
            <a:pPr marL="455613" lvl="2" indent="0">
              <a:buNone/>
            </a:pPr>
            <a:r>
              <a:rPr lang="en-US" sz="2000" dirty="0" smtClean="0"/>
              <a:t>Note: Information to be disclosed varies by the venture’s status and size.  For example for offerings up to $2,000,000, balance sheets must be audited. Larger offerings require more information </a:t>
            </a:r>
            <a:endParaRPr lang="en-US" sz="2000" dirty="0" smtClean="0"/>
          </a:p>
        </p:txBody>
      </p:sp>
      <p:sp>
        <p:nvSpPr>
          <p:cNvPr id="22530"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33C1FFD-482D-40EA-B076-D1DE13D744B8}" type="slidenum">
              <a:rPr lang="en-US" smtClean="0"/>
              <a:pPr/>
              <a:t>22</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p:cTn id="7" dur="500" fill="hold"/>
                                        <p:tgtEl>
                                          <p:spTgt spid="21506"/>
                                        </p:tgtEl>
                                        <p:attrNameLst>
                                          <p:attrName>ppt_w</p:attrName>
                                        </p:attrNameLst>
                                      </p:cBhvr>
                                      <p:tavLst>
                                        <p:tav tm="0">
                                          <p:val>
                                            <p:fltVal val="0"/>
                                          </p:val>
                                        </p:tav>
                                        <p:tav tm="100000">
                                          <p:val>
                                            <p:strVal val="#ppt_w"/>
                                          </p:val>
                                        </p:tav>
                                      </p:tavLst>
                                    </p:anim>
                                    <p:anim calcmode="lin" valueType="num">
                                      <p:cBhvr>
                                        <p:cTn id="8" dur="500" fill="hold"/>
                                        <p:tgtEl>
                                          <p:spTgt spid="21506"/>
                                        </p:tgtEl>
                                        <p:attrNameLst>
                                          <p:attrName>ppt_h</p:attrName>
                                        </p:attrNameLst>
                                      </p:cBhvr>
                                      <p:tavLst>
                                        <p:tav tm="0">
                                          <p:val>
                                            <p:fltVal val="0"/>
                                          </p:val>
                                        </p:tav>
                                        <p:tav tm="100000">
                                          <p:val>
                                            <p:strVal val="#ppt_h"/>
                                          </p:val>
                                        </p:tav>
                                      </p:tavLst>
                                    </p:anim>
                                    <p:animEffect transition="in" filter="fade">
                                      <p:cBhvr>
                                        <p:cTn id="9" dur="500"/>
                                        <p:tgtEl>
                                          <p:spTgt spid="2150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1507">
                                            <p:txEl>
                                              <p:pRg st="0" end="0"/>
                                            </p:txEl>
                                          </p:spTgt>
                                        </p:tgtEl>
                                        <p:attrNameLst>
                                          <p:attrName>style.visibility</p:attrName>
                                        </p:attrNameLst>
                                      </p:cBhvr>
                                      <p:to>
                                        <p:strVal val="visible"/>
                                      </p:to>
                                    </p:set>
                                    <p:animEffect transition="in" filter="fade">
                                      <p:cBhvr>
                                        <p:cTn id="14" dur="1000">
                                          <p:stCondLst>
                                            <p:cond delay="0"/>
                                          </p:stCondLst>
                                        </p:cTn>
                                        <p:tgtEl>
                                          <p:spTgt spid="2150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1507">
                                            <p:txEl>
                                              <p:pRg st="1" end="1"/>
                                            </p:txEl>
                                          </p:spTgt>
                                        </p:tgtEl>
                                        <p:attrNameLst>
                                          <p:attrName>style.visibility</p:attrName>
                                        </p:attrNameLst>
                                      </p:cBhvr>
                                      <p:to>
                                        <p:strVal val="visible"/>
                                      </p:to>
                                    </p:set>
                                    <p:animEffect transition="in" filter="fade">
                                      <p:cBhvr>
                                        <p:cTn id="19" dur="1000">
                                          <p:stCondLst>
                                            <p:cond delay="0"/>
                                          </p:stCondLst>
                                        </p:cTn>
                                        <p:tgtEl>
                                          <p:spTgt spid="21507">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507">
                                            <p:txEl>
                                              <p:pRg st="2" end="2"/>
                                            </p:txEl>
                                          </p:spTgt>
                                        </p:tgtEl>
                                        <p:attrNameLst>
                                          <p:attrName>style.visibility</p:attrName>
                                        </p:attrNameLst>
                                      </p:cBhvr>
                                      <p:to>
                                        <p:strVal val="visible"/>
                                      </p:to>
                                    </p:set>
                                    <p:animEffect transition="in" filter="fade">
                                      <p:cBhvr>
                                        <p:cTn id="22" dur="1000">
                                          <p:stCondLst>
                                            <p:cond delay="0"/>
                                          </p:stCondLst>
                                        </p:cTn>
                                        <p:tgtEl>
                                          <p:spTgt spid="21507">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507">
                                            <p:txEl>
                                              <p:pRg st="3" end="3"/>
                                            </p:txEl>
                                          </p:spTgt>
                                        </p:tgtEl>
                                        <p:attrNameLst>
                                          <p:attrName>style.visibility</p:attrName>
                                        </p:attrNameLst>
                                      </p:cBhvr>
                                      <p:to>
                                        <p:strVal val="visible"/>
                                      </p:to>
                                    </p:set>
                                    <p:animEffect transition="in" filter="fade">
                                      <p:cBhvr>
                                        <p:cTn id="25" dur="1000">
                                          <p:stCondLst>
                                            <p:cond delay="0"/>
                                          </p:stCondLst>
                                        </p:cTn>
                                        <p:tgtEl>
                                          <p:spTgt spid="21507">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507">
                                            <p:txEl>
                                              <p:pRg st="4" end="4"/>
                                            </p:txEl>
                                          </p:spTgt>
                                        </p:tgtEl>
                                        <p:attrNameLst>
                                          <p:attrName>style.visibility</p:attrName>
                                        </p:attrNameLst>
                                      </p:cBhvr>
                                      <p:to>
                                        <p:strVal val="visible"/>
                                      </p:to>
                                    </p:set>
                                    <p:animEffect transition="in" filter="fade">
                                      <p:cBhvr>
                                        <p:cTn id="28" dur="1000">
                                          <p:stCondLst>
                                            <p:cond delay="0"/>
                                          </p:stCondLst>
                                        </p:cTn>
                                        <p:tgtEl>
                                          <p:spTgt spid="21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07"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(Appendix) Regulation D: Rule 502 (cont’d)</a:t>
            </a:r>
            <a:endParaRPr lang="en-US" dirty="0" smtClean="0"/>
          </a:p>
        </p:txBody>
      </p:sp>
      <p:sp>
        <p:nvSpPr>
          <p:cNvPr id="22531" name="Rectangle 3"/>
          <p:cNvSpPr>
            <a:spLocks noGrp="1" noChangeArrowheads="1"/>
          </p:cNvSpPr>
          <p:nvPr>
            <p:ph idx="1"/>
          </p:nvPr>
        </p:nvSpPr>
        <p:spPr/>
        <p:txBody>
          <a:bodyPr>
            <a:normAutofit/>
          </a:bodyPr>
          <a:lstStyle/>
          <a:p>
            <a:pPr lvl="1"/>
            <a:r>
              <a:rPr lang="en-US" dirty="0" smtClean="0"/>
              <a:t>Solicitation (what you can’t do when promoting the offering)</a:t>
            </a:r>
          </a:p>
          <a:p>
            <a:pPr marL="455613" lvl="2" indent="0">
              <a:buNone/>
            </a:pPr>
            <a:r>
              <a:rPr lang="en-US" sz="2000" dirty="0" smtClean="0"/>
              <a:t>Note: Two-way communication with investors is required.  For example, investors must have the opportunity to ask questions and receive answers concerning the terms/conditions of the offering.</a:t>
            </a:r>
          </a:p>
          <a:p>
            <a:pPr lvl="1"/>
            <a:r>
              <a:rPr lang="en-US" dirty="0" smtClean="0"/>
              <a:t>Resale (serious restrictions)</a:t>
            </a:r>
          </a:p>
          <a:p>
            <a:pPr marL="455613" lvl="2" indent="0">
              <a:buNone/>
            </a:pPr>
            <a:r>
              <a:rPr lang="en-US" sz="2000" dirty="0" smtClean="0"/>
              <a:t>Note: Restricting resale opportunities is consistent with the goal of keeping the placement private.</a:t>
            </a:r>
            <a:endParaRPr lang="en-US" sz="2000" dirty="0" smtClean="0"/>
          </a:p>
        </p:txBody>
      </p:sp>
      <p:sp>
        <p:nvSpPr>
          <p:cNvPr id="24578"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584EBC3-E60B-454F-B8D3-82841F2D28A7}" type="slidenum">
              <a:rPr lang="en-US" smtClean="0"/>
              <a:pPr/>
              <a:t>23</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p:cTn id="7" dur="500" fill="hold"/>
                                        <p:tgtEl>
                                          <p:spTgt spid="22530"/>
                                        </p:tgtEl>
                                        <p:attrNameLst>
                                          <p:attrName>ppt_w</p:attrName>
                                        </p:attrNameLst>
                                      </p:cBhvr>
                                      <p:tavLst>
                                        <p:tav tm="0">
                                          <p:val>
                                            <p:fltVal val="0"/>
                                          </p:val>
                                        </p:tav>
                                        <p:tav tm="100000">
                                          <p:val>
                                            <p:strVal val="#ppt_w"/>
                                          </p:val>
                                        </p:tav>
                                      </p:tavLst>
                                    </p:anim>
                                    <p:anim calcmode="lin" valueType="num">
                                      <p:cBhvr>
                                        <p:cTn id="8" dur="500" fill="hold"/>
                                        <p:tgtEl>
                                          <p:spTgt spid="22530"/>
                                        </p:tgtEl>
                                        <p:attrNameLst>
                                          <p:attrName>ppt_h</p:attrName>
                                        </p:attrNameLst>
                                      </p:cBhvr>
                                      <p:tavLst>
                                        <p:tav tm="0">
                                          <p:val>
                                            <p:fltVal val="0"/>
                                          </p:val>
                                        </p:tav>
                                        <p:tav tm="100000">
                                          <p:val>
                                            <p:strVal val="#ppt_h"/>
                                          </p:val>
                                        </p:tav>
                                      </p:tavLst>
                                    </p:anim>
                                    <p:animEffect transition="in" filter="fade">
                                      <p:cBhvr>
                                        <p:cTn id="9" dur="500"/>
                                        <p:tgtEl>
                                          <p:spTgt spid="22530"/>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22531">
                                            <p:txEl>
                                              <p:pRg st="0" end="0"/>
                                            </p:txEl>
                                          </p:spTgt>
                                        </p:tgtEl>
                                        <p:attrNameLst>
                                          <p:attrName>style.visibility</p:attrName>
                                        </p:attrNameLst>
                                      </p:cBhvr>
                                      <p:to>
                                        <p:strVal val="visible"/>
                                      </p:to>
                                    </p:set>
                                    <p:animEffect transition="in" filter="fade">
                                      <p:cBhvr>
                                        <p:cTn id="12" dur="1000">
                                          <p:stCondLst>
                                            <p:cond delay="0"/>
                                          </p:stCondLst>
                                        </p:cTn>
                                        <p:tgtEl>
                                          <p:spTgt spid="22531">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531">
                                            <p:txEl>
                                              <p:pRg st="1" end="1"/>
                                            </p:txEl>
                                          </p:spTgt>
                                        </p:tgtEl>
                                        <p:attrNameLst>
                                          <p:attrName>style.visibility</p:attrName>
                                        </p:attrNameLst>
                                      </p:cBhvr>
                                      <p:to>
                                        <p:strVal val="visible"/>
                                      </p:to>
                                    </p:set>
                                    <p:animEffect transition="in" filter="fade">
                                      <p:cBhvr>
                                        <p:cTn id="15" dur="1000">
                                          <p:stCondLst>
                                            <p:cond delay="0"/>
                                          </p:stCondLst>
                                        </p:cTn>
                                        <p:tgtEl>
                                          <p:spTgt spid="22531">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531">
                                            <p:txEl>
                                              <p:pRg st="2" end="2"/>
                                            </p:txEl>
                                          </p:spTgt>
                                        </p:tgtEl>
                                        <p:attrNameLst>
                                          <p:attrName>style.visibility</p:attrName>
                                        </p:attrNameLst>
                                      </p:cBhvr>
                                      <p:to>
                                        <p:strVal val="visible"/>
                                      </p:to>
                                    </p:set>
                                    <p:animEffect transition="in" filter="fade">
                                      <p:cBhvr>
                                        <p:cTn id="18" dur="1000">
                                          <p:stCondLst>
                                            <p:cond delay="0"/>
                                          </p:stCondLst>
                                        </p:cTn>
                                        <p:tgtEl>
                                          <p:spTgt spid="22531">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531">
                                            <p:txEl>
                                              <p:pRg st="3" end="3"/>
                                            </p:txEl>
                                          </p:spTgt>
                                        </p:tgtEl>
                                        <p:attrNameLst>
                                          <p:attrName>style.visibility</p:attrName>
                                        </p:attrNameLst>
                                      </p:cBhvr>
                                      <p:to>
                                        <p:strVal val="visible"/>
                                      </p:to>
                                    </p:set>
                                    <p:animEffect transition="in" filter="fade">
                                      <p:cBhvr>
                                        <p:cTn id="21" dur="1000">
                                          <p:stCondLst>
                                            <p:cond delay="0"/>
                                          </p:stCondLst>
                                        </p:cTn>
                                        <p:tgtEl>
                                          <p:spTgt spid="22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1"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err="1" smtClean="0"/>
              <a:t>Reg</a:t>
            </a:r>
            <a:r>
              <a:rPr lang="en-US" dirty="0" smtClean="0"/>
              <a:t> D Exemptions: Rules 504, 505, &amp; 506</a:t>
            </a:r>
            <a:endParaRPr lang="en-US" dirty="0" smtClean="0"/>
          </a:p>
        </p:txBody>
      </p:sp>
      <p:sp>
        <p:nvSpPr>
          <p:cNvPr id="23555" name="Rectangle 3"/>
          <p:cNvSpPr>
            <a:spLocks noGrp="1" noChangeArrowheads="1"/>
          </p:cNvSpPr>
          <p:nvPr>
            <p:ph idx="1"/>
          </p:nvPr>
        </p:nvSpPr>
        <p:spPr/>
        <p:txBody>
          <a:bodyPr/>
          <a:lstStyle/>
          <a:p>
            <a:r>
              <a:rPr lang="en-US" dirty="0" err="1" smtClean="0"/>
              <a:t>Reg</a:t>
            </a:r>
            <a:r>
              <a:rPr lang="en-US" dirty="0" smtClean="0"/>
              <a:t> D exemptions for limited offerings and sales of securities</a:t>
            </a:r>
          </a:p>
          <a:p>
            <a:pPr lvl="1"/>
            <a:r>
              <a:rPr lang="en-US" dirty="0" smtClean="0"/>
              <a:t>Rule 504: $1,000,000 financing limit</a:t>
            </a:r>
          </a:p>
          <a:p>
            <a:pPr lvl="1"/>
            <a:r>
              <a:rPr lang="en-US" dirty="0" smtClean="0"/>
              <a:t>Rule 505: $5,000,000 financing limit</a:t>
            </a:r>
          </a:p>
          <a:p>
            <a:pPr lvl="1"/>
            <a:r>
              <a:rPr lang="en-US" dirty="0" smtClean="0"/>
              <a:t>Rule 506: No limit to offering amount </a:t>
            </a:r>
          </a:p>
          <a:p>
            <a:pPr marL="457200" lvl="1" indent="0">
              <a:buNone/>
            </a:pPr>
            <a:r>
              <a:rPr lang="en-US" dirty="0" smtClean="0"/>
              <a:t>Note: There is a limit of 35 unaccredited investors under Rules 505 &amp; 506 (no unaccredited investor limit for Rule 504) </a:t>
            </a:r>
          </a:p>
          <a:p>
            <a:endParaRPr lang="en-US" dirty="0" smtClean="0"/>
          </a:p>
        </p:txBody>
      </p:sp>
      <p:sp>
        <p:nvSpPr>
          <p:cNvPr id="25602"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DF2267D-9097-4FC9-9168-83CBDB0D7048}" type="slidenum">
              <a:rPr lang="en-US" smtClean="0"/>
              <a:pPr/>
              <a:t>24</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p:cTn id="7" dur="500" fill="hold"/>
                                        <p:tgtEl>
                                          <p:spTgt spid="23554"/>
                                        </p:tgtEl>
                                        <p:attrNameLst>
                                          <p:attrName>ppt_w</p:attrName>
                                        </p:attrNameLst>
                                      </p:cBhvr>
                                      <p:tavLst>
                                        <p:tav tm="0">
                                          <p:val>
                                            <p:fltVal val="0"/>
                                          </p:val>
                                        </p:tav>
                                        <p:tav tm="100000">
                                          <p:val>
                                            <p:strVal val="#ppt_w"/>
                                          </p:val>
                                        </p:tav>
                                      </p:tavLst>
                                    </p:anim>
                                    <p:anim calcmode="lin" valueType="num">
                                      <p:cBhvr>
                                        <p:cTn id="8" dur="500" fill="hold"/>
                                        <p:tgtEl>
                                          <p:spTgt spid="23554"/>
                                        </p:tgtEl>
                                        <p:attrNameLst>
                                          <p:attrName>ppt_h</p:attrName>
                                        </p:attrNameLst>
                                      </p:cBhvr>
                                      <p:tavLst>
                                        <p:tav tm="0">
                                          <p:val>
                                            <p:fltVal val="0"/>
                                          </p:val>
                                        </p:tav>
                                        <p:tav tm="100000">
                                          <p:val>
                                            <p:strVal val="#ppt_h"/>
                                          </p:val>
                                        </p:tav>
                                      </p:tavLst>
                                    </p:anim>
                                    <p:animEffect transition="in" filter="fade">
                                      <p:cBhvr>
                                        <p:cTn id="9" dur="500"/>
                                        <p:tgtEl>
                                          <p:spTgt spid="2355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3555">
                                            <p:txEl>
                                              <p:pRg st="0" end="0"/>
                                            </p:txEl>
                                          </p:spTgt>
                                        </p:tgtEl>
                                        <p:attrNameLst>
                                          <p:attrName>style.visibility</p:attrName>
                                        </p:attrNameLst>
                                      </p:cBhvr>
                                      <p:to>
                                        <p:strVal val="visible"/>
                                      </p:to>
                                    </p:set>
                                    <p:animEffect transition="in" filter="fade">
                                      <p:cBhvr>
                                        <p:cTn id="14" dur="1000">
                                          <p:stCondLst>
                                            <p:cond delay="0"/>
                                          </p:stCondLst>
                                        </p:cTn>
                                        <p:tgtEl>
                                          <p:spTgt spid="23555">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3555">
                                            <p:txEl>
                                              <p:pRg st="1" end="1"/>
                                            </p:txEl>
                                          </p:spTgt>
                                        </p:tgtEl>
                                        <p:attrNameLst>
                                          <p:attrName>style.visibility</p:attrName>
                                        </p:attrNameLst>
                                      </p:cBhvr>
                                      <p:to>
                                        <p:strVal val="visible"/>
                                      </p:to>
                                    </p:set>
                                    <p:animEffect transition="in" filter="fade">
                                      <p:cBhvr>
                                        <p:cTn id="19" dur="1000">
                                          <p:stCondLst>
                                            <p:cond delay="0"/>
                                          </p:stCondLst>
                                        </p:cTn>
                                        <p:tgtEl>
                                          <p:spTgt spid="23555">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3555">
                                            <p:txEl>
                                              <p:pRg st="2" end="2"/>
                                            </p:txEl>
                                          </p:spTgt>
                                        </p:tgtEl>
                                        <p:attrNameLst>
                                          <p:attrName>style.visibility</p:attrName>
                                        </p:attrNameLst>
                                      </p:cBhvr>
                                      <p:to>
                                        <p:strVal val="visible"/>
                                      </p:to>
                                    </p:set>
                                    <p:animEffect transition="in" filter="fade">
                                      <p:cBhvr>
                                        <p:cTn id="24" dur="1000">
                                          <p:stCondLst>
                                            <p:cond delay="0"/>
                                          </p:stCondLst>
                                        </p:cTn>
                                        <p:tgtEl>
                                          <p:spTgt spid="23555">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3555">
                                            <p:txEl>
                                              <p:pRg st="3" end="3"/>
                                            </p:txEl>
                                          </p:spTgt>
                                        </p:tgtEl>
                                        <p:attrNameLst>
                                          <p:attrName>style.visibility</p:attrName>
                                        </p:attrNameLst>
                                      </p:cBhvr>
                                      <p:to>
                                        <p:strVal val="visible"/>
                                      </p:to>
                                    </p:set>
                                    <p:animEffect transition="in" filter="fade">
                                      <p:cBhvr>
                                        <p:cTn id="29" dur="1000">
                                          <p:stCondLst>
                                            <p:cond delay="0"/>
                                          </p:stCondLst>
                                        </p:cTn>
                                        <p:tgtEl>
                                          <p:spTgt spid="23555">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3555">
                                            <p:txEl>
                                              <p:pRg st="4" end="4"/>
                                            </p:txEl>
                                          </p:spTgt>
                                        </p:tgtEl>
                                        <p:attrNameLst>
                                          <p:attrName>style.visibility</p:attrName>
                                        </p:attrNameLst>
                                      </p:cBhvr>
                                      <p:to>
                                        <p:strVal val="visible"/>
                                      </p:to>
                                    </p:set>
                                    <p:animEffect transition="in" filter="fade">
                                      <p:cBhvr>
                                        <p:cTn id="34" dur="1000">
                                          <p:stCondLst>
                                            <p:cond delay="0"/>
                                          </p:stCondLst>
                                        </p:cTn>
                                        <p:tgtEl>
                                          <p:spTgt spid="235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5"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22960" y="365760"/>
            <a:ext cx="8092440" cy="548640"/>
          </a:xfrm>
        </p:spPr>
        <p:txBody>
          <a:bodyPr/>
          <a:lstStyle/>
          <a:p>
            <a:r>
              <a:rPr lang="en-US" dirty="0" smtClean="0"/>
              <a:t>Small Business Alternatives</a:t>
            </a:r>
            <a:endParaRPr lang="en-US" dirty="0" smtClean="0"/>
          </a:p>
        </p:txBody>
      </p:sp>
      <p:sp>
        <p:nvSpPr>
          <p:cNvPr id="25603" name="Rectangle 3"/>
          <p:cNvSpPr>
            <a:spLocks noGrp="1" noChangeArrowheads="1"/>
          </p:cNvSpPr>
          <p:nvPr>
            <p:ph idx="1"/>
          </p:nvPr>
        </p:nvSpPr>
        <p:spPr/>
        <p:txBody>
          <a:bodyPr/>
          <a:lstStyle/>
          <a:p>
            <a:r>
              <a:rPr lang="en-US" smtClean="0"/>
              <a:t>Regulation A</a:t>
            </a:r>
          </a:p>
          <a:p>
            <a:pPr lvl="1"/>
            <a:r>
              <a:rPr lang="en-US" smtClean="0"/>
              <a:t>Technically considered an exemption from registration</a:t>
            </a:r>
          </a:p>
          <a:p>
            <a:pPr lvl="1"/>
            <a:r>
              <a:rPr lang="en-US" smtClean="0"/>
              <a:t>Shorter and simpler securities filing relative to a full registration with the SEC</a:t>
            </a:r>
          </a:p>
          <a:p>
            <a:pPr lvl="1"/>
            <a:r>
              <a:rPr lang="en-US" smtClean="0"/>
              <a:t>A public offering rather than a private placement</a:t>
            </a:r>
          </a:p>
          <a:p>
            <a:pPr lvl="1"/>
            <a:r>
              <a:rPr lang="en-US" smtClean="0"/>
              <a:t>Limited to raising $5,000,000</a:t>
            </a:r>
          </a:p>
          <a:p>
            <a:pPr lvl="1"/>
            <a:r>
              <a:rPr lang="en-US" smtClean="0"/>
              <a:t>No limit on the number or sophistication of offerees</a:t>
            </a:r>
          </a:p>
          <a:p>
            <a:pPr lvl="1"/>
            <a:r>
              <a:rPr lang="en-US" smtClean="0"/>
              <a:t>Cannot be used by SEC reporting companies</a:t>
            </a:r>
          </a:p>
          <a:p>
            <a:pPr lvl="1"/>
            <a:r>
              <a:rPr lang="en-US" smtClean="0"/>
              <a:t>Can “test the waters” concerning investor interest prior to preparing the offering circular</a:t>
            </a:r>
          </a:p>
          <a:p>
            <a:pPr lvl="1"/>
            <a:endParaRPr lang="en-US" smtClean="0"/>
          </a:p>
        </p:txBody>
      </p:sp>
      <p:sp>
        <p:nvSpPr>
          <p:cNvPr id="27650"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7D6A829-02F5-4E7F-8A1F-8436EB68A296}" type="slidenum">
              <a:rPr lang="en-US" smtClean="0"/>
              <a:pPr/>
              <a:t>25</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p:cTn id="7" dur="500" fill="hold"/>
                                        <p:tgtEl>
                                          <p:spTgt spid="25602"/>
                                        </p:tgtEl>
                                        <p:attrNameLst>
                                          <p:attrName>ppt_w</p:attrName>
                                        </p:attrNameLst>
                                      </p:cBhvr>
                                      <p:tavLst>
                                        <p:tav tm="0">
                                          <p:val>
                                            <p:fltVal val="0"/>
                                          </p:val>
                                        </p:tav>
                                        <p:tav tm="100000">
                                          <p:val>
                                            <p:strVal val="#ppt_w"/>
                                          </p:val>
                                        </p:tav>
                                      </p:tavLst>
                                    </p:anim>
                                    <p:anim calcmode="lin" valueType="num">
                                      <p:cBhvr>
                                        <p:cTn id="8" dur="500" fill="hold"/>
                                        <p:tgtEl>
                                          <p:spTgt spid="25602"/>
                                        </p:tgtEl>
                                        <p:attrNameLst>
                                          <p:attrName>ppt_h</p:attrName>
                                        </p:attrNameLst>
                                      </p:cBhvr>
                                      <p:tavLst>
                                        <p:tav tm="0">
                                          <p:val>
                                            <p:fltVal val="0"/>
                                          </p:val>
                                        </p:tav>
                                        <p:tav tm="100000">
                                          <p:val>
                                            <p:strVal val="#ppt_h"/>
                                          </p:val>
                                        </p:tav>
                                      </p:tavLst>
                                    </p:anim>
                                    <p:animEffect transition="in" filter="fade">
                                      <p:cBhvr>
                                        <p:cTn id="9" dur="500"/>
                                        <p:tgtEl>
                                          <p:spTgt spid="2560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5603">
                                            <p:txEl>
                                              <p:pRg st="0" end="0"/>
                                            </p:txEl>
                                          </p:spTgt>
                                        </p:tgtEl>
                                        <p:attrNameLst>
                                          <p:attrName>style.visibility</p:attrName>
                                        </p:attrNameLst>
                                      </p:cBhvr>
                                      <p:to>
                                        <p:strVal val="visible"/>
                                      </p:to>
                                    </p:set>
                                    <p:animEffect transition="in" filter="fade">
                                      <p:cBhvr>
                                        <p:cTn id="14" dur="1000">
                                          <p:stCondLst>
                                            <p:cond delay="0"/>
                                          </p:stCondLst>
                                        </p:cTn>
                                        <p:tgtEl>
                                          <p:spTgt spid="2560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5603">
                                            <p:txEl>
                                              <p:pRg st="1" end="1"/>
                                            </p:txEl>
                                          </p:spTgt>
                                        </p:tgtEl>
                                        <p:attrNameLst>
                                          <p:attrName>style.visibility</p:attrName>
                                        </p:attrNameLst>
                                      </p:cBhvr>
                                      <p:to>
                                        <p:strVal val="visible"/>
                                      </p:to>
                                    </p:set>
                                    <p:animEffect transition="in" filter="fade">
                                      <p:cBhvr>
                                        <p:cTn id="19" dur="1000">
                                          <p:stCondLst>
                                            <p:cond delay="0"/>
                                          </p:stCondLst>
                                        </p:cTn>
                                        <p:tgtEl>
                                          <p:spTgt spid="25603">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5603">
                                            <p:txEl>
                                              <p:pRg st="2" end="2"/>
                                            </p:txEl>
                                          </p:spTgt>
                                        </p:tgtEl>
                                        <p:attrNameLst>
                                          <p:attrName>style.visibility</p:attrName>
                                        </p:attrNameLst>
                                      </p:cBhvr>
                                      <p:to>
                                        <p:strVal val="visible"/>
                                      </p:to>
                                    </p:set>
                                    <p:animEffect transition="in" filter="fade">
                                      <p:cBhvr>
                                        <p:cTn id="24" dur="1000">
                                          <p:stCondLst>
                                            <p:cond delay="0"/>
                                          </p:stCondLst>
                                        </p:cTn>
                                        <p:tgtEl>
                                          <p:spTgt spid="25603">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5603">
                                            <p:txEl>
                                              <p:pRg st="3" end="3"/>
                                            </p:txEl>
                                          </p:spTgt>
                                        </p:tgtEl>
                                        <p:attrNameLst>
                                          <p:attrName>style.visibility</p:attrName>
                                        </p:attrNameLst>
                                      </p:cBhvr>
                                      <p:to>
                                        <p:strVal val="visible"/>
                                      </p:to>
                                    </p:set>
                                    <p:animEffect transition="in" filter="fade">
                                      <p:cBhvr>
                                        <p:cTn id="29" dur="1000">
                                          <p:stCondLst>
                                            <p:cond delay="0"/>
                                          </p:stCondLst>
                                        </p:cTn>
                                        <p:tgtEl>
                                          <p:spTgt spid="25603">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5603">
                                            <p:txEl>
                                              <p:pRg st="4" end="4"/>
                                            </p:txEl>
                                          </p:spTgt>
                                        </p:tgtEl>
                                        <p:attrNameLst>
                                          <p:attrName>style.visibility</p:attrName>
                                        </p:attrNameLst>
                                      </p:cBhvr>
                                      <p:to>
                                        <p:strVal val="visible"/>
                                      </p:to>
                                    </p:set>
                                    <p:animEffect transition="in" filter="fade">
                                      <p:cBhvr>
                                        <p:cTn id="34" dur="1000">
                                          <p:stCondLst>
                                            <p:cond delay="0"/>
                                          </p:stCondLst>
                                        </p:cTn>
                                        <p:tgtEl>
                                          <p:spTgt spid="25603">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5603">
                                            <p:txEl>
                                              <p:pRg st="5" end="5"/>
                                            </p:txEl>
                                          </p:spTgt>
                                        </p:tgtEl>
                                        <p:attrNameLst>
                                          <p:attrName>style.visibility</p:attrName>
                                        </p:attrNameLst>
                                      </p:cBhvr>
                                      <p:to>
                                        <p:strVal val="visible"/>
                                      </p:to>
                                    </p:set>
                                    <p:animEffect transition="in" filter="fade">
                                      <p:cBhvr>
                                        <p:cTn id="39" dur="1000">
                                          <p:stCondLst>
                                            <p:cond delay="0"/>
                                          </p:stCondLst>
                                        </p:cTn>
                                        <p:tgtEl>
                                          <p:spTgt spid="25603">
                                            <p:txEl>
                                              <p:pRg st="5" end="5"/>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5603">
                                            <p:txEl>
                                              <p:pRg st="6" end="6"/>
                                            </p:txEl>
                                          </p:spTgt>
                                        </p:tgtEl>
                                        <p:attrNameLst>
                                          <p:attrName>style.visibility</p:attrName>
                                        </p:attrNameLst>
                                      </p:cBhvr>
                                      <p:to>
                                        <p:strVal val="visible"/>
                                      </p:to>
                                    </p:set>
                                    <p:animEffect transition="in" filter="fade">
                                      <p:cBhvr>
                                        <p:cTn id="44" dur="1000">
                                          <p:stCondLst>
                                            <p:cond delay="0"/>
                                          </p:stCondLst>
                                        </p:cTn>
                                        <p:tgtEl>
                                          <p:spTgt spid="25603">
                                            <p:txEl>
                                              <p:pRg st="6" end="6"/>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5603">
                                            <p:txEl>
                                              <p:pRg st="7" end="7"/>
                                            </p:txEl>
                                          </p:spTgt>
                                        </p:tgtEl>
                                        <p:attrNameLst>
                                          <p:attrName>style.visibility</p:attrName>
                                        </p:attrNameLst>
                                      </p:cBhvr>
                                      <p:to>
                                        <p:strVal val="visible"/>
                                      </p:to>
                                    </p:set>
                                    <p:animEffect transition="in" filter="fade">
                                      <p:cBhvr>
                                        <p:cTn id="49" dur="1000">
                                          <p:stCondLst>
                                            <p:cond delay="0"/>
                                          </p:stCondLst>
                                        </p:cTn>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smtClean="0"/>
              <a:t>(Appendix) Small Business Alternatives</a:t>
            </a:r>
            <a:endParaRPr lang="en-US" dirty="0" smtClean="0"/>
          </a:p>
        </p:txBody>
      </p:sp>
      <p:sp>
        <p:nvSpPr>
          <p:cNvPr id="26627" name="Rectangle 3"/>
          <p:cNvSpPr>
            <a:spLocks noGrp="1" noChangeArrowheads="1"/>
          </p:cNvSpPr>
          <p:nvPr>
            <p:ph idx="1"/>
          </p:nvPr>
        </p:nvSpPr>
        <p:spPr/>
        <p:txBody>
          <a:bodyPr/>
          <a:lstStyle/>
          <a:p>
            <a:r>
              <a:rPr lang="en-US" smtClean="0"/>
              <a:t>Regulation SB</a:t>
            </a:r>
          </a:p>
          <a:p>
            <a:pPr lvl="1"/>
            <a:r>
              <a:rPr lang="en-US" smtClean="0"/>
              <a:t>Reference here is for small business compliance with, not exemption from, the 1933 Act’s registration requirements</a:t>
            </a:r>
          </a:p>
          <a:p>
            <a:pPr lvl="1"/>
            <a:r>
              <a:rPr lang="en-US" smtClean="0"/>
              <a:t>The intent is to simplify the registration process for small businesses seeking modest capital from the public markets</a:t>
            </a:r>
            <a:endParaRPr lang="en-US" smtClean="0"/>
          </a:p>
        </p:txBody>
      </p:sp>
      <p:sp>
        <p:nvSpPr>
          <p:cNvPr id="28674"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B44CCA7-5D3F-418B-BC09-C262F5DAC4AC}" type="slidenum">
              <a:rPr lang="en-US" smtClean="0"/>
              <a:pPr/>
              <a:t>26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p:cTn id="7" dur="500" fill="hold"/>
                                        <p:tgtEl>
                                          <p:spTgt spid="26626"/>
                                        </p:tgtEl>
                                        <p:attrNameLst>
                                          <p:attrName>ppt_w</p:attrName>
                                        </p:attrNameLst>
                                      </p:cBhvr>
                                      <p:tavLst>
                                        <p:tav tm="0">
                                          <p:val>
                                            <p:fltVal val="0"/>
                                          </p:val>
                                        </p:tav>
                                        <p:tav tm="100000">
                                          <p:val>
                                            <p:strVal val="#ppt_w"/>
                                          </p:val>
                                        </p:tav>
                                      </p:tavLst>
                                    </p:anim>
                                    <p:anim calcmode="lin" valueType="num">
                                      <p:cBhvr>
                                        <p:cTn id="8" dur="500" fill="hold"/>
                                        <p:tgtEl>
                                          <p:spTgt spid="26626"/>
                                        </p:tgtEl>
                                        <p:attrNameLst>
                                          <p:attrName>ppt_h</p:attrName>
                                        </p:attrNameLst>
                                      </p:cBhvr>
                                      <p:tavLst>
                                        <p:tav tm="0">
                                          <p:val>
                                            <p:fltVal val="0"/>
                                          </p:val>
                                        </p:tav>
                                        <p:tav tm="100000">
                                          <p:val>
                                            <p:strVal val="#ppt_h"/>
                                          </p:val>
                                        </p:tav>
                                      </p:tavLst>
                                    </p:anim>
                                    <p:animEffect transition="in" filter="fade">
                                      <p:cBhvr>
                                        <p:cTn id="9" dur="500"/>
                                        <p:tgtEl>
                                          <p:spTgt spid="2662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6627">
                                            <p:txEl>
                                              <p:pRg st="0" end="0"/>
                                            </p:txEl>
                                          </p:spTgt>
                                        </p:tgtEl>
                                        <p:attrNameLst>
                                          <p:attrName>style.visibility</p:attrName>
                                        </p:attrNameLst>
                                      </p:cBhvr>
                                      <p:to>
                                        <p:strVal val="visible"/>
                                      </p:to>
                                    </p:set>
                                    <p:animEffect transition="in" filter="fade">
                                      <p:cBhvr>
                                        <p:cTn id="14" dur="1000">
                                          <p:stCondLst>
                                            <p:cond delay="0"/>
                                          </p:stCondLst>
                                        </p:cTn>
                                        <p:tgtEl>
                                          <p:spTgt spid="2662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6627">
                                            <p:txEl>
                                              <p:pRg st="1" end="1"/>
                                            </p:txEl>
                                          </p:spTgt>
                                        </p:tgtEl>
                                        <p:attrNameLst>
                                          <p:attrName>style.visibility</p:attrName>
                                        </p:attrNameLst>
                                      </p:cBhvr>
                                      <p:to>
                                        <p:strVal val="visible"/>
                                      </p:to>
                                    </p:set>
                                    <p:animEffect transition="in" filter="fade">
                                      <p:cBhvr>
                                        <p:cTn id="19" dur="1000">
                                          <p:stCondLst>
                                            <p:cond delay="0"/>
                                          </p:stCondLst>
                                        </p:cTn>
                                        <p:tgtEl>
                                          <p:spTgt spid="26627">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6627">
                                            <p:txEl>
                                              <p:pRg st="2" end="2"/>
                                            </p:txEl>
                                          </p:spTgt>
                                        </p:tgtEl>
                                        <p:attrNameLst>
                                          <p:attrName>style.visibility</p:attrName>
                                        </p:attrNameLst>
                                      </p:cBhvr>
                                      <p:to>
                                        <p:strVal val="visible"/>
                                      </p:to>
                                    </p:set>
                                    <p:animEffect transition="in" filter="fade">
                                      <p:cBhvr>
                                        <p:cTn id="24" dur="1000">
                                          <p:stCondLst>
                                            <p:cond delay="0"/>
                                          </p:stCondLst>
                                        </p:cTn>
                                        <p:tgtEl>
                                          <p:spTgt spid="26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27"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22960" y="365760"/>
            <a:ext cx="7787640" cy="548640"/>
          </a:xfrm>
        </p:spPr>
        <p:txBody>
          <a:bodyPr/>
          <a:lstStyle/>
          <a:p>
            <a:r>
              <a:rPr lang="en-US" dirty="0" smtClean="0"/>
              <a:t>(Appendix) Other Registration Exemptions</a:t>
            </a:r>
            <a:endParaRPr lang="en-US" dirty="0" smtClean="0"/>
          </a:p>
        </p:txBody>
      </p:sp>
      <p:sp>
        <p:nvSpPr>
          <p:cNvPr id="24579" name="Rectangle 3"/>
          <p:cNvSpPr>
            <a:spLocks noGrp="1" noChangeArrowheads="1"/>
          </p:cNvSpPr>
          <p:nvPr>
            <p:ph idx="1"/>
          </p:nvPr>
        </p:nvSpPr>
        <p:spPr/>
        <p:txBody>
          <a:bodyPr/>
          <a:lstStyle/>
          <a:p>
            <a:r>
              <a:rPr lang="en-US" dirty="0" smtClean="0"/>
              <a:t>Rule 701:</a:t>
            </a:r>
          </a:p>
          <a:p>
            <a:r>
              <a:rPr lang="en-US" dirty="0" smtClean="0"/>
              <a:t>	</a:t>
            </a:r>
            <a:r>
              <a:rPr lang="en-US" b="0" dirty="0" smtClean="0"/>
              <a:t>Covers issuing securities as part of the compensation package for key employees</a:t>
            </a:r>
          </a:p>
          <a:p>
            <a:r>
              <a:rPr lang="en-US" dirty="0" smtClean="0"/>
              <a:t>Rule 1001:</a:t>
            </a:r>
          </a:p>
          <a:p>
            <a:r>
              <a:rPr lang="en-US" dirty="0" smtClean="0"/>
              <a:t>	</a:t>
            </a:r>
            <a:r>
              <a:rPr lang="en-US" b="0" dirty="0" smtClean="0"/>
              <a:t>State of California effort to provide a more general definition of an accredited investor at its state level</a:t>
            </a:r>
            <a:endParaRPr lang="en-US" b="0" dirty="0" smtClean="0"/>
          </a:p>
        </p:txBody>
      </p:sp>
      <p:sp>
        <p:nvSpPr>
          <p:cNvPr id="26626"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FFD9608-0471-4FA3-9ACF-ED110A1ADC93}" type="slidenum">
              <a:rPr lang="en-US" smtClean="0"/>
              <a:pPr/>
              <a:t>27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p:cTn id="7" dur="500" fill="hold"/>
                                        <p:tgtEl>
                                          <p:spTgt spid="24578"/>
                                        </p:tgtEl>
                                        <p:attrNameLst>
                                          <p:attrName>ppt_w</p:attrName>
                                        </p:attrNameLst>
                                      </p:cBhvr>
                                      <p:tavLst>
                                        <p:tav tm="0">
                                          <p:val>
                                            <p:fltVal val="0"/>
                                          </p:val>
                                        </p:tav>
                                        <p:tav tm="100000">
                                          <p:val>
                                            <p:strVal val="#ppt_w"/>
                                          </p:val>
                                        </p:tav>
                                      </p:tavLst>
                                    </p:anim>
                                    <p:anim calcmode="lin" valueType="num">
                                      <p:cBhvr>
                                        <p:cTn id="8" dur="500" fill="hold"/>
                                        <p:tgtEl>
                                          <p:spTgt spid="24578"/>
                                        </p:tgtEl>
                                        <p:attrNameLst>
                                          <p:attrName>ppt_h</p:attrName>
                                        </p:attrNameLst>
                                      </p:cBhvr>
                                      <p:tavLst>
                                        <p:tav tm="0">
                                          <p:val>
                                            <p:fltVal val="0"/>
                                          </p:val>
                                        </p:tav>
                                        <p:tav tm="100000">
                                          <p:val>
                                            <p:strVal val="#ppt_h"/>
                                          </p:val>
                                        </p:tav>
                                      </p:tavLst>
                                    </p:anim>
                                    <p:animEffect transition="in" filter="fade">
                                      <p:cBhvr>
                                        <p:cTn id="9" dur="500"/>
                                        <p:tgtEl>
                                          <p:spTgt spid="2457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4579">
                                            <p:txEl>
                                              <p:pRg st="0" end="0"/>
                                            </p:txEl>
                                          </p:spTgt>
                                        </p:tgtEl>
                                        <p:attrNameLst>
                                          <p:attrName>style.visibility</p:attrName>
                                        </p:attrNameLst>
                                      </p:cBhvr>
                                      <p:to>
                                        <p:strVal val="visible"/>
                                      </p:to>
                                    </p:set>
                                    <p:animEffect transition="in" filter="fade">
                                      <p:cBhvr>
                                        <p:cTn id="14" dur="1000">
                                          <p:stCondLst>
                                            <p:cond delay="0"/>
                                          </p:stCondLst>
                                        </p:cTn>
                                        <p:tgtEl>
                                          <p:spTgt spid="24579">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4579">
                                            <p:txEl>
                                              <p:pRg st="1" end="1"/>
                                            </p:txEl>
                                          </p:spTgt>
                                        </p:tgtEl>
                                        <p:attrNameLst>
                                          <p:attrName>style.visibility</p:attrName>
                                        </p:attrNameLst>
                                      </p:cBhvr>
                                      <p:to>
                                        <p:strVal val="visible"/>
                                      </p:to>
                                    </p:set>
                                    <p:animEffect transition="in" filter="fade">
                                      <p:cBhvr>
                                        <p:cTn id="19" dur="1000">
                                          <p:stCondLst>
                                            <p:cond delay="0"/>
                                          </p:stCondLst>
                                        </p:cTn>
                                        <p:tgtEl>
                                          <p:spTgt spid="24579">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4579">
                                            <p:txEl>
                                              <p:pRg st="2" end="2"/>
                                            </p:txEl>
                                          </p:spTgt>
                                        </p:tgtEl>
                                        <p:attrNameLst>
                                          <p:attrName>style.visibility</p:attrName>
                                        </p:attrNameLst>
                                      </p:cBhvr>
                                      <p:to>
                                        <p:strVal val="visible"/>
                                      </p:to>
                                    </p:set>
                                    <p:animEffect transition="in" filter="fade">
                                      <p:cBhvr>
                                        <p:cTn id="24" dur="1000">
                                          <p:stCondLst>
                                            <p:cond delay="0"/>
                                          </p:stCondLst>
                                        </p:cTn>
                                        <p:tgtEl>
                                          <p:spTgt spid="24579">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579">
                                            <p:txEl>
                                              <p:pRg st="3" end="3"/>
                                            </p:txEl>
                                          </p:spTgt>
                                        </p:tgtEl>
                                        <p:attrNameLst>
                                          <p:attrName>style.visibility</p:attrName>
                                        </p:attrNameLst>
                                      </p:cBhvr>
                                      <p:to>
                                        <p:strVal val="visible"/>
                                      </p:to>
                                    </p:set>
                                    <p:animEffect transition="in" filter="fade">
                                      <p:cBhvr>
                                        <p:cTn id="29" dur="1000">
                                          <p:stCondLst>
                                            <p:cond delay="0"/>
                                          </p:stCondLst>
                                        </p:cTn>
                                        <p:tgtEl>
                                          <p:spTgt spid="24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smtClean="0"/>
              <a:t>Overview of Federal Securities Laws</a:t>
            </a:r>
            <a:endParaRPr lang="en-US" smtClean="0"/>
          </a:p>
        </p:txBody>
      </p:sp>
      <p:sp>
        <p:nvSpPr>
          <p:cNvPr id="5122" name="Slide Number Placeholder 4"/>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3B3F34D-2CDC-4EAB-ABE1-94EF8FE0F80D}" type="slidenum">
              <a:rPr lang="en-US" smtClean="0"/>
              <a:pPr/>
              <a:t>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14400"/>
            <a:ext cx="6034087" cy="4672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07874"/>
                                        </p:tgtEl>
                                        <p:attrNameLst>
                                          <p:attrName>style.visibility</p:attrName>
                                        </p:attrNameLst>
                                      </p:cBhvr>
                                      <p:to>
                                        <p:strVal val="visible"/>
                                      </p:to>
                                    </p:set>
                                    <p:anim calcmode="lin" valueType="num">
                                      <p:cBhvr>
                                        <p:cTn id="7" dur="500" fill="hold"/>
                                        <p:tgtEl>
                                          <p:spTgt spid="207874"/>
                                        </p:tgtEl>
                                        <p:attrNameLst>
                                          <p:attrName>ppt_w</p:attrName>
                                        </p:attrNameLst>
                                      </p:cBhvr>
                                      <p:tavLst>
                                        <p:tav tm="0">
                                          <p:val>
                                            <p:fltVal val="0"/>
                                          </p:val>
                                        </p:tav>
                                        <p:tav tm="100000">
                                          <p:val>
                                            <p:strVal val="#ppt_w"/>
                                          </p:val>
                                        </p:tav>
                                      </p:tavLst>
                                    </p:anim>
                                    <p:anim calcmode="lin" valueType="num">
                                      <p:cBhvr>
                                        <p:cTn id="8" dur="500" fill="hold"/>
                                        <p:tgtEl>
                                          <p:spTgt spid="207874"/>
                                        </p:tgtEl>
                                        <p:attrNameLst>
                                          <p:attrName>ppt_h</p:attrName>
                                        </p:attrNameLst>
                                      </p:cBhvr>
                                      <p:tavLst>
                                        <p:tav tm="0">
                                          <p:val>
                                            <p:fltVal val="0"/>
                                          </p:val>
                                        </p:tav>
                                        <p:tav tm="100000">
                                          <p:val>
                                            <p:strVal val="#ppt_h"/>
                                          </p:val>
                                        </p:tav>
                                      </p:tavLst>
                                    </p:anim>
                                    <p:animEffect transition="in" filter="fade">
                                      <p:cBhvr>
                                        <p:cTn id="9" dur="500"/>
                                        <p:tgtEl>
                                          <p:spTgt spid="207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lstStyle/>
          <a:p>
            <a:r>
              <a:rPr lang="en-US" smtClean="0"/>
              <a:t>Overview (cont.)</a:t>
            </a:r>
            <a:endParaRPr lang="en-US" smtClean="0"/>
          </a:p>
        </p:txBody>
      </p:sp>
      <p:sp>
        <p:nvSpPr>
          <p:cNvPr id="6147" name="Rectangle 3"/>
          <p:cNvSpPr>
            <a:spLocks noGrp="1" noChangeArrowheads="1"/>
          </p:cNvSpPr>
          <p:nvPr>
            <p:ph idx="1"/>
          </p:nvPr>
        </p:nvSpPr>
        <p:spPr/>
        <p:txBody>
          <a:bodyPr>
            <a:normAutofit fontScale="92500" lnSpcReduction="10000"/>
          </a:bodyPr>
          <a:lstStyle/>
          <a:p>
            <a:r>
              <a:rPr lang="en-US" dirty="0" smtClean="0"/>
              <a:t>Securities Act of 1933:</a:t>
            </a:r>
          </a:p>
          <a:p>
            <a:r>
              <a:rPr lang="en-US" dirty="0" smtClean="0"/>
              <a:t>	</a:t>
            </a:r>
            <a:r>
              <a:rPr lang="en-US" b="0" dirty="0" smtClean="0"/>
              <a:t>main body of federal law governing the creation and sale of securities</a:t>
            </a:r>
          </a:p>
          <a:p>
            <a:r>
              <a:rPr lang="en-US" dirty="0" smtClean="0"/>
              <a:t>Securities Exchange Act of 1934:</a:t>
            </a:r>
          </a:p>
          <a:p>
            <a:r>
              <a:rPr lang="en-US" dirty="0" smtClean="0"/>
              <a:t>	</a:t>
            </a:r>
            <a:r>
              <a:rPr lang="en-US" b="0" dirty="0" smtClean="0"/>
              <a:t>deals with the mechanisms and standards for public security trading </a:t>
            </a:r>
          </a:p>
          <a:p>
            <a:r>
              <a:rPr lang="en-US" dirty="0" smtClean="0"/>
              <a:t>Investment Company Act of 1940:</a:t>
            </a:r>
          </a:p>
          <a:p>
            <a:r>
              <a:rPr lang="en-US" dirty="0" smtClean="0"/>
              <a:t>	</a:t>
            </a:r>
            <a:r>
              <a:rPr lang="en-US" b="0" dirty="0" smtClean="0"/>
              <a:t>provides a definition of “investment company”</a:t>
            </a:r>
            <a:r>
              <a:rPr lang="en-US" dirty="0" smtClean="0"/>
              <a:t>  </a:t>
            </a:r>
          </a:p>
          <a:p>
            <a:r>
              <a:rPr lang="en-US" dirty="0" smtClean="0"/>
              <a:t>Investment Advisers Act of 1940:</a:t>
            </a:r>
          </a:p>
          <a:p>
            <a:r>
              <a:rPr lang="en-US" dirty="0" smtClean="0"/>
              <a:t>	</a:t>
            </a:r>
            <a:r>
              <a:rPr lang="en-US" b="0" dirty="0" smtClean="0"/>
              <a:t>focuses on people and organizations that seek to provide financial advice to investors and defines “investment adviser” </a:t>
            </a:r>
          </a:p>
          <a:p>
            <a:endParaRPr lang="en-US" dirty="0" smtClean="0"/>
          </a:p>
        </p:txBody>
      </p:sp>
      <p:sp>
        <p:nvSpPr>
          <p:cNvPr id="6146"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FBF26D1-823D-4B1F-8605-CDCC6FC7D668}" type="slidenum">
              <a:rPr lang="en-US" smtClean="0"/>
              <a:pPr/>
              <a:t>4</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6147">
                                            <p:txEl>
                                              <p:pRg st="0" end="0"/>
                                            </p:txEl>
                                          </p:spTgt>
                                        </p:tgtEl>
                                        <p:attrNameLst>
                                          <p:attrName>style.visibility</p:attrName>
                                        </p:attrNameLst>
                                      </p:cBhvr>
                                      <p:to>
                                        <p:strVal val="visible"/>
                                      </p:to>
                                    </p:set>
                                    <p:animEffect transition="in" filter="fade">
                                      <p:cBhvr>
                                        <p:cTn id="12" dur="1000">
                                          <p:stCondLst>
                                            <p:cond delay="0"/>
                                          </p:stCondLst>
                                        </p:cTn>
                                        <p:tgtEl>
                                          <p:spTgt spid="614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47">
                                            <p:txEl>
                                              <p:pRg st="1" end="1"/>
                                            </p:txEl>
                                          </p:spTgt>
                                        </p:tgtEl>
                                        <p:attrNameLst>
                                          <p:attrName>style.visibility</p:attrName>
                                        </p:attrNameLst>
                                      </p:cBhvr>
                                      <p:to>
                                        <p:strVal val="visible"/>
                                      </p:to>
                                    </p:set>
                                    <p:animEffect transition="in" filter="fade">
                                      <p:cBhvr>
                                        <p:cTn id="17" dur="1000">
                                          <p:stCondLst>
                                            <p:cond delay="0"/>
                                          </p:stCondLst>
                                        </p:cTn>
                                        <p:tgtEl>
                                          <p:spTgt spid="614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47">
                                            <p:txEl>
                                              <p:pRg st="2" end="2"/>
                                            </p:txEl>
                                          </p:spTgt>
                                        </p:tgtEl>
                                        <p:attrNameLst>
                                          <p:attrName>style.visibility</p:attrName>
                                        </p:attrNameLst>
                                      </p:cBhvr>
                                      <p:to>
                                        <p:strVal val="visible"/>
                                      </p:to>
                                    </p:set>
                                    <p:animEffect transition="in" filter="fade">
                                      <p:cBhvr>
                                        <p:cTn id="22" dur="1000">
                                          <p:stCondLst>
                                            <p:cond delay="0"/>
                                          </p:stCondLst>
                                        </p:cTn>
                                        <p:tgtEl>
                                          <p:spTgt spid="614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147">
                                            <p:txEl>
                                              <p:pRg st="3" end="3"/>
                                            </p:txEl>
                                          </p:spTgt>
                                        </p:tgtEl>
                                        <p:attrNameLst>
                                          <p:attrName>style.visibility</p:attrName>
                                        </p:attrNameLst>
                                      </p:cBhvr>
                                      <p:to>
                                        <p:strVal val="visible"/>
                                      </p:to>
                                    </p:set>
                                    <p:animEffect transition="in" filter="fade">
                                      <p:cBhvr>
                                        <p:cTn id="27" dur="1000">
                                          <p:stCondLst>
                                            <p:cond delay="0"/>
                                          </p:stCondLst>
                                        </p:cTn>
                                        <p:tgtEl>
                                          <p:spTgt spid="614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47">
                                            <p:txEl>
                                              <p:pRg st="4" end="4"/>
                                            </p:txEl>
                                          </p:spTgt>
                                        </p:tgtEl>
                                        <p:attrNameLst>
                                          <p:attrName>style.visibility</p:attrName>
                                        </p:attrNameLst>
                                      </p:cBhvr>
                                      <p:to>
                                        <p:strVal val="visible"/>
                                      </p:to>
                                    </p:set>
                                    <p:animEffect transition="in" filter="fade">
                                      <p:cBhvr>
                                        <p:cTn id="32" dur="1000">
                                          <p:stCondLst>
                                            <p:cond delay="0"/>
                                          </p:stCondLst>
                                        </p:cTn>
                                        <p:tgtEl>
                                          <p:spTgt spid="6147">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147">
                                            <p:txEl>
                                              <p:pRg st="5" end="5"/>
                                            </p:txEl>
                                          </p:spTgt>
                                        </p:tgtEl>
                                        <p:attrNameLst>
                                          <p:attrName>style.visibility</p:attrName>
                                        </p:attrNameLst>
                                      </p:cBhvr>
                                      <p:to>
                                        <p:strVal val="visible"/>
                                      </p:to>
                                    </p:set>
                                    <p:animEffect transition="in" filter="fade">
                                      <p:cBhvr>
                                        <p:cTn id="37" dur="1000">
                                          <p:stCondLst>
                                            <p:cond delay="0"/>
                                          </p:stCondLst>
                                        </p:cTn>
                                        <p:tgtEl>
                                          <p:spTgt spid="6147">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147">
                                            <p:txEl>
                                              <p:pRg st="6" end="6"/>
                                            </p:txEl>
                                          </p:spTgt>
                                        </p:tgtEl>
                                        <p:attrNameLst>
                                          <p:attrName>style.visibility</p:attrName>
                                        </p:attrNameLst>
                                      </p:cBhvr>
                                      <p:to>
                                        <p:strVal val="visible"/>
                                      </p:to>
                                    </p:set>
                                    <p:animEffect transition="in" filter="fade">
                                      <p:cBhvr>
                                        <p:cTn id="42" dur="1000">
                                          <p:stCondLst>
                                            <p:cond delay="0"/>
                                          </p:stCondLst>
                                        </p:cTn>
                                        <p:tgtEl>
                                          <p:spTgt spid="6147">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147">
                                            <p:txEl>
                                              <p:pRg st="7" end="7"/>
                                            </p:txEl>
                                          </p:spTgt>
                                        </p:tgtEl>
                                        <p:attrNameLst>
                                          <p:attrName>style.visibility</p:attrName>
                                        </p:attrNameLst>
                                      </p:cBhvr>
                                      <p:to>
                                        <p:strVal val="visible"/>
                                      </p:to>
                                    </p:set>
                                    <p:animEffect transition="in" filter="fade">
                                      <p:cBhvr>
                                        <p:cTn id="47" dur="1000">
                                          <p:stCondLst>
                                            <p:cond delay="0"/>
                                          </p:stCondLst>
                                        </p:cTn>
                                        <p:tgtEl>
                                          <p:spTgt spid="61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47"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State Securities Regulations</a:t>
            </a:r>
            <a:endParaRPr lang="en-US" smtClean="0"/>
          </a:p>
        </p:txBody>
      </p:sp>
      <p:sp>
        <p:nvSpPr>
          <p:cNvPr id="27651" name="Rectangle 3"/>
          <p:cNvSpPr>
            <a:spLocks noGrp="1" noChangeArrowheads="1"/>
          </p:cNvSpPr>
          <p:nvPr>
            <p:ph idx="1"/>
          </p:nvPr>
        </p:nvSpPr>
        <p:spPr/>
        <p:txBody>
          <a:bodyPr/>
          <a:lstStyle/>
          <a:p>
            <a:r>
              <a:rPr lang="en-US" smtClean="0"/>
              <a:t>In addition to federal restrictions, issuers must also consider restrictions imposed by the various states</a:t>
            </a:r>
          </a:p>
          <a:p>
            <a:r>
              <a:rPr lang="en-US" smtClean="0"/>
              <a:t>State Securities Regulations are referred to as “Blue Sky” Laws</a:t>
            </a:r>
          </a:p>
          <a:p>
            <a:r>
              <a:rPr lang="en-US" smtClean="0"/>
              <a:t>State laws are designed to protect individuals from investing in fraudulent security offerings</a:t>
            </a:r>
            <a:endParaRPr lang="en-US" smtClean="0"/>
          </a:p>
        </p:txBody>
      </p:sp>
      <p:sp>
        <p:nvSpPr>
          <p:cNvPr id="7170"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33AFEE3-8574-4BCA-AA48-0F503741258C}" type="slidenum">
              <a:rPr lang="en-US" smtClean="0"/>
              <a:pPr/>
              <a:t>5</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ppt_w</p:attrName>
                                        </p:attrNameLst>
                                      </p:cBhvr>
                                      <p:tavLst>
                                        <p:tav tm="0">
                                          <p:val>
                                            <p:fltVal val="0"/>
                                          </p:val>
                                        </p:tav>
                                        <p:tav tm="100000">
                                          <p:val>
                                            <p:strVal val="#ppt_w"/>
                                          </p:val>
                                        </p:tav>
                                      </p:tavLst>
                                    </p:anim>
                                    <p:anim calcmode="lin" valueType="num">
                                      <p:cBhvr>
                                        <p:cTn id="8" dur="500" fill="hold"/>
                                        <p:tgtEl>
                                          <p:spTgt spid="27650"/>
                                        </p:tgtEl>
                                        <p:attrNameLst>
                                          <p:attrName>ppt_h</p:attrName>
                                        </p:attrNameLst>
                                      </p:cBhvr>
                                      <p:tavLst>
                                        <p:tav tm="0">
                                          <p:val>
                                            <p:fltVal val="0"/>
                                          </p:val>
                                        </p:tav>
                                        <p:tav tm="100000">
                                          <p:val>
                                            <p:strVal val="#ppt_h"/>
                                          </p:val>
                                        </p:tav>
                                      </p:tavLst>
                                    </p:anim>
                                    <p:animEffect transition="in" filter="fade">
                                      <p:cBhvr>
                                        <p:cTn id="9" dur="500"/>
                                        <p:tgtEl>
                                          <p:spTgt spid="2765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7651">
                                            <p:txEl>
                                              <p:pRg st="0" end="0"/>
                                            </p:txEl>
                                          </p:spTgt>
                                        </p:tgtEl>
                                        <p:attrNameLst>
                                          <p:attrName>style.visibility</p:attrName>
                                        </p:attrNameLst>
                                      </p:cBhvr>
                                      <p:to>
                                        <p:strVal val="visible"/>
                                      </p:to>
                                    </p:set>
                                    <p:animEffect transition="in" filter="fade">
                                      <p:cBhvr>
                                        <p:cTn id="14" dur="1000">
                                          <p:stCondLst>
                                            <p:cond delay="0"/>
                                          </p:stCondLst>
                                        </p:cTn>
                                        <p:tgtEl>
                                          <p:spTgt spid="27651">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7651">
                                            <p:txEl>
                                              <p:pRg st="1" end="1"/>
                                            </p:txEl>
                                          </p:spTgt>
                                        </p:tgtEl>
                                        <p:attrNameLst>
                                          <p:attrName>style.visibility</p:attrName>
                                        </p:attrNameLst>
                                      </p:cBhvr>
                                      <p:to>
                                        <p:strVal val="visible"/>
                                      </p:to>
                                    </p:set>
                                    <p:animEffect transition="in" filter="fade">
                                      <p:cBhvr>
                                        <p:cTn id="19" dur="1000">
                                          <p:stCondLst>
                                            <p:cond delay="0"/>
                                          </p:stCondLst>
                                        </p:cTn>
                                        <p:tgtEl>
                                          <p:spTgt spid="27651">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7651">
                                            <p:txEl>
                                              <p:pRg st="2" end="2"/>
                                            </p:txEl>
                                          </p:spTgt>
                                        </p:tgtEl>
                                        <p:attrNameLst>
                                          <p:attrName>style.visibility</p:attrName>
                                        </p:attrNameLst>
                                      </p:cBhvr>
                                      <p:to>
                                        <p:strVal val="visible"/>
                                      </p:to>
                                    </p:set>
                                    <p:animEffect transition="in" filter="fade">
                                      <p:cBhvr>
                                        <p:cTn id="24" dur="1000">
                                          <p:stCondLst>
                                            <p:cond delay="0"/>
                                          </p:stCondLst>
                                        </p:cTn>
                                        <p:tgtEl>
                                          <p:spTgt spid="276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1"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Role of Federal Securities Law</a:t>
            </a:r>
            <a:endParaRPr lang="en-US" smtClean="0"/>
          </a:p>
        </p:txBody>
      </p:sp>
      <p:sp>
        <p:nvSpPr>
          <p:cNvPr id="13315" name="Rectangle 3"/>
          <p:cNvSpPr>
            <a:spLocks noGrp="1" noChangeArrowheads="1"/>
          </p:cNvSpPr>
          <p:nvPr>
            <p:ph idx="1"/>
          </p:nvPr>
        </p:nvSpPr>
        <p:spPr/>
        <p:txBody>
          <a:bodyPr/>
          <a:lstStyle/>
          <a:p>
            <a:r>
              <a:rPr lang="en-US" smtClean="0"/>
              <a:t>Federal laws frequently are predicated on some offending behavior’s affecting more than one state (e.g., fraudulent interstate transactions).</a:t>
            </a:r>
          </a:p>
          <a:p>
            <a:r>
              <a:rPr lang="en-US" smtClean="0"/>
              <a:t>This focus is due to “state-rights” traditions and the notion that an infraction confined to one state is a state, not a federal, matter.</a:t>
            </a:r>
          </a:p>
          <a:p>
            <a:endParaRPr lang="en-US" smtClean="0"/>
          </a:p>
        </p:txBody>
      </p:sp>
      <p:sp>
        <p:nvSpPr>
          <p:cNvPr id="8194"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B1115CF-A374-4EBD-A2C6-F46DB2A44893}" type="slidenum">
              <a:rPr lang="en-US" smtClean="0"/>
              <a:pPr/>
              <a:t>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500" fill="hold"/>
                                        <p:tgtEl>
                                          <p:spTgt spid="13314"/>
                                        </p:tgtEl>
                                        <p:attrNameLst>
                                          <p:attrName>ppt_w</p:attrName>
                                        </p:attrNameLst>
                                      </p:cBhvr>
                                      <p:tavLst>
                                        <p:tav tm="0">
                                          <p:val>
                                            <p:fltVal val="0"/>
                                          </p:val>
                                        </p:tav>
                                        <p:tav tm="100000">
                                          <p:val>
                                            <p:strVal val="#ppt_w"/>
                                          </p:val>
                                        </p:tav>
                                      </p:tavLst>
                                    </p:anim>
                                    <p:anim calcmode="lin" valueType="num">
                                      <p:cBhvr>
                                        <p:cTn id="8" dur="500" fill="hold"/>
                                        <p:tgtEl>
                                          <p:spTgt spid="13314"/>
                                        </p:tgtEl>
                                        <p:attrNameLst>
                                          <p:attrName>ppt_h</p:attrName>
                                        </p:attrNameLst>
                                      </p:cBhvr>
                                      <p:tavLst>
                                        <p:tav tm="0">
                                          <p:val>
                                            <p:fltVal val="0"/>
                                          </p:val>
                                        </p:tav>
                                        <p:tav tm="100000">
                                          <p:val>
                                            <p:strVal val="#ppt_h"/>
                                          </p:val>
                                        </p:tav>
                                      </p:tavLst>
                                    </p:anim>
                                    <p:animEffect transition="in" filter="fade">
                                      <p:cBhvr>
                                        <p:cTn id="9" dur="500"/>
                                        <p:tgtEl>
                                          <p:spTgt spid="1331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3315">
                                            <p:txEl>
                                              <p:pRg st="0" end="0"/>
                                            </p:txEl>
                                          </p:spTgt>
                                        </p:tgtEl>
                                        <p:attrNameLst>
                                          <p:attrName>style.visibility</p:attrName>
                                        </p:attrNameLst>
                                      </p:cBhvr>
                                      <p:to>
                                        <p:strVal val="visible"/>
                                      </p:to>
                                    </p:set>
                                    <p:animEffect transition="in" filter="fade">
                                      <p:cBhvr>
                                        <p:cTn id="14" dur="1000">
                                          <p:stCondLst>
                                            <p:cond delay="0"/>
                                          </p:stCondLst>
                                        </p:cTn>
                                        <p:tgtEl>
                                          <p:spTgt spid="13315">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315">
                                            <p:txEl>
                                              <p:pRg st="1" end="1"/>
                                            </p:txEl>
                                          </p:spTgt>
                                        </p:tgtEl>
                                        <p:attrNameLst>
                                          <p:attrName>style.visibility</p:attrName>
                                        </p:attrNameLst>
                                      </p:cBhvr>
                                      <p:to>
                                        <p:strVal val="visible"/>
                                      </p:to>
                                    </p:set>
                                    <p:animEffect transition="in" filter="fade">
                                      <p:cBhvr>
                                        <p:cTn id="19" dur="1000">
                                          <p:stCondLst>
                                            <p:cond delay="0"/>
                                          </p:stCondLst>
                                        </p:cTn>
                                        <p:tgtEl>
                                          <p:spTgt spid="133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Federal: Securities Act of 1933</a:t>
            </a:r>
            <a:endParaRPr lang="en-US" smtClean="0"/>
          </a:p>
        </p:txBody>
      </p:sp>
      <p:sp>
        <p:nvSpPr>
          <p:cNvPr id="8195" name="Rectangle 3"/>
          <p:cNvSpPr>
            <a:spLocks noGrp="1" noChangeArrowheads="1"/>
          </p:cNvSpPr>
          <p:nvPr>
            <p:ph idx="1"/>
          </p:nvPr>
        </p:nvSpPr>
        <p:spPr/>
        <p:txBody>
          <a:bodyPr/>
          <a:lstStyle/>
          <a:p>
            <a:r>
              <a:rPr lang="en-US" dirty="0" smtClean="0"/>
              <a:t>Important aspects of the act relate to securities fraud</a:t>
            </a:r>
          </a:p>
          <a:p>
            <a:r>
              <a:rPr lang="en-US" b="0" dirty="0" smtClean="0"/>
              <a:t>1933 Act sets requirements for registering  securities with federal government</a:t>
            </a:r>
          </a:p>
          <a:p>
            <a:r>
              <a:rPr lang="en-US" b="0" dirty="0" smtClean="0"/>
              <a:t>1933 Act sets nature and authority of the Securities Exchange Commission (SEC) with whom registrations are filed</a:t>
            </a:r>
            <a:endParaRPr lang="en-US" b="0" dirty="0" smtClean="0"/>
          </a:p>
        </p:txBody>
      </p:sp>
      <p:sp>
        <p:nvSpPr>
          <p:cNvPr id="9218"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D0F7B76-BA75-4B6D-A71C-ACDF8B57152B}" type="slidenum">
              <a:rPr lang="en-US" smtClean="0"/>
              <a:pPr/>
              <a:t>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animEffect transition="in" filter="fade">
                                      <p:cBhvr>
                                        <p:cTn id="9" dur="500"/>
                                        <p:tgtEl>
                                          <p:spTgt spid="819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195">
                                            <p:txEl>
                                              <p:pRg st="0" end="0"/>
                                            </p:txEl>
                                          </p:spTgt>
                                        </p:tgtEl>
                                        <p:attrNameLst>
                                          <p:attrName>style.visibility</p:attrName>
                                        </p:attrNameLst>
                                      </p:cBhvr>
                                      <p:to>
                                        <p:strVal val="visible"/>
                                      </p:to>
                                    </p:set>
                                    <p:animEffect transition="in" filter="fade">
                                      <p:cBhvr>
                                        <p:cTn id="14" dur="1000">
                                          <p:stCondLst>
                                            <p:cond delay="0"/>
                                          </p:stCondLst>
                                        </p:cTn>
                                        <p:tgtEl>
                                          <p:spTgt spid="8195">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195">
                                            <p:txEl>
                                              <p:pRg st="1" end="1"/>
                                            </p:txEl>
                                          </p:spTgt>
                                        </p:tgtEl>
                                        <p:attrNameLst>
                                          <p:attrName>style.visibility</p:attrName>
                                        </p:attrNameLst>
                                      </p:cBhvr>
                                      <p:to>
                                        <p:strVal val="visible"/>
                                      </p:to>
                                    </p:set>
                                    <p:animEffect transition="in" filter="fade">
                                      <p:cBhvr>
                                        <p:cTn id="19" dur="1000">
                                          <p:stCondLst>
                                            <p:cond delay="0"/>
                                          </p:stCondLst>
                                        </p:cTn>
                                        <p:tgtEl>
                                          <p:spTgt spid="8195">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195">
                                            <p:txEl>
                                              <p:pRg st="2" end="2"/>
                                            </p:txEl>
                                          </p:spTgt>
                                        </p:tgtEl>
                                        <p:attrNameLst>
                                          <p:attrName>style.visibility</p:attrName>
                                        </p:attrNameLst>
                                      </p:cBhvr>
                                      <p:to>
                                        <p:strVal val="visible"/>
                                      </p:to>
                                    </p:set>
                                    <p:animEffect transition="in" filter="fade">
                                      <p:cBhvr>
                                        <p:cTn id="24" dur="1000">
                                          <p:stCondLst>
                                            <p:cond delay="0"/>
                                          </p:stCondLst>
                                        </p:cTn>
                                        <p:tgtEl>
                                          <p:spTgt spid="81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What is a Security?</a:t>
            </a:r>
            <a:endParaRPr lang="en-US" smtClean="0"/>
          </a:p>
        </p:txBody>
      </p:sp>
      <p:sp>
        <p:nvSpPr>
          <p:cNvPr id="11267" name="Rectangle 3"/>
          <p:cNvSpPr>
            <a:spLocks noGrp="1" noChangeArrowheads="1"/>
          </p:cNvSpPr>
          <p:nvPr>
            <p:ph idx="1"/>
          </p:nvPr>
        </p:nvSpPr>
        <p:spPr/>
        <p:txBody>
          <a:bodyPr/>
          <a:lstStyle/>
          <a:p>
            <a:r>
              <a:rPr lang="en-US" smtClean="0"/>
              <a:t>The term “security” means any note, stock, treasury stock, bond, debenture, evidence of indebtedness, investment contract, put and call options….</a:t>
            </a:r>
          </a:p>
          <a:p>
            <a:r>
              <a:rPr lang="en-US" smtClean="0"/>
              <a:t>One need not actually sell a security to trigger the securities laws, one need only offer to sell the security</a:t>
            </a:r>
            <a:endParaRPr lang="en-US" smtClean="0"/>
          </a:p>
        </p:txBody>
      </p:sp>
      <p:sp>
        <p:nvSpPr>
          <p:cNvPr id="12290"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67B7224-1719-4A38-941A-30E2A2DE29D6}" type="slidenum">
              <a:rPr lang="en-US" smtClean="0"/>
              <a:pPr/>
              <a:t>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500" fill="hold"/>
                                        <p:tgtEl>
                                          <p:spTgt spid="11266"/>
                                        </p:tgtEl>
                                        <p:attrNameLst>
                                          <p:attrName>ppt_w</p:attrName>
                                        </p:attrNameLst>
                                      </p:cBhvr>
                                      <p:tavLst>
                                        <p:tav tm="0">
                                          <p:val>
                                            <p:fltVal val="0"/>
                                          </p:val>
                                        </p:tav>
                                        <p:tav tm="100000">
                                          <p:val>
                                            <p:strVal val="#ppt_w"/>
                                          </p:val>
                                        </p:tav>
                                      </p:tavLst>
                                    </p:anim>
                                    <p:anim calcmode="lin" valueType="num">
                                      <p:cBhvr>
                                        <p:cTn id="8" dur="500" fill="hold"/>
                                        <p:tgtEl>
                                          <p:spTgt spid="11266"/>
                                        </p:tgtEl>
                                        <p:attrNameLst>
                                          <p:attrName>ppt_h</p:attrName>
                                        </p:attrNameLst>
                                      </p:cBhvr>
                                      <p:tavLst>
                                        <p:tav tm="0">
                                          <p:val>
                                            <p:fltVal val="0"/>
                                          </p:val>
                                        </p:tav>
                                        <p:tav tm="100000">
                                          <p:val>
                                            <p:strVal val="#ppt_h"/>
                                          </p:val>
                                        </p:tav>
                                      </p:tavLst>
                                    </p:anim>
                                    <p:animEffect transition="in" filter="fade">
                                      <p:cBhvr>
                                        <p:cTn id="9" dur="500"/>
                                        <p:tgtEl>
                                          <p:spTgt spid="1126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267">
                                            <p:txEl>
                                              <p:pRg st="0" end="0"/>
                                            </p:txEl>
                                          </p:spTgt>
                                        </p:tgtEl>
                                        <p:attrNameLst>
                                          <p:attrName>style.visibility</p:attrName>
                                        </p:attrNameLst>
                                      </p:cBhvr>
                                      <p:to>
                                        <p:strVal val="visible"/>
                                      </p:to>
                                    </p:set>
                                    <p:animEffect transition="in" filter="fade">
                                      <p:cBhvr>
                                        <p:cTn id="14" dur="1000">
                                          <p:stCondLst>
                                            <p:cond delay="0"/>
                                          </p:stCondLst>
                                        </p:cTn>
                                        <p:tgtEl>
                                          <p:spTgt spid="1126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267">
                                            <p:txEl>
                                              <p:pRg st="1" end="1"/>
                                            </p:txEl>
                                          </p:spTgt>
                                        </p:tgtEl>
                                        <p:attrNameLst>
                                          <p:attrName>style.visibility</p:attrName>
                                        </p:attrNameLst>
                                      </p:cBhvr>
                                      <p:to>
                                        <p:strVal val="visible"/>
                                      </p:to>
                                    </p:set>
                                    <p:animEffect transition="in" filter="fade">
                                      <p:cBhvr>
                                        <p:cTn id="19" dur="1000">
                                          <p:stCondLst>
                                            <p:cond delay="0"/>
                                          </p:stCondLst>
                                        </p:cTn>
                                        <p:tgtEl>
                                          <p:spTgt spid="112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Why </a:t>
            </a:r>
            <a:r>
              <a:rPr lang="en-US" dirty="0"/>
              <a:t>Does “Security” Designation Matter</a:t>
            </a:r>
            <a:r>
              <a:rPr lang="en-US" dirty="0" smtClean="0"/>
              <a:t>?</a:t>
            </a:r>
            <a:endParaRPr lang="en-US" dirty="0" smtClean="0"/>
          </a:p>
        </p:txBody>
      </p:sp>
      <p:sp>
        <p:nvSpPr>
          <p:cNvPr id="12291" name="Rectangle 3"/>
          <p:cNvSpPr>
            <a:spLocks noGrp="1" noChangeArrowheads="1"/>
          </p:cNvSpPr>
          <p:nvPr>
            <p:ph idx="1"/>
          </p:nvPr>
        </p:nvSpPr>
        <p:spPr/>
        <p:txBody>
          <a:bodyPr/>
          <a:lstStyle/>
          <a:p>
            <a:r>
              <a:rPr lang="en-US" dirty="0" smtClean="0"/>
              <a:t>Securities Act of 1933 sets formal rules required in offering and selling securities</a:t>
            </a:r>
          </a:p>
          <a:p>
            <a:r>
              <a:rPr lang="en-US" dirty="0" smtClean="0"/>
              <a:t>Unless your security is exempted, Section 5 of the 1933 Act requires you to file a registration statement with the SEC</a:t>
            </a:r>
          </a:p>
          <a:p>
            <a:r>
              <a:rPr lang="en-US" dirty="0" smtClean="0"/>
              <a:t>Unless a registration statement is in effect, it shall be unlawful for any person to make use of any means of transportation or communication in interstate commerce or of the mails to sell a security through the use of any prospectus, or to deliver such security</a:t>
            </a:r>
            <a:endParaRPr lang="en-US" dirty="0" smtClean="0"/>
          </a:p>
        </p:txBody>
      </p:sp>
      <p:sp>
        <p:nvSpPr>
          <p:cNvPr id="13314"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C3F34A0-0C2D-4EC8-A229-6B8375E11B60}" type="slidenum">
              <a:rPr lang="en-US" smtClean="0"/>
              <a:pPr/>
              <a:t>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p:cTn id="7" dur="500" fill="hold"/>
                                        <p:tgtEl>
                                          <p:spTgt spid="12290"/>
                                        </p:tgtEl>
                                        <p:attrNameLst>
                                          <p:attrName>ppt_w</p:attrName>
                                        </p:attrNameLst>
                                      </p:cBhvr>
                                      <p:tavLst>
                                        <p:tav tm="0">
                                          <p:val>
                                            <p:fltVal val="0"/>
                                          </p:val>
                                        </p:tav>
                                        <p:tav tm="100000">
                                          <p:val>
                                            <p:strVal val="#ppt_w"/>
                                          </p:val>
                                        </p:tav>
                                      </p:tavLst>
                                    </p:anim>
                                    <p:anim calcmode="lin" valueType="num">
                                      <p:cBhvr>
                                        <p:cTn id="8" dur="500" fill="hold"/>
                                        <p:tgtEl>
                                          <p:spTgt spid="12290"/>
                                        </p:tgtEl>
                                        <p:attrNameLst>
                                          <p:attrName>ppt_h</p:attrName>
                                        </p:attrNameLst>
                                      </p:cBhvr>
                                      <p:tavLst>
                                        <p:tav tm="0">
                                          <p:val>
                                            <p:fltVal val="0"/>
                                          </p:val>
                                        </p:tav>
                                        <p:tav tm="100000">
                                          <p:val>
                                            <p:strVal val="#ppt_h"/>
                                          </p:val>
                                        </p:tav>
                                      </p:tavLst>
                                    </p:anim>
                                    <p:animEffect transition="in" filter="fade">
                                      <p:cBhvr>
                                        <p:cTn id="9" dur="500"/>
                                        <p:tgtEl>
                                          <p:spTgt spid="1229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291">
                                            <p:txEl>
                                              <p:pRg st="0" end="0"/>
                                            </p:txEl>
                                          </p:spTgt>
                                        </p:tgtEl>
                                        <p:attrNameLst>
                                          <p:attrName>style.visibility</p:attrName>
                                        </p:attrNameLst>
                                      </p:cBhvr>
                                      <p:to>
                                        <p:strVal val="visible"/>
                                      </p:to>
                                    </p:set>
                                    <p:animEffect transition="in" filter="fade">
                                      <p:cBhvr>
                                        <p:cTn id="14" dur="1000">
                                          <p:stCondLst>
                                            <p:cond delay="0"/>
                                          </p:stCondLst>
                                        </p:cTn>
                                        <p:tgtEl>
                                          <p:spTgt spid="12291">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291">
                                            <p:txEl>
                                              <p:pRg st="1" end="1"/>
                                            </p:txEl>
                                          </p:spTgt>
                                        </p:tgtEl>
                                        <p:attrNameLst>
                                          <p:attrName>style.visibility</p:attrName>
                                        </p:attrNameLst>
                                      </p:cBhvr>
                                      <p:to>
                                        <p:strVal val="visible"/>
                                      </p:to>
                                    </p:set>
                                    <p:animEffect transition="in" filter="fade">
                                      <p:cBhvr>
                                        <p:cTn id="19" dur="1000">
                                          <p:stCondLst>
                                            <p:cond delay="0"/>
                                          </p:stCondLst>
                                        </p:cTn>
                                        <p:tgtEl>
                                          <p:spTgt spid="12291">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291">
                                            <p:txEl>
                                              <p:pRg st="2" end="2"/>
                                            </p:txEl>
                                          </p:spTgt>
                                        </p:tgtEl>
                                        <p:attrNameLst>
                                          <p:attrName>style.visibility</p:attrName>
                                        </p:attrNameLst>
                                      </p:cBhvr>
                                      <p:to>
                                        <p:strVal val="visible"/>
                                      </p:to>
                                    </p:set>
                                    <p:animEffect transition="in" filter="fade">
                                      <p:cBhvr>
                                        <p:cTn id="24" dur="1000">
                                          <p:stCondLst>
                                            <p:cond delay="0"/>
                                          </p:stCondLst>
                                        </p:cTn>
                                        <p:tgtEl>
                                          <p:spTgt spid="12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LeachMelicher_5thED">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1_LeachMelicher_5thED">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Chapter6_5thED</Template>
  <TotalTime>1657</TotalTime>
  <Words>1499</Words>
  <Application>Microsoft Office PowerPoint</Application>
  <PresentationFormat>On-screen Show (4:3)</PresentationFormat>
  <Paragraphs>166</Paragraphs>
  <Slides>27</Slides>
  <Notes>1</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LeachMelicher_5thED</vt:lpstr>
      <vt:lpstr>1_LeachMelicher_5thED</vt:lpstr>
      <vt:lpstr>Chapter 8</vt:lpstr>
      <vt:lpstr>Chapter 8: Learning Objectives</vt:lpstr>
      <vt:lpstr>Overview of Federal Securities Laws</vt:lpstr>
      <vt:lpstr>Overview (cont.)</vt:lpstr>
      <vt:lpstr>State Securities Regulations</vt:lpstr>
      <vt:lpstr>Role of Federal Securities Law</vt:lpstr>
      <vt:lpstr>Federal: Securities Act of 1933</vt:lpstr>
      <vt:lpstr>What is a Security?</vt:lpstr>
      <vt:lpstr>Why Does “Security” Designation Matter?</vt:lpstr>
      <vt:lpstr>Registering Securities with SEC</vt:lpstr>
      <vt:lpstr>Important Points to Remember</vt:lpstr>
      <vt:lpstr>Digression: What is Securities Fraud?</vt:lpstr>
      <vt:lpstr>Securities Fraud Digression (Continued)</vt:lpstr>
      <vt:lpstr>JOBS Act of 2012</vt:lpstr>
      <vt:lpstr>Overview</vt:lpstr>
      <vt:lpstr>Back to SEC Registration: Exemptions</vt:lpstr>
      <vt:lpstr>Registration Exemptions (Continued)</vt:lpstr>
      <vt:lpstr>SEC Versus Murphy Case (1980)</vt:lpstr>
      <vt:lpstr>Accredited Investor Exemption</vt:lpstr>
      <vt:lpstr>Private Placements: SEC’s Regulation D</vt:lpstr>
      <vt:lpstr>(Appendix) Regulation D: Rule 501</vt:lpstr>
      <vt:lpstr>(Appendix) Regulation D: Rule 502</vt:lpstr>
      <vt:lpstr>(Appendix) Regulation D: Rule 502 (cont’d)</vt:lpstr>
      <vt:lpstr>Reg D Exemptions: Rules 504, 505, &amp; 506</vt:lpstr>
      <vt:lpstr>Small Business Alternatives</vt:lpstr>
      <vt:lpstr>(Appendix) Small Business Alternatives</vt:lpstr>
      <vt:lpstr>(Appendix) Other Registration Exemptions</vt:lpstr>
    </vt:vector>
  </TitlesOfParts>
  <Company>University of Colorado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Entrepreneurial Finance: Chapter 8</dc:title>
  <dc:creator>Chris.Leach@Colorado.EDU</dc:creator>
  <cp:lastModifiedBy>Chris Leach</cp:lastModifiedBy>
  <cp:revision>53</cp:revision>
  <cp:lastPrinted>2000-10-16T20:14:55Z</cp:lastPrinted>
  <dcterms:created xsi:type="dcterms:W3CDTF">2000-10-13T16:25:23Z</dcterms:created>
  <dcterms:modified xsi:type="dcterms:W3CDTF">2014-05-01T20:02:15Z</dcterms:modified>
</cp:coreProperties>
</file>