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45" r:id="rId2"/>
  </p:sldMasterIdLst>
  <p:notesMasterIdLst>
    <p:notesMasterId r:id="rId21"/>
  </p:notesMasterIdLst>
  <p:handoutMasterIdLst>
    <p:handoutMasterId r:id="rId22"/>
  </p:handoutMasterIdLst>
  <p:sldIdLst>
    <p:sldId id="256" r:id="rId3"/>
    <p:sldId id="497" r:id="rId4"/>
    <p:sldId id="257" r:id="rId5"/>
    <p:sldId id="513" r:id="rId6"/>
    <p:sldId id="498" r:id="rId7"/>
    <p:sldId id="514" r:id="rId8"/>
    <p:sldId id="499" r:id="rId9"/>
    <p:sldId id="500" r:id="rId10"/>
    <p:sldId id="502" r:id="rId11"/>
    <p:sldId id="503" r:id="rId12"/>
    <p:sldId id="504" r:id="rId13"/>
    <p:sldId id="505" r:id="rId14"/>
    <p:sldId id="506" r:id="rId15"/>
    <p:sldId id="508" r:id="rId16"/>
    <p:sldId id="509" r:id="rId17"/>
    <p:sldId id="510" r:id="rId18"/>
    <p:sldId id="511" r:id="rId19"/>
    <p:sldId id="512" r:id="rId20"/>
  </p:sldIdLst>
  <p:sldSz cx="9144000" cy="7315200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495" autoAdjust="0"/>
    <p:restoredTop sz="97085" autoAdjust="0"/>
  </p:normalViewPr>
  <p:slideViewPr>
    <p:cSldViewPr>
      <p:cViewPr varScale="1">
        <p:scale>
          <a:sx n="104" d="100"/>
          <a:sy n="104" d="100"/>
        </p:scale>
        <p:origin x="-360" y="-90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fld id="{6A58DD55-E571-4659-B4CE-A31174EC1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3975" y="696913"/>
            <a:ext cx="435133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u="none">
                <a:latin typeface="Arial" charset="0"/>
              </a:defRPr>
            </a:lvl1pPr>
          </a:lstStyle>
          <a:p>
            <a:pPr>
              <a:defRPr/>
            </a:pPr>
            <a:fld id="{1443F9F0-6674-4299-A844-7F93C2D43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1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81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23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8" y="2635659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547A7-7B1B-4234-BA3F-4F47DA432F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4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A2026-F655-4937-8F71-55F0861ED1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5F718-923E-4F28-96F5-B3B0D1DBB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80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25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90" y="2635660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10906-BA55-4677-A09F-00688DFE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8E88-8483-44D5-81AC-604333BF6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0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3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593D-977C-47EE-8566-41B9D82D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905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5192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470-4E8A-41B2-8EFB-17E562503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101FA-F89E-4C98-AD1E-8C53C0274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0C25-DC76-4316-A4E6-6B4DAD32C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8A54-6059-4C18-AAA8-1A35350E9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84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65" y="2793513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3B1E40-AE83-4D5F-9CE4-6DD1ED2753EE}" type="slidenum">
              <a:rPr lang="en-US" smtClean="0">
                <a:solidFill>
                  <a:srgbClr val="43434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6" y="62834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2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15B8B-8BDD-44EF-8D4F-82DFA942C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8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9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9FCE-D9BB-46A0-A6EE-2C171007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6" y="62834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905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73617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EE47-584F-4532-97D3-B2AECA95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DA030-B052-42FC-9D23-C8C1ED3AB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1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1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484-E455-4A0F-B318-00DB71C53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4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90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CA2E2-86C2-4CBF-ABBD-7C8B9A2ABD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A1BE1-2C34-4665-ABAB-822A33981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1E25-EEED-4705-8F33-F4CC21B36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53519-A1B7-49B0-916C-FB2CEA4DD6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1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83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63" y="2793512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D8E337-CC24-4304-AFB0-1D2754C6B3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6" y="6283434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6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1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9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2DBB-D3F2-4B9D-965D-1C280F3EEC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6" y="6283434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90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5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9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BF81B-B350-4992-9B42-E5542A0AB8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33" y="6612939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90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4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8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C9C51A-2EA4-4BCD-93AD-D10E65AF5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32" y="6612938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b="1" u="none" dirty="0">
                <a:solidFill>
                  <a:srgbClr val="FFFFFF"/>
                </a:solidFill>
              </a:rPr>
              <a:t>: </a:t>
            </a:r>
            <a:r>
              <a:rPr lang="en-US" sz="10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29633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Projecting Financial Statements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122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29AEE4-60DE-4B3D-B861-16B44119C236}" type="slidenum">
              <a:rPr lang="en-US" u="none" smtClean="0"/>
              <a:pPr/>
              <a:t>1</a:t>
            </a:fld>
            <a:endParaRPr lang="en-US" u="none" smtClean="0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066800" y="812800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u="none"/>
              <a:t>ENTREPRENEURIAL FINANCE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white">
          <a:xfrm>
            <a:off x="5943608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none" dirty="0">
                <a:solidFill>
                  <a:schemeClr val="bg1"/>
                </a:solidFill>
              </a:rPr>
              <a:t>         </a:t>
            </a:r>
            <a:r>
              <a:rPr lang="en-US" sz="11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white">
          <a:xfrm>
            <a:off x="3898900" y="6215363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u="none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u="none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Financing Needed</a:t>
            </a:r>
            <a:endParaRPr lang="en-US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Financing Capital Needed (FCN):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financial funds needed to acquire assets necessary to support a firm’s sales growth</a:t>
            </a:r>
          </a:p>
          <a:p>
            <a:r>
              <a:rPr lang="en-US" dirty="0" smtClean="0"/>
              <a:t>Spontaneously Generated Funds: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increases in accounts payables and accruals (wages and taxes) that occur with a sales increase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297186-9BA1-4053-BEED-5F5502659B96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4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Funds </a:t>
            </a:r>
            <a:r>
              <a:rPr lang="en-US" dirty="0" smtClean="0"/>
              <a:t>Needed</a:t>
            </a:r>
            <a:endParaRPr lang="en-US" dirty="0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Funds Needed (AFN):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gap remaining between the financial capital needed and that funded by spontaneously generated funds and retained earnings, or,</a:t>
            </a:r>
          </a:p>
          <a:p>
            <a:r>
              <a:rPr lang="en-US" dirty="0" smtClean="0"/>
              <a:t>AFN =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Required Increase in Assets </a:t>
            </a:r>
          </a:p>
          <a:p>
            <a:r>
              <a:rPr lang="en-US" b="0" dirty="0" smtClean="0"/>
              <a:t>	– Spontaneously Generated Funds </a:t>
            </a:r>
          </a:p>
          <a:p>
            <a:r>
              <a:rPr lang="en-US" b="0" dirty="0" smtClean="0"/>
              <a:t>	– Increase in Retained Earnings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6D0619-6EF4-4158-BFF1-A5F402635ABF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9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AFN Equation</a:t>
            </a:r>
            <a:endParaRPr lang="en-US" dirty="0" smtClean="0"/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983089"/>
              </p:ext>
            </p:extLst>
          </p:nvPr>
        </p:nvGraphicFramePr>
        <p:xfrm>
          <a:off x="1371600" y="1524000"/>
          <a:ext cx="623454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3809880" imgH="1955520" progId="Equation.3">
                  <p:embed/>
                </p:oleObj>
              </mc:Choice>
              <mc:Fallback>
                <p:oleObj name="Equation" r:id="rId3" imgW="38098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23454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D55D90-4775-4191-B65E-2E273EE9969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960" y="1170432"/>
            <a:ext cx="3520440" cy="2410968"/>
          </a:xfrm>
        </p:spPr>
        <p:txBody>
          <a:bodyPr>
            <a:normAutofit/>
          </a:bodyPr>
          <a:lstStyle/>
          <a:p>
            <a:r>
              <a:rPr lang="en-US" b="0" dirty="0" smtClean="0"/>
              <a:t>Sales last year = $1,600,000</a:t>
            </a:r>
          </a:p>
          <a:p>
            <a:r>
              <a:rPr lang="en-US" b="0" dirty="0" smtClean="0"/>
              <a:t>Asset investment = $1,000,000</a:t>
            </a:r>
          </a:p>
          <a:p>
            <a:r>
              <a:rPr lang="en-US" b="0" dirty="0" smtClean="0"/>
              <a:t>Net Income = $160,000</a:t>
            </a:r>
          </a:p>
          <a:p>
            <a:r>
              <a:rPr lang="en-US" b="0" dirty="0" smtClean="0"/>
              <a:t>Current Assets = $520,000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910584" cy="2334768"/>
          </a:xfrm>
        </p:spPr>
        <p:txBody>
          <a:bodyPr/>
          <a:lstStyle/>
          <a:p>
            <a:r>
              <a:rPr lang="en-US" b="0" dirty="0"/>
              <a:t>Fixed Assets = $480,000</a:t>
            </a:r>
          </a:p>
          <a:p>
            <a:r>
              <a:rPr lang="en-US" b="0" dirty="0"/>
              <a:t>Accounts Payable = $48,000</a:t>
            </a:r>
          </a:p>
          <a:p>
            <a:r>
              <a:rPr lang="en-US" b="0" dirty="0"/>
              <a:t>Accrued Liabilities = $32,000</a:t>
            </a:r>
          </a:p>
          <a:p>
            <a:r>
              <a:rPr lang="en-US" b="0" dirty="0"/>
              <a:t>Projected next year sales = $2,080,000</a:t>
            </a:r>
          </a:p>
          <a:p>
            <a:endParaRPr lang="en-US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CCA60E-34C4-442D-A1CC-C7A4212FF29C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AFN </a:t>
            </a:r>
            <a:r>
              <a:rPr lang="en-US" dirty="0" smtClean="0"/>
              <a:t>Calculation Example</a:t>
            </a:r>
            <a:endParaRPr lang="en-US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7772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73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  <p:bldP spid="2" grpId="0" build="p"/>
      <p:bldP spid="1617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</a:t>
            </a:r>
            <a:r>
              <a:rPr lang="en-US" dirty="0" smtClean="0"/>
              <a:t>Financial </a:t>
            </a:r>
            <a:r>
              <a:rPr lang="en-US" dirty="0" smtClean="0"/>
              <a:t>Statements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of Sales Method: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make projections based on the assumption that certain costs and selected balance sheet items are best expressed as a percentage of sales</a:t>
            </a:r>
          </a:p>
          <a:p>
            <a:r>
              <a:rPr lang="en-US" dirty="0" smtClean="0"/>
              <a:t>Constant Ratio Method: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variant of the percent of sales method that projects selected cost and balance items at the same growth rate as sales</a:t>
            </a:r>
          </a:p>
          <a:p>
            <a:endParaRPr lang="en-US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E70B61-D9A3-4263-A89D-60AD0C32911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46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  <p:bldP spid="1689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</a:t>
            </a:r>
            <a:r>
              <a:rPr lang="en-US" dirty="0" smtClean="0"/>
              <a:t>Financial </a:t>
            </a:r>
            <a:r>
              <a:rPr lang="en-US" dirty="0" smtClean="0"/>
              <a:t>Statements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Forecasting Process To Project Financial Statements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1. Forecast sales</a:t>
            </a:r>
          </a:p>
          <a:p>
            <a:r>
              <a:rPr lang="en-US" b="0" dirty="0" smtClean="0"/>
              <a:t>	2. Project income statement</a:t>
            </a:r>
          </a:p>
          <a:p>
            <a:r>
              <a:rPr lang="en-US" b="0" dirty="0" smtClean="0"/>
              <a:t>    	3. Project balance sheet</a:t>
            </a:r>
          </a:p>
          <a:p>
            <a:r>
              <a:rPr lang="en-US" b="0" dirty="0" smtClean="0"/>
              <a:t> 	4. Project statement of cash flows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EDF836-4FAD-43C2-9847-08F740C6D07A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03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US" dirty="0" smtClean="0"/>
              <a:t>Projected Income Statements</a:t>
            </a:r>
            <a:endParaRPr lang="en-US" dirty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1B174-14A3-4048-8FDF-A5CD4DAC7CE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829425" cy="492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8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Balance Sheets</a:t>
            </a:r>
            <a:endParaRPr lang="en-US" dirty="0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BE48F-E417-4B57-A403-5ABEC91DA639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007792"/>
            <a:ext cx="6629400" cy="50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425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Statements </a:t>
            </a:r>
            <a:r>
              <a:rPr lang="en-US" dirty="0" smtClean="0"/>
              <a:t>of Cash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C25-DC76-4316-A4E6-6B4DAD32C42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990600"/>
            <a:ext cx="5476875" cy="50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27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15B8B-8BDD-44EF-8D4F-82DFA942CE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535357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7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960" y="1170432"/>
            <a:ext cx="3672840" cy="3959962"/>
          </a:xfrm>
        </p:spPr>
        <p:txBody>
          <a:bodyPr>
            <a:noAutofit/>
          </a:bodyPr>
          <a:lstStyle/>
          <a:p>
            <a:r>
              <a:rPr lang="en-US" dirty="0" smtClean="0"/>
              <a:t>Explain the differences in forecasting sales for seasoned firms versus early-stage firms</a:t>
            </a:r>
          </a:p>
          <a:p>
            <a:r>
              <a:rPr lang="en-US" dirty="0" smtClean="0"/>
              <a:t>Understand the concept of sustainable sales growth rate</a:t>
            </a:r>
          </a:p>
          <a:p>
            <a:r>
              <a:rPr lang="en-US" dirty="0" smtClean="0"/>
              <a:t>Understand the </a:t>
            </a:r>
            <a:r>
              <a:rPr lang="en-US" dirty="0" smtClean="0"/>
              <a:t>process of identifying the quantity and timing of additional funds needed to support the venture’s sales forecasts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758184" cy="3959962"/>
          </a:xfrm>
        </p:spPr>
        <p:txBody>
          <a:bodyPr>
            <a:noAutofit/>
          </a:bodyPr>
          <a:lstStyle/>
          <a:p>
            <a:r>
              <a:rPr lang="en-US" dirty="0"/>
              <a:t>Connect sales growth rates to the amount and timing of additional funds needed</a:t>
            </a:r>
          </a:p>
          <a:p>
            <a:r>
              <a:rPr lang="en-US" dirty="0"/>
              <a:t>Describe the percent-of-sales method for preparing financial plans</a:t>
            </a:r>
          </a:p>
          <a:p>
            <a:endParaRPr lang="en-US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74DC46C-2498-4C54-99A3-6B0656BE245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9: Learning Objectives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 build="p"/>
      <p:bldP spid="8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Seasoned </a:t>
            </a:r>
            <a:r>
              <a:rPr lang="en-US" dirty="0" smtClean="0"/>
              <a:t>Firm </a:t>
            </a:r>
            <a:r>
              <a:rPr lang="en-US" dirty="0" err="1" smtClean="0"/>
              <a:t>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CA2E2-86C2-4CBF-ABBD-7C8B9A2ABD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3667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324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10075"/>
            <a:ext cx="3629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58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Early-Stage Forecasting</a:t>
            </a:r>
            <a:endParaRPr lang="en-US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B29D1C-FB7E-43A5-BED8-536C1DD9F567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54197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2843213"/>
            <a:ext cx="34956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65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Knocking Back Those Growth Rates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1E25-EEED-4705-8F33-F4CC21B368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5229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61312"/>
            <a:ext cx="35433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44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</a:t>
            </a:r>
            <a:r>
              <a:rPr lang="en-US" dirty="0" smtClean="0"/>
              <a:t>Sales Growth Rates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Internally Generated Funds: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Net income or profits after taxes earned over an accounting period</a:t>
            </a:r>
          </a:p>
          <a:p>
            <a:r>
              <a:rPr lang="en-US" dirty="0" smtClean="0"/>
              <a:t>Sustainable Sales Growth Rate: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Rate at which a firm can grow sales based on the retention of profits in the business</a:t>
            </a:r>
          </a:p>
          <a:p>
            <a:endParaRPr lang="en-US" dirty="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8B91BC-E560-4DCA-BFFD-BD839296419A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45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</a:t>
            </a:r>
            <a:r>
              <a:rPr lang="en-US" dirty="0" smtClean="0"/>
              <a:t>Sales Growth Rates</a:t>
            </a:r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895E5A-B234-4E6E-8C2A-610CAC0B40AC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029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3664649"/>
            <a:ext cx="503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35" y="4324921"/>
            <a:ext cx="3038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63" y="4953000"/>
            <a:ext cx="2343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44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</a:t>
            </a:r>
            <a:r>
              <a:rPr lang="en-US" dirty="0" smtClean="0"/>
              <a:t>Sales Growth Rates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96221D-011A-41A9-AB07-C53D0625CFDD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222" name="Group 7"/>
          <p:cNvGrpSpPr>
            <a:grpSpLocks/>
          </p:cNvGrpSpPr>
          <p:nvPr/>
        </p:nvGrpSpPr>
        <p:grpSpPr bwMode="auto">
          <a:xfrm>
            <a:off x="914400" y="1371600"/>
            <a:ext cx="7620000" cy="3503613"/>
            <a:chOff x="336" y="1434"/>
            <a:chExt cx="4992" cy="2303"/>
          </a:xfrm>
        </p:grpSpPr>
        <p:graphicFrame>
          <p:nvGraphicFramePr>
            <p:cNvPr id="9218" name="Object 3"/>
            <p:cNvGraphicFramePr>
              <a:graphicFrameLocks noChangeAspect="1"/>
            </p:cNvGraphicFramePr>
            <p:nvPr/>
          </p:nvGraphicFramePr>
          <p:xfrm>
            <a:off x="336" y="1434"/>
            <a:ext cx="4992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3" imgW="3886200" imgH="431640" progId="Equation.3">
                    <p:embed/>
                  </p:oleObj>
                </mc:Choice>
                <mc:Fallback>
                  <p:oleObj name="Equation" r:id="rId3" imgW="3886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34"/>
                          <a:ext cx="4992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4"/>
            <p:cNvGraphicFramePr>
              <a:graphicFrameLocks noChangeAspect="1"/>
            </p:cNvGraphicFramePr>
            <p:nvPr/>
          </p:nvGraphicFramePr>
          <p:xfrm>
            <a:off x="988" y="1854"/>
            <a:ext cx="4311" cy="1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5" imgW="2908080" imgH="1269720" progId="Equation.3">
                    <p:embed/>
                  </p:oleObj>
                </mc:Choice>
                <mc:Fallback>
                  <p:oleObj name="Equation" r:id="rId5" imgW="2908080" imgH="1269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1854"/>
                          <a:ext cx="4311" cy="1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767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Chapter8_5thED</Template>
  <TotalTime>6656</TotalTime>
  <Words>220</Words>
  <Application>Microsoft Office PowerPoint</Application>
  <PresentationFormat>Custom</PresentationFormat>
  <Paragraphs>75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LeachMelicher_5thED</vt:lpstr>
      <vt:lpstr>1_LeachMelicher_5thED</vt:lpstr>
      <vt:lpstr>Equation</vt:lpstr>
      <vt:lpstr>Chapter 9</vt:lpstr>
      <vt:lpstr>PowerPoint Presentation</vt:lpstr>
      <vt:lpstr>Chapter 9: Learning Objectives</vt:lpstr>
      <vt:lpstr>Seasoned Firm ForeCasting</vt:lpstr>
      <vt:lpstr>Early-Stage Forecasting</vt:lpstr>
      <vt:lpstr>Knocking Back Those Growth Rates</vt:lpstr>
      <vt:lpstr>Sustainable Sales Growth Rates</vt:lpstr>
      <vt:lpstr>Sustainable Sales Growth Rates</vt:lpstr>
      <vt:lpstr>Sustainable Sales Growth Rates</vt:lpstr>
      <vt:lpstr>Additional Financing Needed</vt:lpstr>
      <vt:lpstr>Additional Funds Needed</vt:lpstr>
      <vt:lpstr>AFN Equation</vt:lpstr>
      <vt:lpstr>AFN Calculation Example</vt:lpstr>
      <vt:lpstr>Projecting Financial Statements</vt:lpstr>
      <vt:lpstr>Projecting Financial Statements</vt:lpstr>
      <vt:lpstr>Projected Income Statements</vt:lpstr>
      <vt:lpstr>Projected Balance Sheets</vt:lpstr>
      <vt:lpstr>Projected Statements of Cash Flow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9</dc:title>
  <dc:creator>Chris.Leach@Colorado.EDU</dc:creator>
  <cp:lastModifiedBy>Chris Leach</cp:lastModifiedBy>
  <cp:revision>358</cp:revision>
  <dcterms:created xsi:type="dcterms:W3CDTF">2002-12-19T00:13:47Z</dcterms:created>
  <dcterms:modified xsi:type="dcterms:W3CDTF">2014-05-01T20:48:57Z</dcterms:modified>
</cp:coreProperties>
</file>