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74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A22E"/>
    <a:srgbClr val="F8DC9E"/>
    <a:srgbClr val="F6C782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9" autoAdjust="0"/>
    <p:restoredTop sz="94533" autoAdjust="0"/>
  </p:normalViewPr>
  <p:slideViewPr>
    <p:cSldViewPr>
      <p:cViewPr>
        <p:scale>
          <a:sx n="75" d="100"/>
          <a:sy n="75" d="100"/>
        </p:scale>
        <p:origin x="-456" y="-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70612" y="1080338"/>
            <a:ext cx="5324941" cy="1087372"/>
          </a:xfrm>
        </p:spPr>
        <p:txBody>
          <a:bodyPr>
            <a:normAutofit fontScale="90000"/>
          </a:bodyPr>
          <a:lstStyle/>
          <a:p>
            <a:r>
              <a:rPr lang="en-US" smtClean="0"/>
              <a:t>PHP </a:t>
            </a:r>
            <a:r>
              <a:rPr lang="en-US" smtClean="0"/>
              <a:t>Blog 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70612" y="2286000"/>
            <a:ext cx="5324941" cy="699338"/>
          </a:xfrm>
        </p:spPr>
        <p:txBody>
          <a:bodyPr>
            <a:normAutofit fontScale="92500"/>
          </a:bodyPr>
          <a:lstStyle/>
          <a:p>
            <a:r>
              <a:rPr lang="en-US" smtClean="0"/>
              <a:t>Powered by Team Spike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4" name="Picture 2">
            <a:hlinkClick r:id="rId4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7412" y="1197143"/>
            <a:ext cx="3200400" cy="1684210"/>
          </a:xfrm>
          <a:prstGeom prst="rect">
            <a:avLst/>
          </a:prstGeo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341812" y="4267200"/>
            <a:ext cx="7382341" cy="1905000"/>
          </a:xfr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3400" smtClean="0"/>
              <a:t>Adapter:</a:t>
            </a:r>
          </a:p>
          <a:p>
            <a:pPr lvl="1">
              <a:lnSpc>
                <a:spcPct val="95000"/>
              </a:lnSpc>
            </a:pPr>
            <a:r>
              <a:rPr lang="en-US" sz="3600" smtClean="0">
                <a:solidFill>
                  <a:schemeClr val="accent1"/>
                </a:solidFill>
              </a:rPr>
              <a:t>Interfaces: </a:t>
            </a:r>
            <a:r>
              <a:rPr lang="en-US" sz="3600" smtClean="0"/>
              <a:t>IdataBase, IdataBaseStatement;</a:t>
            </a:r>
            <a:endParaRPr lang="en-US" sz="3600" smtClean="0">
              <a:solidFill>
                <a:schemeClr val="accent1"/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sz="3600" smtClean="0">
                <a:solidFill>
                  <a:srgbClr val="F0A22E"/>
                </a:solidFill>
              </a:rPr>
              <a:t>Classes: </a:t>
            </a:r>
            <a:r>
              <a:rPr lang="en-US" sz="3600" smtClean="0"/>
              <a:t>PdoDataBase, </a:t>
            </a:r>
            <a:r>
              <a:rPr lang="en-US" sz="3600" smtClean="0"/>
              <a:t>PdoDataBaseStatement</a:t>
            </a:r>
            <a:r>
              <a:rPr lang="en-US" sz="3600" smtClean="0"/>
              <a:t>;</a:t>
            </a:r>
            <a:endParaRPr lang="en-US" sz="3400" smtClean="0"/>
          </a:p>
          <a:p>
            <a:pPr marL="304747" lvl="1" indent="-304747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3600" smtClean="0"/>
              <a:t>Config:</a:t>
            </a:r>
          </a:p>
          <a:p>
            <a:pPr lvl="1">
              <a:lnSpc>
                <a:spcPct val="95000"/>
              </a:lnSpc>
            </a:pPr>
            <a:r>
              <a:rPr lang="en-US" sz="3600" smtClean="0">
                <a:solidFill>
                  <a:srgbClr val="F0A22E"/>
                </a:solidFill>
              </a:rPr>
              <a:t>Classes: </a:t>
            </a:r>
            <a:r>
              <a:rPr lang="en-US" sz="3600" smtClean="0"/>
              <a:t>DbConfig, DtConfig;</a:t>
            </a:r>
          </a:p>
          <a:p>
            <a:pPr marL="304747" lvl="1" indent="-304747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3400" smtClean="0"/>
              <a:t>Core:</a:t>
            </a:r>
          </a:p>
          <a:p>
            <a:pPr lvl="1">
              <a:lnSpc>
                <a:spcPct val="95000"/>
              </a:lnSpc>
            </a:pPr>
            <a:r>
              <a:rPr lang="en-US" sz="3600" smtClean="0">
                <a:solidFill>
                  <a:srgbClr val="F0A22E"/>
                </a:solidFill>
              </a:rPr>
              <a:t>Classes</a:t>
            </a:r>
            <a:r>
              <a:rPr lang="en-US" sz="3600" smtClean="0">
                <a:solidFill>
                  <a:srgbClr val="F0A22E"/>
                </a:solidFill>
              </a:rPr>
              <a:t>: </a:t>
            </a:r>
            <a:r>
              <a:rPr lang="en-US" sz="3600" smtClean="0"/>
              <a:t>Application;</a:t>
            </a:r>
          </a:p>
          <a:p>
            <a:pPr marL="304747" lvl="1" indent="-304747">
              <a:lnSpc>
                <a:spcPct val="95000"/>
              </a:lnSpc>
              <a:buClr>
                <a:srgbClr val="F2B254"/>
              </a:buClr>
              <a:buSzPct val="100000"/>
            </a:pPr>
            <a:endParaRPr lang="en-US" sz="36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end part</a:t>
            </a: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3400" smtClean="0"/>
              <a:t>Models:</a:t>
            </a:r>
          </a:p>
          <a:p>
            <a:pPr lvl="1">
              <a:lnSpc>
                <a:spcPct val="95000"/>
              </a:lnSpc>
            </a:pPr>
            <a:r>
              <a:rPr lang="en-US" sz="3600" smtClean="0">
                <a:solidFill>
                  <a:srgbClr val="F0A22E"/>
                </a:solidFill>
              </a:rPr>
              <a:t>Classes</a:t>
            </a:r>
            <a:r>
              <a:rPr lang="en-US" sz="3600" smtClean="0">
                <a:solidFill>
                  <a:srgbClr val="F0A22E"/>
                </a:solidFill>
              </a:rPr>
              <a:t>: </a:t>
            </a:r>
            <a:r>
              <a:rPr lang="en-US" sz="3600" smtClean="0"/>
              <a:t>AllPosts, Posts, Post, User;</a:t>
            </a:r>
          </a:p>
          <a:p>
            <a:pPr marL="304747" lvl="1" indent="-304747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3600" smtClean="0"/>
              <a:t>Services:</a:t>
            </a:r>
          </a:p>
          <a:p>
            <a:pPr lvl="1">
              <a:lnSpc>
                <a:spcPct val="95000"/>
              </a:lnSpc>
            </a:pPr>
            <a:r>
              <a:rPr lang="en-US" sz="3600" smtClean="0">
                <a:solidFill>
                  <a:srgbClr val="F0A22E"/>
                </a:solidFill>
              </a:rPr>
              <a:t>Types: </a:t>
            </a:r>
            <a:r>
              <a:rPr lang="en-US" sz="3600" smtClean="0"/>
              <a:t>Encrypt, Post, Upload, User;</a:t>
            </a:r>
            <a:endParaRPr lang="en-US" sz="3600" smtClean="0"/>
          </a:p>
          <a:p>
            <a:pPr marL="304747" lvl="1" indent="-304747"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3600" smtClean="0"/>
              <a:t>Pictures and the connection files:</a:t>
            </a:r>
            <a:endParaRPr lang="en-US" sz="3600" smtClean="0"/>
          </a:p>
          <a:p>
            <a:pPr lvl="1">
              <a:lnSpc>
                <a:spcPct val="95000"/>
              </a:lnSpc>
            </a:pPr>
            <a:r>
              <a:rPr lang="en-US" sz="3600" smtClean="0">
                <a:solidFill>
                  <a:schemeClr val="accent1"/>
                </a:solidFill>
              </a:rPr>
              <a:t>Files: app, register, create_post, index, about and etc.</a:t>
            </a:r>
            <a:endParaRPr lang="en-US" sz="3600" smtClean="0"/>
          </a:p>
          <a:p>
            <a:pPr lvl="1">
              <a:lnSpc>
                <a:spcPct val="95000"/>
              </a:lnSpc>
              <a:buNone/>
            </a:pPr>
            <a:endParaRPr lang="en-US" sz="3400" smtClean="0"/>
          </a:p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end part (2)</a:t>
            </a: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Team Spike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Dobromir Stefanov (Dstefanow)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Ivan Vishanov (IvanVishanov)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mtClean="0"/>
              <a:t>Anton Borisov </a:t>
            </a:r>
            <a:r>
              <a:rPr lang="en-US" smtClean="0"/>
              <a:t>(</a:t>
            </a:r>
            <a:r>
              <a:rPr lang="en-US" smtClean="0"/>
              <a:t>AntonBogdanov92)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1812" y="838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612" y="3581400"/>
            <a:ext cx="3467100" cy="23114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" dist="88900" dir="5400000" algn="ctr" rotWithShape="0">
              <a:srgbClr val="000000">
                <a:alpha val="94000"/>
              </a:srgbClr>
            </a:outerShdw>
            <a:reflection endPos="0" dist="50800" dir="5400000" sy="-100000" algn="bl" rotWithShape="0"/>
            <a:softEdge rad="50800"/>
          </a:effectLst>
        </p:spPr>
      </p:pic>
      <p:pic>
        <p:nvPicPr>
          <p:cNvPr id="7" name="Picture 6" descr="tea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7212" y="3429000"/>
            <a:ext cx="4648200" cy="24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Base</a:t>
            </a:r>
          </a:p>
          <a:p>
            <a:r>
              <a:rPr lang="en-US" smtClean="0"/>
              <a:t>Pages</a:t>
            </a:r>
          </a:p>
          <a:p>
            <a:r>
              <a:rPr lang="en-US" smtClean="0"/>
              <a:t>Logic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the site</a:t>
            </a:r>
            <a:endParaRPr lang="bg-BG"/>
          </a:p>
        </p:txBody>
      </p:sp>
      <p:pic>
        <p:nvPicPr>
          <p:cNvPr id="5" name="Picture 4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012" y="3352800"/>
            <a:ext cx="3886200" cy="3112057"/>
          </a:xfrm>
          <a:prstGeom prst="rect">
            <a:avLst/>
          </a:prstGeom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0612" y="3505200"/>
            <a:ext cx="4738687" cy="2750371"/>
          </a:xfrm>
          <a:prstGeom prst="rect">
            <a:avLst/>
          </a:prstGeom>
        </p:spPr>
      </p:pic>
      <p:pic>
        <p:nvPicPr>
          <p:cNvPr id="7" name="Picture 6" descr="comp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0612" y="1143000"/>
            <a:ext cx="4538662" cy="2110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Err Diagram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Base</a:t>
            </a:r>
            <a:endParaRPr lang="bg-BG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6412" y="1143000"/>
            <a:ext cx="7013272" cy="5437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Login</a:t>
            </a:r>
          </a:p>
          <a:p>
            <a:r>
              <a:rPr lang="en-US" smtClean="0"/>
              <a:t>Register</a:t>
            </a:r>
          </a:p>
          <a:p>
            <a:r>
              <a:rPr lang="en-US" smtClean="0"/>
              <a:t>Create Post</a:t>
            </a:r>
          </a:p>
          <a:p>
            <a:r>
              <a:rPr lang="en-US" smtClean="0"/>
              <a:t>Edit Post</a:t>
            </a:r>
          </a:p>
          <a:p>
            <a:r>
              <a:rPr lang="en-US" smtClean="0"/>
              <a:t>Profile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 end part</a:t>
            </a:r>
            <a:endParaRPr lang="bg-BG"/>
          </a:p>
        </p:txBody>
      </p:sp>
      <p:pic>
        <p:nvPicPr>
          <p:cNvPr id="5" name="Picture 4" descr="ind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1212" y="1143000"/>
            <a:ext cx="7494110" cy="3671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 descr="sign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9812" y="304800"/>
            <a:ext cx="4526838" cy="626094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 up</a:t>
            </a: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 descr="pro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612" y="1143000"/>
            <a:ext cx="10771436" cy="522323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Profile</a:t>
            </a: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 descr="allpos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6812" y="914400"/>
            <a:ext cx="7347423" cy="55705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Posts</a:t>
            </a: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 descr="po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5431" y="1150938"/>
            <a:ext cx="11454787" cy="557053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post</a:t>
            </a:r>
            <a:endParaRPr lang="bg-B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188</Words>
  <Application>Microsoft Office PowerPoint</Application>
  <PresentationFormat>Custom</PresentationFormat>
  <Paragraphs>55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SoftUni 16x9</vt:lpstr>
      <vt:lpstr>PHP Blog Presentation</vt:lpstr>
      <vt:lpstr>Team Spike</vt:lpstr>
      <vt:lpstr>Structure of the site</vt:lpstr>
      <vt:lpstr>Data Base</vt:lpstr>
      <vt:lpstr>Front end part</vt:lpstr>
      <vt:lpstr>Sign up</vt:lpstr>
      <vt:lpstr>Profile</vt:lpstr>
      <vt:lpstr>Posts</vt:lpstr>
      <vt:lpstr>Current post</vt:lpstr>
      <vt:lpstr>Back end part</vt:lpstr>
      <vt:lpstr>Back end part (2)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Course Introduction</dc:title>
  <dc:subject>PHP Fundamentals Course</dc:subject>
  <dc:creator/>
  <cp:keywords>PHP, programming, SoftUni, Software University, programming, software development, software engineering, course, Web development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2017-03-18T11:36:37Z</dcterms:modified>
  <cp:category>PHP,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