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90880-D87A-4989-9DC8-D6CDAACF8342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06E5D-70D6-4D61-88CE-7CDF6EB522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65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06E5D-70D6-4D61-88CE-7CDF6EB522B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89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Языки и системы 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8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87488"/>
          </a:xfrm>
        </p:spPr>
        <p:txBody>
          <a:bodyPr>
            <a:normAutofit fontScale="90000"/>
          </a:bodyPr>
          <a:lstStyle/>
          <a:p>
            <a:r>
              <a:rPr lang="ru-RU" dirty="0"/>
              <a:t>Система программирования включает в себя, кроме ЯП: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66177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1)	текстовый редактор, осуществляющий функции записи и редактирования текстов программы;</a:t>
            </a:r>
          </a:p>
          <a:p>
            <a:r>
              <a:rPr lang="ru-RU" dirty="0"/>
              <a:t>2)	транслятор, осуществляемый перевод исходного текста программы в машинные коды с диагностикой синтаксических и логических ошибок;</a:t>
            </a:r>
          </a:p>
          <a:p>
            <a:r>
              <a:rPr lang="ru-RU" dirty="0"/>
              <a:t>3)	загрузчик программ, позволяющий выбрать из директория нужный текстовый файл программы;</a:t>
            </a:r>
          </a:p>
          <a:p>
            <a:r>
              <a:rPr lang="ru-RU" dirty="0"/>
              <a:t>4)	</a:t>
            </a:r>
            <a:r>
              <a:rPr lang="ru-RU" dirty="0" err="1"/>
              <a:t>запускатель</a:t>
            </a:r>
            <a:r>
              <a:rPr lang="ru-RU" dirty="0"/>
              <a:t> программ, осуществляющий процесс выполнения программ; </a:t>
            </a:r>
          </a:p>
        </p:txBody>
      </p:sp>
    </p:spTree>
    <p:extLst>
      <p:ext uri="{BB962C8B-B14F-4D97-AF65-F5344CB8AC3E}">
        <p14:creationId xmlns:p14="http://schemas.microsoft.com/office/powerpoint/2010/main" val="266766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dirty="0"/>
              <a:t> ♥♥♥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9416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5)	диспетчер файлов, предоставляющий возможность выполнять операции с файлами;</a:t>
            </a:r>
          </a:p>
          <a:p>
            <a:r>
              <a:rPr lang="ru-RU" dirty="0"/>
              <a:t>6)	отладчик, выполняющий сервисные функции по отладке и тестированию программы;</a:t>
            </a:r>
          </a:p>
          <a:p>
            <a:r>
              <a:rPr lang="ru-RU" dirty="0"/>
              <a:t>7)	компоновщик (редактор связей), осуществляющий объединение объектных и загрузочных модулей в единый модуль с последующей записью в файл;</a:t>
            </a:r>
          </a:p>
          <a:p>
            <a:r>
              <a:rPr lang="ru-RU" dirty="0"/>
              <a:t>8)	библиотека подпрограмм, т.е. организованный соответствующим образом набор подпрограмм, используемый при решении разных задач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7868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Системы программирования классифицируют по 3 признакам: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38185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1.	по набору исходных языков:</a:t>
            </a:r>
          </a:p>
          <a:p>
            <a:pPr lvl="1"/>
            <a:r>
              <a:rPr lang="ru-RU" dirty="0" err="1" smtClean="0"/>
              <a:t>одноязыковые</a:t>
            </a:r>
            <a:r>
              <a:rPr lang="ru-RU" dirty="0"/>
              <a:t>;</a:t>
            </a:r>
          </a:p>
          <a:p>
            <a:pPr lvl="1"/>
            <a:r>
              <a:rPr lang="ru-RU" dirty="0" smtClean="0"/>
              <a:t>многоязыковые</a:t>
            </a:r>
            <a:r>
              <a:rPr lang="ru-RU" dirty="0"/>
              <a:t>, в которых отдельные части программ могут быть подготовлены на различных языках и объединены в единый модуль во время или перед выполнением программ.</a:t>
            </a:r>
          </a:p>
          <a:p>
            <a:r>
              <a:rPr lang="ru-RU" dirty="0"/>
              <a:t>2.	по возможности расширения:</a:t>
            </a:r>
          </a:p>
          <a:p>
            <a:pPr lvl="1"/>
            <a:r>
              <a:rPr lang="ru-RU" dirty="0" smtClean="0"/>
              <a:t>замкнутые</a:t>
            </a:r>
            <a:r>
              <a:rPr lang="ru-RU" dirty="0"/>
              <a:t>;</a:t>
            </a:r>
          </a:p>
          <a:p>
            <a:pPr lvl="1"/>
            <a:r>
              <a:rPr lang="ru-RU" dirty="0" smtClean="0"/>
              <a:t>открытые</a:t>
            </a:r>
            <a:r>
              <a:rPr lang="ru-RU" dirty="0"/>
              <a:t>, в которые можно ввести новый входной язык с транслятором, не требуя изменений в системе.</a:t>
            </a:r>
          </a:p>
          <a:p>
            <a:r>
              <a:rPr lang="ru-RU" dirty="0"/>
              <a:t>3.	по способу трансляции:</a:t>
            </a:r>
          </a:p>
          <a:p>
            <a:pPr lvl="1"/>
            <a:r>
              <a:rPr lang="ru-RU" dirty="0" smtClean="0"/>
              <a:t>компиляция</a:t>
            </a:r>
            <a:r>
              <a:rPr lang="ru-RU" dirty="0"/>
              <a:t>;</a:t>
            </a:r>
          </a:p>
          <a:p>
            <a:pPr lvl="1"/>
            <a:r>
              <a:rPr lang="ru-RU" dirty="0" smtClean="0"/>
              <a:t>интерпретация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115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1.	Поколения языков программирования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Язык программирования (ЯП)</a:t>
            </a:r>
            <a:r>
              <a:rPr lang="ru-RU" sz="3600" dirty="0"/>
              <a:t> – это система обозначений, служащая для точного описания алгоритмов решения задач на ЭВМ.</a:t>
            </a:r>
          </a:p>
          <a:p>
            <a:endParaRPr lang="ru-RU" sz="3600" dirty="0"/>
          </a:p>
          <a:p>
            <a:r>
              <a:rPr lang="ru-RU" sz="3600" b="1" dirty="0"/>
              <a:t>Программа</a:t>
            </a:r>
            <a:r>
              <a:rPr lang="ru-RU" sz="3600" dirty="0"/>
              <a:t> – упорядоченный список команд для решения некоторой задачи</a:t>
            </a:r>
            <a:r>
              <a:rPr lang="ru-RU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88471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 – </a:t>
            </a:r>
            <a:r>
              <a:rPr lang="ru-RU" i="1" dirty="0"/>
              <a:t>Поколения ЯП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885609"/>
              </p:ext>
            </p:extLst>
          </p:nvPr>
        </p:nvGraphicFramePr>
        <p:xfrm>
          <a:off x="-2" y="1484785"/>
          <a:ext cx="9144001" cy="540059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875693"/>
                <a:gridCol w="3634154"/>
                <a:gridCol w="3634154"/>
              </a:tblGrid>
              <a:tr h="2686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MS Mincho"/>
                        </a:rPr>
                        <a:t>Поколения</a:t>
                      </a: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MS Mincho"/>
                        </a:rPr>
                        <a:t>Языки программирования</a:t>
                      </a: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MS Mincho"/>
                        </a:rPr>
                        <a:t>Характеристика</a:t>
                      </a: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MS Mincho"/>
                        </a:rPr>
                        <a:t>I</a:t>
                      </a:r>
                      <a:endParaRPr lang="ru-RU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MS Mincho"/>
                        </a:rPr>
                        <a:t>Машинные</a:t>
                      </a: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MS Mincho"/>
                        </a:rPr>
                        <a:t>Набор машинных команд в двоичном или восьмеричном формате, который определяется архитектурой конкретной ЭВМ</a:t>
                      </a: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MS Mincho"/>
                        </a:rPr>
                        <a:t>II</a:t>
                      </a:r>
                      <a:endParaRPr lang="ru-RU" sz="1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MS Mincho"/>
                        </a:rPr>
                        <a:t>Процедурные низкого уровня (Ассемблер)</a:t>
                      </a: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MS Mincho"/>
                        </a:rPr>
                        <a:t>Машинно-зависимые языки, использующие символьные обозначения</a:t>
                      </a: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2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MS Mincho"/>
                        </a:rPr>
                        <a:t>III</a:t>
                      </a:r>
                      <a:endParaRPr lang="ru-RU" sz="1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MS Mincho"/>
                        </a:rPr>
                        <a:t>Процедурные высокого уровня (</a:t>
                      </a:r>
                      <a:r>
                        <a:rPr lang="en-US" sz="1400" dirty="0">
                          <a:effectLst/>
                          <a:latin typeface="Times New Roman"/>
                          <a:ea typeface="MS Mincho"/>
                        </a:rPr>
                        <a:t>Fortran</a:t>
                      </a:r>
                      <a:r>
                        <a:rPr lang="ru-RU" sz="1400" dirty="0">
                          <a:effectLst/>
                          <a:latin typeface="Times New Roman"/>
                          <a:ea typeface="MS Mincho"/>
                        </a:rPr>
                        <a:t>, </a:t>
                      </a:r>
                      <a:r>
                        <a:rPr lang="en-US" sz="1400" dirty="0">
                          <a:effectLst/>
                          <a:latin typeface="Times New Roman"/>
                          <a:ea typeface="MS Mincho"/>
                        </a:rPr>
                        <a:t>Pascal</a:t>
                      </a:r>
                      <a:r>
                        <a:rPr lang="ru-RU" sz="1400" dirty="0">
                          <a:effectLst/>
                          <a:latin typeface="Times New Roman"/>
                          <a:ea typeface="MS Mincho"/>
                        </a:rPr>
                        <a:t>, </a:t>
                      </a:r>
                      <a:r>
                        <a:rPr lang="en-US" sz="1400" dirty="0">
                          <a:effectLst/>
                          <a:latin typeface="Times New Roman"/>
                          <a:ea typeface="MS Mincho"/>
                        </a:rPr>
                        <a:t>Basic</a:t>
                      </a:r>
                      <a:r>
                        <a:rPr lang="ru-RU" sz="1400" dirty="0">
                          <a:effectLst/>
                          <a:latin typeface="Times New Roman"/>
                          <a:ea typeface="MS Mincho"/>
                        </a:rPr>
                        <a:t>, </a:t>
                      </a:r>
                      <a:r>
                        <a:rPr lang="en-US" sz="1400" dirty="0">
                          <a:effectLst/>
                          <a:latin typeface="Times New Roman"/>
                          <a:ea typeface="MS Mincho"/>
                        </a:rPr>
                        <a:t>C</a:t>
                      </a:r>
                      <a:r>
                        <a:rPr lang="ru-RU" sz="1400" dirty="0">
                          <a:effectLst/>
                          <a:latin typeface="Times New Roman"/>
                          <a:ea typeface="MS Mincho"/>
                        </a:rPr>
                        <a:t>)</a:t>
                      </a: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MS Mincho"/>
                        </a:rPr>
                        <a:t>Машинно-независимые мобильные языки, ориентированные на структурное программирование</a:t>
                      </a: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405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MS Mincho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MS Mincho"/>
                        </a:rPr>
                        <a:t>IV</a:t>
                      </a:r>
                      <a:endParaRPr lang="ru-RU" sz="1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MS Mincho"/>
                        </a:rPr>
                        <a:t>Непроцедурные языки (</a:t>
                      </a:r>
                      <a:r>
                        <a:rPr lang="en-US" sz="1400" dirty="0">
                          <a:effectLst/>
                          <a:latin typeface="Times New Roman"/>
                          <a:ea typeface="MS Mincho"/>
                        </a:rPr>
                        <a:t>Prolog</a:t>
                      </a:r>
                      <a:r>
                        <a:rPr lang="ru-RU" sz="1400" dirty="0">
                          <a:effectLst/>
                          <a:latin typeface="Times New Roman"/>
                          <a:ea typeface="MS Mincho"/>
                        </a:rPr>
                        <a:t>)</a:t>
                      </a: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MS Mincho"/>
                        </a:rPr>
                        <a:t>Минимальное число синтаксических правил, используются для задач искусственного интеллекта, ориентированы на непрофессионального пользователя</a:t>
                      </a: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3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MS Mincho"/>
                        </a:rPr>
                        <a:t>Объектно-ориентированные языки (</a:t>
                      </a:r>
                      <a:r>
                        <a:rPr lang="en-US" sz="1400" dirty="0">
                          <a:effectLst/>
                          <a:latin typeface="Times New Roman"/>
                          <a:ea typeface="MS Mincho"/>
                        </a:rPr>
                        <a:t>C</a:t>
                      </a:r>
                      <a:r>
                        <a:rPr lang="ru-RU" sz="1400" dirty="0">
                          <a:effectLst/>
                          <a:latin typeface="Times New Roman"/>
                          <a:ea typeface="MS Mincho"/>
                        </a:rPr>
                        <a:t>++, </a:t>
                      </a:r>
                      <a:r>
                        <a:rPr lang="en-US" sz="1400" dirty="0">
                          <a:effectLst/>
                          <a:latin typeface="Times New Roman"/>
                          <a:ea typeface="MS Mincho"/>
                        </a:rPr>
                        <a:t>Delphi</a:t>
                      </a:r>
                      <a:r>
                        <a:rPr lang="ru-RU" sz="1400" dirty="0">
                          <a:effectLst/>
                          <a:latin typeface="Times New Roman"/>
                          <a:ea typeface="MS Mincho"/>
                        </a:rPr>
                        <a:t>, </a:t>
                      </a:r>
                      <a:r>
                        <a:rPr lang="en-US" sz="1400" dirty="0">
                          <a:effectLst/>
                          <a:latin typeface="Times New Roman"/>
                          <a:ea typeface="MS Mincho"/>
                        </a:rPr>
                        <a:t>Visual Basic</a:t>
                      </a:r>
                      <a:r>
                        <a:rPr lang="ru-RU" sz="1400" dirty="0">
                          <a:effectLst/>
                          <a:latin typeface="Times New Roman"/>
                          <a:ea typeface="MS Mincho"/>
                        </a:rPr>
                        <a:t>)</a:t>
                      </a: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MS Mincho"/>
                        </a:rPr>
                        <a:t>Основаны на понятии программного объекта</a:t>
                      </a: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MS Mincho"/>
                        </a:rPr>
                        <a:t>Языки запросов</a:t>
                      </a:r>
                      <a:r>
                        <a:rPr lang="en-US" sz="1400">
                          <a:effectLst/>
                          <a:latin typeface="Times New Roman"/>
                          <a:ea typeface="MS Mincho"/>
                        </a:rPr>
                        <a:t> SQL</a:t>
                      </a:r>
                      <a:endParaRPr lang="ru-RU" sz="1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MS Mincho"/>
                        </a:rPr>
                        <a:t>Получение информации из баз данных</a:t>
                      </a: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3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MS Mincho"/>
                        </a:rPr>
                        <a:t>Языки параллельного программирования (</a:t>
                      </a:r>
                      <a:r>
                        <a:rPr lang="en-US" sz="1400">
                          <a:effectLst/>
                          <a:latin typeface="Times New Roman"/>
                          <a:ea typeface="MS Mincho"/>
                        </a:rPr>
                        <a:t>FP</a:t>
                      </a:r>
                      <a:r>
                        <a:rPr lang="ru-RU" sz="1400">
                          <a:effectLst/>
                          <a:latin typeface="Times New Roman"/>
                          <a:ea typeface="MS Mincho"/>
                        </a:rPr>
                        <a:t>)</a:t>
                      </a: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MS Mincho"/>
                        </a:rPr>
                        <a:t>Ориентированы на создание программного обеспечения ЭВМ с параллельной архитектурой</a:t>
                      </a: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4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MS Mincho"/>
                        </a:rPr>
                        <a:t>V</a:t>
                      </a:r>
                      <a:endParaRPr lang="ru-RU" sz="1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MS Mincho"/>
                        </a:rPr>
                        <a:t>Языки искусственного интеллекта, экспертных систем, баз знаний (</a:t>
                      </a:r>
                      <a:r>
                        <a:rPr lang="en-US" sz="1400">
                          <a:effectLst/>
                          <a:latin typeface="Times New Roman"/>
                          <a:ea typeface="MS Mincho"/>
                        </a:rPr>
                        <a:t>LISP</a:t>
                      </a:r>
                      <a:r>
                        <a:rPr lang="ru-RU" sz="1400">
                          <a:effectLst/>
                          <a:latin typeface="Times New Roman"/>
                          <a:ea typeface="MS Mincho"/>
                        </a:rPr>
                        <a:t>,</a:t>
                      </a:r>
                      <a:r>
                        <a:rPr lang="en-US" sz="1400">
                          <a:effectLst/>
                          <a:latin typeface="Times New Roman"/>
                          <a:ea typeface="MS Mincho"/>
                        </a:rPr>
                        <a:t>HAL</a:t>
                      </a:r>
                      <a:r>
                        <a:rPr lang="ru-RU" sz="1400">
                          <a:effectLst/>
                          <a:latin typeface="Times New Roman"/>
                          <a:ea typeface="MS Mincho"/>
                        </a:rPr>
                        <a:t>)</a:t>
                      </a: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MS Mincho"/>
                        </a:rPr>
                        <a:t>Ориентированы на повышение интеллектуального уровня ЭВМ и интерфейса с языками</a:t>
                      </a:r>
                    </a:p>
                  </a:txBody>
                  <a:tcPr marL="63305" marR="63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85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Классификация ЯП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ru-RU" i="1" dirty="0"/>
              <a:t>Языки программирования классифицируют по следующим факторам:</a:t>
            </a:r>
          </a:p>
          <a:p>
            <a:pPr marL="118872" indent="0">
              <a:buNone/>
            </a:pPr>
            <a:r>
              <a:rPr lang="ru-RU" b="1" i="1" dirty="0" smtClean="0"/>
              <a:t>1) </a:t>
            </a:r>
            <a:r>
              <a:rPr lang="ru-RU" b="1" i="1" dirty="0" err="1" smtClean="0"/>
              <a:t>Алгоритмичность</a:t>
            </a:r>
            <a:r>
              <a:rPr lang="ru-RU" b="1" i="1" dirty="0"/>
              <a:t>:</a:t>
            </a:r>
          </a:p>
          <a:p>
            <a:r>
              <a:rPr lang="ru-RU" b="1" dirty="0" smtClean="0"/>
              <a:t>процедурные</a:t>
            </a:r>
            <a:r>
              <a:rPr lang="ru-RU" dirty="0" smtClean="0"/>
              <a:t> </a:t>
            </a:r>
            <a:r>
              <a:rPr lang="ru-RU" dirty="0"/>
              <a:t>(алгоритмические) языки – представляют собой последовательность команд для решения конкретной задачи, используя понятия операторов и данных – Ассемблер, </a:t>
            </a:r>
            <a:r>
              <a:rPr lang="ru-RU" dirty="0" err="1"/>
              <a:t>Pascal</a:t>
            </a:r>
            <a:r>
              <a:rPr lang="ru-RU" dirty="0"/>
              <a:t>, </a:t>
            </a:r>
            <a:r>
              <a:rPr lang="ru-RU" dirty="0" err="1"/>
              <a:t>Basic</a:t>
            </a:r>
            <a:r>
              <a:rPr lang="ru-RU" dirty="0" smtClean="0"/>
              <a:t>;</a:t>
            </a:r>
          </a:p>
          <a:p>
            <a:endParaRPr lang="ru-RU" dirty="0"/>
          </a:p>
          <a:p>
            <a:r>
              <a:rPr lang="ru-RU" b="1" dirty="0" smtClean="0"/>
              <a:t>непроцедурные </a:t>
            </a:r>
            <a:r>
              <a:rPr lang="ru-RU" dirty="0"/>
              <a:t>языки – языки обработки символьной информации, описывающие только что, а не как надо сделать – </a:t>
            </a:r>
            <a:r>
              <a:rPr lang="ru-RU" dirty="0" err="1"/>
              <a:t>Prolog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039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 ♥♥♥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8872" indent="0">
              <a:buNone/>
            </a:pPr>
            <a:r>
              <a:rPr lang="ru-RU" b="1" i="1" dirty="0" smtClean="0"/>
              <a:t>2) Уровень ЯП:</a:t>
            </a:r>
          </a:p>
          <a:p>
            <a:r>
              <a:rPr lang="ru-RU" i="1" dirty="0" smtClean="0"/>
              <a:t>языки </a:t>
            </a:r>
            <a:r>
              <a:rPr lang="ru-RU" i="1" dirty="0"/>
              <a:t>низкого уровня (машинно-зависимые или машинно-ориентированные)</a:t>
            </a:r>
            <a:r>
              <a:rPr lang="ru-RU" dirty="0"/>
              <a:t> – это языки, реализующие набор машинных команд, заложенных в центральный процессор конкретного компьютера - </a:t>
            </a:r>
            <a:r>
              <a:rPr lang="ru-RU" dirty="0" smtClean="0"/>
              <a:t>Ассемблер;</a:t>
            </a:r>
          </a:p>
          <a:p>
            <a:endParaRPr lang="ru-RU" dirty="0" smtClean="0"/>
          </a:p>
          <a:p>
            <a:r>
              <a:rPr lang="ru-RU" i="1" dirty="0" smtClean="0"/>
              <a:t>языки </a:t>
            </a:r>
            <a:r>
              <a:rPr lang="ru-RU" i="1" dirty="0"/>
              <a:t>высокого уровня (машинно-независимые) </a:t>
            </a:r>
            <a:r>
              <a:rPr lang="ru-RU" dirty="0"/>
              <a:t>– представляют набор заданных команд на языке близком к английскому - </a:t>
            </a:r>
            <a:r>
              <a:rPr lang="en-US" dirty="0"/>
              <a:t>Pascal</a:t>
            </a:r>
            <a:r>
              <a:rPr lang="ru-RU" dirty="0"/>
              <a:t>, </a:t>
            </a:r>
            <a:r>
              <a:rPr lang="en-US" dirty="0"/>
              <a:t>Basic</a:t>
            </a:r>
            <a:r>
              <a:rPr lang="ru-RU" dirty="0"/>
              <a:t>,С</a:t>
            </a:r>
            <a:r>
              <a:rPr lang="ru-RU" dirty="0" smtClean="0"/>
              <a:t>;</a:t>
            </a:r>
          </a:p>
          <a:p>
            <a:endParaRPr lang="ru-RU" dirty="0"/>
          </a:p>
          <a:p>
            <a:r>
              <a:rPr lang="ru-RU" i="1" dirty="0"/>
              <a:t>языки сверхвысокого уровня – </a:t>
            </a:r>
            <a:r>
              <a:rPr lang="ru-RU" dirty="0" err="1"/>
              <a:t>Сетл</a:t>
            </a:r>
            <a:r>
              <a:rPr lang="ru-RU" i="1" dirty="0"/>
              <a:t>.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167017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 ♥♥♥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ru-RU" b="1" i="1" dirty="0" smtClean="0"/>
              <a:t>3) Специализация </a:t>
            </a:r>
            <a:r>
              <a:rPr lang="ru-RU" b="1" i="1" dirty="0"/>
              <a:t>ЯП</a:t>
            </a:r>
            <a:r>
              <a:rPr lang="ru-RU" b="1" i="1" dirty="0" smtClean="0"/>
              <a:t>:</a:t>
            </a:r>
          </a:p>
          <a:p>
            <a:pPr lvl="0"/>
            <a:r>
              <a:rPr lang="ru-RU" i="1" dirty="0"/>
              <a:t>языки общего назначения (универсальные) - </a:t>
            </a:r>
            <a:r>
              <a:rPr lang="en-US" dirty="0"/>
              <a:t>Pascal</a:t>
            </a:r>
            <a:r>
              <a:rPr lang="ru-RU" dirty="0"/>
              <a:t>, </a:t>
            </a:r>
            <a:r>
              <a:rPr lang="en-US" dirty="0"/>
              <a:t>Basic</a:t>
            </a:r>
            <a:r>
              <a:rPr lang="ru-RU" dirty="0"/>
              <a:t>;</a:t>
            </a:r>
          </a:p>
          <a:p>
            <a:pPr lvl="0"/>
            <a:r>
              <a:rPr lang="ru-RU" i="1" dirty="0"/>
              <a:t>специализированные языки:</a:t>
            </a:r>
            <a:endParaRPr lang="ru-RU" dirty="0"/>
          </a:p>
          <a:p>
            <a:pPr lvl="1"/>
            <a:r>
              <a:rPr lang="ru-RU" dirty="0"/>
              <a:t>инженерные – </a:t>
            </a:r>
            <a:r>
              <a:rPr lang="en-US" dirty="0"/>
              <a:t>Fortran</a:t>
            </a:r>
            <a:r>
              <a:rPr lang="ru-RU" dirty="0"/>
              <a:t>;</a:t>
            </a:r>
          </a:p>
          <a:p>
            <a:pPr lvl="1"/>
            <a:r>
              <a:rPr lang="ru-RU" dirty="0"/>
              <a:t>коммерческие – </a:t>
            </a:r>
            <a:r>
              <a:rPr lang="en-US" dirty="0"/>
              <a:t>Cobol</a:t>
            </a:r>
            <a:r>
              <a:rPr lang="ru-RU" dirty="0"/>
              <a:t>;</a:t>
            </a:r>
          </a:p>
          <a:p>
            <a:pPr lvl="1"/>
            <a:r>
              <a:rPr lang="ru-RU" dirty="0"/>
              <a:t>символьная обработка – </a:t>
            </a:r>
            <a:r>
              <a:rPr lang="en-US" dirty="0"/>
              <a:t>LISP</a:t>
            </a:r>
            <a:r>
              <a:rPr lang="ru-RU" dirty="0"/>
              <a:t>;</a:t>
            </a:r>
          </a:p>
          <a:p>
            <a:pPr lvl="1"/>
            <a:r>
              <a:rPr lang="ru-RU" dirty="0"/>
              <a:t>программирование в реальном времени – </a:t>
            </a:r>
            <a:r>
              <a:rPr lang="en-US" dirty="0"/>
              <a:t>Ada</a:t>
            </a:r>
            <a:r>
              <a:rPr lang="ru-RU" dirty="0"/>
              <a:t>.</a:t>
            </a:r>
          </a:p>
          <a:p>
            <a:pPr marL="118872" indent="0">
              <a:buNone/>
            </a:pP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80906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 Элементы ЯП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00" y="2132856"/>
            <a:ext cx="936076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34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15480"/>
          </a:xfrm>
        </p:spPr>
        <p:txBody>
          <a:bodyPr>
            <a:normAutofit fontScale="90000"/>
          </a:bodyPr>
          <a:lstStyle/>
          <a:p>
            <a:r>
              <a:rPr lang="ru-RU" sz="4000" i="1" dirty="0"/>
              <a:t>Языки программирования имеют основные составляющие (элементы):</a:t>
            </a:r>
            <a:r>
              <a:rPr lang="ru-RU" i="1" dirty="0"/>
              <a:t/>
            </a:r>
            <a:br>
              <a:rPr lang="ru-RU" i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66177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алфавит </a:t>
            </a:r>
            <a:r>
              <a:rPr lang="ru-RU" dirty="0"/>
              <a:t>– совокупность символов, отображаемых на устройствах печати и экране ЭВМ;</a:t>
            </a:r>
          </a:p>
          <a:p>
            <a:r>
              <a:rPr lang="ru-RU" dirty="0" smtClean="0"/>
              <a:t>лексика </a:t>
            </a:r>
            <a:r>
              <a:rPr lang="ru-RU" dirty="0"/>
              <a:t>– совокупность правил образования цепочек символов (лексем), образующих идентификаторы, операторы, операции и другие компоненты языка;</a:t>
            </a:r>
          </a:p>
          <a:p>
            <a:r>
              <a:rPr lang="ru-RU" dirty="0" smtClean="0"/>
              <a:t>синтаксис </a:t>
            </a:r>
            <a:r>
              <a:rPr lang="ru-RU" dirty="0"/>
              <a:t>– совокупность правил образования слов и предложений ЯП;</a:t>
            </a:r>
          </a:p>
          <a:p>
            <a:r>
              <a:rPr lang="ru-RU" dirty="0" smtClean="0"/>
              <a:t>семантика </a:t>
            </a:r>
            <a:r>
              <a:rPr lang="ru-RU" dirty="0"/>
              <a:t>– смысловое содержание слов и предложений ЯП.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18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 Системы программирования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разработки программ на ЯП необходима соответствующая система программирования.</a:t>
            </a:r>
          </a:p>
          <a:p>
            <a:r>
              <a:rPr lang="ru-RU" b="1" i="1" dirty="0"/>
              <a:t>Система программирования</a:t>
            </a:r>
            <a:r>
              <a:rPr lang="ru-RU" dirty="0"/>
              <a:t> – это совокупность средств разработки программ, обеспечивающих автоматизацию составления и отладки программ пользователя.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805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</TotalTime>
  <Words>456</Words>
  <Application>Microsoft Office PowerPoint</Application>
  <PresentationFormat>Экран (4:3)</PresentationFormat>
  <Paragraphs>82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Модульная</vt:lpstr>
      <vt:lpstr>Языки и системы программирования</vt:lpstr>
      <vt:lpstr>1. Поколения языков программирования</vt:lpstr>
      <vt:lpstr>Таблица  – Поколения ЯП</vt:lpstr>
      <vt:lpstr>2. Классификация ЯП</vt:lpstr>
      <vt:lpstr> ♥♥♥</vt:lpstr>
      <vt:lpstr> ♥♥♥</vt:lpstr>
      <vt:lpstr>3. Элементы ЯП</vt:lpstr>
      <vt:lpstr>Языки программирования имеют основные составляющие (элементы): </vt:lpstr>
      <vt:lpstr>4. Системы программирования</vt:lpstr>
      <vt:lpstr>Система программирования включает в себя, кроме ЯП: </vt:lpstr>
      <vt:lpstr> ♥♥♥</vt:lpstr>
      <vt:lpstr>Системы программирования классифицируют по 3 признакам: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Языки и системы программирования</dc:title>
  <dc:creator>Руфов С.А.</dc:creator>
  <cp:lastModifiedBy>Руфов С.А.</cp:lastModifiedBy>
  <cp:revision>2</cp:revision>
  <dcterms:created xsi:type="dcterms:W3CDTF">2021-09-13T06:01:50Z</dcterms:created>
  <dcterms:modified xsi:type="dcterms:W3CDTF">2021-09-13T06:23:29Z</dcterms:modified>
</cp:coreProperties>
</file>