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6"/>
  </p:notesMasterIdLst>
  <p:handoutMasterIdLst>
    <p:handoutMasterId r:id="rId27"/>
  </p:handoutMasterIdLst>
  <p:sldIdLst>
    <p:sldId id="280" r:id="rId3"/>
    <p:sldId id="281" r:id="rId4"/>
    <p:sldId id="282" r:id="rId5"/>
    <p:sldId id="619" r:id="rId6"/>
    <p:sldId id="620" r:id="rId7"/>
    <p:sldId id="283" r:id="rId8"/>
    <p:sldId id="284" r:id="rId9"/>
    <p:sldId id="285" r:id="rId10"/>
    <p:sldId id="286" r:id="rId11"/>
    <p:sldId id="287" r:id="rId12"/>
    <p:sldId id="288" r:id="rId13"/>
    <p:sldId id="617" r:id="rId14"/>
    <p:sldId id="618" r:id="rId15"/>
    <p:sldId id="291" r:id="rId16"/>
    <p:sldId id="292" r:id="rId17"/>
    <p:sldId id="293" r:id="rId18"/>
    <p:sldId id="583" r:id="rId19"/>
    <p:sldId id="603" r:id="rId20"/>
    <p:sldId id="295" r:id="rId21"/>
    <p:sldId id="296" r:id="rId22"/>
    <p:sldId id="401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B06713-66C2-4C31-A9BA-A58CC7C31274}">
          <p14:sldIdLst>
            <p14:sldId id="280"/>
            <p14:sldId id="281"/>
            <p14:sldId id="282"/>
          </p14:sldIdLst>
        </p14:section>
        <p14:section name="Partners" id="{75D710C9-C99F-4E5A-ADA5-1CBC6C64DC04}">
          <p14:sldIdLst>
            <p14:sldId id="619"/>
            <p14:sldId id="620"/>
          </p14:sldIdLst>
        </p14:section>
        <p14:section name="Course Objective" id="{192A9189-6D76-4A53-8F97-7C1469E08615}">
          <p14:sldIdLst>
            <p14:sldId id="283"/>
            <p14:sldId id="284"/>
            <p14:sldId id="285"/>
            <p14:sldId id="286"/>
            <p14:sldId id="287"/>
          </p14:sldIdLst>
        </p14:section>
        <p14:section name="Team" id="{4DFFFC8F-2DF9-4D56-AF7A-69D05EC9A3DF}">
          <p14:sldIdLst>
            <p14:sldId id="288"/>
            <p14:sldId id="617"/>
            <p14:sldId id="618"/>
          </p14:sldIdLst>
        </p14:section>
        <p14:section name="Course Organization" id="{CF10DE0D-1C52-4880-89A0-16D83C723D6E}">
          <p14:sldIdLst>
            <p14:sldId id="291"/>
            <p14:sldId id="292"/>
            <p14:sldId id="293"/>
            <p14:sldId id="583"/>
            <p14:sldId id="603"/>
            <p14:sldId id="295"/>
            <p14:sldId id="296"/>
          </p14:sldIdLst>
        </p14:section>
        <p14:section name="Conclusion" id="{5404AF5D-2180-4C81-A701-5A1A563AF3B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87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93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90DB55-8246-483F-8D86-DA74CD8B2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9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3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3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E22912-A834-49E0-AC59-3045AB797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03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7A11A6-AF0A-4C8C-9938-F6268300F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562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902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3047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2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73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42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26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94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95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66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5211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00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softuni.bg/trainings/3842/csharp-advanced-september-2022" TargetMode="External"/><Relationship Id="rId7" Type="http://schemas.openxmlformats.org/officeDocument/2006/relationships/hyperlink" Target="https://www.facebook.com/groups/CsharpAdvancedSeptember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softuni.bg/forum/categories/30/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277370"/>
            <a:ext cx="11083636" cy="970919"/>
          </a:xfrm>
        </p:spPr>
        <p:txBody>
          <a:bodyPr>
            <a:normAutofit/>
          </a:bodyPr>
          <a:lstStyle/>
          <a:p>
            <a:r>
              <a:rPr lang="en-US" sz="5400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449000"/>
            <a:ext cx="10326000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start</a:t>
            </a:r>
            <a:endParaRPr lang="bg-BG" sz="3200" dirty="0"/>
          </a:p>
          <a:p>
            <a:pPr lvl="1"/>
            <a:r>
              <a:rPr lang="en-US" sz="3000" dirty="0"/>
              <a:t>Multiple choice with </a:t>
            </a:r>
            <a:r>
              <a:rPr lang="en-US" sz="3000" b="1" dirty="0">
                <a:solidFill>
                  <a:schemeClr val="bg1"/>
                </a:solidFill>
              </a:rPr>
              <a:t>1 or more</a:t>
            </a:r>
            <a:r>
              <a:rPr lang="en-US" sz="3000" dirty="0"/>
              <a:t> correct answers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practical</a:t>
            </a:r>
            <a:r>
              <a:rPr lang="en-US" sz="3200" dirty="0"/>
              <a:t> exam and </a:t>
            </a:r>
            <a:r>
              <a:rPr lang="en-US" sz="3200" b="1" dirty="0">
                <a:solidFill>
                  <a:schemeClr val="bg1"/>
                </a:solidFill>
              </a:rPr>
              <a:t>30 minutes after it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sz="3000" dirty="0"/>
              <a:t>Advice: Start it when you </a:t>
            </a:r>
            <a:r>
              <a:rPr lang="en-GB" sz="3000" b="1" dirty="0">
                <a:solidFill>
                  <a:schemeClr val="bg1"/>
                </a:solidFill>
              </a:rPr>
              <a:t>finish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B511D6-1DE4-40B4-A7F0-F947C14FCB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0675983-3784-6A9B-A047-7E82F86C01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Your Trainers and Mentors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66DF4-0D74-4D08-A504-336A7D97E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Team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Manager</a:t>
            </a:r>
            <a:r>
              <a:rPr lang="bg-BG" b="1" dirty="0"/>
              <a:t>, </a:t>
            </a:r>
            <a:r>
              <a:rPr lang="en-US" b="1" dirty="0"/>
              <a:t>Software Engineering</a:t>
            </a:r>
            <a:r>
              <a:rPr lang="bg-BG" dirty="0"/>
              <a:t> </a:t>
            </a:r>
            <a:r>
              <a:rPr lang="en-US" dirty="0"/>
              <a:t>@ </a:t>
            </a:r>
            <a:r>
              <a:rPr lang="en-US" b="1" dirty="0"/>
              <a:t>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</a:t>
            </a:r>
            <a:r>
              <a:rPr lang="en-US" b="1" dirty="0"/>
              <a:t>Amazon</a:t>
            </a:r>
          </a:p>
          <a:p>
            <a:pPr>
              <a:buClr>
                <a:schemeClr val="tx1"/>
              </a:buClr>
            </a:pPr>
            <a:r>
              <a:rPr lang="en-US" b="1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bg-BG" dirty="0"/>
              <a:t>9</a:t>
            </a:r>
            <a:r>
              <a:rPr lang="en-US" dirty="0"/>
              <a:t>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920837" y="1820308"/>
            <a:ext cx="4025163" cy="4713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8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Georgi Inkov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C# Web Developer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8 years </a:t>
            </a:r>
            <a:r>
              <a:rPr lang="en-US" dirty="0"/>
              <a:t>experience in </a:t>
            </a:r>
            <a:r>
              <a:rPr lang="en-US" b="1" dirty="0"/>
              <a:t>.NET ecosystem</a:t>
            </a:r>
            <a:endParaRPr lang="en-US" sz="3200" b="1" dirty="0"/>
          </a:p>
          <a:p>
            <a:pPr lvl="1">
              <a:lnSpc>
                <a:spcPct val="120000"/>
              </a:lnSpc>
            </a:pPr>
            <a:r>
              <a:rPr lang="en-US" b="1" dirty="0"/>
              <a:t>Graduated</a:t>
            </a:r>
            <a:r>
              <a:rPr lang="en-US" dirty="0"/>
              <a:t> the </a:t>
            </a:r>
            <a:r>
              <a:rPr lang="en-US" b="1" dirty="0"/>
              <a:t>first</a:t>
            </a:r>
            <a:r>
              <a:rPr lang="en-US" dirty="0"/>
              <a:t> class @ </a:t>
            </a:r>
            <a:r>
              <a:rPr lang="en-US" dirty="0" err="1"/>
              <a:t>SoftUni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dirty="0"/>
              <a:t>Worked in </a:t>
            </a:r>
            <a:r>
              <a:rPr lang="en-US" b="1" dirty="0" err="1"/>
              <a:t>Cashwave</a:t>
            </a:r>
            <a:r>
              <a:rPr lang="en-US" dirty="0"/>
              <a:t>, </a:t>
            </a:r>
            <a:r>
              <a:rPr lang="en-US" b="1" dirty="0" err="1"/>
              <a:t>Vivacom</a:t>
            </a:r>
            <a:r>
              <a:rPr lang="en-US" dirty="0"/>
              <a:t> &amp; </a:t>
            </a:r>
            <a:r>
              <a:rPr lang="en-US" b="1" dirty="0"/>
              <a:t>Fourth</a:t>
            </a:r>
            <a:endParaRPr lang="bg-BG" b="1" dirty="0"/>
          </a:p>
          <a:p>
            <a:pPr lvl="1">
              <a:lnSpc>
                <a:spcPct val="120000"/>
              </a:lnSpc>
            </a:pPr>
            <a:r>
              <a:rPr lang="en-US" dirty="0"/>
              <a:t>Now works as a back-end developer</a:t>
            </a:r>
          </a:p>
          <a:p>
            <a:pPr marL="442912" lvl="1" indent="0">
              <a:lnSpc>
                <a:spcPct val="120000"/>
              </a:lnSpc>
              <a:buNone/>
            </a:pPr>
            <a:r>
              <a:rPr lang="en-US" b="1" dirty="0"/>
              <a:t>    </a:t>
            </a:r>
            <a:r>
              <a:rPr lang="en-US" dirty="0"/>
              <a:t>@</a:t>
            </a:r>
            <a:r>
              <a:rPr lang="en-US" b="1" dirty="0"/>
              <a:t> </a:t>
            </a:r>
            <a:r>
              <a:rPr lang="en-US" b="1" dirty="0" err="1"/>
              <a:t>ScaleForce</a:t>
            </a:r>
            <a:r>
              <a:rPr lang="en-US" dirty="0"/>
              <a:t> (part of </a:t>
            </a:r>
            <a:r>
              <a:rPr lang="en-US" b="1" dirty="0" err="1"/>
              <a:t>Excitel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205" y="1404000"/>
            <a:ext cx="3629589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75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455" y="1477050"/>
            <a:ext cx="1589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13</a:t>
            </a:r>
            <a:r>
              <a:rPr lang="en-US" sz="2000" b="1" dirty="0"/>
              <a:t>-Sep-2022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53901" y="1428653"/>
            <a:ext cx="1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14-Dec-2022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141522" y="2844000"/>
            <a:ext cx="4834030" cy="335458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Start: 13-Sep-2022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</a:rPr>
              <a:t>22-Oct-2022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</a:t>
            </a:r>
            <a:r>
              <a:rPr lang="en-US" sz="2000" b="1" dirty="0">
                <a:solidFill>
                  <a:srgbClr val="FFFFFF"/>
                </a:solidFill>
              </a:rPr>
              <a:t>22-Oct-2022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Theoretical Exam Retake: 14-Dec-2022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14-Dec-2022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1146000" y="2203568"/>
            <a:ext cx="9720000" cy="2053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6000" y="196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810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10866000" y="195485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4161000" y="1487200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22-Oct-2022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b="1" dirty="0"/>
              <a:t>homework</a:t>
            </a:r>
            <a:r>
              <a:rPr lang="en-US" dirty="0"/>
              <a:t> is mainly work in class</a:t>
            </a:r>
          </a:p>
          <a:p>
            <a:pPr lvl="1"/>
            <a:r>
              <a:rPr lang="en-US" b="1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b="1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</a:t>
            </a:r>
            <a:r>
              <a:rPr lang="en-US" b="1" dirty="0"/>
              <a:t>judge system</a:t>
            </a:r>
          </a:p>
          <a:p>
            <a:pPr>
              <a:spcBef>
                <a:spcPts val="1200"/>
              </a:spcBef>
            </a:pPr>
            <a:r>
              <a:rPr lang="en-US" dirty="0"/>
              <a:t>Do your homework when it's due</a:t>
            </a:r>
          </a:p>
          <a:p>
            <a:pPr lvl="1"/>
            <a:r>
              <a:rPr lang="en-US" b="1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EDB812-875E-4739-934C-A7A2F06D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1154DC-C0AC-1A33-EE35-9CBC93969FC8}"/>
              </a:ext>
            </a:extLst>
          </p:cNvPr>
          <p:cNvGrpSpPr/>
          <p:nvPr/>
        </p:nvGrpSpPr>
        <p:grpSpPr>
          <a:xfrm>
            <a:off x="1776000" y="1773085"/>
            <a:ext cx="8465089" cy="4733915"/>
            <a:chOff x="1011627" y="1650693"/>
            <a:chExt cx="9311598" cy="5207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1650693"/>
              <a:ext cx="5207308" cy="52073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265381" y="1879027"/>
              <a:ext cx="2948472" cy="34559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9E4AE8-E6EF-49CD-943C-B0B0BE0F6DCC}"/>
                </a:ext>
              </a:extLst>
            </p:cNvPr>
            <p:cNvSpPr txBox="1"/>
            <p:nvPr/>
          </p:nvSpPr>
          <p:spPr>
            <a:xfrm>
              <a:off x="1345461" y="2790699"/>
              <a:ext cx="2010914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Practical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  <a:br>
                <a:rPr lang="bg-BG" sz="2400" b="1" dirty="0"/>
              </a:br>
              <a:r>
                <a:rPr lang="bg-BG" sz="2400" b="1" dirty="0"/>
                <a:t>100%</a:t>
              </a:r>
              <a:endParaRPr 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555B9F-555F-4F25-9E77-9B48FC8B058F}"/>
                </a:ext>
              </a:extLst>
            </p:cNvPr>
            <p:cNvSpPr txBox="1"/>
            <p:nvPr/>
          </p:nvSpPr>
          <p:spPr>
            <a:xfrm>
              <a:off x="4675182" y="3961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245302">
              <a:off x="7120999" y="227028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5ED6E-1EBA-4D38-BE25-10051C8F2CC7}"/>
                </a:ext>
              </a:extLst>
            </p:cNvPr>
            <p:cNvSpPr txBox="1"/>
            <p:nvPr/>
          </p:nvSpPr>
          <p:spPr>
            <a:xfrm>
              <a:off x="8031000" y="3274523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Homework</a:t>
              </a:r>
              <a:br>
                <a:rPr lang="bg-BG" sz="2400" b="1" dirty="0"/>
              </a:br>
              <a:r>
                <a:rPr lang="bg-BG" sz="2400" b="1" dirty="0"/>
                <a:t>5%</a:t>
              </a:r>
              <a:r>
                <a:rPr lang="en-US" sz="2400" b="1" dirty="0"/>
                <a:t> (bonus)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D74F5-614C-2B35-55BC-7F9B489C9897}"/>
              </a:ext>
            </a:extLst>
          </p:cNvPr>
          <p:cNvGrpSpPr/>
          <p:nvPr/>
        </p:nvGrpSpPr>
        <p:grpSpPr>
          <a:xfrm>
            <a:off x="1506000" y="1798428"/>
            <a:ext cx="9100594" cy="5005572"/>
            <a:chOff x="1046625" y="1596693"/>
            <a:chExt cx="9467367" cy="5207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490" y="1596693"/>
              <a:ext cx="5207308" cy="52073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555B9F-555F-4F25-9E77-9B48FC8B058F}"/>
                </a:ext>
              </a:extLst>
            </p:cNvPr>
            <p:cNvSpPr txBox="1"/>
            <p:nvPr/>
          </p:nvSpPr>
          <p:spPr>
            <a:xfrm>
              <a:off x="4758753" y="3907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471004">
              <a:off x="7311766" y="184371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5ED6E-1EBA-4D38-BE25-10051C8F2CC7}"/>
                </a:ext>
              </a:extLst>
            </p:cNvPr>
            <p:cNvSpPr txBox="1"/>
            <p:nvPr/>
          </p:nvSpPr>
          <p:spPr>
            <a:xfrm>
              <a:off x="8257879" y="2928955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Theoretical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300379" y="1447916"/>
              <a:ext cx="2948472" cy="34559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E4AE8-E6EF-49CD-943C-B0B0BE0F6DCC}"/>
                </a:ext>
              </a:extLst>
            </p:cNvPr>
            <p:cNvSpPr txBox="1"/>
            <p:nvPr/>
          </p:nvSpPr>
          <p:spPr>
            <a:xfrm>
              <a:off x="1385340" y="2577971"/>
              <a:ext cx="1959520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300" b="1" dirty="0"/>
                <a:t>Practical </a:t>
              </a:r>
              <a:br>
                <a:rPr lang="en-US" sz="2300" b="1" dirty="0"/>
              </a:br>
              <a:r>
                <a:rPr lang="en-US" sz="2300" b="1" dirty="0"/>
                <a:t>Exam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2348" y="1090488"/>
            <a:ext cx="11818096" cy="570556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588" y="1668243"/>
            <a:ext cx="8805206" cy="88952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https://softuni.bg/trainings/3842/csharp-advanced-september-2022</a:t>
            </a:r>
            <a:endParaRPr lang="en-US" sz="21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9588" y="3095287"/>
            <a:ext cx="8799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228" y="3157629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540" y="1425759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43382" y="4482452"/>
            <a:ext cx="8799000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hlinkClick r:id="rId7"/>
              </a:rPr>
              <a:t>https://www.facebook.com/groups/CsharpAdvancedSeptember2022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28" y="4784629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43382" y="5811523"/>
            <a:ext cx="880520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hlinkClick r:id="rId9"/>
              </a:rPr>
              <a:t>https://www.facebook.com/groups/SoftUniCSharpCommunity/</a:t>
            </a:r>
            <a:endParaRPr lang="en-US" sz="5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9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422934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2018, ISBN 9786190007784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hlinkClick r:id="rId2"/>
              </a:rPr>
              <a:t>www.introprogramming.info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C# Programming courses @ SoftUni.bg </a:t>
            </a:r>
            <a:br>
              <a:rPr lang="en-GB" dirty="0"/>
            </a:br>
            <a:r>
              <a:rPr lang="en-GB" dirty="0"/>
              <a:t>partially follow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621947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057B4E8-031F-4C21-ACA6-B30283F42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01DCA2-4B74-9DF0-FE7B-A80927D4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4" y="3762293"/>
            <a:ext cx="1224292" cy="17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760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66D960-336D-48D7-A32F-A152A7AED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D98669-AB55-47E6-AE13-393949D1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52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13372" y="4744108"/>
            <a:ext cx="9965257" cy="844892"/>
          </a:xfrm>
        </p:spPr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47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639" y="1108911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</a:t>
            </a:r>
            <a:r>
              <a:rPr lang="en-GB" dirty="0">
                <a:latin typeface="+mj-lt"/>
              </a:rPr>
              <a:t>with 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EF0B65-8D97-485D-84EB-22F77E365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59297"/>
            <a:ext cx="985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Stacks</a:t>
            </a:r>
            <a:r>
              <a:rPr lang="en-US" sz="3000" dirty="0">
                <a:latin typeface="+mj-lt"/>
              </a:rPr>
              <a:t>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queues </a:t>
            </a:r>
            <a:r>
              <a:rPr lang="en-US" sz="3000" dirty="0">
                <a:latin typeface="+mj-lt"/>
              </a:rPr>
              <a:t>and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multidimensional 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Getting familiar with </a:t>
            </a:r>
            <a:r>
              <a:rPr lang="en-US" sz="3200" b="1" dirty="0">
                <a:solidFill>
                  <a:schemeClr val="bg1"/>
                </a:solidFill>
              </a:rPr>
              <a:t>streams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bg1"/>
                </a:solidFill>
              </a:rPr>
              <a:t>custom</a:t>
            </a:r>
            <a:r>
              <a:rPr lang="en-US" sz="3200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List&lt;T&gt;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Stack&lt;T&gt;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LinkedList&lt;T&gt;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Simple</a:t>
            </a:r>
            <a:r>
              <a:rPr lang="en-US" sz="3200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Sorting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84272"/>
            <a:ext cx="10129234" cy="59197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3 practical problems for 4 hours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The first two problems may include: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Stacks and Queues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Multidimensional Arrays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Dictionaries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Defining Classes</a:t>
            </a:r>
            <a:endParaRPr lang="en-GB" sz="2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Automated judge system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hlinkClick r:id="rId2"/>
              </a:rPr>
              <a:t>http://judge.softuni.bg</a:t>
            </a:r>
            <a:endParaRPr lang="en-GB" sz="2800" b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Solutions are evaluated for correctness only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7CCB8B-0679-4985-9103-15FFAB9E21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</TotalTime>
  <Words>883</Words>
  <Application>Microsoft Office PowerPoint</Application>
  <PresentationFormat>Widescreen</PresentationFormat>
  <Paragraphs>166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C# Advanced</vt:lpstr>
      <vt:lpstr>Table of Contents</vt:lpstr>
      <vt:lpstr>Have a Question?</vt:lpstr>
      <vt:lpstr>SoftUni Diamond Partners</vt:lpstr>
      <vt:lpstr>Educational Partners</vt:lpstr>
      <vt:lpstr>Course Objectives</vt:lpstr>
      <vt:lpstr>C# Advanced Module Goals</vt:lpstr>
      <vt:lpstr>C# Advanced Course Goals</vt:lpstr>
      <vt:lpstr>Practical Programming Exam</vt:lpstr>
      <vt:lpstr>Theoretical Exam</vt:lpstr>
      <vt:lpstr>The Team</vt:lpstr>
      <vt:lpstr>Viktor Dakov</vt:lpstr>
      <vt:lpstr>Georgi Inkov</vt:lpstr>
      <vt:lpstr>Course Organization</vt:lpstr>
      <vt:lpstr>C# Advanced Course – Timeline</vt:lpstr>
      <vt:lpstr>Homework Assignments &amp; Exercises</vt:lpstr>
      <vt:lpstr>SoftUni Certificate</vt:lpstr>
      <vt:lpstr>CPE Certificate</vt:lpstr>
      <vt:lpstr>Course Web Site, Forum and FB Group</vt:lpstr>
      <vt:lpstr>The Free C# Fundamentals Textbook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Node.js &amp; ExpressJS Fundamentals - Practical Training Course @ SoftUni</dc:subject>
  <dc:creator>Software University</dc:creator>
  <cp:keywords>C#;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Diyan Petrov</cp:lastModifiedBy>
  <cp:revision>106</cp:revision>
  <dcterms:created xsi:type="dcterms:W3CDTF">2018-05-23T13:08:44Z</dcterms:created>
  <dcterms:modified xsi:type="dcterms:W3CDTF">2022-09-13T13:17:55Z</dcterms:modified>
  <cp:category>programming;education;software engineering;software development</cp:category>
</cp:coreProperties>
</file>