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093CD4D-8558-4776-BDCD-15958024BACF}">
          <p14:sldIdLst>
            <p14:sldId id="256"/>
            <p14:sldId id="257"/>
          </p14:sldIdLst>
        </p14:section>
        <p14:section name="Руководство пользователя" id="{1FCA11EB-4031-4642-BAFC-E2F3468747F1}">
          <p14:sldIdLst>
            <p14:sldId id="258"/>
          </p14:sldIdLst>
        </p14:section>
        <p14:section name="Интерфейс приложения" id="{F02E7E20-05EB-48D8-A31B-E39E7D86F4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Клиентское приложение" id="{BBD617AF-9A67-4F85-9A11-198435E2BE05}">
          <p14:sldIdLst>
            <p14:sldId id="269"/>
            <p14:sldId id="270"/>
            <p14:sldId id="271"/>
            <p14:sldId id="272"/>
            <p14:sldId id="273"/>
          </p14:sldIdLst>
        </p14:section>
        <p14:section name="Руководство администратора" id="{70A16BD0-AA7D-4883-8A4E-AD1F05DACFFD}">
          <p14:sldIdLst>
            <p14:sldId id="274"/>
          </p14:sldIdLst>
        </p14:section>
        <p14:section name="Сервер" id="{E2B7099D-94A7-413C-956F-F5892A093EAF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База данных" id="{08BBED05-F45C-44EC-8FC6-CA9E469EC3CE}">
          <p14:sldIdLst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DAE62-5C41-46C9-ABE1-7BC88439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12E690-34BC-4939-A7A1-A5C07DD4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2CCAE-3D61-48C3-8AC4-3721E0BF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02855-09B7-46BB-9BB4-C32F733E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94B1C-6FE7-472B-B478-31A9B41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41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9080C-8C87-4C3A-9ABD-44C6ADFA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E4E45-8D49-489F-9DCC-6C7A0C0FD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103C3-DCB1-4A8F-882A-E179BE5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CE318-A178-4D85-9CDD-77D655D2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FFF28-48A5-409F-853E-8020E404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8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2F234-B9D9-4154-A03A-8033B4C6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D20BC7-31CF-48B5-AD4A-FB1028A79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2621E-427D-4943-987E-5BAAE945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CE3D4-14CF-4BDF-A185-97BFF253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6B60F-9FB6-4A93-BAAA-8CC51CB4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9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0DD71-C13E-40B7-94B3-7D2D49FD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3B965-6E1F-47CC-B078-7445E6E6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D8E61-895F-47D8-A782-199F4BB8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A6F36-3957-47C5-968E-F9FB90CA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16FEC-75AD-4352-ADF6-2CC635B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A5DD-2B79-4B5B-BFD6-DE008CFD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C0162-BF5F-4A8F-A522-E6748B0A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BB06E-F663-4C5B-8C04-C8D9292A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1E408-F3D7-46B5-9AE2-CD135E29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1D0DB-6F07-4A73-BD19-B34E4BC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F956-0C2C-4761-A0F8-BFE7E9D1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AE496-986D-4F12-AB36-9A10F0F6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E45C7-73E9-4721-9613-3A61AB2E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F49758-7A30-4D04-9DBB-FA6E9CEE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AE80C3-510E-4736-B09E-9B21C4C0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659F6-CE89-425B-BB55-098B3962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203B1-D9D3-43B8-BD69-543E62F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9DE40-6914-4F94-B288-B2A1F358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F48D36-55B3-4533-86CA-23A698E7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A84444-0C22-4A42-A7B4-EB06BF8B4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248452-773D-427A-A13D-4DDABD9B1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86EC4C-F436-4039-8C03-D18E86B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59FC96-1BF4-4D88-BFF2-AC3FBA0D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B0B979-C831-450B-9820-3971B57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70C9C-0CDE-4606-8E76-A31A63D9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E3D741-EA5D-443A-A163-1DF68FAB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45EF99-B7DB-40FA-A150-40EBBF51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7AAF72-09EE-4153-B710-5F69009C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414E44-EC4A-4868-8762-FDE4C3EC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8BBBEF-67B5-4D44-BDDD-9F44050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44392E-30D3-4982-AFEC-D0D0F51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6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5CEC4-00C0-465D-98FB-902FD7F5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6ED5C-592C-40C8-823A-9B34D6EF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3649A6-CC09-4DB0-A0AF-D0FEA3A0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6A8D0B-914D-4233-A0F2-CEFBF1F2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086A8-0360-42DE-AA4F-3C063F75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A79BC4-486B-4BAB-9A95-C82E0B1B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60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E82A6-C50D-46E2-9D8D-CCC47D01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183242-E277-4F4C-984B-A98C3C5F5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CD3D8C-ACFF-48B0-922E-7FDD82BD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429FCB-9111-4510-94BB-DC593FE0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AA2AC4-3F6F-4390-B054-6E87535C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44417-6E3C-4675-B577-55E6035C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5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36B5-3AA0-4C2C-803B-88A46EB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C5448C-7A73-4754-AF9A-01E2542B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C06C2-90C9-41F8-9479-992E3EE9A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CBDA-7882-4361-BC11-725B6278DAB5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91246-F4D7-428E-BC5F-5BFE7BE4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DDE5C-EC52-477B-BCBB-5DD6E4C2F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EB5B-41BC-49E6-965D-AADBC431C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2.png"/><Relationship Id="rId7" Type="http://schemas.openxmlformats.org/officeDocument/2006/relationships/slide" Target="slide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A41C857-9753-4C5A-BB42-1E6FFEA90294}"/>
              </a:ext>
            </a:extLst>
          </p:cNvPr>
          <p:cNvSpPr/>
          <p:nvPr/>
        </p:nvSpPr>
        <p:spPr>
          <a:xfrm>
            <a:off x="9696000" y="5393426"/>
            <a:ext cx="2496000" cy="14645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50C64D-0EA1-4FF3-95D2-6FA6726C716D}"/>
              </a:ext>
            </a:extLst>
          </p:cNvPr>
          <p:cNvSpPr/>
          <p:nvPr/>
        </p:nvSpPr>
        <p:spPr>
          <a:xfrm>
            <a:off x="1776000" y="268357"/>
            <a:ext cx="8640000" cy="43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8865269-8B90-4DF0-803B-270A375A97C8}"/>
              </a:ext>
            </a:extLst>
          </p:cNvPr>
          <p:cNvSpPr txBox="1">
            <a:spLocks/>
          </p:cNvSpPr>
          <p:nvPr/>
        </p:nvSpPr>
        <p:spPr>
          <a:xfrm>
            <a:off x="7636565" y="5049078"/>
            <a:ext cx="4555435" cy="1808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100" dirty="0">
                <a:solidFill>
                  <a:schemeClr val="bg1"/>
                </a:solidFill>
              </a:rPr>
              <a:t>Разработал</a:t>
            </a:r>
            <a:r>
              <a:rPr lang="en-US" sz="3100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3100" dirty="0">
                <a:solidFill>
                  <a:schemeClr val="bg1"/>
                </a:solidFill>
              </a:rPr>
              <a:t>Ст. гр. ПИ-20а</a:t>
            </a:r>
          </a:p>
          <a:p>
            <a:pPr algn="r"/>
            <a:r>
              <a:rPr lang="ru-RU" sz="3100" dirty="0">
                <a:solidFill>
                  <a:schemeClr val="bg1"/>
                </a:solidFill>
              </a:rPr>
              <a:t>Коржов А. В.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CE08031-43C7-4728-8B49-698CFB70CB22}"/>
              </a:ext>
            </a:extLst>
          </p:cNvPr>
          <p:cNvSpPr/>
          <p:nvPr/>
        </p:nvSpPr>
        <p:spPr>
          <a:xfrm>
            <a:off x="2496000" y="907567"/>
            <a:ext cx="7200000" cy="28800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4E1ABD-A3DB-4E30-8476-1717C368D20A}"/>
              </a:ext>
            </a:extLst>
          </p:cNvPr>
          <p:cNvSpPr/>
          <p:nvPr/>
        </p:nvSpPr>
        <p:spPr>
          <a:xfrm>
            <a:off x="5259561" y="268358"/>
            <a:ext cx="1672878" cy="639210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B1AB8-EF28-4A58-B775-CA672BEC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3426"/>
            <a:ext cx="9144000" cy="263462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РУКОВОДСТВО ПОЛЬЗОВАТЕЛЯ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sz="3100" dirty="0">
                <a:solidFill>
                  <a:schemeClr val="bg1"/>
                </a:solidFill>
              </a:rPr>
              <a:t>К продукту </a:t>
            </a:r>
            <a:r>
              <a:rPr lang="en-US" sz="3100" dirty="0" err="1">
                <a:solidFill>
                  <a:schemeClr val="bg1"/>
                </a:solidFill>
              </a:rPr>
              <a:t>PPPI_Block_Game</a:t>
            </a:r>
            <a:endParaRPr lang="ru-RU" sz="31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D83188-4EC5-42ED-AB4B-167B525DC900}"/>
              </a:ext>
            </a:extLst>
          </p:cNvPr>
          <p:cNvSpPr/>
          <p:nvPr/>
        </p:nvSpPr>
        <p:spPr>
          <a:xfrm>
            <a:off x="5259561" y="3745671"/>
            <a:ext cx="1672878" cy="80506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BB9DD46-7AB6-4B1D-960F-522434069470}"/>
              </a:ext>
            </a:extLst>
          </p:cNvPr>
          <p:cNvSpPr/>
          <p:nvPr/>
        </p:nvSpPr>
        <p:spPr>
          <a:xfrm>
            <a:off x="1776000" y="1945032"/>
            <a:ext cx="719896" cy="80506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FD9CE0-4265-4EFD-9283-7789F923FB0E}"/>
              </a:ext>
            </a:extLst>
          </p:cNvPr>
          <p:cNvSpPr/>
          <p:nvPr/>
        </p:nvSpPr>
        <p:spPr>
          <a:xfrm>
            <a:off x="9696000" y="2025822"/>
            <a:ext cx="719896" cy="80506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4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9777DC-3F78-4797-834C-709CBE9100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00DFDA-39E7-4565-933B-125D996C9916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336F0D6-1F5D-41D0-83FE-EDDED42D2703}"/>
              </a:ext>
            </a:extLst>
          </p:cNvPr>
          <p:cNvSpPr txBox="1">
            <a:spLocks/>
          </p:cNvSpPr>
          <p:nvPr/>
        </p:nvSpPr>
        <p:spPr>
          <a:xfrm>
            <a:off x="3091069" y="280530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Окно настроек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7C6F3F8-B3CB-407F-B361-05C65E0DFBF8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6606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Окно настроек содержит элементы, которые пользователь может изменить.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данном окне содержится кнопки для управления музыкой, музыкальными эффектами, языком, а также кнопка управления аккаунтом и выходом в главное меню.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Более детальная информация расположена в разделе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Настройки приложения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4B3769E-4ACD-4AE2-9DA3-84992476202D}"/>
              </a:ext>
            </a:extLst>
          </p:cNvPr>
          <p:cNvSpPr txBox="1">
            <a:spLocks/>
          </p:cNvSpPr>
          <p:nvPr/>
        </p:nvSpPr>
        <p:spPr>
          <a:xfrm>
            <a:off x="7806496" y="1132311"/>
            <a:ext cx="3547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chemeClr val="bg1"/>
                </a:solidFill>
              </a:rPr>
              <a:t>Смотреть также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hlinkClick r:id="rId2" action="ppaction://hlinksldjump"/>
            <a:extLst>
              <a:ext uri="{FF2B5EF4-FFF2-40B4-BE49-F238E27FC236}">
                <a16:creationId xmlns:a16="http://schemas.microsoft.com/office/drawing/2014/main" id="{CA6FCE67-EDF0-4155-9A5A-225C0B86748F}"/>
              </a:ext>
            </a:extLst>
          </p:cNvPr>
          <p:cNvSpPr/>
          <p:nvPr/>
        </p:nvSpPr>
        <p:spPr>
          <a:xfrm>
            <a:off x="8254447" y="226556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Настройки приложения</a:t>
            </a:r>
          </a:p>
        </p:txBody>
      </p:sp>
      <p:pic>
        <p:nvPicPr>
          <p:cNvPr id="9" name="Объект 8">
            <a:hlinkClick r:id="rId3" action="ppaction://hlinksldjump"/>
            <a:extLst>
              <a:ext uri="{FF2B5EF4-FFF2-40B4-BE49-F238E27FC236}">
                <a16:creationId xmlns:a16="http://schemas.microsoft.com/office/drawing/2014/main" id="{6B259993-08F0-49BE-A6D0-60BD4B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105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38798B-5531-4883-995D-176940C68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E35BBA-6D81-4697-8AC5-242754B6EE11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FD4614-19BB-4120-BD92-D5A35FCD0F2A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Меню изменения сложности игры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FE594F1-D0EA-4654-BCE2-4DFB52A6F4C8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окно интерфейса разработано только для одиночной игры и содержит в себе элементы, позволяющие просматривать предыдущее время игры пользователя и максимальный рекорд, которого пользователь достиг.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Также данное меню содержит ползунок для изменения сложности игры от 1 до 9. В зависимости от сложности игры увеличивается скорость падения фигур и количество получаемых очков. Помимо данного ползунка данный интерфейс содержит кнопку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Начать игру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9C075F6F-16EA-49BB-9616-AAE1FEA6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856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C6555B-4552-421E-8326-458CFFA0A1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ACE430-5047-4CDA-84C5-E51DDEFDD3DF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BE688B5-4652-4433-BD40-A3F16B134DA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Язык приложения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2E3CB77-31B6-4025-8A03-9F3136C553C7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Приложение содержит в себе возможность изменения языковой раскладки. Основные языки приложения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русский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английский.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первом установке приложения </a:t>
            </a:r>
            <a:r>
              <a:rPr lang="en-US" dirty="0">
                <a:solidFill>
                  <a:schemeClr val="bg1"/>
                </a:solidFill>
              </a:rPr>
              <a:t>Block Game </a:t>
            </a:r>
            <a:r>
              <a:rPr lang="ru-RU" dirty="0">
                <a:solidFill>
                  <a:schemeClr val="bg1"/>
                </a:solidFill>
              </a:rPr>
              <a:t>устанавливается язык в зависимости от предустановленного языка в системе устройства. Если языка, установленного в системе, нет в приложении, то будет установлен английский язык, как наиболее используемый язык в мире.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смены языка необходимо зайти в настройки и нажать соответствующую кнопку.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BD9851E1-AE8A-43BD-84F2-A1CC04D19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071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7EE94F-6B30-411D-8503-0580C93E62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4E9A3FB-E54A-4901-A788-6E3615363DB8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AB3B0AE-C6F4-480F-B19D-5DF9C684002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Настройки приложения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8A3C59-2C3B-43CA-AA84-E8D1F343EF81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432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Настройки позволяют пользователю управлять некоторыми параметрами приложения на свое усмотрение. В системе предусмотрено меню настроек, в котором определены некоторые функции.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Управление музыкой. Позволяет пользователю включать и отключать музыку в приложении.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Управление музыкальными эффектами. Позволяет пользователю включать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выключать музыкальные эффекты во время игры.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Язык приложения. Позволяет пользователю изменять локализацию приложения.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Аккаунт пользователя. Данная настройка позволяет пользователям входить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выходить из аккаунта для многопользовательской игры.</a:t>
            </a:r>
          </a:p>
        </p:txBody>
      </p:sp>
      <p:pic>
        <p:nvPicPr>
          <p:cNvPr id="7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2D7BB92-8E4B-4135-A315-99079029E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313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Клиентское приложение</a:t>
            </a:r>
          </a:p>
        </p:txBody>
      </p:sp>
      <p:pic>
        <p:nvPicPr>
          <p:cNvPr id="6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F432314-5BF9-4FAF-B33A-31CDA7A6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5711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Клиентское приложение обеспечивает пользователю возможность переключения между окнами приложения, а также изменять настройки приложения, обеспечивает логику игры, подключение к серверу, сохраняет данные пользователя.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Приложение получает команды от пользователя, после чего выполняет определённое действие.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B10A77-04AE-4349-9DC0-1479297222AA}"/>
              </a:ext>
            </a:extLst>
          </p:cNvPr>
          <p:cNvSpPr txBox="1">
            <a:spLocks/>
          </p:cNvSpPr>
          <p:nvPr/>
        </p:nvSpPr>
        <p:spPr>
          <a:xfrm>
            <a:off x="8507058" y="819421"/>
            <a:ext cx="1896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Меню</a:t>
            </a:r>
          </a:p>
        </p:txBody>
      </p:sp>
      <p:sp>
        <p:nvSpPr>
          <p:cNvPr id="10" name="Прямоугольник 9">
            <a:hlinkClick r:id="rId4" action="ppaction://hlinksldjump"/>
            <a:extLst>
              <a:ext uri="{FF2B5EF4-FFF2-40B4-BE49-F238E27FC236}">
                <a16:creationId xmlns:a16="http://schemas.microsoft.com/office/drawing/2014/main" id="{E1409CA3-28B9-4A61-9D13-1FE6A053A852}"/>
              </a:ext>
            </a:extLst>
          </p:cNvPr>
          <p:cNvSpPr/>
          <p:nvPr/>
        </p:nvSpPr>
        <p:spPr>
          <a:xfrm>
            <a:off x="8129999" y="199339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Подключение к серверу</a:t>
            </a:r>
          </a:p>
        </p:txBody>
      </p:sp>
      <p:sp>
        <p:nvSpPr>
          <p:cNvPr id="11" name="Прямоугольник 10">
            <a:hlinkClick r:id="rId5" action="ppaction://hlinksldjump"/>
            <a:extLst>
              <a:ext uri="{FF2B5EF4-FFF2-40B4-BE49-F238E27FC236}">
                <a16:creationId xmlns:a16="http://schemas.microsoft.com/office/drawing/2014/main" id="{2623E053-DA8C-4257-A300-8E897EDD5075}"/>
              </a:ext>
            </a:extLst>
          </p:cNvPr>
          <p:cNvSpPr/>
          <p:nvPr/>
        </p:nvSpPr>
        <p:spPr>
          <a:xfrm>
            <a:off x="8129999" y="2973948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Переключение между окнами и изменение настроек</a:t>
            </a:r>
          </a:p>
        </p:txBody>
      </p:sp>
      <p:sp>
        <p:nvSpPr>
          <p:cNvPr id="12" name="Прямоугольник 11">
            <a:hlinkClick r:id="rId6" action="ppaction://hlinksldjump"/>
            <a:extLst>
              <a:ext uri="{FF2B5EF4-FFF2-40B4-BE49-F238E27FC236}">
                <a16:creationId xmlns:a16="http://schemas.microsoft.com/office/drawing/2014/main" id="{20E9C61E-7E96-4047-A72F-74E9EDAACADA}"/>
              </a:ext>
            </a:extLst>
          </p:cNvPr>
          <p:cNvSpPr/>
          <p:nvPr/>
        </p:nvSpPr>
        <p:spPr>
          <a:xfrm>
            <a:off x="8129999" y="3961066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Управление логикой игры</a:t>
            </a:r>
          </a:p>
        </p:txBody>
      </p:sp>
      <p:sp>
        <p:nvSpPr>
          <p:cNvPr id="13" name="Прямоугольник 12">
            <a:hlinkClick r:id="rId7" action="ppaction://hlinksldjump"/>
            <a:extLst>
              <a:ext uri="{FF2B5EF4-FFF2-40B4-BE49-F238E27FC236}">
                <a16:creationId xmlns:a16="http://schemas.microsoft.com/office/drawing/2014/main" id="{7B78B4A3-BFEA-4D44-90D3-BEED4B885836}"/>
              </a:ext>
            </a:extLst>
          </p:cNvPr>
          <p:cNvSpPr/>
          <p:nvPr/>
        </p:nvSpPr>
        <p:spPr>
          <a:xfrm>
            <a:off x="8129580" y="4906435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552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3091069" y="414820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Подключение к серверу</a:t>
            </a:r>
          </a:p>
        </p:txBody>
      </p:sp>
      <p:pic>
        <p:nvPicPr>
          <p:cNvPr id="6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F432314-5BF9-4FAF-B33A-31CDA7A6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194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Клиентское приложение обеспечивает автоматическое подключение к серверу, в случае, если на устройстве включен </a:t>
            </a:r>
            <a:r>
              <a:rPr lang="en-US" dirty="0">
                <a:solidFill>
                  <a:schemeClr val="bg1"/>
                </a:solidFill>
              </a:rPr>
              <a:t>Wi-Fi.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случае, если при запуске приложения </a:t>
            </a:r>
            <a:r>
              <a:rPr lang="en-US" dirty="0">
                <a:solidFill>
                  <a:schemeClr val="bg1"/>
                </a:solidFill>
              </a:rPr>
              <a:t>Wi-Fi</a:t>
            </a:r>
            <a:r>
              <a:rPr lang="ru-RU" dirty="0">
                <a:solidFill>
                  <a:schemeClr val="bg1"/>
                </a:solidFill>
              </a:rPr>
              <a:t> отключен, то приложение запросит подключение при выборе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Многопользовательская игра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Также благодаря подключению к серверу обеспечивается синхронизация между пользователями во время игры.</a:t>
            </a:r>
          </a:p>
        </p:txBody>
      </p:sp>
    </p:spTree>
    <p:extLst>
      <p:ext uri="{BB962C8B-B14F-4D97-AF65-F5344CB8AC3E}">
        <p14:creationId xmlns:p14="http://schemas.microsoft.com/office/powerpoint/2010/main" val="6413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1"/>
                </a:solidFill>
              </a:rPr>
              <a:t>Переключение между окнами и изменение настроек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Клиентское приложение обеспечивает логику переключения между всеми окнами приложения.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Каждое окно в приложении содержит свой идентификационный номер, который позволяет клиентскому приложению быстро находить нужное окно и переключаться на него.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Логика изменения настроек закреплена также в клиентском приложении, что позволяет пользователю всегда запускать приложении с теми параметрами, которые он установил.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8C7C3F10-2E1D-4D5F-9A1D-D0BCA176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437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Управление логикой игры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3731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Клиент обеспечивает пользователям логику игры, благодаря чему все фигуры всегда корректно могут быть перемещены, перевернуты, или быстро опущены на низ игрового поля.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Также клиентское приложение содержит механизм подсчёта очков игрока, высчитывание игрового времени, установки скорости падения блоков.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CDBDA13-472E-41E3-8FAB-F787F5354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389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4228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Сохранение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Клиентское приложение содержит механизм сохранения игровых данных пользователя в файлах системы.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Все сохранённые данные защищены от изменений и имеют зашифрованное представление.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 данным, которые сохраняет клиент, относится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локальный рекорд по очкам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время последней игры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настройки приложения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данные аккаунта пользователя.</a:t>
            </a: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CCB3EC1-84DD-4A7D-A943-F66FFA113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372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327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Руководство администратора</a:t>
            </a:r>
          </a:p>
        </p:txBody>
      </p:sp>
      <p:pic>
        <p:nvPicPr>
          <p:cNvPr id="6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F432314-5BF9-4FAF-B33A-31CDA7A6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5652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руководство описывает работу компонентов, которые недоступны для просмотра обычным пользователям.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Block Game </a:t>
            </a:r>
            <a:r>
              <a:rPr lang="ru-RU" dirty="0">
                <a:solidFill>
                  <a:schemeClr val="bg1"/>
                </a:solidFill>
              </a:rPr>
              <a:t>содержит сервер - механизм, который недоступен для редактирования обычным пользователям и доступ к которому полностью защищён.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Сервер, в свою очередь, оснащен базой данных, которая хранит в себе данные пользователей для сохранения их прогресса и переноса на другие устройства.</a:t>
            </a:r>
          </a:p>
          <a:p>
            <a:pPr marL="514350" indent="-51435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7E81452F-CBD2-4BEC-B4BA-E4B34359B3CC}"/>
              </a:ext>
            </a:extLst>
          </p:cNvPr>
          <p:cNvSpPr/>
          <p:nvPr/>
        </p:nvSpPr>
        <p:spPr>
          <a:xfrm>
            <a:off x="8502169" y="1690687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sp>
        <p:nvSpPr>
          <p:cNvPr id="9" name="Прямоугольник 8">
            <a:hlinkClick r:id="rId5" action="ppaction://hlinksldjump"/>
            <a:extLst>
              <a:ext uri="{FF2B5EF4-FFF2-40B4-BE49-F238E27FC236}">
                <a16:creationId xmlns:a16="http://schemas.microsoft.com/office/drawing/2014/main" id="{1AD38D5D-43DD-49CF-A9C2-A3AC86E50070}"/>
              </a:ext>
            </a:extLst>
          </p:cNvPr>
          <p:cNvSpPr/>
          <p:nvPr/>
        </p:nvSpPr>
        <p:spPr>
          <a:xfrm>
            <a:off x="8502168" y="448231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77888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51C50F-5C69-47A9-831C-F5A09EA96C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2CF4D-119D-456E-B1AC-8A7CD99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Добро пожаловать!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34BEE-819F-4FF8-9566-5CEB25BC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88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руководство пользователя разбито на две части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Для пользователя.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Для администратора (</a:t>
            </a:r>
            <a:r>
              <a:rPr lang="ru-RU">
                <a:solidFill>
                  <a:schemeClr val="bg1"/>
                </a:solidFill>
              </a:rPr>
              <a:t>хоста).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1FE057-5C6D-4116-B005-7732DFE95D14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73F3BB-CC5B-472F-954E-1B5B1291EDB0}"/>
              </a:ext>
            </a:extLst>
          </p:cNvPr>
          <p:cNvSpPr txBox="1">
            <a:spLocks/>
          </p:cNvSpPr>
          <p:nvPr/>
        </p:nvSpPr>
        <p:spPr>
          <a:xfrm>
            <a:off x="1294435" y="3338512"/>
            <a:ext cx="96031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bg1"/>
                </a:solidFill>
              </a:rPr>
              <a:t>Выберите руководство к которому необходимо перейти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hlinkClick r:id="rId2" action="ppaction://hlinksldjump"/>
            <a:extLst>
              <a:ext uri="{FF2B5EF4-FFF2-40B4-BE49-F238E27FC236}">
                <a16:creationId xmlns:a16="http://schemas.microsoft.com/office/drawing/2014/main" id="{51C450C8-1A13-400D-828D-5D0593D3E007}"/>
              </a:ext>
            </a:extLst>
          </p:cNvPr>
          <p:cNvSpPr/>
          <p:nvPr/>
        </p:nvSpPr>
        <p:spPr>
          <a:xfrm>
            <a:off x="1294434" y="485307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пользователя</a:t>
            </a:r>
          </a:p>
        </p:txBody>
      </p:sp>
      <p:sp>
        <p:nvSpPr>
          <p:cNvPr id="9" name="Прямоугольник 8">
            <a:hlinkClick r:id="rId3" action="ppaction://hlinksldjump"/>
            <a:extLst>
              <a:ext uri="{FF2B5EF4-FFF2-40B4-BE49-F238E27FC236}">
                <a16:creationId xmlns:a16="http://schemas.microsoft.com/office/drawing/2014/main" id="{907CB6CB-FE5B-47F3-8FD3-5EFDB6BDE1A4}"/>
              </a:ext>
            </a:extLst>
          </p:cNvPr>
          <p:cNvSpPr/>
          <p:nvPr/>
        </p:nvSpPr>
        <p:spPr>
          <a:xfrm>
            <a:off x="8246164" y="4799012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43284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200" y="365123"/>
            <a:ext cx="26485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6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F432314-5BF9-4FAF-B33A-31CDA7A6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5652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 это центральных компонент для того, чтобы обеспечить пользователям возможность игры по сети.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 содержит механизмы создания игровых сессий, уничтожения игровых сессий, синхронизации между игроками, логики игры между несколькими пользователями, а также содержит элементы связи с базой данных.</a:t>
            </a:r>
          </a:p>
        </p:txBody>
      </p:sp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7E81452F-CBD2-4BEC-B4BA-E4B34359B3CC}"/>
              </a:ext>
            </a:extLst>
          </p:cNvPr>
          <p:cNvSpPr/>
          <p:nvPr/>
        </p:nvSpPr>
        <p:spPr>
          <a:xfrm>
            <a:off x="8129578" y="160609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игровых сессий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29A766E-419F-4E43-83F5-EB9AD0FB0125}"/>
              </a:ext>
            </a:extLst>
          </p:cNvPr>
          <p:cNvSpPr txBox="1">
            <a:spLocks/>
          </p:cNvSpPr>
          <p:nvPr/>
        </p:nvSpPr>
        <p:spPr>
          <a:xfrm>
            <a:off x="8507057" y="365124"/>
            <a:ext cx="1896444" cy="910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Меню</a:t>
            </a:r>
          </a:p>
        </p:txBody>
      </p:sp>
      <p:sp>
        <p:nvSpPr>
          <p:cNvPr id="11" name="Прямоугольник 10">
            <a:hlinkClick r:id="rId5" action="ppaction://hlinksldjump"/>
            <a:extLst>
              <a:ext uri="{FF2B5EF4-FFF2-40B4-BE49-F238E27FC236}">
                <a16:creationId xmlns:a16="http://schemas.microsoft.com/office/drawing/2014/main" id="{461FE7B6-1B41-430E-990F-D5B83A9C9D84}"/>
              </a:ext>
            </a:extLst>
          </p:cNvPr>
          <p:cNvSpPr/>
          <p:nvPr/>
        </p:nvSpPr>
        <p:spPr>
          <a:xfrm>
            <a:off x="8129578" y="258808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Уничтожение игровых сессий</a:t>
            </a:r>
          </a:p>
        </p:txBody>
      </p:sp>
      <p:sp>
        <p:nvSpPr>
          <p:cNvPr id="12" name="Прямоугольник 11">
            <a:hlinkClick r:id="rId6" action="ppaction://hlinksldjump"/>
            <a:extLst>
              <a:ext uri="{FF2B5EF4-FFF2-40B4-BE49-F238E27FC236}">
                <a16:creationId xmlns:a16="http://schemas.microsoft.com/office/drawing/2014/main" id="{83D2D170-3CB6-4FDF-A51A-9707BA644DFF}"/>
              </a:ext>
            </a:extLst>
          </p:cNvPr>
          <p:cNvSpPr/>
          <p:nvPr/>
        </p:nvSpPr>
        <p:spPr>
          <a:xfrm>
            <a:off x="8129578" y="357007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синхронизации</a:t>
            </a:r>
          </a:p>
        </p:txBody>
      </p:sp>
      <p:sp>
        <p:nvSpPr>
          <p:cNvPr id="13" name="Прямоугольник 12">
            <a:hlinkClick r:id="rId7" action="ppaction://hlinksldjump"/>
            <a:extLst>
              <a:ext uri="{FF2B5EF4-FFF2-40B4-BE49-F238E27FC236}">
                <a16:creationId xmlns:a16="http://schemas.microsoft.com/office/drawing/2014/main" id="{6C054C3A-8668-4699-9D5D-7F32857BDC91}"/>
              </a:ext>
            </a:extLst>
          </p:cNvPr>
          <p:cNvSpPr/>
          <p:nvPr/>
        </p:nvSpPr>
        <p:spPr>
          <a:xfrm>
            <a:off x="8129578" y="455206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игры</a:t>
            </a:r>
          </a:p>
        </p:txBody>
      </p:sp>
      <p:sp>
        <p:nvSpPr>
          <p:cNvPr id="14" name="Прямоугольник 13">
            <a:hlinkClick r:id="rId8" action="ppaction://hlinksldjump"/>
            <a:extLst>
              <a:ext uri="{FF2B5EF4-FFF2-40B4-BE49-F238E27FC236}">
                <a16:creationId xmlns:a16="http://schemas.microsoft.com/office/drawing/2014/main" id="{58AF777C-04CB-4735-995A-067E19AB5BA5}"/>
              </a:ext>
            </a:extLst>
          </p:cNvPr>
          <p:cNvSpPr/>
          <p:nvPr/>
        </p:nvSpPr>
        <p:spPr>
          <a:xfrm>
            <a:off x="8129578" y="553405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0765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0851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Создание игровых сессий</a:t>
            </a:r>
          </a:p>
        </p:txBody>
      </p:sp>
      <p:pic>
        <p:nvPicPr>
          <p:cNvPr id="6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AF432314-5BF9-4FAF-B33A-31CDA7A6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174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 обеспечивает создание игровых сессий между пользователями.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Данная функция сервера крайне важна, поскольку позволяет двум пользователям создать так называемую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комнату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, в которой происходит обмен данными и сам процесс игры между ними.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создания игровой сессии пользователь берёт идентификационные номера двух пользователей и создает связь между клиентами, которая не прерывается до завершения игрового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73669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110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Уничтожение игровых сессий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174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Вторая важная особенность сервера состоит в том, что он выполняет уничтожение игровых сессий в тот момент, когда игра завершается.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Уничтожение игровых сессий разрывает связь между двумя клиентами и освобождает ресурсы сервера для того, чтобы позволит создавать другие сессии для пользователей.</a:t>
            </a: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792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110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Механизм синхронизации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174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 обеспечивает работу механизма синхронизации данных между клиентами.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крайне важен для многопользовательской игры, поскольку позволяет игрокам с разной скоростью интернета играть и не чувствовать зависаний игры.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случае, когда интернет пропадает на несколько секунд, сервер замораживает игровую сессию, пока соединение между сервером и клиентом не будет восстановлено. Если интернета нет в течении 1 минуты, то соединение разрывается и игрок проигрывает.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Также данный механизм обеспечивает передачу данных между двумя клиентами.</a:t>
            </a: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488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110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Логика игры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1743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 содержит свой модуль обработки игровой логики.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Несмотря на то, что логика игры почти одинакова для одиночной и многопользовательской игры, требуется модуль, который позволит производить корректный обмен данными между двумя пользователя в процессе игры, производить синхронизацию.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Модуль логики игры на сервере также препятствует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не честной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игре, поскольку не позволяет сторонним программам изменять данные во время игровой сессии. </a:t>
            </a: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959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1106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Связь с базой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64471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Сервер обеспечивает связь пользователей с базой данных, в которой храниться данные учётных записей, рекорды пользователей и другие важные данные.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основном база данных хранит данные, которые потом пользователь может удобно перенести на другое устройство и обеспечивает безопасный доступ к аккаунтам каждого пользователя.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Более подробно с базой данных можно ознакомиться в разделе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База данных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9DF60EBF-468A-4F9B-8CEC-5B542A7328C3}"/>
              </a:ext>
            </a:extLst>
          </p:cNvPr>
          <p:cNvSpPr/>
          <p:nvPr/>
        </p:nvSpPr>
        <p:spPr>
          <a:xfrm>
            <a:off x="8254447" y="226556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47F561-ECC6-4729-B367-9F77F1726732}"/>
              </a:ext>
            </a:extLst>
          </p:cNvPr>
          <p:cNvSpPr txBox="1">
            <a:spLocks/>
          </p:cNvSpPr>
          <p:nvPr/>
        </p:nvSpPr>
        <p:spPr>
          <a:xfrm>
            <a:off x="7806496" y="1132311"/>
            <a:ext cx="3547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chemeClr val="bg1"/>
                </a:solidFill>
              </a:rPr>
              <a:t>Смотреть также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9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3682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64471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База данных обеспечивает механизм сохранения данных аккаунтов пользователей, доступ к ним для восстановления (переноса) и изменения данных.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9DF60EBF-468A-4F9B-8CEC-5B542A7328C3}"/>
              </a:ext>
            </a:extLst>
          </p:cNvPr>
          <p:cNvSpPr/>
          <p:nvPr/>
        </p:nvSpPr>
        <p:spPr>
          <a:xfrm>
            <a:off x="8129578" y="1606093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данных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C6433C7-D4B1-4F16-8485-38DCC41C292B}"/>
              </a:ext>
            </a:extLst>
          </p:cNvPr>
          <p:cNvSpPr txBox="1">
            <a:spLocks/>
          </p:cNvSpPr>
          <p:nvPr/>
        </p:nvSpPr>
        <p:spPr>
          <a:xfrm>
            <a:off x="8507057" y="365124"/>
            <a:ext cx="1896444" cy="910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Меню</a:t>
            </a:r>
          </a:p>
        </p:txBody>
      </p:sp>
      <p:sp>
        <p:nvSpPr>
          <p:cNvPr id="12" name="Прямоугольник 11">
            <a:hlinkClick r:id="rId5" action="ppaction://hlinksldjump"/>
            <a:extLst>
              <a:ext uri="{FF2B5EF4-FFF2-40B4-BE49-F238E27FC236}">
                <a16:creationId xmlns:a16="http://schemas.microsoft.com/office/drawing/2014/main" id="{56D47C98-88FB-4028-8EE6-6C51045FDD1A}"/>
              </a:ext>
            </a:extLst>
          </p:cNvPr>
          <p:cNvSpPr/>
          <p:nvPr/>
        </p:nvSpPr>
        <p:spPr>
          <a:xfrm>
            <a:off x="8129577" y="2623780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Доступ к данным</a:t>
            </a:r>
          </a:p>
        </p:txBody>
      </p:sp>
      <p:sp>
        <p:nvSpPr>
          <p:cNvPr id="13" name="Прямоугольник 12">
            <a:hlinkClick r:id="rId6" action="ppaction://hlinksldjump"/>
            <a:extLst>
              <a:ext uri="{FF2B5EF4-FFF2-40B4-BE49-F238E27FC236}">
                <a16:creationId xmlns:a16="http://schemas.microsoft.com/office/drawing/2014/main" id="{802ECCCF-0139-4011-90F9-2240AE7DA02B}"/>
              </a:ext>
            </a:extLst>
          </p:cNvPr>
          <p:cNvSpPr/>
          <p:nvPr/>
        </p:nvSpPr>
        <p:spPr>
          <a:xfrm>
            <a:off x="8129576" y="3641467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0643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0957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Сохранение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621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База данных обеспечивает механизм сохранения пользовательских данных аккаунта.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имеет тесную связь с сервером приложения.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базе данных пользовательские данные хранятся по нескольким параметрам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идентификационный номер пользователя, логин пользователя, почта пользователя, пароль пользователя, рекорд пользователя в сети.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Помимо данных выше, в базе данных происходит сохранение локальных данных (данных одиночной игры).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сохранения данных обеспечивает пользователю возможность безопасно хранить свой прогресс.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971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0957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Доступ к данным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621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База данных обеспечивает пользователям доступ к данным аккаунтов.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работает по следующему принципу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пользователь входит в аккаунт, после чего серверу посылается сигнал о входе. Сервер запрашивает данные у базы данных, после чего происходит один из сценариев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если данные у пользователя уже есть в базе данных, то происходит их загрузка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если данных у пользователя нет в базе данных, то создается новая запись о новом пользователе и его данные сохраняются в базе данных.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позволяет пользователям всегда иметь доступ к данным своего аккаунта и переносить их на другие устройства.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6177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D9BF3-A25A-4DD0-B40B-84D799749F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2EEA0-9459-4F08-92E7-44DD3E43F3F3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F8C340-1FCD-43F9-A0A8-65E903D86B32}"/>
              </a:ext>
            </a:extLst>
          </p:cNvPr>
          <p:cNvSpPr txBox="1">
            <a:spLocks/>
          </p:cNvSpPr>
          <p:nvPr/>
        </p:nvSpPr>
        <p:spPr>
          <a:xfrm>
            <a:off x="502199" y="365123"/>
            <a:ext cx="10957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Изменение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1F34BB4-C924-418F-8FCF-6AA8190E2E7E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621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Как в случае и с доступом к данным аккаунта, база данных обеспечивает пользователям механизм изменения данных.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Так, после каждой игры, в которой поставлен новый рекорд пользователя, данные перезаписываются благодаря отправке сигнала на сервер о необходимости изменить данные.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Также, пользователь имеет возможность изменения имени пользователя, что также будет изменяться в базе данных благодаря механизму изменения данных.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Таким образом, данные пользователя будут всегда обновляться.</a:t>
            </a:r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EEEF7841-5B37-4E74-A269-F7FCE81C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308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1F26A-6842-4A80-AB02-42005F2E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5C44B2-1F4C-43B2-9050-E1DC319232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EED932-28BB-478C-A1CA-CAE8437C8BA8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D6BA7CC-A0FC-4EBA-8FFB-052BF5C08FB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8653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Руководство пользователя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4881CC1-8315-4323-90DD-BDDD09615E43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6546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руководство описывает в целом работу приложения, связь его компонентов, которые доступны пользователю.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Block Game </a:t>
            </a:r>
            <a:r>
              <a:rPr lang="ru-RU" dirty="0">
                <a:solidFill>
                  <a:schemeClr val="bg1"/>
                </a:solidFill>
              </a:rPr>
              <a:t>содержит в себе два основных компонента, которые необходимы для корректной работы приложения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интерфейс приложения и клиентское приложение.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Данные компоненты работают совместно. Рекомендуется для пользователей ознакомится с данными компонентами.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6D16586B-3A59-4C0D-84B3-0E28F194C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0" name="Прямоугольник 9">
            <a:hlinkClick r:id="rId4" action="ppaction://hlinksldjump"/>
            <a:extLst>
              <a:ext uri="{FF2B5EF4-FFF2-40B4-BE49-F238E27FC236}">
                <a16:creationId xmlns:a16="http://schemas.microsoft.com/office/drawing/2014/main" id="{DD1DC732-4019-4333-B190-4B9395D2F9BB}"/>
              </a:ext>
            </a:extLst>
          </p:cNvPr>
          <p:cNvSpPr/>
          <p:nvPr/>
        </p:nvSpPr>
        <p:spPr>
          <a:xfrm>
            <a:off x="8502169" y="1690687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 приложения</a:t>
            </a:r>
          </a:p>
        </p:txBody>
      </p:sp>
      <p:sp>
        <p:nvSpPr>
          <p:cNvPr id="11" name="Прямоугольник 10">
            <a:hlinkClick r:id="rId5" action="ppaction://hlinksldjump"/>
            <a:extLst>
              <a:ext uri="{FF2B5EF4-FFF2-40B4-BE49-F238E27FC236}">
                <a16:creationId xmlns:a16="http://schemas.microsoft.com/office/drawing/2014/main" id="{4CD8777F-CEF9-4251-A700-D196B7DA69F1}"/>
              </a:ext>
            </a:extLst>
          </p:cNvPr>
          <p:cNvSpPr/>
          <p:nvPr/>
        </p:nvSpPr>
        <p:spPr>
          <a:xfrm>
            <a:off x="8502168" y="448231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Клиентское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0707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40E1B-8B57-4E59-B69B-6097FC71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38AEE-3D53-4FCE-8C84-5582DC9C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71D82C-E5E8-460E-9A95-7DD11A605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1DC1F3-9B7E-48C0-ABAB-D742EAA3E089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ACA892-03B9-4612-A6F0-74E1EC050F39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Интерфейс приложения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AAEC31C-7CA9-4B3A-B4B8-FB8BC0BC9989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6546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Интерфейс приложения - это средство взаимодействия между пользователем и приложением, которое обеспечивает удобное и понятное использование программы.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Интерфейс приложения позволяет пользователю переключаться между различными окнами и видеть определённые действия доступные на данных окнах.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EB821F7-8995-48DC-B7D6-1E9178AC0D8E}"/>
              </a:ext>
            </a:extLst>
          </p:cNvPr>
          <p:cNvSpPr txBox="1">
            <a:spLocks/>
          </p:cNvSpPr>
          <p:nvPr/>
        </p:nvSpPr>
        <p:spPr>
          <a:xfrm>
            <a:off x="8507477" y="445794"/>
            <a:ext cx="1896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Меню</a:t>
            </a:r>
          </a:p>
        </p:txBody>
      </p:sp>
      <p:sp>
        <p:nvSpPr>
          <p:cNvPr id="11" name="Прямоугольник 10">
            <a:hlinkClick r:id="rId2" action="ppaction://hlinksldjump"/>
            <a:extLst>
              <a:ext uri="{FF2B5EF4-FFF2-40B4-BE49-F238E27FC236}">
                <a16:creationId xmlns:a16="http://schemas.microsoft.com/office/drawing/2014/main" id="{D5AD694E-9D40-4C35-92FC-8D9B024C04E9}"/>
              </a:ext>
            </a:extLst>
          </p:cNvPr>
          <p:cNvSpPr/>
          <p:nvPr/>
        </p:nvSpPr>
        <p:spPr>
          <a:xfrm>
            <a:off x="8129999" y="199339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Окна приложения</a:t>
            </a:r>
          </a:p>
        </p:txBody>
      </p:sp>
      <p:sp>
        <p:nvSpPr>
          <p:cNvPr id="12" name="Прямоугольник 11">
            <a:hlinkClick r:id="rId3" action="ppaction://hlinksldjump"/>
            <a:extLst>
              <a:ext uri="{FF2B5EF4-FFF2-40B4-BE49-F238E27FC236}">
                <a16:creationId xmlns:a16="http://schemas.microsoft.com/office/drawing/2014/main" id="{97C443C3-40A9-46C0-A622-419E6C03CE9D}"/>
              </a:ext>
            </a:extLst>
          </p:cNvPr>
          <p:cNvSpPr/>
          <p:nvPr/>
        </p:nvSpPr>
        <p:spPr>
          <a:xfrm>
            <a:off x="8129999" y="2970966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Язык приложения </a:t>
            </a:r>
          </a:p>
        </p:txBody>
      </p:sp>
      <p:sp>
        <p:nvSpPr>
          <p:cNvPr id="13" name="Прямоугольник 12">
            <a:hlinkClick r:id="rId4" action="ppaction://hlinksldjump"/>
            <a:extLst>
              <a:ext uri="{FF2B5EF4-FFF2-40B4-BE49-F238E27FC236}">
                <a16:creationId xmlns:a16="http://schemas.microsoft.com/office/drawing/2014/main" id="{ADB77DAC-D8EA-4E9D-8013-F8033D494C4E}"/>
              </a:ext>
            </a:extLst>
          </p:cNvPr>
          <p:cNvSpPr/>
          <p:nvPr/>
        </p:nvSpPr>
        <p:spPr>
          <a:xfrm>
            <a:off x="8129999" y="3935337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Настройки приложения</a:t>
            </a:r>
          </a:p>
        </p:txBody>
      </p:sp>
      <p:pic>
        <p:nvPicPr>
          <p:cNvPr id="18" name="Объект 8">
            <a:hlinkClick r:id="rId5" action="ppaction://hlinksldjump"/>
            <a:extLst>
              <a:ext uri="{FF2B5EF4-FFF2-40B4-BE49-F238E27FC236}">
                <a16:creationId xmlns:a16="http://schemas.microsoft.com/office/drawing/2014/main" id="{760C12FB-158A-4B45-B798-7D309C2A0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0303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1FEE5-FB2C-4586-AB3A-5984A2BA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6184E-CBC1-497A-9450-302FC84D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B2C029-777B-4400-BA97-9F94FFD10A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429503-98DA-441A-AF92-B5752C2F8174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E09C30-DC5B-491C-B7DC-B7B06814168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Окна приложения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CC65E0D-52EB-43D2-9C28-2BE2CCF32D60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6546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Окна приложения – специальные элементы приложения, которые необходимы для того, чтобы обеспечить взаимодействие пользователя между различными элементами.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Всего в приложении выделяется 6 различных окон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главное меню, меню одиночной игры, меню многопользовательской игры, окно игры (игрового процесса), окно настроек и меню изменения сложности игры (для одиночной игры).</a:t>
            </a:r>
            <a:endParaRPr lang="ru-RU" dirty="0"/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19596178-E056-4DA4-AC1F-89DFC39C0E91}"/>
              </a:ext>
            </a:extLst>
          </p:cNvPr>
          <p:cNvSpPr/>
          <p:nvPr/>
        </p:nvSpPr>
        <p:spPr>
          <a:xfrm>
            <a:off x="8147255" y="550252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Главное меню</a:t>
            </a:r>
          </a:p>
        </p:txBody>
      </p:sp>
      <p:sp>
        <p:nvSpPr>
          <p:cNvPr id="11" name="Прямоугольник 10">
            <a:hlinkClick r:id="rId3" action="ppaction://hlinksldjump"/>
            <a:extLst>
              <a:ext uri="{FF2B5EF4-FFF2-40B4-BE49-F238E27FC236}">
                <a16:creationId xmlns:a16="http://schemas.microsoft.com/office/drawing/2014/main" id="{649A090A-E7E5-49B0-8253-0B9D4BE531D6}"/>
              </a:ext>
            </a:extLst>
          </p:cNvPr>
          <p:cNvSpPr/>
          <p:nvPr/>
        </p:nvSpPr>
        <p:spPr>
          <a:xfrm>
            <a:off x="8147255" y="152782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Меню одиночной игры</a:t>
            </a:r>
          </a:p>
        </p:txBody>
      </p:sp>
      <p:sp>
        <p:nvSpPr>
          <p:cNvPr id="12" name="Прямоугольник 11">
            <a:hlinkClick r:id="rId4" action="ppaction://hlinksldjump"/>
            <a:extLst>
              <a:ext uri="{FF2B5EF4-FFF2-40B4-BE49-F238E27FC236}">
                <a16:creationId xmlns:a16="http://schemas.microsoft.com/office/drawing/2014/main" id="{CB2EF534-BCA4-4B88-A489-54733FF5223B}"/>
              </a:ext>
            </a:extLst>
          </p:cNvPr>
          <p:cNvSpPr/>
          <p:nvPr/>
        </p:nvSpPr>
        <p:spPr>
          <a:xfrm>
            <a:off x="8147255" y="2492195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Меню многопользовательской игры</a:t>
            </a:r>
          </a:p>
        </p:txBody>
      </p:sp>
      <p:sp>
        <p:nvSpPr>
          <p:cNvPr id="16" name="Прямоугольник 15">
            <a:hlinkClick r:id="rId5" action="ppaction://hlinksldjump"/>
            <a:extLst>
              <a:ext uri="{FF2B5EF4-FFF2-40B4-BE49-F238E27FC236}">
                <a16:creationId xmlns:a16="http://schemas.microsoft.com/office/drawing/2014/main" id="{337BBCEE-EC20-43D4-A2FE-D8CEBE4A2714}"/>
              </a:ext>
            </a:extLst>
          </p:cNvPr>
          <p:cNvSpPr/>
          <p:nvPr/>
        </p:nvSpPr>
        <p:spPr>
          <a:xfrm>
            <a:off x="8147255" y="3456114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Окно игры</a:t>
            </a:r>
          </a:p>
        </p:txBody>
      </p:sp>
      <p:sp>
        <p:nvSpPr>
          <p:cNvPr id="17" name="Прямоугольник 16">
            <a:hlinkClick r:id="rId6" action="ppaction://hlinksldjump"/>
            <a:extLst>
              <a:ext uri="{FF2B5EF4-FFF2-40B4-BE49-F238E27FC236}">
                <a16:creationId xmlns:a16="http://schemas.microsoft.com/office/drawing/2014/main" id="{282C27F1-DA03-4A9A-AABA-C5E3324F8142}"/>
              </a:ext>
            </a:extLst>
          </p:cNvPr>
          <p:cNvSpPr/>
          <p:nvPr/>
        </p:nvSpPr>
        <p:spPr>
          <a:xfrm>
            <a:off x="8147254" y="4406498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Окно настроек</a:t>
            </a:r>
          </a:p>
        </p:txBody>
      </p:sp>
      <p:sp>
        <p:nvSpPr>
          <p:cNvPr id="18" name="Прямоугольник 17">
            <a:hlinkClick r:id="rId7" action="ppaction://hlinksldjump"/>
            <a:extLst>
              <a:ext uri="{FF2B5EF4-FFF2-40B4-BE49-F238E27FC236}">
                <a16:creationId xmlns:a16="http://schemas.microsoft.com/office/drawing/2014/main" id="{9D16F29A-DF67-4317-BAB2-F02E9B86E354}"/>
              </a:ext>
            </a:extLst>
          </p:cNvPr>
          <p:cNvSpPr/>
          <p:nvPr/>
        </p:nvSpPr>
        <p:spPr>
          <a:xfrm>
            <a:off x="8147254" y="5356882"/>
            <a:ext cx="2651401" cy="91010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Меню изменения сложности игры</a:t>
            </a:r>
          </a:p>
        </p:txBody>
      </p:sp>
      <p:pic>
        <p:nvPicPr>
          <p:cNvPr id="19" name="Объект 8">
            <a:hlinkClick r:id="rId8" action="ppaction://hlinksldjump"/>
            <a:extLst>
              <a:ext uri="{FF2B5EF4-FFF2-40B4-BE49-F238E27FC236}">
                <a16:creationId xmlns:a16="http://schemas.microsoft.com/office/drawing/2014/main" id="{7A037A16-6D03-4B98-9F78-C2BA22AD3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6195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E5A545-42A7-4A39-84B5-E3F25F3E3B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0D9C38-B0B5-456E-8AD4-65038F894EC8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0E5427-7976-417E-82FD-846397DED038}"/>
              </a:ext>
            </a:extLst>
          </p:cNvPr>
          <p:cNvSpPr txBox="1">
            <a:spLocks/>
          </p:cNvSpPr>
          <p:nvPr/>
        </p:nvSpPr>
        <p:spPr>
          <a:xfrm>
            <a:off x="4291356" y="464515"/>
            <a:ext cx="3609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Главное меню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DD446F8-4968-42BF-90F2-D4F0F7E223F1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8104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окно пользовательское интерфейса позволяет выполнять ряд действий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ru-RU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переходить между режимами игры (между многопользовательской и одиночной игрой)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открывать настройки приложения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выходить из приложения.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окно встречает пользователя сразу, после того, как будет запущено приложение </a:t>
            </a:r>
            <a:r>
              <a:rPr lang="en-US" dirty="0">
                <a:solidFill>
                  <a:schemeClr val="bg1"/>
                </a:solidFill>
              </a:rPr>
              <a:t>Block Game.</a:t>
            </a:r>
            <a:endParaRPr lang="ru-RU" dirty="0"/>
          </a:p>
        </p:txBody>
      </p:sp>
      <p:pic>
        <p:nvPicPr>
          <p:cNvPr id="11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1D42694B-2B8B-4AD5-8D6E-B775690B5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1860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BD1C34-9249-4C4A-B52D-21ED2DFFFC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63EB4C-79C7-483F-AE10-A823917B698B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35ACFF-778C-4D6D-870F-FC6A6287EC04}"/>
              </a:ext>
            </a:extLst>
          </p:cNvPr>
          <p:cNvSpPr txBox="1">
            <a:spLocks/>
          </p:cNvSpPr>
          <p:nvPr/>
        </p:nvSpPr>
        <p:spPr>
          <a:xfrm>
            <a:off x="3092309" y="280530"/>
            <a:ext cx="6009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Меню одиночной игры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CE7CB39-8997-4C4C-A7E9-740243624642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меню становится доступно пользователю, когда тот выбирает пункт в главном меню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Одиночная игра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данном меню пользователь может начать новую одиночную игру, или вернуться обратно к главному меню.</a:t>
            </a:r>
            <a:endParaRPr lang="ru-RU" dirty="0"/>
          </a:p>
        </p:txBody>
      </p:sp>
      <p:pic>
        <p:nvPicPr>
          <p:cNvPr id="7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B3F87664-E00F-4071-B318-8C0851ED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002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B1EE85-A3F7-4206-BA91-D7C8B778C0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60A136-2DAD-452C-9C22-54F405E1CA68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217FBE5-33CA-4560-9BAD-F01DFA1C942D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402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Меню многопользовательской игры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0263AD0-C38D-466E-82A0-EF97235B5B72}"/>
              </a:ext>
            </a:extLst>
          </p:cNvPr>
          <p:cNvSpPr txBox="1">
            <a:spLocks/>
          </p:cNvSpPr>
          <p:nvPr/>
        </p:nvSpPr>
        <p:spPr>
          <a:xfrm>
            <a:off x="838200" y="1606093"/>
            <a:ext cx="104029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Меню многопользовательской игры доступно пользователю при выборе пункта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Многопользовательская игра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в главном меню приложения.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данном меню пользователь может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выполнять поиск многопользовательской игры, возвращаться в главное меню, а также просматривать статистику своего аккаунта.</a:t>
            </a:r>
            <a:endParaRPr lang="ru-RU" dirty="0"/>
          </a:p>
        </p:txBody>
      </p:sp>
      <p:pic>
        <p:nvPicPr>
          <p:cNvPr id="9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4ABE5146-E68C-4E6B-A2ED-56194AB3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3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2B8B0B-6267-42D7-8569-A0338B9515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830F27-2BDC-48A0-B4DF-F468B68F849F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F0E52D-927F-4182-8001-12CAEA2EA108}"/>
              </a:ext>
            </a:extLst>
          </p:cNvPr>
          <p:cNvSpPr txBox="1">
            <a:spLocks/>
          </p:cNvSpPr>
          <p:nvPr/>
        </p:nvSpPr>
        <p:spPr>
          <a:xfrm>
            <a:off x="4633983" y="280530"/>
            <a:ext cx="29187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Окно игры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B40FAA7-A812-4DE9-8D37-56536867F201}"/>
              </a:ext>
            </a:extLst>
          </p:cNvPr>
          <p:cNvSpPr txBox="1">
            <a:spLocks/>
          </p:cNvSpPr>
          <p:nvPr/>
        </p:nvSpPr>
        <p:spPr>
          <a:xfrm>
            <a:off x="838199" y="1606093"/>
            <a:ext cx="10721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Данное окно встречает пользователя после того, как начинается игра.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данном окне расположено игровое поле, на котором можно перемещать фигуры, а также окно статистики (количество очков, время игры, следующая фигура).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многопользовательском режиме добавляется дополнительное окно статистики – для второго пользователя. В нём отображается играет игрок ещё или нет, его количество очков.</a:t>
            </a:r>
            <a:endParaRPr lang="ru-RU" dirty="0"/>
          </a:p>
        </p:txBody>
      </p:sp>
      <p:pic>
        <p:nvPicPr>
          <p:cNvPr id="7" name="Объект 8">
            <a:hlinkClick r:id="rId2" action="ppaction://hlinksldjump"/>
            <a:extLst>
              <a:ext uri="{FF2B5EF4-FFF2-40B4-BE49-F238E27FC236}">
                <a16:creationId xmlns:a16="http://schemas.microsoft.com/office/drawing/2014/main" id="{5F4EA7AB-9016-4BA3-83E3-C4EC88D9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4" y="5976120"/>
            <a:ext cx="566113" cy="56611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51745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1709</Words>
  <Application>Microsoft Office PowerPoint</Application>
  <PresentationFormat>Широкоэкранный</PresentationFormat>
  <Paragraphs>156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РУКОВОДСТВО ПОЛЬЗОВАТЕЛЯ  К продукту PPPI_Block_Game</vt:lpstr>
      <vt:lpstr>Добро пожаловать!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  К продукту PPPI_Block_Game</dc:title>
  <dc:creator>Anton Korzhov</dc:creator>
  <cp:lastModifiedBy>Anton Korzhov</cp:lastModifiedBy>
  <cp:revision>35</cp:revision>
  <dcterms:created xsi:type="dcterms:W3CDTF">2024-03-03T07:12:48Z</dcterms:created>
  <dcterms:modified xsi:type="dcterms:W3CDTF">2024-03-03T18:32:35Z</dcterms:modified>
</cp:coreProperties>
</file>