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58" r:id="rId3"/>
    <p:sldId id="259" r:id="rId4"/>
    <p:sldId id="264" r:id="rId5"/>
    <p:sldId id="265" r:id="rId6"/>
    <p:sldId id="268" r:id="rId7"/>
    <p:sldId id="266" r:id="rId8"/>
    <p:sldId id="260" r:id="rId9"/>
    <p:sldId id="269" r:id="rId10"/>
    <p:sldId id="270" r:id="rId11"/>
    <p:sldId id="271" r:id="rId12"/>
    <p:sldId id="261" r:id="rId13"/>
    <p:sldId id="272" r:id="rId14"/>
    <p:sldId id="26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14F"/>
    <a:srgbClr val="EDC948"/>
    <a:srgbClr val="76B7B2"/>
    <a:srgbClr val="B07AA1"/>
    <a:srgbClr val="E15759"/>
    <a:srgbClr val="B71D3E"/>
    <a:srgbClr val="EB1E2C"/>
    <a:srgbClr val="BA203D"/>
    <a:srgbClr val="FD6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86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25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ae876071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3ae876071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16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43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56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4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63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580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52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411457" y="3587261"/>
            <a:ext cx="9144000" cy="63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 b="1" dirty="0"/>
              <a:t>Nama </a:t>
            </a:r>
            <a:r>
              <a:rPr lang="en-US" sz="3000" b="1" dirty="0" err="1"/>
              <a:t>Peserta</a:t>
            </a:r>
            <a:r>
              <a:rPr lang="en-US" sz="3000" b="1" dirty="0"/>
              <a:t> : Anton Diana</a:t>
            </a:r>
            <a:endParaRPr sz="3000" b="1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 idx="4294967295"/>
          </p:nvPr>
        </p:nvSpPr>
        <p:spPr>
          <a:xfrm>
            <a:off x="1524000" y="2130914"/>
            <a:ext cx="91440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b="1" dirty="0"/>
              <a:t>Task 5 VIX Data Engineer</a:t>
            </a:r>
            <a:endParaRPr sz="5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207268" y="893033"/>
            <a:ext cx="50670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VISUALISATION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427742" y="2785520"/>
            <a:ext cx="409369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Berdasarkan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kategori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pendapatan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status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pernikahan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Attrited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Customer paling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tinggi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kategori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pendapatan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Less than $40K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status </a:t>
            </a:r>
            <a:r>
              <a:rPr lang="en-US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pernikahan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b="1" dirty="0">
                <a:solidFill>
                  <a:srgbClr val="B71D3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Married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kedua</a:t>
            </a:r>
            <a:r>
              <a: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status </a:t>
            </a:r>
            <a:r>
              <a:rPr lang="en-US" b="1" dirty="0" err="1">
                <a:solidFill>
                  <a:srgbClr val="EB1E2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SIngle</a:t>
            </a:r>
            <a:endParaRPr b="1" i="0" u="none" strike="noStrike" cap="none" dirty="0">
              <a:solidFill>
                <a:srgbClr val="EB1E2C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E04CE28B-6E98-DEDA-1E02-1F0ADF635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>
          <a:xfrm>
            <a:off x="1207268" y="1841692"/>
            <a:ext cx="5898537" cy="36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028908" y="268948"/>
            <a:ext cx="50670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VISUALISATION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lide2" descr="Sheet 4">
            <a:extLst>
              <a:ext uri="{FF2B5EF4-FFF2-40B4-BE49-F238E27FC236}">
                <a16:creationId xmlns:a16="http://schemas.microsoft.com/office/drawing/2014/main" id="{BB8FD5FC-8F71-1B28-18FF-86F351D07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13" y="869092"/>
            <a:ext cx="9959279" cy="5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e8760710_0_85"/>
          <p:cNvSpPr txBox="1"/>
          <p:nvPr/>
        </p:nvSpPr>
        <p:spPr>
          <a:xfrm>
            <a:off x="1118773" y="1029759"/>
            <a:ext cx="4769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Presentation :</a:t>
            </a:r>
            <a:endParaRPr dirty="0"/>
          </a:p>
        </p:txBody>
      </p:sp>
      <p:sp>
        <p:nvSpPr>
          <p:cNvPr id="122" name="Google Shape;122;g13ae8760710_0_85"/>
          <p:cNvSpPr txBox="1"/>
          <p:nvPr/>
        </p:nvSpPr>
        <p:spPr>
          <a:xfrm>
            <a:off x="991382" y="1867804"/>
            <a:ext cx="1029090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34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Berdasarkan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visualisasi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jumlah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transaksi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nya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Attrited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Customer paling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tinggi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di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dominasi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oleh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kategori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pendapatan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Less than $40K 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dan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status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Single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dan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Married</a:t>
            </a:r>
          </a:p>
          <a:p>
            <a:pPr marL="5334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Paling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tinggi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jumlah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tranksaksi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yaitu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760,827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</a:p>
          <a:p>
            <a:pPr marL="533400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Paling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rendah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jumlah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tranksaksi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kategori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pendapatan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$120K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dengan</a:t>
            </a:r>
            <a:r>
              <a:rPr lang="en-ID"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status 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unknown </a:t>
            </a:r>
            <a:r>
              <a:rPr lang="en-ID" sz="24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yaitu</a:t>
            </a:r>
            <a:r>
              <a:rPr lang="en-ID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23,286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028908" y="268948"/>
            <a:ext cx="50670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VISUALISATION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C0E80-2D20-C10B-F952-1DE3F4C9C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70" y="159040"/>
            <a:ext cx="6125430" cy="5639587"/>
          </a:xfrm>
          <a:prstGeom prst="rect">
            <a:avLst/>
          </a:prstGeom>
        </p:spPr>
      </p:pic>
      <p:sp>
        <p:nvSpPr>
          <p:cNvPr id="5" name="Google Shape;116;p5">
            <a:extLst>
              <a:ext uri="{FF2B5EF4-FFF2-40B4-BE49-F238E27FC236}">
                <a16:creationId xmlns:a16="http://schemas.microsoft.com/office/drawing/2014/main" id="{4D46F286-357C-78B9-4FC8-66450CE6FF73}"/>
              </a:ext>
            </a:extLst>
          </p:cNvPr>
          <p:cNvSpPr txBox="1"/>
          <p:nvPr/>
        </p:nvSpPr>
        <p:spPr>
          <a:xfrm>
            <a:off x="1211788" y="2341290"/>
            <a:ext cx="399522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Berdasarkan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transaksi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dan Pendidikan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kategori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pendapatan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Less than $40K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dan Status </a:t>
            </a:r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Single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customer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jumlah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transaksi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paling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tinggi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status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pendidikannya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>
                <a:solidFill>
                  <a:srgbClr val="E15759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Graduate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kedua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 err="1">
                <a:solidFill>
                  <a:srgbClr val="B07AA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Unkown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ketiga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>
                <a:solidFill>
                  <a:srgbClr val="76B7B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High School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empat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>
                <a:solidFill>
                  <a:srgbClr val="EDC94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Uneducated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dan </a:t>
            </a:r>
            <a:r>
              <a:rPr lang="en-US" sz="20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terakhir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000" b="1" dirty="0">
                <a:solidFill>
                  <a:srgbClr val="59A14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Post-Graduate</a:t>
            </a:r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 </a:t>
            </a:r>
            <a:endParaRPr sz="2000" b="0" i="0" u="none" strike="noStrike" cap="none" dirty="0">
              <a:solidFill>
                <a:srgbClr val="EB1E2C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9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118772" y="1091742"/>
            <a:ext cx="476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Kesimpulan dan Solusi: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118773" y="1881871"/>
            <a:ext cx="1012131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kurang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$40,000,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paling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menunggak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pembayaran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indent="-4572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kategori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pendapatan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yang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rendah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kurang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$40,000,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customer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status Married paling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tinggi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, dan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urutan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kedua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status Single</a:t>
            </a:r>
          </a:p>
          <a:p>
            <a:pPr marL="457200" indent="-457200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Berdasarkan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jumlah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transaksi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paling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banyak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dilakukan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oleh customer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pendapatan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r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endah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dan status Single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status Pendidikan Graduate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melakukan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persyaratan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maksimal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melakukan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transaksi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yaitu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minimal 1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sampai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kali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DB1-93C5-76FA-1DD6-96765917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593" y="2989384"/>
            <a:ext cx="4138247" cy="879231"/>
          </a:xfrm>
        </p:spPr>
        <p:txBody>
          <a:bodyPr>
            <a:norm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20022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838200" y="1083328"/>
            <a:ext cx="444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Objective: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38200" y="1874748"/>
            <a:ext cx="11059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Berapa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banyak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yang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terlambat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membayar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tunggakan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credit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pendapatannya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besarnya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customer, paling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tinggi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yang status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pernikahannya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belum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menikah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menikah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bercerai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atau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diketahui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Kemudian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berapa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total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jumlah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transaksi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status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pernikahan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pendapatannya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1062502" y="643793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1076580" y="1296629"/>
            <a:ext cx="7546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Penggabungan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1916987" y="1784615"/>
            <a:ext cx="921251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D" sz="1400" b="0" dirty="0">
                <a:effectLst/>
                <a:latin typeface="Consolas" panose="020B0609020204030204" pitchFamily="49" charset="0"/>
              </a:rPr>
              <a:t>WITH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profil_cust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AS ( 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 SELECT * FROM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vix_btpn.customer_data_history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cdh</a:t>
            </a:r>
            <a:endParaRPr lang="en-ID" sz="1400" b="0" dirty="0"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 LEFT JOIN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vix_btpn.category_db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cd on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cdh.card_categoryid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= cd.id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 LEFT JOIN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vix_btpn.education_db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ed on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cdh.educationid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= ed.id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 LEFT JOIN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vix_btpn.marital_db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md on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cdh.maritalid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= md.id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 LEFT JOIN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vix_btpn.status_db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sd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on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cdh.idstatus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 = sd.id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)</a:t>
            </a: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SELECT status,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income_category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card_category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education_level</a:t>
            </a:r>
            <a:r>
              <a:rPr lang="en-ID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marital_status</a:t>
            </a:r>
            <a:endParaRPr lang="en-ID" sz="1400" b="0" dirty="0">
              <a:effectLst/>
              <a:latin typeface="Consolas" panose="020B0609020204030204" pitchFamily="49" charset="0"/>
            </a:endParaRPr>
          </a:p>
          <a:p>
            <a:r>
              <a:rPr lang="en-ID" sz="1400" b="0" dirty="0">
                <a:effectLst/>
                <a:latin typeface="Consolas" panose="020B0609020204030204" pitchFamily="49" charset="0"/>
              </a:rPr>
              <a:t> FROM </a:t>
            </a:r>
            <a:r>
              <a:rPr lang="en-ID" sz="1400" b="0" dirty="0" err="1">
                <a:effectLst/>
                <a:latin typeface="Consolas" panose="020B0609020204030204" pitchFamily="49" charset="0"/>
              </a:rPr>
              <a:t>profil_cust</a:t>
            </a:r>
            <a:endParaRPr lang="en-ID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1076580" y="3815900"/>
            <a:ext cx="142044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1062502" y="1779697"/>
            <a:ext cx="1075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8C6009-F14F-88F5-4BEC-8E1067C3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3018"/>
              </p:ext>
            </p:extLst>
          </p:nvPr>
        </p:nvGraphicFramePr>
        <p:xfrm>
          <a:off x="2025579" y="3815900"/>
          <a:ext cx="8356380" cy="2451735"/>
        </p:xfrm>
        <a:graphic>
          <a:graphicData uri="http://schemas.openxmlformats.org/drawingml/2006/table">
            <a:tbl>
              <a:tblPr/>
              <a:tblGrid>
                <a:gridCol w="1671276">
                  <a:extLst>
                    <a:ext uri="{9D8B030D-6E8A-4147-A177-3AD203B41FA5}">
                      <a16:colId xmlns:a16="http://schemas.microsoft.com/office/drawing/2014/main" val="904197840"/>
                    </a:ext>
                  </a:extLst>
                </a:gridCol>
                <a:gridCol w="1671276">
                  <a:extLst>
                    <a:ext uri="{9D8B030D-6E8A-4147-A177-3AD203B41FA5}">
                      <a16:colId xmlns:a16="http://schemas.microsoft.com/office/drawing/2014/main" val="3910375609"/>
                    </a:ext>
                  </a:extLst>
                </a:gridCol>
                <a:gridCol w="1671276">
                  <a:extLst>
                    <a:ext uri="{9D8B030D-6E8A-4147-A177-3AD203B41FA5}">
                      <a16:colId xmlns:a16="http://schemas.microsoft.com/office/drawing/2014/main" val="950744767"/>
                    </a:ext>
                  </a:extLst>
                </a:gridCol>
                <a:gridCol w="1671276">
                  <a:extLst>
                    <a:ext uri="{9D8B030D-6E8A-4147-A177-3AD203B41FA5}">
                      <a16:colId xmlns:a16="http://schemas.microsoft.com/office/drawing/2014/main" val="419909175"/>
                    </a:ext>
                  </a:extLst>
                </a:gridCol>
                <a:gridCol w="1671276">
                  <a:extLst>
                    <a:ext uri="{9D8B030D-6E8A-4147-A177-3AD203B41FA5}">
                      <a16:colId xmlns:a16="http://schemas.microsoft.com/office/drawing/2014/main" val="2650367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income_category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card_category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education_level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496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1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8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238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968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Uneducated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418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$40K - $60K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81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$120K 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633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School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09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Uneducated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986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Graduate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3414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1062502" y="1123766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1062502" y="1774986"/>
            <a:ext cx="7546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status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diattribusikan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pendapatannya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1062502" y="2802748"/>
            <a:ext cx="5668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status_income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AS (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SELECT *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vix_btpn.customer_data_history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vix_btpn.status_db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COUNT(*) total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status_income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 BY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ORDER BY total DESC</a:t>
            </a:r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6992034" y="2419118"/>
            <a:ext cx="142044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1062502" y="2433448"/>
            <a:ext cx="1075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ED0316-6D6B-CBE7-70AD-A14BBF53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720457"/>
              </p:ext>
            </p:extLst>
          </p:nvPr>
        </p:nvGraphicFramePr>
        <p:xfrm>
          <a:off x="6992033" y="2833898"/>
          <a:ext cx="4740420" cy="1793792"/>
        </p:xfrm>
        <a:graphic>
          <a:graphicData uri="http://schemas.openxmlformats.org/drawingml/2006/table">
            <a:tbl>
              <a:tblPr/>
              <a:tblGrid>
                <a:gridCol w="1580140">
                  <a:extLst>
                    <a:ext uri="{9D8B030D-6E8A-4147-A177-3AD203B41FA5}">
                      <a16:colId xmlns:a16="http://schemas.microsoft.com/office/drawing/2014/main" val="2521117256"/>
                    </a:ext>
                  </a:extLst>
                </a:gridCol>
                <a:gridCol w="1580140">
                  <a:extLst>
                    <a:ext uri="{9D8B030D-6E8A-4147-A177-3AD203B41FA5}">
                      <a16:colId xmlns:a16="http://schemas.microsoft.com/office/drawing/2014/main" val="3303661908"/>
                    </a:ext>
                  </a:extLst>
                </a:gridCol>
                <a:gridCol w="1580140">
                  <a:extLst>
                    <a:ext uri="{9D8B030D-6E8A-4147-A177-3AD203B41FA5}">
                      <a16:colId xmlns:a16="http://schemas.microsoft.com/office/drawing/2014/main" val="1459551660"/>
                    </a:ext>
                  </a:extLst>
                </a:gridCol>
              </a:tblGrid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income_category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342690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536761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$40K - $60K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222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06779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877658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862210"/>
                  </a:ext>
                </a:extLst>
              </a:tr>
              <a:tr h="256256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$120K 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75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2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1062502" y="1123766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1062502" y="1774986"/>
            <a:ext cx="75466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status yang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diattribusikan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status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pernikahan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1062502" y="2802748"/>
            <a:ext cx="566888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AS (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SELECT *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vix_btpn.customer_data_history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vix_btpn.marital_db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md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cdh.maritalid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md.id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vix_btpn.status_db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COUNT(*) total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2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 BY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ORDER BY total DESC</a:t>
            </a:r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6992034" y="2419118"/>
            <a:ext cx="142044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1062502" y="2433448"/>
            <a:ext cx="1075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1EA330-D326-B802-404E-BBD2564D7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1486"/>
              </p:ext>
            </p:extLst>
          </p:nvPr>
        </p:nvGraphicFramePr>
        <p:xfrm>
          <a:off x="7094805" y="2788418"/>
          <a:ext cx="4750191" cy="1793790"/>
        </p:xfrm>
        <a:graphic>
          <a:graphicData uri="http://schemas.openxmlformats.org/drawingml/2006/table">
            <a:tbl>
              <a:tblPr/>
              <a:tblGrid>
                <a:gridCol w="1583397">
                  <a:extLst>
                    <a:ext uri="{9D8B030D-6E8A-4147-A177-3AD203B41FA5}">
                      <a16:colId xmlns:a16="http://schemas.microsoft.com/office/drawing/2014/main" val="2880706358"/>
                    </a:ext>
                  </a:extLst>
                </a:gridCol>
                <a:gridCol w="1583397">
                  <a:extLst>
                    <a:ext uri="{9D8B030D-6E8A-4147-A177-3AD203B41FA5}">
                      <a16:colId xmlns:a16="http://schemas.microsoft.com/office/drawing/2014/main" val="4042138873"/>
                    </a:ext>
                  </a:extLst>
                </a:gridCol>
                <a:gridCol w="1583397">
                  <a:extLst>
                    <a:ext uri="{9D8B030D-6E8A-4147-A177-3AD203B41FA5}">
                      <a16:colId xmlns:a16="http://schemas.microsoft.com/office/drawing/2014/main" val="3795024040"/>
                    </a:ext>
                  </a:extLst>
                </a:gridCol>
              </a:tblGrid>
              <a:tr h="358758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  <a:endParaRPr lang="en-ID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418615"/>
                  </a:ext>
                </a:extLst>
              </a:tr>
              <a:tr h="358758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808301"/>
                  </a:ext>
                </a:extLst>
              </a:tr>
              <a:tr h="358758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683735"/>
                  </a:ext>
                </a:extLst>
              </a:tr>
              <a:tr h="358758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160738"/>
                  </a:ext>
                </a:extLst>
              </a:tr>
              <a:tr h="358758"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87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0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1062502" y="1123766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1062502" y="1774986"/>
            <a:ext cx="9474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status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pernikahan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statusnya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diattribusikan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1062502" y="2802748"/>
            <a:ext cx="566888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marital_income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AS (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SELECT *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vix_btpn.customer_data_history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vix_btpn.marital_db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md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cdh.maritalid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md.id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vix_btpn.status_db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COUNT(*) total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marital_income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2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marital_status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ORDER BY total DESC</a:t>
            </a:r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6992034" y="2419118"/>
            <a:ext cx="142044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1062502" y="2433448"/>
            <a:ext cx="1075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13B8F-42F5-2670-B04E-410A7A2DD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90752"/>
              </p:ext>
            </p:extLst>
          </p:nvPr>
        </p:nvGraphicFramePr>
        <p:xfrm>
          <a:off x="6992034" y="2802748"/>
          <a:ext cx="4157319" cy="2897505"/>
        </p:xfrm>
        <a:graphic>
          <a:graphicData uri="http://schemas.openxmlformats.org/drawingml/2006/table">
            <a:tbl>
              <a:tblPr/>
              <a:tblGrid>
                <a:gridCol w="1385773">
                  <a:extLst>
                    <a:ext uri="{9D8B030D-6E8A-4147-A177-3AD203B41FA5}">
                      <a16:colId xmlns:a16="http://schemas.microsoft.com/office/drawing/2014/main" val="221159461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1323689920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0741967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marital_status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income_category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108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86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59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$40K - $60K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047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$40K - $60K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47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615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395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030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64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072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44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$120K 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29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$120K 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492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29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1062502" y="1123766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1062502" y="1774986"/>
            <a:ext cx="93256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pendapatan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 total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transaksi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dimana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statusnya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diattribusikan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1062502" y="2802748"/>
            <a:ext cx="56688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status  AS (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SELECT * FROM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vix_btpn.customer_data_history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LEFT JOIN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vix_btpn.status_db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sd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cdh.idstatus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sd.id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SELECT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SUM(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total_trans_amt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total_transaction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status 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idstatus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GROUP BY status,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income_category</a:t>
            </a:r>
            <a:endParaRPr lang="en-ID" sz="16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ID" sz="16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total_transaction</a:t>
            </a:r>
            <a:r>
              <a:rPr lang="en-ID" sz="16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DESC</a:t>
            </a:r>
          </a:p>
        </p:txBody>
      </p:sp>
      <p:sp>
        <p:nvSpPr>
          <p:cNvPr id="106" name="Google Shape;106;g13ae8760710_0_0"/>
          <p:cNvSpPr txBox="1"/>
          <p:nvPr/>
        </p:nvSpPr>
        <p:spPr>
          <a:xfrm>
            <a:off x="6992034" y="2419118"/>
            <a:ext cx="142044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1062502" y="2433448"/>
            <a:ext cx="1075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51E2F8-2B02-4313-19D5-A8AA76FAE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07470"/>
              </p:ext>
            </p:extLst>
          </p:nvPr>
        </p:nvGraphicFramePr>
        <p:xfrm>
          <a:off x="6992034" y="2787905"/>
          <a:ext cx="4621785" cy="2062914"/>
        </p:xfrm>
        <a:graphic>
          <a:graphicData uri="http://schemas.openxmlformats.org/drawingml/2006/table">
            <a:tbl>
              <a:tblPr/>
              <a:tblGrid>
                <a:gridCol w="1540595">
                  <a:extLst>
                    <a:ext uri="{9D8B030D-6E8A-4147-A177-3AD203B41FA5}">
                      <a16:colId xmlns:a16="http://schemas.microsoft.com/office/drawing/2014/main" val="89185747"/>
                    </a:ext>
                  </a:extLst>
                </a:gridCol>
                <a:gridCol w="1540595">
                  <a:extLst>
                    <a:ext uri="{9D8B030D-6E8A-4147-A177-3AD203B41FA5}">
                      <a16:colId xmlns:a16="http://schemas.microsoft.com/office/drawing/2014/main" val="707806237"/>
                    </a:ext>
                  </a:extLst>
                </a:gridCol>
                <a:gridCol w="1540595">
                  <a:extLst>
                    <a:ext uri="{9D8B030D-6E8A-4147-A177-3AD203B41FA5}">
                      <a16:colId xmlns:a16="http://schemas.microsoft.com/office/drawing/2014/main" val="2281325055"/>
                    </a:ext>
                  </a:extLst>
                </a:gridCol>
              </a:tblGrid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income_category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total_transaction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980305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$40K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1753529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5371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$80K - $120K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48075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$40K - $60K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043789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$60K - $80K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613566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180671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524727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46877"/>
                  </a:ext>
                </a:extLst>
              </a:tr>
              <a:tr h="294702"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Attrited</a:t>
                      </a:r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Customer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$120K 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427527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71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92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207268" y="893033"/>
            <a:ext cx="50670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VISUALISATION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9C4E9A6-C10D-30D6-704B-ED7B7EA31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4"/>
          <a:stretch/>
        </p:blipFill>
        <p:spPr>
          <a:xfrm>
            <a:off x="7526046" y="510639"/>
            <a:ext cx="3458686" cy="5539966"/>
          </a:xfrm>
          <a:prstGeom prst="rect">
            <a:avLst/>
          </a:prstGeom>
        </p:spPr>
      </p:pic>
      <p:sp>
        <p:nvSpPr>
          <p:cNvPr id="4" name="Google Shape;116;p5">
            <a:extLst>
              <a:ext uri="{FF2B5EF4-FFF2-40B4-BE49-F238E27FC236}">
                <a16:creationId xmlns:a16="http://schemas.microsoft.com/office/drawing/2014/main" id="{58434741-C302-25AD-EBE7-D860A3930356}"/>
              </a:ext>
            </a:extLst>
          </p:cNvPr>
          <p:cNvSpPr txBox="1"/>
          <p:nvPr/>
        </p:nvSpPr>
        <p:spPr>
          <a:xfrm>
            <a:off x="1193370" y="2495812"/>
            <a:ext cx="624369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Dari total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keseluruhan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cutomer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yang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ada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sebesar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16%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status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attrited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customer,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sedangkan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customer status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aktif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sebesar</a:t>
            </a:r>
            <a:r>
              <a:rPr lang="en-US" sz="2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>
                <a:solidFill>
                  <a:srgbClr val="EB1E2C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84% </a:t>
            </a:r>
            <a:endParaRPr sz="2400" b="1" i="0" u="none" strike="noStrike" cap="none" dirty="0">
              <a:solidFill>
                <a:srgbClr val="EB1E2C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207268" y="893033"/>
            <a:ext cx="50670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VISUALISATION :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207268" y="4764679"/>
            <a:ext cx="971182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Berdasarkan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kategori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pendapatan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attrited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customer paling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banyak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dengan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kategori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pendapatan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>
                <a:solidFill>
                  <a:srgbClr val="B71D3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Less than $40K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atau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sebesar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b="1" dirty="0">
                <a:solidFill>
                  <a:srgbClr val="B71D3E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38%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dari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Calibri"/>
              </a:rPr>
              <a:t>keseluruhan</a:t>
            </a:r>
            <a:endParaRPr sz="2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3" name="slide2" descr="Sheet 2">
            <a:extLst>
              <a:ext uri="{FF2B5EF4-FFF2-40B4-BE49-F238E27FC236}">
                <a16:creationId xmlns:a16="http://schemas.microsoft.com/office/drawing/2014/main" id="{9FBCE84A-9ABE-28BE-DFBA-CE50B2645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" r="14782"/>
          <a:stretch/>
        </p:blipFill>
        <p:spPr>
          <a:xfrm>
            <a:off x="901148" y="1800665"/>
            <a:ext cx="10389704" cy="27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2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781</TotalTime>
  <Words>1163</Words>
  <Application>Microsoft Office PowerPoint</Application>
  <PresentationFormat>Widescreen</PresentationFormat>
  <Paragraphs>240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Retrospect</vt:lpstr>
      <vt:lpstr>Nama Peserta : Anton Diana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 VIX Data Engineer</dc:title>
  <dc:creator>Ramdhan Nur Cahyadi</dc:creator>
  <cp:lastModifiedBy>Anton Diana</cp:lastModifiedBy>
  <cp:revision>12</cp:revision>
  <dcterms:created xsi:type="dcterms:W3CDTF">2022-06-25T12:16:53Z</dcterms:created>
  <dcterms:modified xsi:type="dcterms:W3CDTF">2023-01-28T11:07:56Z</dcterms:modified>
</cp:coreProperties>
</file>