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44" r:id="rId2"/>
    <p:sldMasterId id="2147483819" r:id="rId3"/>
    <p:sldMasterId id="2147483871" r:id="rId4"/>
  </p:sldMasterIdLst>
  <p:notesMasterIdLst>
    <p:notesMasterId r:id="rId8"/>
  </p:notesMasterIdLst>
  <p:handoutMasterIdLst>
    <p:handoutMasterId r:id="rId9"/>
  </p:handoutMasterIdLst>
  <p:sldIdLst>
    <p:sldId id="421" r:id="rId5"/>
    <p:sldId id="420" r:id="rId6"/>
    <p:sldId id="30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BFF"/>
    <a:srgbClr val="E7E7E7"/>
    <a:srgbClr val="339933"/>
    <a:srgbClr val="BA3030"/>
    <a:srgbClr val="8E908F"/>
    <a:srgbClr val="9D9FA2"/>
    <a:srgbClr val="828381"/>
    <a:srgbClr val="A5A6A5"/>
    <a:srgbClr val="717074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2455" autoAdjust="0"/>
  </p:normalViewPr>
  <p:slideViewPr>
    <p:cSldViewPr snapToGrid="0" showGuides="1">
      <p:cViewPr>
        <p:scale>
          <a:sx n="150" d="100"/>
          <a:sy n="150" d="100"/>
        </p:scale>
        <p:origin x="-366" y="-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44"/>
    </p:cViewPr>
  </p:sorterViewPr>
  <p:notesViewPr>
    <p:cSldViewPr snapToObjects="1" showGuides="1">
      <p:cViewPr varScale="1">
        <p:scale>
          <a:sx n="91" d="100"/>
          <a:sy n="91" d="100"/>
        </p:scale>
        <p:origin x="-4352" y="-120"/>
      </p:cViewPr>
      <p:guideLst>
        <p:guide orient="horz" pos="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61506" y="8915400"/>
            <a:ext cx="534987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F7B6D393-E4E3-D143-A14E-086EC3E10D5C}" type="slidenum">
              <a:rPr lang="en-US" sz="800" smtClean="0">
                <a:latin typeface="Verdana"/>
              </a:rPr>
              <a:pPr algn="ctr"/>
              <a:t>‹#›</a:t>
            </a:fld>
            <a:endParaRPr lang="en-US" sz="800" dirty="0">
              <a:latin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57199" y="228600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35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333" y="685800"/>
            <a:ext cx="4741333" cy="2667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5943600" cy="52651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8101" y="8954292"/>
            <a:ext cx="361798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221F6-DF1F-4F4D-A457-D497032B3BDC}" type="slidenum">
              <a:rPr lang="en-US" sz="800" smtClean="0"/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457199" y="228600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spcBef>
        <a:spcPts val="1200"/>
      </a:spcBef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344488" indent="-117475" algn="l" defTabSz="457200" rtl="0" eaLnBrk="1" latinLnBrk="0" hangingPunct="1">
      <a:spcBef>
        <a:spcPts val="600"/>
      </a:spcBef>
      <a:buFont typeface="Arial"/>
      <a:buChar char="•"/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628650" indent="-174625" algn="l" defTabSz="457200" rtl="0" eaLnBrk="1" latinLnBrk="0" hangingPunct="1">
      <a:spcBef>
        <a:spcPts val="600"/>
      </a:spcBef>
      <a:buFont typeface="Lucida Grande"/>
      <a:buChar char="–"/>
      <a:tabLst/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973138" indent="-174625" algn="l" defTabSz="457200" rtl="0" eaLnBrk="1" latinLnBrk="0" hangingPunct="1">
      <a:spcBef>
        <a:spcPts val="600"/>
      </a:spcBef>
      <a:buFont typeface="Wingdings" charset="2"/>
      <a:buChar char="§"/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258888" indent="-117475" algn="l" defTabSz="457200" rtl="0" eaLnBrk="1" latinLnBrk="0" hangingPunct="1">
      <a:spcBef>
        <a:spcPts val="600"/>
      </a:spcBef>
      <a:buFont typeface="Lucida Grande"/>
      <a:buChar char="–"/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685800"/>
            <a:ext cx="4740275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details,</a:t>
            </a:r>
            <a:r>
              <a:rPr lang="en-US" baseline="0" dirty="0" smtClean="0"/>
              <a:t> see https://community.emc.com/people/claudio_fahey/blog/2016/03/30/global-anomaly-detection-in-iot-with-ecs.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432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9413" y="4623778"/>
            <a:ext cx="2947194" cy="310172"/>
            <a:chOff x="4362003" y="4593555"/>
            <a:chExt cx="3946179" cy="41530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612039" y="4748281"/>
              <a:ext cx="696143" cy="1058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9739" y="4737673"/>
              <a:ext cx="554287" cy="1270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6493812" y="4709021"/>
              <a:ext cx="394912" cy="184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7417" y="4719073"/>
              <a:ext cx="509373" cy="164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04614" y="4672040"/>
              <a:ext cx="258339" cy="258339"/>
            </a:xfrm>
            <a:prstGeom prst="rect">
              <a:avLst/>
            </a:prstGeom>
          </p:spPr>
        </p:pic>
        <p:pic>
          <p:nvPicPr>
            <p:cNvPr id="13" name="Picture 12" descr="Federation_Logo_Color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2003" y="4593555"/>
              <a:ext cx="415916" cy="41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chemeClr val="accent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chemeClr val="accent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6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2799"/>
            <a:ext cx="366563" cy="366563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0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79413" y="4623778"/>
            <a:ext cx="2947194" cy="310172"/>
            <a:chOff x="4362003" y="4593555"/>
            <a:chExt cx="3946179" cy="41530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612039" y="4748281"/>
              <a:ext cx="696143" cy="105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9739" y="4737673"/>
              <a:ext cx="554287" cy="1270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6493812" y="4709021"/>
              <a:ext cx="394912" cy="184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7417" y="4719073"/>
              <a:ext cx="509373" cy="1642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04614" y="4672040"/>
              <a:ext cx="258339" cy="258339"/>
            </a:xfrm>
            <a:prstGeom prst="rect">
              <a:avLst/>
            </a:prstGeom>
          </p:spPr>
        </p:pic>
        <p:pic>
          <p:nvPicPr>
            <p:cNvPr id="12" name="Picture 11" descr="Federation_Logo_Color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2003" y="4593555"/>
              <a:ext cx="415916" cy="41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8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2799"/>
            <a:ext cx="366563" cy="366563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96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9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6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kg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W-PPT-image-040315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4" y="5033041"/>
            <a:ext cx="22130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2015 EMC Corporation. All rights reserved.</a:t>
            </a:r>
          </a:p>
        </p:txBody>
      </p:sp>
      <p:pic>
        <p:nvPicPr>
          <p:cNvPr id="8" name="Picture 7" descr="EMC-Ta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228" y="4608512"/>
            <a:ext cx="62243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79413" y="4623778"/>
            <a:ext cx="2947194" cy="310172"/>
            <a:chOff x="4362003" y="4593555"/>
            <a:chExt cx="3946179" cy="41530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612039" y="4748281"/>
              <a:ext cx="696143" cy="105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9739" y="4737673"/>
              <a:ext cx="554287" cy="1270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6493812" y="4709021"/>
              <a:ext cx="394912" cy="184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7417" y="4719073"/>
              <a:ext cx="509373" cy="1642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04614" y="4672040"/>
              <a:ext cx="258339" cy="258339"/>
            </a:xfrm>
            <a:prstGeom prst="rect">
              <a:avLst/>
            </a:prstGeom>
          </p:spPr>
        </p:pic>
        <p:pic>
          <p:nvPicPr>
            <p:cNvPr id="12" name="Picture 11" descr="Federation_Logo_Color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2003" y="4593555"/>
              <a:ext cx="415916" cy="41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8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kg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utterstock_245531692 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 rot="21427568">
            <a:off x="396347" y="1702859"/>
            <a:ext cx="8458200" cy="126365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00000"/>
              </a:lnSpc>
              <a:defRPr sz="4400" cap="all" baseline="0">
                <a:solidFill>
                  <a:srgbClr val="32ABFF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4" y="5033041"/>
            <a:ext cx="22130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2015 EMC Corporation. All rights reserved.</a:t>
            </a:r>
          </a:p>
        </p:txBody>
      </p:sp>
      <p:pic>
        <p:nvPicPr>
          <p:cNvPr id="8" name="Picture 7" descr="EMC-Ta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228" y="4608512"/>
            <a:ext cx="62243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2799"/>
            <a:ext cx="366563" cy="366563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4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71707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3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kg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201715796 [Converted].jpg"/>
          <p:cNvPicPr>
            <a:picLocks noChangeAspect="1"/>
          </p:cNvPicPr>
          <p:nvPr userDrawn="1"/>
        </p:nvPicPr>
        <p:blipFill rotWithShape="1">
          <a:blip r:embed="rId2" cstate="print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6425" y="93133"/>
            <a:ext cx="5071150" cy="505036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4" y="5033041"/>
            <a:ext cx="22130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2015 EMC Corporation. All rights reserved.</a:t>
            </a:r>
          </a:p>
        </p:txBody>
      </p:sp>
      <p:pic>
        <p:nvPicPr>
          <p:cNvPr id="8" name="Picture 7" descr="EMC-Ta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228" y="4608512"/>
            <a:ext cx="62243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All Federation logos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839" y="4562622"/>
            <a:ext cx="4389120" cy="4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5" y="4629149"/>
            <a:ext cx="609600" cy="284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7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8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5" y="4622799"/>
            <a:ext cx="375707" cy="375707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2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image" Target="../media/image16.jpeg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gray">
          <a:xfrm>
            <a:off x="366714" y="5033041"/>
            <a:ext cx="22130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2015 EMC Corporation. All rights reserved.</a:t>
            </a:r>
          </a:p>
        </p:txBody>
      </p:sp>
      <p:pic>
        <p:nvPicPr>
          <p:cNvPr id="6" name="Picture 5" descr="EMC-Tab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228" y="4608512"/>
            <a:ext cx="62243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3" r:id="rId3"/>
    <p:sldLayoutId id="2147483694" r:id="rId4"/>
    <p:sldLayoutId id="2147483812" r:id="rId5"/>
    <p:sldLayoutId id="2147483813" r:id="rId6"/>
    <p:sldLayoutId id="2147483814" r:id="rId7"/>
    <p:sldLayoutId id="2147483695" r:id="rId8"/>
    <p:sldLayoutId id="2147483696" r:id="rId9"/>
    <p:sldLayoutId id="2147483697" r:id="rId10"/>
    <p:sldLayoutId id="2147483699" r:id="rId11"/>
    <p:sldLayoutId id="2147483700" r:id="rId12"/>
    <p:sldLayoutId id="2147483703" r:id="rId13"/>
    <p:sldLayoutId id="2147483798" r:id="rId14"/>
    <p:sldLayoutId id="2147483799" r:id="rId15"/>
    <p:sldLayoutId id="2147483809" r:id="rId16"/>
    <p:sldLayoutId id="2147483807" r:id="rId17"/>
    <p:sldLayoutId id="2147483808" r:id="rId18"/>
    <p:sldLayoutId id="2147483810" r:id="rId19"/>
    <p:sldLayoutId id="2147483811" r:id="rId20"/>
    <p:sldLayoutId id="2147483711" r:id="rId2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gray">
          <a:xfrm>
            <a:off x="366714" y="5033041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2016 EMC Corporation. All rights reserved.</a:t>
            </a:r>
          </a:p>
        </p:txBody>
      </p:sp>
      <p:pic>
        <p:nvPicPr>
          <p:cNvPr id="4" name="Picture 3" descr="EMC-Tab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228" y="4608512"/>
            <a:ext cx="62243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8" r:id="rId11"/>
    <p:sldLayoutId id="2147483794" r:id="rId12"/>
    <p:sldLayoutId id="2147483795" r:id="rId13"/>
    <p:sldLayoutId id="2147483765" r:id="rId14"/>
    <p:sldLayoutId id="2147483763" r:id="rId15"/>
    <p:sldLayoutId id="2147483764" r:id="rId16"/>
    <p:sldLayoutId id="2147483766" r:id="rId17"/>
    <p:sldLayoutId id="2147483767" r:id="rId18"/>
    <p:sldLayoutId id="2147483768" r:id="rId19"/>
    <p:sldLayoutId id="2147483815" r:id="rId20"/>
    <p:sldLayoutId id="2147483816" r:id="rId2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gray">
          <a:xfrm>
            <a:off x="366714" y="5033041"/>
            <a:ext cx="22130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600" dirty="0" smtClean="0">
                <a:solidFill>
                  <a:srgbClr val="717074"/>
                </a:solidFill>
              </a:rPr>
              <a:t>© Copyright 2015 EMC Corporation. All rights reserved.</a:t>
            </a:r>
          </a:p>
        </p:txBody>
      </p:sp>
      <p:pic>
        <p:nvPicPr>
          <p:cNvPr id="4" name="Picture 3" descr="EMC-Tab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228" y="4608512"/>
            <a:ext cx="622433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algn="r"/>
            <a:fld id="{61F684CE-B7BB-4223-BA2B-B47808B845F1}" type="slidenum">
              <a:rPr lang="en-US" smtClean="0">
                <a:solidFill>
                  <a:srgbClr val="FFFFFF"/>
                </a:solidFill>
              </a:rPr>
              <a:pPr algn="r"/>
              <a:t>‹#›</a:t>
            </a:fld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66714" y="5033041"/>
            <a:ext cx="221300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600" dirty="0" smtClean="0">
                <a:solidFill>
                  <a:srgbClr val="FFFFFF"/>
                </a:solidFill>
              </a:rPr>
              <a:t>© Copyright 2015 EMC Corporation. All rights reserved.</a:t>
            </a:r>
          </a:p>
        </p:txBody>
      </p:sp>
      <p:pic>
        <p:nvPicPr>
          <p:cNvPr id="3" name="Picture 2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613381"/>
            <a:ext cx="609600" cy="5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hyperlink" Target="http://bit.ly/1QcYw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 smtClean="0">
                <a:latin typeface="+mj-lt"/>
              </a:rPr>
              <a:t>GLOBAL ANOMALY DETECTION WITH ECS - ARCHITECTURE</a:t>
            </a:r>
            <a:endParaRPr lang="en-US" sz="2000" cap="none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54750" y="770375"/>
            <a:ext cx="23404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/>
            <a:r>
              <a:rPr lang="en-US" sz="1000" dirty="0" smtClean="0">
                <a:solidFill>
                  <a:schemeClr val="tx2"/>
                </a:solidFill>
              </a:rPr>
              <a:t>1. </a:t>
            </a:r>
            <a:r>
              <a:rPr lang="en-US" sz="1000" dirty="0" smtClean="0">
                <a:solidFill>
                  <a:srgbClr val="00B050"/>
                </a:solidFill>
              </a:rPr>
              <a:t>Messages from “things” are sent to </a:t>
            </a:r>
            <a:r>
              <a:rPr lang="en-US" sz="1000" b="1" dirty="0" smtClean="0">
                <a:solidFill>
                  <a:srgbClr val="00B050"/>
                </a:solidFill>
              </a:rPr>
              <a:t>Kafka</a:t>
            </a:r>
            <a:r>
              <a:rPr lang="en-US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54750" y="1206700"/>
            <a:ext cx="234041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2. </a:t>
            </a:r>
            <a:r>
              <a:rPr lang="en-US" sz="1000" dirty="0">
                <a:solidFill>
                  <a:srgbClr val="00B050"/>
                </a:solidFill>
              </a:rPr>
              <a:t>A </a:t>
            </a:r>
            <a:r>
              <a:rPr lang="en-US" sz="1000" b="1" dirty="0" smtClean="0">
                <a:solidFill>
                  <a:srgbClr val="00B050"/>
                </a:solidFill>
              </a:rPr>
              <a:t>Spark Streaming</a:t>
            </a:r>
            <a:r>
              <a:rPr lang="en-US" sz="1000" dirty="0" smtClean="0">
                <a:solidFill>
                  <a:srgbClr val="00B050"/>
                </a:solidFill>
              </a:rPr>
              <a:t> job receives messages, enriches them</a:t>
            </a:r>
            <a:r>
              <a:rPr lang="en-US" sz="1000" dirty="0" smtClean="0">
                <a:solidFill>
                  <a:srgbClr val="00B050"/>
                </a:solidFill>
              </a:rPr>
              <a:t>, performs </a:t>
            </a:r>
            <a:r>
              <a:rPr lang="en-US" sz="1000" dirty="0" smtClean="0">
                <a:solidFill>
                  <a:srgbClr val="00B050"/>
                </a:solidFill>
              </a:rPr>
              <a:t>near real-time anomaly </a:t>
            </a:r>
            <a:r>
              <a:rPr lang="en-US" sz="1000" dirty="0" smtClean="0">
                <a:solidFill>
                  <a:srgbClr val="00B050"/>
                </a:solidFill>
              </a:rPr>
              <a:t>detection, and sends the enriched data to </a:t>
            </a:r>
            <a:r>
              <a:rPr lang="en-US" sz="1000" b="1" dirty="0" smtClean="0">
                <a:solidFill>
                  <a:srgbClr val="00B050"/>
                </a:solidFill>
              </a:rPr>
              <a:t>Kafka</a:t>
            </a:r>
            <a:r>
              <a:rPr lang="en-US" sz="1000" dirty="0" smtClean="0">
                <a:solidFill>
                  <a:srgbClr val="00B050"/>
                </a:solidFill>
              </a:rPr>
              <a:t>.</a:t>
            </a:r>
            <a:endParaRPr lang="en-US" sz="1000" dirty="0" smtClean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4750" y="2661735"/>
            <a:ext cx="23404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/>
            <a:r>
              <a:rPr lang="en-US" sz="1000" dirty="0" smtClean="0">
                <a:solidFill>
                  <a:schemeClr val="tx2"/>
                </a:solidFill>
              </a:rPr>
              <a:t>5. </a:t>
            </a:r>
            <a:r>
              <a:rPr lang="en-US" sz="1000" b="1" dirty="0" smtClean="0">
                <a:solidFill>
                  <a:srgbClr val="00B050"/>
                </a:solidFill>
              </a:rPr>
              <a:t>ECS</a:t>
            </a:r>
            <a:r>
              <a:rPr lang="en-US" sz="1000" dirty="0" smtClean="0">
                <a:solidFill>
                  <a:srgbClr val="00B050"/>
                </a:solidFill>
              </a:rPr>
              <a:t> asynchronously replicates the entire bucket to other sites.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54750" y="3806068"/>
            <a:ext cx="234041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/>
            <a:r>
              <a:rPr lang="en-US" sz="1000" dirty="0" smtClean="0">
                <a:solidFill>
                  <a:schemeClr val="tx2"/>
                </a:solidFill>
              </a:rPr>
              <a:t>7. </a:t>
            </a:r>
            <a:r>
              <a:rPr lang="en-US" sz="1000" dirty="0" smtClean="0">
                <a:solidFill>
                  <a:srgbClr val="00B050"/>
                </a:solidFill>
              </a:rPr>
              <a:t>A nightly </a:t>
            </a:r>
            <a:r>
              <a:rPr lang="en-US" sz="1000" b="1" dirty="0" smtClean="0">
                <a:solidFill>
                  <a:srgbClr val="00B050"/>
                </a:solidFill>
              </a:rPr>
              <a:t>Spark</a:t>
            </a:r>
            <a:r>
              <a:rPr lang="en-US" sz="1000" dirty="0" smtClean="0">
                <a:solidFill>
                  <a:srgbClr val="00B050"/>
                </a:solidFill>
              </a:rPr>
              <a:t> batch job executes on the entire global dataset stored on </a:t>
            </a:r>
            <a:r>
              <a:rPr lang="en-US" sz="1000" b="1" dirty="0" smtClean="0">
                <a:solidFill>
                  <a:srgbClr val="00B050"/>
                </a:solidFill>
              </a:rPr>
              <a:t>ECS</a:t>
            </a:r>
            <a:r>
              <a:rPr lang="en-US" sz="1000" dirty="0" smtClean="0">
                <a:solidFill>
                  <a:srgbClr val="00B050"/>
                </a:solidFill>
              </a:rPr>
              <a:t> to produce a machine learning model that detects anomalies.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54750" y="3224957"/>
            <a:ext cx="234041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/>
            <a:r>
              <a:rPr lang="en-US" sz="1000" dirty="0" smtClean="0">
                <a:solidFill>
                  <a:schemeClr val="tx2"/>
                </a:solidFill>
              </a:rPr>
              <a:t>6. </a:t>
            </a:r>
            <a:r>
              <a:rPr lang="en-US" sz="1000" dirty="0" smtClean="0">
                <a:solidFill>
                  <a:srgbClr val="00B050"/>
                </a:solidFill>
              </a:rPr>
              <a:t>Data scientists can explore and visualize the global dataset using </a:t>
            </a:r>
            <a:r>
              <a:rPr lang="en-US" sz="1000" b="1" dirty="0" smtClean="0">
                <a:solidFill>
                  <a:srgbClr val="00B050"/>
                </a:solidFill>
              </a:rPr>
              <a:t>Zeppelin</a:t>
            </a:r>
            <a:r>
              <a:rPr lang="en-US" sz="1000" dirty="0" smtClean="0">
                <a:solidFill>
                  <a:srgbClr val="00B050"/>
                </a:solidFill>
              </a:rPr>
              <a:t>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700877" y="3917743"/>
            <a:ext cx="1130070" cy="612514"/>
            <a:chOff x="6905914" y="2909479"/>
            <a:chExt cx="1130070" cy="612514"/>
          </a:xfrm>
        </p:grpSpPr>
        <p:pic>
          <p:nvPicPr>
            <p:cNvPr id="50" name="Picture 4" descr="http://upload.wikimedia.org/wikipedia/commons/e/ea/Spark-logo-192x100p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67" y="2945067"/>
              <a:ext cx="1028684" cy="535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6905914" y="2909479"/>
              <a:ext cx="1130070" cy="612514"/>
            </a:xfrm>
            <a:prstGeom prst="rect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>
            <a:stCxn id="114" idx="1"/>
            <a:endCxn id="53" idx="3"/>
          </p:cNvCxnSpPr>
          <p:nvPr/>
        </p:nvCxnSpPr>
        <p:spPr>
          <a:xfrm flipH="1" flipV="1">
            <a:off x="2965086" y="2875395"/>
            <a:ext cx="509967" cy="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3" name="Picture 12" descr="http://www.clipartbest.com/cliparts/4c9/oqo/4c9oqoq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53" y="2694661"/>
            <a:ext cx="412633" cy="36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80" idx="3"/>
            <a:endCxn id="53" idx="1"/>
          </p:cNvCxnSpPr>
          <p:nvPr/>
        </p:nvCxnSpPr>
        <p:spPr>
          <a:xfrm flipV="1">
            <a:off x="1802901" y="2875395"/>
            <a:ext cx="749552" cy="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60162" y="645315"/>
            <a:ext cx="3743106" cy="4180040"/>
          </a:xfrm>
          <a:prstGeom prst="roundRect">
            <a:avLst/>
          </a:prstGeom>
          <a:noFill/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3313" y="4596427"/>
            <a:ext cx="5226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/>
            <a:r>
              <a:rPr lang="en-US" sz="800" dirty="0" smtClean="0">
                <a:solidFill>
                  <a:schemeClr val="bg2"/>
                </a:solidFill>
              </a:rPr>
              <a:t>London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03769" y="4596426"/>
            <a:ext cx="5226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/>
            <a:r>
              <a:rPr lang="en-US" sz="800" dirty="0" smtClean="0">
                <a:solidFill>
                  <a:schemeClr val="bg2"/>
                </a:solidFill>
              </a:rPr>
              <a:t>New York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16889" y="758174"/>
            <a:ext cx="1529966" cy="3719406"/>
            <a:chOff x="935989" y="758174"/>
            <a:chExt cx="1529966" cy="3719406"/>
          </a:xfrm>
        </p:grpSpPr>
        <p:pic>
          <p:nvPicPr>
            <p:cNvPr id="61" name="Picture 2" descr="C:\Users\faheyc\AppData\Local\Microsoft\Windows\Temporary Internet Files\Content.IE5\TNETXBB5\cartoon-airplane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89" y="758174"/>
              <a:ext cx="698510" cy="36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ECS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933" y="3844030"/>
              <a:ext cx="780960" cy="633550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/>
            <p:nvPr/>
          </p:nvCxnSpPr>
          <p:spPr>
            <a:xfrm flipH="1">
              <a:off x="1924625" y="1001069"/>
              <a:ext cx="221480" cy="258820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370640" y="1048694"/>
              <a:ext cx="214163" cy="211195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 rot="5400000">
              <a:off x="1688001" y="1740144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8" descr="http://images.clipartpanda.com/ebb-clipart-di6ebb5y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021" y="758174"/>
              <a:ext cx="663934" cy="33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Group 69"/>
            <p:cNvGrpSpPr/>
            <p:nvPr/>
          </p:nvGrpSpPr>
          <p:grpSpPr>
            <a:xfrm>
              <a:off x="1285243" y="1259889"/>
              <a:ext cx="937561" cy="481765"/>
              <a:chOff x="1285244" y="1259889"/>
              <a:chExt cx="937561" cy="481765"/>
            </a:xfrm>
          </p:grpSpPr>
          <p:pic>
            <p:nvPicPr>
              <p:cNvPr id="88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262059" y="1863373"/>
              <a:ext cx="983930" cy="635661"/>
              <a:chOff x="1281619" y="1863375"/>
              <a:chExt cx="983930" cy="635661"/>
            </a:xfrm>
          </p:grpSpPr>
          <p:pic>
            <p:nvPicPr>
              <p:cNvPr id="85" name="Picture 4" descr="http://spark.apache.org/docs/latest/img/streaming-arch.pn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2" t="21673" r="36503" b="26562"/>
              <a:stretch/>
            </p:blipFill>
            <p:spPr bwMode="auto">
              <a:xfrm>
                <a:off x="1306957" y="1863375"/>
                <a:ext cx="958592" cy="635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1281619" y="1870482"/>
                <a:ext cx="983929" cy="628554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50276" y="3240856"/>
              <a:ext cx="605885" cy="499466"/>
              <a:chOff x="1429480" y="3216522"/>
              <a:chExt cx="605885" cy="499466"/>
            </a:xfrm>
          </p:grpSpPr>
          <p:pic>
            <p:nvPicPr>
              <p:cNvPr id="83" name="Picture 5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887" y="3216522"/>
                <a:ext cx="499465" cy="499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1429480" y="3234904"/>
                <a:ext cx="605885" cy="445916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ight Arrow 72"/>
            <p:cNvSpPr/>
            <p:nvPr/>
          </p:nvSpPr>
          <p:spPr>
            <a:xfrm rot="5400000">
              <a:off x="1688806" y="3123041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84440" y="2635517"/>
              <a:ext cx="937561" cy="481765"/>
              <a:chOff x="1285244" y="1259889"/>
              <a:chExt cx="937561" cy="481765"/>
            </a:xfrm>
          </p:grpSpPr>
          <p:pic>
            <p:nvPicPr>
              <p:cNvPr id="78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ight Arrow 74"/>
            <p:cNvSpPr/>
            <p:nvPr/>
          </p:nvSpPr>
          <p:spPr>
            <a:xfrm rot="5400000">
              <a:off x="1689611" y="250756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5400000">
              <a:off x="1688000" y="371368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032290" y="2185987"/>
              <a:ext cx="472660" cy="1871663"/>
            </a:xfrm>
            <a:custGeom>
              <a:avLst/>
              <a:gdLst>
                <a:gd name="connsiteX0" fmla="*/ 276348 w 581148"/>
                <a:gd name="connsiteY0" fmla="*/ 0 h 1876425"/>
                <a:gd name="connsiteX1" fmla="*/ 9648 w 581148"/>
                <a:gd name="connsiteY1" fmla="*/ 1171575 h 1876425"/>
                <a:gd name="connsiteX2" fmla="*/ 581148 w 581148"/>
                <a:gd name="connsiteY2" fmla="*/ 1876425 h 1876425"/>
                <a:gd name="connsiteX0" fmla="*/ 320250 w 577425"/>
                <a:gd name="connsiteY0" fmla="*/ 0 h 1871663"/>
                <a:gd name="connsiteX1" fmla="*/ 5925 w 577425"/>
                <a:gd name="connsiteY1" fmla="*/ 1166813 h 1871663"/>
                <a:gd name="connsiteX2" fmla="*/ 577425 w 577425"/>
                <a:gd name="connsiteY2" fmla="*/ 1871663 h 1871663"/>
                <a:gd name="connsiteX0" fmla="*/ 325911 w 583086"/>
                <a:gd name="connsiteY0" fmla="*/ 0 h 1871663"/>
                <a:gd name="connsiteX1" fmla="*/ 11586 w 583086"/>
                <a:gd name="connsiteY1" fmla="*/ 1166813 h 1871663"/>
                <a:gd name="connsiteX2" fmla="*/ 583086 w 583086"/>
                <a:gd name="connsiteY2" fmla="*/ 1871663 h 1871663"/>
                <a:gd name="connsiteX0" fmla="*/ 275495 w 532670"/>
                <a:gd name="connsiteY0" fmla="*/ 0 h 1871663"/>
                <a:gd name="connsiteX1" fmla="*/ 18320 w 532670"/>
                <a:gd name="connsiteY1" fmla="*/ 1090613 h 1871663"/>
                <a:gd name="connsiteX2" fmla="*/ 532670 w 532670"/>
                <a:gd name="connsiteY2" fmla="*/ 1871663 h 1871663"/>
                <a:gd name="connsiteX0" fmla="*/ 215485 w 472660"/>
                <a:gd name="connsiteY0" fmla="*/ 0 h 1871663"/>
                <a:gd name="connsiteX1" fmla="*/ 39273 w 472660"/>
                <a:gd name="connsiteY1" fmla="*/ 1081088 h 1871663"/>
                <a:gd name="connsiteX2" fmla="*/ 472660 w 472660"/>
                <a:gd name="connsiteY2" fmla="*/ 1871663 h 187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60" h="1871663">
                  <a:moveTo>
                    <a:pt x="215485" y="0"/>
                  </a:moveTo>
                  <a:cubicBezTo>
                    <a:pt x="-71852" y="134144"/>
                    <a:pt x="-3590" y="769144"/>
                    <a:pt x="39273" y="1081088"/>
                  </a:cubicBezTo>
                  <a:cubicBezTo>
                    <a:pt x="82136" y="1393032"/>
                    <a:pt x="372648" y="1827213"/>
                    <a:pt x="472660" y="1871663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126601" y="758174"/>
            <a:ext cx="1529966" cy="3719406"/>
            <a:chOff x="935989" y="758174"/>
            <a:chExt cx="1529966" cy="3719406"/>
          </a:xfrm>
        </p:grpSpPr>
        <p:pic>
          <p:nvPicPr>
            <p:cNvPr id="93" name="Picture 2" descr="C:\Users\faheyc\AppData\Local\Microsoft\Windows\Temporary Internet Files\Content.IE5\TNETXBB5\cartoon-airplane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89" y="758174"/>
              <a:ext cx="698510" cy="36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93" descr="ECS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933" y="3844030"/>
              <a:ext cx="780960" cy="633550"/>
            </a:xfrm>
            <a:prstGeom prst="rect">
              <a:avLst/>
            </a:prstGeom>
          </p:spPr>
        </p:pic>
        <p:cxnSp>
          <p:nvCxnSpPr>
            <p:cNvPr id="95" name="Straight Arrow Connector 94"/>
            <p:cNvCxnSpPr/>
            <p:nvPr/>
          </p:nvCxnSpPr>
          <p:spPr>
            <a:xfrm flipH="1">
              <a:off x="1924625" y="1001069"/>
              <a:ext cx="221480" cy="258820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370640" y="1048694"/>
              <a:ext cx="214163" cy="211195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ight Arrow 96"/>
            <p:cNvSpPr/>
            <p:nvPr/>
          </p:nvSpPr>
          <p:spPr>
            <a:xfrm rot="5400000">
              <a:off x="1688001" y="1740144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8" descr="http://images.clipartpanda.com/ebb-clipart-di6ebb5y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021" y="758174"/>
              <a:ext cx="663934" cy="33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" name="Group 101"/>
            <p:cNvGrpSpPr/>
            <p:nvPr/>
          </p:nvGrpSpPr>
          <p:grpSpPr>
            <a:xfrm>
              <a:off x="1285243" y="1259889"/>
              <a:ext cx="937561" cy="481765"/>
              <a:chOff x="1285244" y="1259889"/>
              <a:chExt cx="937561" cy="481765"/>
            </a:xfrm>
          </p:grpSpPr>
          <p:pic>
            <p:nvPicPr>
              <p:cNvPr id="119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Rectangle 119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262059" y="1863373"/>
              <a:ext cx="983930" cy="635661"/>
              <a:chOff x="1281619" y="1863375"/>
              <a:chExt cx="983930" cy="635661"/>
            </a:xfrm>
          </p:grpSpPr>
          <p:pic>
            <p:nvPicPr>
              <p:cNvPr id="117" name="Picture 4" descr="http://spark.apache.org/docs/latest/img/streaming-arch.pn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2" t="21673" r="36503" b="26562"/>
              <a:stretch/>
            </p:blipFill>
            <p:spPr bwMode="auto">
              <a:xfrm>
                <a:off x="1306957" y="1863375"/>
                <a:ext cx="958592" cy="635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 117"/>
              <p:cNvSpPr/>
              <p:nvPr/>
            </p:nvSpPr>
            <p:spPr>
              <a:xfrm>
                <a:off x="1281619" y="1870482"/>
                <a:ext cx="983929" cy="628554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450276" y="3240856"/>
              <a:ext cx="605885" cy="499466"/>
              <a:chOff x="1429480" y="3216522"/>
              <a:chExt cx="605885" cy="499466"/>
            </a:xfrm>
          </p:grpSpPr>
          <p:pic>
            <p:nvPicPr>
              <p:cNvPr id="115" name="Picture 5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887" y="3216522"/>
                <a:ext cx="499465" cy="499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Rectangle 115"/>
              <p:cNvSpPr/>
              <p:nvPr/>
            </p:nvSpPr>
            <p:spPr>
              <a:xfrm>
                <a:off x="1429480" y="3234904"/>
                <a:ext cx="605885" cy="445916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1688806" y="3123041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284440" y="2635517"/>
              <a:ext cx="937561" cy="481765"/>
              <a:chOff x="1285244" y="1259889"/>
              <a:chExt cx="937561" cy="481765"/>
            </a:xfrm>
          </p:grpSpPr>
          <p:pic>
            <p:nvPicPr>
              <p:cNvPr id="113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Rectangle 113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ight Arrow 109"/>
            <p:cNvSpPr/>
            <p:nvPr/>
          </p:nvSpPr>
          <p:spPr>
            <a:xfrm rot="5400000">
              <a:off x="1689611" y="250756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Arrow 110"/>
            <p:cNvSpPr/>
            <p:nvPr/>
          </p:nvSpPr>
          <p:spPr>
            <a:xfrm rot="5400000">
              <a:off x="1688000" y="371368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032290" y="2185987"/>
              <a:ext cx="472660" cy="1871663"/>
            </a:xfrm>
            <a:custGeom>
              <a:avLst/>
              <a:gdLst>
                <a:gd name="connsiteX0" fmla="*/ 276348 w 581148"/>
                <a:gd name="connsiteY0" fmla="*/ 0 h 1876425"/>
                <a:gd name="connsiteX1" fmla="*/ 9648 w 581148"/>
                <a:gd name="connsiteY1" fmla="*/ 1171575 h 1876425"/>
                <a:gd name="connsiteX2" fmla="*/ 581148 w 581148"/>
                <a:gd name="connsiteY2" fmla="*/ 1876425 h 1876425"/>
                <a:gd name="connsiteX0" fmla="*/ 320250 w 577425"/>
                <a:gd name="connsiteY0" fmla="*/ 0 h 1871663"/>
                <a:gd name="connsiteX1" fmla="*/ 5925 w 577425"/>
                <a:gd name="connsiteY1" fmla="*/ 1166813 h 1871663"/>
                <a:gd name="connsiteX2" fmla="*/ 577425 w 577425"/>
                <a:gd name="connsiteY2" fmla="*/ 1871663 h 1871663"/>
                <a:gd name="connsiteX0" fmla="*/ 325911 w 583086"/>
                <a:gd name="connsiteY0" fmla="*/ 0 h 1871663"/>
                <a:gd name="connsiteX1" fmla="*/ 11586 w 583086"/>
                <a:gd name="connsiteY1" fmla="*/ 1166813 h 1871663"/>
                <a:gd name="connsiteX2" fmla="*/ 583086 w 583086"/>
                <a:gd name="connsiteY2" fmla="*/ 1871663 h 1871663"/>
                <a:gd name="connsiteX0" fmla="*/ 275495 w 532670"/>
                <a:gd name="connsiteY0" fmla="*/ 0 h 1871663"/>
                <a:gd name="connsiteX1" fmla="*/ 18320 w 532670"/>
                <a:gd name="connsiteY1" fmla="*/ 1090613 h 1871663"/>
                <a:gd name="connsiteX2" fmla="*/ 532670 w 532670"/>
                <a:gd name="connsiteY2" fmla="*/ 1871663 h 1871663"/>
                <a:gd name="connsiteX0" fmla="*/ 215485 w 472660"/>
                <a:gd name="connsiteY0" fmla="*/ 0 h 1871663"/>
                <a:gd name="connsiteX1" fmla="*/ 39273 w 472660"/>
                <a:gd name="connsiteY1" fmla="*/ 1081088 h 1871663"/>
                <a:gd name="connsiteX2" fmla="*/ 472660 w 472660"/>
                <a:gd name="connsiteY2" fmla="*/ 1871663 h 187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60" h="1871663">
                  <a:moveTo>
                    <a:pt x="215485" y="0"/>
                  </a:moveTo>
                  <a:cubicBezTo>
                    <a:pt x="-71852" y="134144"/>
                    <a:pt x="-3590" y="769144"/>
                    <a:pt x="39273" y="1081088"/>
                  </a:cubicBezTo>
                  <a:cubicBezTo>
                    <a:pt x="82136" y="1393032"/>
                    <a:pt x="372648" y="1827213"/>
                    <a:pt x="472660" y="1871663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340008" y="645315"/>
            <a:ext cx="1811899" cy="4180040"/>
          </a:xfrm>
          <a:prstGeom prst="roundRect">
            <a:avLst/>
          </a:prstGeom>
          <a:noFill/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-Right Arrow 121"/>
          <p:cNvSpPr/>
          <p:nvPr/>
        </p:nvSpPr>
        <p:spPr>
          <a:xfrm>
            <a:off x="1565628" y="4060800"/>
            <a:ext cx="2133259" cy="17621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4178471" y="4130362"/>
            <a:ext cx="522406" cy="131858"/>
          </a:xfrm>
          <a:prstGeom prst="rightArrow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4178471" y="3253384"/>
            <a:ext cx="780550" cy="699948"/>
          </a:xfrm>
          <a:prstGeom prst="straightConnector1">
            <a:avLst/>
          </a:prstGeom>
          <a:ln w="127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959021" y="2630473"/>
            <a:ext cx="785637" cy="612514"/>
            <a:chOff x="5452125" y="2630473"/>
            <a:chExt cx="785637" cy="612514"/>
          </a:xfrm>
        </p:grpSpPr>
        <p:pic>
          <p:nvPicPr>
            <p:cNvPr id="127" name="Picture 5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78" t="4628" r="9122" b="12039"/>
            <a:stretch/>
          </p:blipFill>
          <p:spPr bwMode="auto">
            <a:xfrm>
              <a:off x="5485078" y="2660505"/>
              <a:ext cx="707136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Rectangle 127"/>
            <p:cNvSpPr/>
            <p:nvPr/>
          </p:nvSpPr>
          <p:spPr>
            <a:xfrm>
              <a:off x="5452125" y="2630473"/>
              <a:ext cx="785637" cy="612514"/>
            </a:xfrm>
            <a:prstGeom prst="rect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Freeform 133"/>
          <p:cNvSpPr/>
          <p:nvPr/>
        </p:nvSpPr>
        <p:spPr>
          <a:xfrm rot="16705795">
            <a:off x="4471105" y="3365794"/>
            <a:ext cx="512963" cy="1034204"/>
          </a:xfrm>
          <a:custGeom>
            <a:avLst/>
            <a:gdLst>
              <a:gd name="connsiteX0" fmla="*/ 276348 w 581148"/>
              <a:gd name="connsiteY0" fmla="*/ 0 h 1876425"/>
              <a:gd name="connsiteX1" fmla="*/ 9648 w 581148"/>
              <a:gd name="connsiteY1" fmla="*/ 1171575 h 1876425"/>
              <a:gd name="connsiteX2" fmla="*/ 581148 w 581148"/>
              <a:gd name="connsiteY2" fmla="*/ 1876425 h 1876425"/>
              <a:gd name="connsiteX0" fmla="*/ 320250 w 577425"/>
              <a:gd name="connsiteY0" fmla="*/ 0 h 1871663"/>
              <a:gd name="connsiteX1" fmla="*/ 5925 w 577425"/>
              <a:gd name="connsiteY1" fmla="*/ 1166813 h 1871663"/>
              <a:gd name="connsiteX2" fmla="*/ 577425 w 577425"/>
              <a:gd name="connsiteY2" fmla="*/ 1871663 h 1871663"/>
              <a:gd name="connsiteX0" fmla="*/ 325911 w 583086"/>
              <a:gd name="connsiteY0" fmla="*/ 0 h 1871663"/>
              <a:gd name="connsiteX1" fmla="*/ 11586 w 583086"/>
              <a:gd name="connsiteY1" fmla="*/ 1166813 h 1871663"/>
              <a:gd name="connsiteX2" fmla="*/ 583086 w 583086"/>
              <a:gd name="connsiteY2" fmla="*/ 1871663 h 1871663"/>
              <a:gd name="connsiteX0" fmla="*/ 275495 w 532670"/>
              <a:gd name="connsiteY0" fmla="*/ 0 h 1871663"/>
              <a:gd name="connsiteX1" fmla="*/ 18320 w 532670"/>
              <a:gd name="connsiteY1" fmla="*/ 1090613 h 1871663"/>
              <a:gd name="connsiteX2" fmla="*/ 532670 w 532670"/>
              <a:gd name="connsiteY2" fmla="*/ 1871663 h 1871663"/>
              <a:gd name="connsiteX0" fmla="*/ 215485 w 472660"/>
              <a:gd name="connsiteY0" fmla="*/ 0 h 1871663"/>
              <a:gd name="connsiteX1" fmla="*/ 39273 w 472660"/>
              <a:gd name="connsiteY1" fmla="*/ 1081088 h 1871663"/>
              <a:gd name="connsiteX2" fmla="*/ 472660 w 472660"/>
              <a:gd name="connsiteY2" fmla="*/ 1871663 h 1871663"/>
              <a:gd name="connsiteX0" fmla="*/ 2326697 w 2326697"/>
              <a:gd name="connsiteY0" fmla="*/ 0 h 1102915"/>
              <a:gd name="connsiteX1" fmla="*/ 2150485 w 2326697"/>
              <a:gd name="connsiteY1" fmla="*/ 1081088 h 1102915"/>
              <a:gd name="connsiteX2" fmla="*/ 3887 w 2326697"/>
              <a:gd name="connsiteY2" fmla="*/ 771147 h 1102915"/>
              <a:gd name="connsiteX0" fmla="*/ 20962 w 2560754"/>
              <a:gd name="connsiteY0" fmla="*/ 0 h 1438720"/>
              <a:gd name="connsiteX1" fmla="*/ 2559396 w 2560754"/>
              <a:gd name="connsiteY1" fmla="*/ 1400953 h 1438720"/>
              <a:gd name="connsiteX2" fmla="*/ 412798 w 2560754"/>
              <a:gd name="connsiteY2" fmla="*/ 1091012 h 1438720"/>
              <a:gd name="connsiteX0" fmla="*/ 20851 w 2560033"/>
              <a:gd name="connsiteY0" fmla="*/ 0 h 1431890"/>
              <a:gd name="connsiteX1" fmla="*/ 2559285 w 2560033"/>
              <a:gd name="connsiteY1" fmla="*/ 1400953 h 1431890"/>
              <a:gd name="connsiteX2" fmla="*/ 316019 w 2560033"/>
              <a:gd name="connsiteY2" fmla="*/ 1023491 h 1431890"/>
              <a:gd name="connsiteX0" fmla="*/ 73966 w 481286"/>
              <a:gd name="connsiteY0" fmla="*/ 0 h 1023491"/>
              <a:gd name="connsiteX1" fmla="*/ 474915 w 481286"/>
              <a:gd name="connsiteY1" fmla="*/ 427439 h 1023491"/>
              <a:gd name="connsiteX2" fmla="*/ 369134 w 481286"/>
              <a:gd name="connsiteY2" fmla="*/ 1023491 h 1023491"/>
              <a:gd name="connsiteX0" fmla="*/ 69733 w 540159"/>
              <a:gd name="connsiteY0" fmla="*/ 0 h 1043379"/>
              <a:gd name="connsiteX1" fmla="*/ 531403 w 540159"/>
              <a:gd name="connsiteY1" fmla="*/ 447327 h 1043379"/>
              <a:gd name="connsiteX2" fmla="*/ 425622 w 540159"/>
              <a:gd name="connsiteY2" fmla="*/ 1043379 h 1043379"/>
              <a:gd name="connsiteX0" fmla="*/ 0 w 470426"/>
              <a:gd name="connsiteY0" fmla="*/ 0 h 1043379"/>
              <a:gd name="connsiteX1" fmla="*/ 461670 w 470426"/>
              <a:gd name="connsiteY1" fmla="*/ 447327 h 1043379"/>
              <a:gd name="connsiteX2" fmla="*/ 355889 w 470426"/>
              <a:gd name="connsiteY2" fmla="*/ 1043379 h 1043379"/>
              <a:gd name="connsiteX0" fmla="*/ 0 w 555006"/>
              <a:gd name="connsiteY0" fmla="*/ 0 h 1043379"/>
              <a:gd name="connsiteX1" fmla="*/ 548218 w 555006"/>
              <a:gd name="connsiteY1" fmla="*/ 511533 h 1043379"/>
              <a:gd name="connsiteX2" fmla="*/ 355889 w 555006"/>
              <a:gd name="connsiteY2" fmla="*/ 1043379 h 1043379"/>
              <a:gd name="connsiteX0" fmla="*/ 0 w 549695"/>
              <a:gd name="connsiteY0" fmla="*/ 0 h 1043379"/>
              <a:gd name="connsiteX1" fmla="*/ 548218 w 549695"/>
              <a:gd name="connsiteY1" fmla="*/ 511533 h 1043379"/>
              <a:gd name="connsiteX2" fmla="*/ 355889 w 549695"/>
              <a:gd name="connsiteY2" fmla="*/ 1043379 h 1043379"/>
              <a:gd name="connsiteX0" fmla="*/ 0 w 553025"/>
              <a:gd name="connsiteY0" fmla="*/ 0 h 1043379"/>
              <a:gd name="connsiteX1" fmla="*/ 548218 w 553025"/>
              <a:gd name="connsiteY1" fmla="*/ 511533 h 1043379"/>
              <a:gd name="connsiteX2" fmla="*/ 355889 w 553025"/>
              <a:gd name="connsiteY2" fmla="*/ 1043379 h 1043379"/>
              <a:gd name="connsiteX0" fmla="*/ 0 w 548140"/>
              <a:gd name="connsiteY0" fmla="*/ 0 h 1043379"/>
              <a:gd name="connsiteX1" fmla="*/ 543100 w 548140"/>
              <a:gd name="connsiteY1" fmla="*/ 813232 h 1043379"/>
              <a:gd name="connsiteX2" fmla="*/ 355889 w 548140"/>
              <a:gd name="connsiteY2" fmla="*/ 1043379 h 1043379"/>
              <a:gd name="connsiteX0" fmla="*/ 0 w 551506"/>
              <a:gd name="connsiteY0" fmla="*/ 0 h 1043379"/>
              <a:gd name="connsiteX1" fmla="*/ 546629 w 551506"/>
              <a:gd name="connsiteY1" fmla="*/ 779760 h 1043379"/>
              <a:gd name="connsiteX2" fmla="*/ 355889 w 551506"/>
              <a:gd name="connsiteY2" fmla="*/ 1043379 h 1043379"/>
              <a:gd name="connsiteX0" fmla="*/ 0 w 559362"/>
              <a:gd name="connsiteY0" fmla="*/ 0 h 1046967"/>
              <a:gd name="connsiteX1" fmla="*/ 546629 w 559362"/>
              <a:gd name="connsiteY1" fmla="*/ 779760 h 1046967"/>
              <a:gd name="connsiteX2" fmla="*/ 329894 w 559362"/>
              <a:gd name="connsiteY2" fmla="*/ 1046967 h 10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62" h="1046967">
                <a:moveTo>
                  <a:pt x="0" y="0"/>
                </a:moveTo>
                <a:cubicBezTo>
                  <a:pt x="49777" y="329724"/>
                  <a:pt x="491647" y="605266"/>
                  <a:pt x="546629" y="779760"/>
                </a:cubicBezTo>
                <a:cubicBezTo>
                  <a:pt x="601611" y="954255"/>
                  <a:pt x="469101" y="1024839"/>
                  <a:pt x="329894" y="1046967"/>
                </a:cubicBezTo>
              </a:path>
            </a:pathLst>
          </a:custGeom>
          <a:noFill/>
          <a:ln w="12700" cmpd="sng">
            <a:solidFill>
              <a:srgbClr val="FFC000"/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36" name="Round Diagonal Corner Rectangle 135"/>
          <p:cNvSpPr/>
          <p:nvPr/>
        </p:nvSpPr>
        <p:spPr>
          <a:xfrm>
            <a:off x="4808850" y="3611821"/>
            <a:ext cx="463550" cy="191570"/>
          </a:xfrm>
          <a:prstGeom prst="round2DiagRect">
            <a:avLst/>
          </a:prstGeom>
          <a:solidFill>
            <a:srgbClr val="FFC000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Model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54750" y="2181203"/>
            <a:ext cx="23404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/>
            <a:r>
              <a:rPr lang="en-US" sz="1000" dirty="0">
                <a:solidFill>
                  <a:schemeClr val="tx2"/>
                </a:solidFill>
              </a:rPr>
              <a:t>4</a:t>
            </a:r>
            <a:r>
              <a:rPr lang="en-US" sz="1000" dirty="0" smtClean="0">
                <a:solidFill>
                  <a:schemeClr val="tx2"/>
                </a:solidFill>
              </a:rPr>
              <a:t>. </a:t>
            </a:r>
            <a:r>
              <a:rPr lang="en-US" sz="1000" b="1" dirty="0" smtClean="0">
                <a:solidFill>
                  <a:srgbClr val="00B050"/>
                </a:solidFill>
              </a:rPr>
              <a:t>Flume </a:t>
            </a:r>
            <a:r>
              <a:rPr lang="en-US" sz="1000" dirty="0" smtClean="0">
                <a:solidFill>
                  <a:srgbClr val="00B050"/>
                </a:solidFill>
              </a:rPr>
              <a:t>persists the enriched data to an ECS bucket.</a:t>
            </a:r>
            <a:endParaRPr lang="en-US" sz="1000" dirty="0" smtClean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7450" y="4867360"/>
            <a:ext cx="132168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hlinkClick r:id="rId12"/>
              </a:rPr>
              <a:t>http://bit.ly/1QcYwst </a:t>
            </a:r>
            <a:endParaRPr lang="en-US" sz="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1" name="Group 21510"/>
          <p:cNvGrpSpPr/>
          <p:nvPr/>
        </p:nvGrpSpPr>
        <p:grpSpPr>
          <a:xfrm>
            <a:off x="5119977" y="3917743"/>
            <a:ext cx="1130070" cy="612514"/>
            <a:chOff x="6905914" y="2909479"/>
            <a:chExt cx="1130070" cy="612514"/>
          </a:xfrm>
        </p:grpSpPr>
        <p:pic>
          <p:nvPicPr>
            <p:cNvPr id="54" name="Picture 4" descr="http://upload.wikimedia.org/wikipedia/commons/e/ea/Spark-logo-192x100p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67" y="2945067"/>
              <a:ext cx="1028684" cy="535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ectangle 108"/>
            <p:cNvSpPr/>
            <p:nvPr/>
          </p:nvSpPr>
          <p:spPr>
            <a:xfrm>
              <a:off x="6905914" y="2909479"/>
              <a:ext cx="1130070" cy="612514"/>
            </a:xfrm>
            <a:prstGeom prst="rect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Arrow Connector 153"/>
          <p:cNvCxnSpPr>
            <a:stCxn id="151" idx="1"/>
            <a:endCxn id="1036" idx="3"/>
          </p:cNvCxnSpPr>
          <p:nvPr/>
        </p:nvCxnSpPr>
        <p:spPr>
          <a:xfrm flipH="1" flipV="1">
            <a:off x="3384186" y="2875395"/>
            <a:ext cx="509967" cy="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6" name="Picture 12" descr="http://www.clipartbest.com/cliparts/4c9/oqo/4c9oqoq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53" y="2694661"/>
            <a:ext cx="412633" cy="36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Straight Arrow Connector 159"/>
          <p:cNvCxnSpPr>
            <a:stCxn id="60" idx="3"/>
            <a:endCxn id="1036" idx="1"/>
          </p:cNvCxnSpPr>
          <p:nvPr/>
        </p:nvCxnSpPr>
        <p:spPr>
          <a:xfrm flipV="1">
            <a:off x="2222001" y="2875395"/>
            <a:ext cx="749552" cy="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2779262" y="645315"/>
            <a:ext cx="3743106" cy="4180040"/>
          </a:xfrm>
          <a:prstGeom prst="roundRect">
            <a:avLst/>
          </a:prstGeom>
          <a:noFill/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52413" y="4596427"/>
            <a:ext cx="5226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/>
            <a:r>
              <a:rPr lang="en-US" sz="800" dirty="0" smtClean="0">
                <a:solidFill>
                  <a:schemeClr val="bg2"/>
                </a:solidFill>
              </a:rPr>
              <a:t>London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122869" y="4596426"/>
            <a:ext cx="5226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/>
            <a:r>
              <a:rPr lang="en-US" sz="800" dirty="0" smtClean="0">
                <a:solidFill>
                  <a:schemeClr val="bg2"/>
                </a:solidFill>
              </a:rPr>
              <a:t>New York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5989" y="758174"/>
            <a:ext cx="1529966" cy="3719406"/>
            <a:chOff x="935989" y="758174"/>
            <a:chExt cx="1529966" cy="3719406"/>
          </a:xfrm>
        </p:grpSpPr>
        <p:pic>
          <p:nvPicPr>
            <p:cNvPr id="131" name="Picture 2" descr="C:\Users\faheyc\AppData\Local\Microsoft\Windows\Temporary Internet Files\Content.IE5\TNETXBB5\cartoon-airplane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89" y="758174"/>
              <a:ext cx="698510" cy="36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31" descr="ECS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933" y="3844030"/>
              <a:ext cx="780960" cy="633550"/>
            </a:xfrm>
            <a:prstGeom prst="rect">
              <a:avLst/>
            </a:prstGeom>
          </p:spPr>
        </p:pic>
        <p:cxnSp>
          <p:nvCxnSpPr>
            <p:cNvPr id="141" name="Straight Arrow Connector 140"/>
            <p:cNvCxnSpPr/>
            <p:nvPr/>
          </p:nvCxnSpPr>
          <p:spPr>
            <a:xfrm flipH="1">
              <a:off x="1924625" y="1001069"/>
              <a:ext cx="221480" cy="258820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370640" y="1048694"/>
              <a:ext cx="214163" cy="211195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/>
            <p:cNvSpPr/>
            <p:nvPr/>
          </p:nvSpPr>
          <p:spPr>
            <a:xfrm rot="5400000">
              <a:off x="1688001" y="1740144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8" descr="http://images.clipartpanda.com/ebb-clipart-di6ebb5y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021" y="758174"/>
              <a:ext cx="663934" cy="33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1285243" y="1259889"/>
              <a:ext cx="937561" cy="481765"/>
              <a:chOff x="1285244" y="1259889"/>
              <a:chExt cx="937561" cy="481765"/>
            </a:xfrm>
          </p:grpSpPr>
          <p:pic>
            <p:nvPicPr>
              <p:cNvPr id="133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262059" y="1863373"/>
              <a:ext cx="983930" cy="635661"/>
              <a:chOff x="1281619" y="1863375"/>
              <a:chExt cx="983930" cy="635661"/>
            </a:xfrm>
          </p:grpSpPr>
          <p:pic>
            <p:nvPicPr>
              <p:cNvPr id="135" name="Picture 4" descr="http://spark.apache.org/docs/latest/img/streaming-arch.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2" t="21673" r="36503" b="26562"/>
              <a:stretch/>
            </p:blipFill>
            <p:spPr bwMode="auto">
              <a:xfrm>
                <a:off x="1306957" y="1863375"/>
                <a:ext cx="958592" cy="635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Rectangle 147"/>
              <p:cNvSpPr/>
              <p:nvPr/>
            </p:nvSpPr>
            <p:spPr>
              <a:xfrm>
                <a:off x="1281619" y="1870482"/>
                <a:ext cx="983929" cy="628554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450276" y="3240856"/>
              <a:ext cx="605885" cy="499466"/>
              <a:chOff x="1429480" y="3216522"/>
              <a:chExt cx="605885" cy="499466"/>
            </a:xfrm>
          </p:grpSpPr>
          <p:pic>
            <p:nvPicPr>
              <p:cNvPr id="1029" name="Picture 5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887" y="3216522"/>
                <a:ext cx="499465" cy="499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1429480" y="3234904"/>
                <a:ext cx="605885" cy="445916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ight Arrow 55"/>
            <p:cNvSpPr/>
            <p:nvPr/>
          </p:nvSpPr>
          <p:spPr>
            <a:xfrm rot="5400000">
              <a:off x="1688806" y="3123041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84440" y="2635517"/>
              <a:ext cx="937561" cy="481765"/>
              <a:chOff x="1285244" y="1259889"/>
              <a:chExt cx="937561" cy="481765"/>
            </a:xfrm>
          </p:grpSpPr>
          <p:pic>
            <p:nvPicPr>
              <p:cNvPr id="59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ight Arrow 66"/>
            <p:cNvSpPr/>
            <p:nvPr/>
          </p:nvSpPr>
          <p:spPr>
            <a:xfrm rot="5400000">
              <a:off x="1689611" y="250756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1688000" y="371368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32290" y="2185987"/>
              <a:ext cx="472660" cy="1871663"/>
            </a:xfrm>
            <a:custGeom>
              <a:avLst/>
              <a:gdLst>
                <a:gd name="connsiteX0" fmla="*/ 276348 w 581148"/>
                <a:gd name="connsiteY0" fmla="*/ 0 h 1876425"/>
                <a:gd name="connsiteX1" fmla="*/ 9648 w 581148"/>
                <a:gd name="connsiteY1" fmla="*/ 1171575 h 1876425"/>
                <a:gd name="connsiteX2" fmla="*/ 581148 w 581148"/>
                <a:gd name="connsiteY2" fmla="*/ 1876425 h 1876425"/>
                <a:gd name="connsiteX0" fmla="*/ 320250 w 577425"/>
                <a:gd name="connsiteY0" fmla="*/ 0 h 1871663"/>
                <a:gd name="connsiteX1" fmla="*/ 5925 w 577425"/>
                <a:gd name="connsiteY1" fmla="*/ 1166813 h 1871663"/>
                <a:gd name="connsiteX2" fmla="*/ 577425 w 577425"/>
                <a:gd name="connsiteY2" fmla="*/ 1871663 h 1871663"/>
                <a:gd name="connsiteX0" fmla="*/ 325911 w 583086"/>
                <a:gd name="connsiteY0" fmla="*/ 0 h 1871663"/>
                <a:gd name="connsiteX1" fmla="*/ 11586 w 583086"/>
                <a:gd name="connsiteY1" fmla="*/ 1166813 h 1871663"/>
                <a:gd name="connsiteX2" fmla="*/ 583086 w 583086"/>
                <a:gd name="connsiteY2" fmla="*/ 1871663 h 1871663"/>
                <a:gd name="connsiteX0" fmla="*/ 275495 w 532670"/>
                <a:gd name="connsiteY0" fmla="*/ 0 h 1871663"/>
                <a:gd name="connsiteX1" fmla="*/ 18320 w 532670"/>
                <a:gd name="connsiteY1" fmla="*/ 1090613 h 1871663"/>
                <a:gd name="connsiteX2" fmla="*/ 532670 w 532670"/>
                <a:gd name="connsiteY2" fmla="*/ 1871663 h 1871663"/>
                <a:gd name="connsiteX0" fmla="*/ 215485 w 472660"/>
                <a:gd name="connsiteY0" fmla="*/ 0 h 1871663"/>
                <a:gd name="connsiteX1" fmla="*/ 39273 w 472660"/>
                <a:gd name="connsiteY1" fmla="*/ 1081088 h 1871663"/>
                <a:gd name="connsiteX2" fmla="*/ 472660 w 472660"/>
                <a:gd name="connsiteY2" fmla="*/ 1871663 h 187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60" h="1871663">
                  <a:moveTo>
                    <a:pt x="215485" y="0"/>
                  </a:moveTo>
                  <a:cubicBezTo>
                    <a:pt x="-71852" y="134144"/>
                    <a:pt x="-3590" y="769144"/>
                    <a:pt x="39273" y="1081088"/>
                  </a:cubicBezTo>
                  <a:cubicBezTo>
                    <a:pt x="82136" y="1393032"/>
                    <a:pt x="372648" y="1827213"/>
                    <a:pt x="472660" y="1871663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45701" y="758174"/>
            <a:ext cx="1529966" cy="3719406"/>
            <a:chOff x="935989" y="758174"/>
            <a:chExt cx="1529966" cy="3719406"/>
          </a:xfrm>
        </p:grpSpPr>
        <p:pic>
          <p:nvPicPr>
            <p:cNvPr id="122" name="Picture 2" descr="C:\Users\faheyc\AppData\Local\Microsoft\Windows\Temporary Internet Files\Content.IE5\TNETXBB5\cartoon-airplane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89" y="758174"/>
              <a:ext cx="698510" cy="36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2" descr="ECS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933" y="3844030"/>
              <a:ext cx="780960" cy="633550"/>
            </a:xfrm>
            <a:prstGeom prst="rect">
              <a:avLst/>
            </a:prstGeom>
          </p:spPr>
        </p:pic>
        <p:cxnSp>
          <p:nvCxnSpPr>
            <p:cNvPr id="124" name="Straight Arrow Connector 123"/>
            <p:cNvCxnSpPr/>
            <p:nvPr/>
          </p:nvCxnSpPr>
          <p:spPr>
            <a:xfrm flipH="1">
              <a:off x="1924625" y="1001069"/>
              <a:ext cx="221480" cy="258820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370640" y="1048694"/>
              <a:ext cx="214163" cy="211195"/>
            </a:xfrm>
            <a:prstGeom prst="straightConnector1">
              <a:avLst/>
            </a:prstGeom>
            <a:ln w="127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ight Arrow 126"/>
            <p:cNvSpPr/>
            <p:nvPr/>
          </p:nvSpPr>
          <p:spPr>
            <a:xfrm rot="5400000">
              <a:off x="1688001" y="1740144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8" descr="http://images.clipartpanda.com/ebb-clipart-di6ebb5y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021" y="758174"/>
              <a:ext cx="663934" cy="33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4" name="Group 133"/>
            <p:cNvGrpSpPr/>
            <p:nvPr/>
          </p:nvGrpSpPr>
          <p:grpSpPr>
            <a:xfrm>
              <a:off x="1285243" y="1259889"/>
              <a:ext cx="937561" cy="481765"/>
              <a:chOff x="1285244" y="1259889"/>
              <a:chExt cx="937561" cy="481765"/>
            </a:xfrm>
          </p:grpSpPr>
          <p:pic>
            <p:nvPicPr>
              <p:cNvPr id="157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Rectangle 157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262059" y="1863373"/>
              <a:ext cx="983930" cy="635661"/>
              <a:chOff x="1281619" y="1863375"/>
              <a:chExt cx="983930" cy="635661"/>
            </a:xfrm>
          </p:grpSpPr>
          <p:pic>
            <p:nvPicPr>
              <p:cNvPr id="155" name="Picture 4" descr="http://spark.apache.org/docs/latest/img/streaming-arch.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2" t="21673" r="36503" b="26562"/>
              <a:stretch/>
            </p:blipFill>
            <p:spPr bwMode="auto">
              <a:xfrm>
                <a:off x="1306957" y="1863375"/>
                <a:ext cx="958592" cy="635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Rectangle 155"/>
              <p:cNvSpPr/>
              <p:nvPr/>
            </p:nvSpPr>
            <p:spPr>
              <a:xfrm>
                <a:off x="1281619" y="1870482"/>
                <a:ext cx="983929" cy="628554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450276" y="3240856"/>
              <a:ext cx="605885" cy="499466"/>
              <a:chOff x="1429480" y="3216522"/>
              <a:chExt cx="605885" cy="499466"/>
            </a:xfrm>
          </p:grpSpPr>
          <p:pic>
            <p:nvPicPr>
              <p:cNvPr id="152" name="Picture 5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887" y="3216522"/>
                <a:ext cx="499465" cy="499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1429480" y="3234904"/>
                <a:ext cx="605885" cy="445916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ight Arrow 137"/>
            <p:cNvSpPr/>
            <p:nvPr/>
          </p:nvSpPr>
          <p:spPr>
            <a:xfrm rot="5400000">
              <a:off x="1688806" y="3123041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284440" y="2635517"/>
              <a:ext cx="937561" cy="481765"/>
              <a:chOff x="1285244" y="1259889"/>
              <a:chExt cx="937561" cy="481765"/>
            </a:xfrm>
          </p:grpSpPr>
          <p:pic>
            <p:nvPicPr>
              <p:cNvPr id="150" name="Picture 2" descr="http://hortonworks.com/wp-content/uploads/2014/08/kafka-logo-wid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244" y="1259889"/>
                <a:ext cx="916528" cy="481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Rectangle 150"/>
              <p:cNvSpPr/>
              <p:nvPr/>
            </p:nvSpPr>
            <p:spPr>
              <a:xfrm>
                <a:off x="1285245" y="1259889"/>
                <a:ext cx="937560" cy="481765"/>
              </a:xfrm>
              <a:prstGeom prst="rect">
                <a:avLst/>
              </a:prstGeom>
              <a:noFill/>
              <a:ln w="12700" cmpd="sng">
                <a:solidFill>
                  <a:schemeClr val="bg2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Right Arrow 139"/>
            <p:cNvSpPr/>
            <p:nvPr/>
          </p:nvSpPr>
          <p:spPr>
            <a:xfrm rot="5400000">
              <a:off x="1689611" y="250756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ight Arrow 144"/>
            <p:cNvSpPr/>
            <p:nvPr/>
          </p:nvSpPr>
          <p:spPr>
            <a:xfrm rot="5400000">
              <a:off x="1688000" y="3713687"/>
              <a:ext cx="128827" cy="131858"/>
            </a:xfrm>
            <a:prstGeom prst="rightArrow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1032290" y="2185987"/>
              <a:ext cx="472660" cy="1871663"/>
            </a:xfrm>
            <a:custGeom>
              <a:avLst/>
              <a:gdLst>
                <a:gd name="connsiteX0" fmla="*/ 276348 w 581148"/>
                <a:gd name="connsiteY0" fmla="*/ 0 h 1876425"/>
                <a:gd name="connsiteX1" fmla="*/ 9648 w 581148"/>
                <a:gd name="connsiteY1" fmla="*/ 1171575 h 1876425"/>
                <a:gd name="connsiteX2" fmla="*/ 581148 w 581148"/>
                <a:gd name="connsiteY2" fmla="*/ 1876425 h 1876425"/>
                <a:gd name="connsiteX0" fmla="*/ 320250 w 577425"/>
                <a:gd name="connsiteY0" fmla="*/ 0 h 1871663"/>
                <a:gd name="connsiteX1" fmla="*/ 5925 w 577425"/>
                <a:gd name="connsiteY1" fmla="*/ 1166813 h 1871663"/>
                <a:gd name="connsiteX2" fmla="*/ 577425 w 577425"/>
                <a:gd name="connsiteY2" fmla="*/ 1871663 h 1871663"/>
                <a:gd name="connsiteX0" fmla="*/ 325911 w 583086"/>
                <a:gd name="connsiteY0" fmla="*/ 0 h 1871663"/>
                <a:gd name="connsiteX1" fmla="*/ 11586 w 583086"/>
                <a:gd name="connsiteY1" fmla="*/ 1166813 h 1871663"/>
                <a:gd name="connsiteX2" fmla="*/ 583086 w 583086"/>
                <a:gd name="connsiteY2" fmla="*/ 1871663 h 1871663"/>
                <a:gd name="connsiteX0" fmla="*/ 275495 w 532670"/>
                <a:gd name="connsiteY0" fmla="*/ 0 h 1871663"/>
                <a:gd name="connsiteX1" fmla="*/ 18320 w 532670"/>
                <a:gd name="connsiteY1" fmla="*/ 1090613 h 1871663"/>
                <a:gd name="connsiteX2" fmla="*/ 532670 w 532670"/>
                <a:gd name="connsiteY2" fmla="*/ 1871663 h 1871663"/>
                <a:gd name="connsiteX0" fmla="*/ 215485 w 472660"/>
                <a:gd name="connsiteY0" fmla="*/ 0 h 1871663"/>
                <a:gd name="connsiteX1" fmla="*/ 39273 w 472660"/>
                <a:gd name="connsiteY1" fmla="*/ 1081088 h 1871663"/>
                <a:gd name="connsiteX2" fmla="*/ 472660 w 472660"/>
                <a:gd name="connsiteY2" fmla="*/ 1871663 h 187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60" h="1871663">
                  <a:moveTo>
                    <a:pt x="215485" y="0"/>
                  </a:moveTo>
                  <a:cubicBezTo>
                    <a:pt x="-71852" y="134144"/>
                    <a:pt x="-3590" y="769144"/>
                    <a:pt x="39273" y="1081088"/>
                  </a:cubicBezTo>
                  <a:cubicBezTo>
                    <a:pt x="82136" y="1393032"/>
                    <a:pt x="372648" y="1827213"/>
                    <a:pt x="472660" y="1871663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759108" y="645315"/>
            <a:ext cx="1811899" cy="4180040"/>
          </a:xfrm>
          <a:prstGeom prst="roundRect">
            <a:avLst/>
          </a:prstGeom>
          <a:noFill/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-Right Arrow 78"/>
          <p:cNvSpPr/>
          <p:nvPr/>
        </p:nvSpPr>
        <p:spPr>
          <a:xfrm>
            <a:off x="1984728" y="4060800"/>
            <a:ext cx="2133259" cy="17621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4597571" y="4130362"/>
            <a:ext cx="522406" cy="131858"/>
          </a:xfrm>
          <a:prstGeom prst="rightArrow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4597571" y="3253384"/>
            <a:ext cx="780550" cy="699948"/>
          </a:xfrm>
          <a:prstGeom prst="straightConnector1">
            <a:avLst/>
          </a:prstGeom>
          <a:ln w="127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19" name="Group 21518"/>
          <p:cNvGrpSpPr/>
          <p:nvPr/>
        </p:nvGrpSpPr>
        <p:grpSpPr>
          <a:xfrm>
            <a:off x="5378121" y="2630473"/>
            <a:ext cx="785637" cy="612514"/>
            <a:chOff x="5452125" y="2630473"/>
            <a:chExt cx="785637" cy="612514"/>
          </a:xfrm>
        </p:grpSpPr>
        <p:pic>
          <p:nvPicPr>
            <p:cNvPr id="159" name="Picture 5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78" t="4628" r="9122" b="12039"/>
            <a:stretch/>
          </p:blipFill>
          <p:spPr bwMode="auto">
            <a:xfrm>
              <a:off x="5485078" y="2660505"/>
              <a:ext cx="707136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161"/>
            <p:cNvSpPr/>
            <p:nvPr/>
          </p:nvSpPr>
          <p:spPr>
            <a:xfrm>
              <a:off x="5452125" y="2630473"/>
              <a:ext cx="785637" cy="612514"/>
            </a:xfrm>
            <a:prstGeom prst="rect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Freeform 162"/>
          <p:cNvSpPr/>
          <p:nvPr/>
        </p:nvSpPr>
        <p:spPr>
          <a:xfrm rot="16705795">
            <a:off x="4890205" y="3365794"/>
            <a:ext cx="512963" cy="1034204"/>
          </a:xfrm>
          <a:custGeom>
            <a:avLst/>
            <a:gdLst>
              <a:gd name="connsiteX0" fmla="*/ 276348 w 581148"/>
              <a:gd name="connsiteY0" fmla="*/ 0 h 1876425"/>
              <a:gd name="connsiteX1" fmla="*/ 9648 w 581148"/>
              <a:gd name="connsiteY1" fmla="*/ 1171575 h 1876425"/>
              <a:gd name="connsiteX2" fmla="*/ 581148 w 581148"/>
              <a:gd name="connsiteY2" fmla="*/ 1876425 h 1876425"/>
              <a:gd name="connsiteX0" fmla="*/ 320250 w 577425"/>
              <a:gd name="connsiteY0" fmla="*/ 0 h 1871663"/>
              <a:gd name="connsiteX1" fmla="*/ 5925 w 577425"/>
              <a:gd name="connsiteY1" fmla="*/ 1166813 h 1871663"/>
              <a:gd name="connsiteX2" fmla="*/ 577425 w 577425"/>
              <a:gd name="connsiteY2" fmla="*/ 1871663 h 1871663"/>
              <a:gd name="connsiteX0" fmla="*/ 325911 w 583086"/>
              <a:gd name="connsiteY0" fmla="*/ 0 h 1871663"/>
              <a:gd name="connsiteX1" fmla="*/ 11586 w 583086"/>
              <a:gd name="connsiteY1" fmla="*/ 1166813 h 1871663"/>
              <a:gd name="connsiteX2" fmla="*/ 583086 w 583086"/>
              <a:gd name="connsiteY2" fmla="*/ 1871663 h 1871663"/>
              <a:gd name="connsiteX0" fmla="*/ 275495 w 532670"/>
              <a:gd name="connsiteY0" fmla="*/ 0 h 1871663"/>
              <a:gd name="connsiteX1" fmla="*/ 18320 w 532670"/>
              <a:gd name="connsiteY1" fmla="*/ 1090613 h 1871663"/>
              <a:gd name="connsiteX2" fmla="*/ 532670 w 532670"/>
              <a:gd name="connsiteY2" fmla="*/ 1871663 h 1871663"/>
              <a:gd name="connsiteX0" fmla="*/ 215485 w 472660"/>
              <a:gd name="connsiteY0" fmla="*/ 0 h 1871663"/>
              <a:gd name="connsiteX1" fmla="*/ 39273 w 472660"/>
              <a:gd name="connsiteY1" fmla="*/ 1081088 h 1871663"/>
              <a:gd name="connsiteX2" fmla="*/ 472660 w 472660"/>
              <a:gd name="connsiteY2" fmla="*/ 1871663 h 1871663"/>
              <a:gd name="connsiteX0" fmla="*/ 2326697 w 2326697"/>
              <a:gd name="connsiteY0" fmla="*/ 0 h 1102915"/>
              <a:gd name="connsiteX1" fmla="*/ 2150485 w 2326697"/>
              <a:gd name="connsiteY1" fmla="*/ 1081088 h 1102915"/>
              <a:gd name="connsiteX2" fmla="*/ 3887 w 2326697"/>
              <a:gd name="connsiteY2" fmla="*/ 771147 h 1102915"/>
              <a:gd name="connsiteX0" fmla="*/ 20962 w 2560754"/>
              <a:gd name="connsiteY0" fmla="*/ 0 h 1438720"/>
              <a:gd name="connsiteX1" fmla="*/ 2559396 w 2560754"/>
              <a:gd name="connsiteY1" fmla="*/ 1400953 h 1438720"/>
              <a:gd name="connsiteX2" fmla="*/ 412798 w 2560754"/>
              <a:gd name="connsiteY2" fmla="*/ 1091012 h 1438720"/>
              <a:gd name="connsiteX0" fmla="*/ 20851 w 2560033"/>
              <a:gd name="connsiteY0" fmla="*/ 0 h 1431890"/>
              <a:gd name="connsiteX1" fmla="*/ 2559285 w 2560033"/>
              <a:gd name="connsiteY1" fmla="*/ 1400953 h 1431890"/>
              <a:gd name="connsiteX2" fmla="*/ 316019 w 2560033"/>
              <a:gd name="connsiteY2" fmla="*/ 1023491 h 1431890"/>
              <a:gd name="connsiteX0" fmla="*/ 73966 w 481286"/>
              <a:gd name="connsiteY0" fmla="*/ 0 h 1023491"/>
              <a:gd name="connsiteX1" fmla="*/ 474915 w 481286"/>
              <a:gd name="connsiteY1" fmla="*/ 427439 h 1023491"/>
              <a:gd name="connsiteX2" fmla="*/ 369134 w 481286"/>
              <a:gd name="connsiteY2" fmla="*/ 1023491 h 1023491"/>
              <a:gd name="connsiteX0" fmla="*/ 69733 w 540159"/>
              <a:gd name="connsiteY0" fmla="*/ 0 h 1043379"/>
              <a:gd name="connsiteX1" fmla="*/ 531403 w 540159"/>
              <a:gd name="connsiteY1" fmla="*/ 447327 h 1043379"/>
              <a:gd name="connsiteX2" fmla="*/ 425622 w 540159"/>
              <a:gd name="connsiteY2" fmla="*/ 1043379 h 1043379"/>
              <a:gd name="connsiteX0" fmla="*/ 0 w 470426"/>
              <a:gd name="connsiteY0" fmla="*/ 0 h 1043379"/>
              <a:gd name="connsiteX1" fmla="*/ 461670 w 470426"/>
              <a:gd name="connsiteY1" fmla="*/ 447327 h 1043379"/>
              <a:gd name="connsiteX2" fmla="*/ 355889 w 470426"/>
              <a:gd name="connsiteY2" fmla="*/ 1043379 h 1043379"/>
              <a:gd name="connsiteX0" fmla="*/ 0 w 555006"/>
              <a:gd name="connsiteY0" fmla="*/ 0 h 1043379"/>
              <a:gd name="connsiteX1" fmla="*/ 548218 w 555006"/>
              <a:gd name="connsiteY1" fmla="*/ 511533 h 1043379"/>
              <a:gd name="connsiteX2" fmla="*/ 355889 w 555006"/>
              <a:gd name="connsiteY2" fmla="*/ 1043379 h 1043379"/>
              <a:gd name="connsiteX0" fmla="*/ 0 w 549695"/>
              <a:gd name="connsiteY0" fmla="*/ 0 h 1043379"/>
              <a:gd name="connsiteX1" fmla="*/ 548218 w 549695"/>
              <a:gd name="connsiteY1" fmla="*/ 511533 h 1043379"/>
              <a:gd name="connsiteX2" fmla="*/ 355889 w 549695"/>
              <a:gd name="connsiteY2" fmla="*/ 1043379 h 1043379"/>
              <a:gd name="connsiteX0" fmla="*/ 0 w 553025"/>
              <a:gd name="connsiteY0" fmla="*/ 0 h 1043379"/>
              <a:gd name="connsiteX1" fmla="*/ 548218 w 553025"/>
              <a:gd name="connsiteY1" fmla="*/ 511533 h 1043379"/>
              <a:gd name="connsiteX2" fmla="*/ 355889 w 553025"/>
              <a:gd name="connsiteY2" fmla="*/ 1043379 h 1043379"/>
              <a:gd name="connsiteX0" fmla="*/ 0 w 548140"/>
              <a:gd name="connsiteY0" fmla="*/ 0 h 1043379"/>
              <a:gd name="connsiteX1" fmla="*/ 543100 w 548140"/>
              <a:gd name="connsiteY1" fmla="*/ 813232 h 1043379"/>
              <a:gd name="connsiteX2" fmla="*/ 355889 w 548140"/>
              <a:gd name="connsiteY2" fmla="*/ 1043379 h 1043379"/>
              <a:gd name="connsiteX0" fmla="*/ 0 w 551506"/>
              <a:gd name="connsiteY0" fmla="*/ 0 h 1043379"/>
              <a:gd name="connsiteX1" fmla="*/ 546629 w 551506"/>
              <a:gd name="connsiteY1" fmla="*/ 779760 h 1043379"/>
              <a:gd name="connsiteX2" fmla="*/ 355889 w 551506"/>
              <a:gd name="connsiteY2" fmla="*/ 1043379 h 1043379"/>
              <a:gd name="connsiteX0" fmla="*/ 0 w 559362"/>
              <a:gd name="connsiteY0" fmla="*/ 0 h 1046967"/>
              <a:gd name="connsiteX1" fmla="*/ 546629 w 559362"/>
              <a:gd name="connsiteY1" fmla="*/ 779760 h 1046967"/>
              <a:gd name="connsiteX2" fmla="*/ 329894 w 559362"/>
              <a:gd name="connsiteY2" fmla="*/ 1046967 h 10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62" h="1046967">
                <a:moveTo>
                  <a:pt x="0" y="0"/>
                </a:moveTo>
                <a:cubicBezTo>
                  <a:pt x="49777" y="329724"/>
                  <a:pt x="491647" y="605266"/>
                  <a:pt x="546629" y="779760"/>
                </a:cubicBezTo>
                <a:cubicBezTo>
                  <a:pt x="601611" y="954255"/>
                  <a:pt x="469101" y="1024839"/>
                  <a:pt x="329894" y="1046967"/>
                </a:cubicBezTo>
              </a:path>
            </a:pathLst>
          </a:custGeom>
          <a:noFill/>
          <a:ln w="12700" cmpd="sng">
            <a:solidFill>
              <a:srgbClr val="FFC000"/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507" name="Round Diagonal Corner Rectangle 21506"/>
          <p:cNvSpPr/>
          <p:nvPr/>
        </p:nvSpPr>
        <p:spPr>
          <a:xfrm>
            <a:off x="5227950" y="3611821"/>
            <a:ext cx="463550" cy="191570"/>
          </a:xfrm>
          <a:prstGeom prst="round2DiagRect">
            <a:avLst/>
          </a:prstGeom>
          <a:solidFill>
            <a:srgbClr val="FFC000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Model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16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external dark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15 EMC Templates2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2015 EMC Templates2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Default Them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EMC Templates2.potx</Template>
  <TotalTime>14833</TotalTime>
  <Words>128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2015 external dark</vt:lpstr>
      <vt:lpstr>2015 EMC Templates2</vt:lpstr>
      <vt:lpstr>1_2015 EMC Templates2</vt:lpstr>
      <vt:lpstr>Default Theme</vt:lpstr>
      <vt:lpstr>GLOBAL ANOMALY DETECTION WITH ECS - ARCHITECTURE</vt:lpstr>
      <vt:lpstr>PowerPoint Presentation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POWERPOINT TEMPLATES</dc:title>
  <dc:creator>Postma, Ivar</dc:creator>
  <cp:lastModifiedBy>EMC</cp:lastModifiedBy>
  <cp:revision>215</cp:revision>
  <cp:lastPrinted>2014-08-18T16:01:24Z</cp:lastPrinted>
  <dcterms:created xsi:type="dcterms:W3CDTF">2015-01-20T10:09:54Z</dcterms:created>
  <dcterms:modified xsi:type="dcterms:W3CDTF">2016-04-20T18:30:27Z</dcterms:modified>
</cp:coreProperties>
</file>