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9a6dbbc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9a6dbbc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9a6dbbc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9a6dbbc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9a6dbbc6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9a6dbbc6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9a6dbbc6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9a6dbbc6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c65f81e6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c65f81e6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c65f81e6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c65f81e6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c65f81e6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c65f81e6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c65f81e6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c65f81e6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c65f81e6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c65f81e6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65f81e6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c65f81e6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9a6dbb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9a6dbb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9a6dbbc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9a6dbbc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376350" y="125126"/>
            <a:ext cx="98967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4030">
                <a:latin typeface="Times New Roman"/>
                <a:ea typeface="Times New Roman"/>
                <a:cs typeface="Times New Roman"/>
                <a:sym typeface="Times New Roman"/>
              </a:rPr>
              <a:t>ТИАМАТ / 180 /</a:t>
            </a:r>
            <a:endParaRPr sz="69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38991" y="668544"/>
            <a:ext cx="9222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g" sz="2000">
                <a:latin typeface="Times New Roman"/>
                <a:ea typeface="Times New Roman"/>
                <a:cs typeface="Times New Roman"/>
                <a:sym typeface="Times New Roman"/>
              </a:rPr>
              <a:t>ИНТЕЛИГЕНТНА СИСТЕМА ЗА АНАЛИЗ НА ФИНАНСОВИ ПАЗАРИ</a:t>
            </a:r>
            <a:endParaRPr i="1"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-38991" y="1895614"/>
            <a:ext cx="92220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АВТОР: Антон Дончев Донев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УЧИЛИЩЕ: ППМГ "Никола Обрешков" гр. Казанлък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РЪКОВОДИТЕЛ: Здравка Стефанова Димитрова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142722" y="3122487"/>
            <a:ext cx="9222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g" sz="1200">
                <a:latin typeface="Times New Roman"/>
                <a:ea typeface="Times New Roman"/>
                <a:cs typeface="Times New Roman"/>
                <a:sym typeface="Times New Roman"/>
              </a:rPr>
              <a:t>учител по информатика и информационни технологии</a:t>
            </a:r>
            <a:endParaRPr i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5" y="1765800"/>
            <a:ext cx="9227650" cy="6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759800" y="2727150"/>
            <a:ext cx="12240250" cy="511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200" y="141350"/>
            <a:ext cx="7059599" cy="470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738" y="476250"/>
            <a:ext cx="57245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888" y="312175"/>
            <a:ext cx="5342225" cy="45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-376350" y="91751"/>
            <a:ext cx="98967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4030">
                <a:latin typeface="Times New Roman"/>
                <a:ea typeface="Times New Roman"/>
                <a:cs typeface="Times New Roman"/>
                <a:sym typeface="Times New Roman"/>
              </a:rPr>
              <a:t>Описание</a:t>
            </a:r>
            <a:endParaRPr sz="69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1304853" y="649500"/>
            <a:ext cx="65343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g" sz="2000">
                <a:latin typeface="Times New Roman"/>
                <a:ea typeface="Times New Roman"/>
                <a:cs typeface="Times New Roman"/>
                <a:sym typeface="Times New Roman"/>
              </a:rPr>
              <a:t>"Тиамат" е интегрирана система за автоматизирана търговия на финансови пазари, изградена от три основни компонента:</a:t>
            </a:r>
            <a:endParaRPr sz="32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698450" y="3549900"/>
            <a:ext cx="1592700" cy="10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dk1"/>
                </a:solidFill>
              </a:rPr>
              <a:t>ASP.NET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dk1"/>
                </a:solidFill>
              </a:rPr>
              <a:t>/ уеб апликация /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591150" y="1772950"/>
            <a:ext cx="1984200" cy="10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dk1"/>
                </a:solidFill>
              </a:rPr>
              <a:t>Python Модул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dk1"/>
                </a:solidFill>
              </a:rPr>
              <a:t>/ аналитично ядро /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408125" y="1772938"/>
            <a:ext cx="1984200" cy="10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dk1"/>
                </a:solidFill>
              </a:rPr>
              <a:t>MetaTrader 5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dk1"/>
                </a:solidFill>
              </a:rPr>
              <a:t>/ връзка с брокер /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644238" y="2236425"/>
            <a:ext cx="16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dk1"/>
                </a:solidFill>
              </a:rPr>
              <a:t>DLL (TCP връзка)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2" name="Google Shape;72;p14"/>
          <p:cNvCxnSpPr>
            <a:stCxn id="70" idx="3"/>
            <a:endCxn id="69" idx="1"/>
          </p:cNvCxnSpPr>
          <p:nvPr/>
        </p:nvCxnSpPr>
        <p:spPr>
          <a:xfrm>
            <a:off x="3392325" y="2320738"/>
            <a:ext cx="219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5291150" y="2868550"/>
            <a:ext cx="1197000" cy="118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 rot="10800000">
            <a:off x="3395450" y="2571750"/>
            <a:ext cx="219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5617450" y="3162250"/>
            <a:ext cx="354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088975" y="3079075"/>
            <a:ext cx="16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dk1"/>
                </a:solidFill>
              </a:rPr>
              <a:t>REST API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>
            <a:endCxn id="69" idx="2"/>
          </p:cNvCxnSpPr>
          <p:nvPr/>
        </p:nvCxnSpPr>
        <p:spPr>
          <a:xfrm flipH="1" rot="10800000">
            <a:off x="5291150" y="2868550"/>
            <a:ext cx="1292100" cy="130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0" y="1490100"/>
            <a:ext cx="7109700" cy="22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3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6"/>
              <a:buFont typeface="Times New Roman"/>
              <a:buChar char="-"/>
            </a:pPr>
            <a:r>
              <a:rPr i="1" lang="bg" sz="2216">
                <a:latin typeface="Times New Roman"/>
                <a:ea typeface="Times New Roman"/>
                <a:cs typeface="Times New Roman"/>
                <a:sym typeface="Times New Roman"/>
              </a:rPr>
              <a:t>Машинно обучение (LightGBM)</a:t>
            </a:r>
            <a:endParaRPr i="1" sz="22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6"/>
              <a:buFont typeface="Times New Roman"/>
              <a:buChar char="-"/>
            </a:pPr>
            <a:r>
              <a:rPr i="1" lang="bg" sz="2216">
                <a:latin typeface="Times New Roman"/>
                <a:ea typeface="Times New Roman"/>
                <a:cs typeface="Times New Roman"/>
                <a:sym typeface="Times New Roman"/>
              </a:rPr>
              <a:t>Анализ на пазарни данни в реално време</a:t>
            </a:r>
            <a:endParaRPr i="1" sz="22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6"/>
              <a:buFont typeface="Times New Roman"/>
              <a:buChar char="-"/>
            </a:pPr>
            <a:r>
              <a:rPr i="1" lang="bg" sz="2216">
                <a:latin typeface="Times New Roman"/>
                <a:ea typeface="Times New Roman"/>
                <a:cs typeface="Times New Roman"/>
                <a:sym typeface="Times New Roman"/>
              </a:rPr>
              <a:t>Генериране на търговски сигнали</a:t>
            </a:r>
            <a:endParaRPr i="1" sz="22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6"/>
              <a:buFont typeface="Times New Roman"/>
              <a:buChar char="-"/>
            </a:pPr>
            <a:r>
              <a:rPr i="1" lang="bg" sz="2216">
                <a:latin typeface="Times New Roman"/>
                <a:ea typeface="Times New Roman"/>
                <a:cs typeface="Times New Roman"/>
                <a:sym typeface="Times New Roman"/>
              </a:rPr>
              <a:t>Управление на риска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76200" y="76201"/>
            <a:ext cx="98967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4030">
                <a:latin typeface="Times New Roman"/>
                <a:ea typeface="Times New Roman"/>
                <a:cs typeface="Times New Roman"/>
                <a:sym typeface="Times New Roman"/>
              </a:rPr>
              <a:t>МОДУЛ 1 |   Python модул</a:t>
            </a:r>
            <a:endParaRPr sz="69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76200" y="76201"/>
            <a:ext cx="98967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4030">
                <a:latin typeface="Times New Roman"/>
                <a:ea typeface="Times New Roman"/>
                <a:cs typeface="Times New Roman"/>
                <a:sym typeface="Times New Roman"/>
              </a:rPr>
              <a:t>МОДУЛ 2 |   ASP.NET Уеб Приложение</a:t>
            </a:r>
            <a:endParaRPr sz="69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0" y="1490100"/>
            <a:ext cx="7109700" cy="22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3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6"/>
              <a:buFont typeface="Times New Roman"/>
              <a:buChar char="-"/>
            </a:pPr>
            <a:r>
              <a:rPr i="1" lang="bg" sz="2216">
                <a:latin typeface="Times New Roman"/>
                <a:ea typeface="Times New Roman"/>
                <a:cs typeface="Times New Roman"/>
                <a:sym typeface="Times New Roman"/>
              </a:rPr>
              <a:t>Централен интерфейс за управление</a:t>
            </a:r>
            <a:endParaRPr i="1" sz="22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6"/>
              <a:buFont typeface="Times New Roman"/>
              <a:buChar char="-"/>
            </a:pPr>
            <a:r>
              <a:rPr i="1" lang="bg" sz="2216">
                <a:latin typeface="Times New Roman"/>
                <a:ea typeface="Times New Roman"/>
                <a:cs typeface="Times New Roman"/>
                <a:sym typeface="Times New Roman"/>
              </a:rPr>
              <a:t>Визуализация на резултати и мониторинг</a:t>
            </a:r>
            <a:endParaRPr i="1" sz="22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6"/>
              <a:buFont typeface="Times New Roman"/>
              <a:buChar char="-"/>
            </a:pPr>
            <a:r>
              <a:rPr i="1" lang="bg" sz="2216">
                <a:latin typeface="Times New Roman"/>
                <a:ea typeface="Times New Roman"/>
                <a:cs typeface="Times New Roman"/>
                <a:sym typeface="Times New Roman"/>
              </a:rPr>
              <a:t>Релационна база данни за съхранение</a:t>
            </a:r>
            <a:endParaRPr i="1" sz="22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6"/>
              <a:buFont typeface="Times New Roman"/>
              <a:buChar char="-"/>
            </a:pPr>
            <a:r>
              <a:rPr i="1" lang="bg" sz="2216">
                <a:latin typeface="Times New Roman"/>
                <a:ea typeface="Times New Roman"/>
                <a:cs typeface="Times New Roman"/>
                <a:sym typeface="Times New Roman"/>
              </a:rPr>
              <a:t>Потребителски настройки и конфигурация</a:t>
            </a:r>
            <a:endParaRPr i="1" sz="22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0" y="1490100"/>
            <a:ext cx="7109700" cy="22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3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6"/>
              <a:buFont typeface="Times New Roman"/>
              <a:buChar char="-"/>
            </a:pPr>
            <a:r>
              <a:rPr i="1" lang="bg" sz="2216">
                <a:latin typeface="Times New Roman"/>
                <a:ea typeface="Times New Roman"/>
                <a:cs typeface="Times New Roman"/>
                <a:sym typeface="Times New Roman"/>
              </a:rPr>
              <a:t>Специализиран Expert Advisor</a:t>
            </a:r>
            <a:endParaRPr i="1" sz="22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6"/>
              <a:buFont typeface="Times New Roman"/>
              <a:buChar char="-"/>
            </a:pPr>
            <a:r>
              <a:rPr i="1" lang="bg" sz="2216">
                <a:latin typeface="Times New Roman"/>
                <a:ea typeface="Times New Roman"/>
                <a:cs typeface="Times New Roman"/>
                <a:sym typeface="Times New Roman"/>
              </a:rPr>
              <a:t>DLL интерфейс</a:t>
            </a:r>
            <a:endParaRPr i="1" sz="22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6"/>
              <a:buFont typeface="Times New Roman"/>
              <a:buChar char="-"/>
            </a:pPr>
            <a:r>
              <a:rPr i="1" lang="bg" sz="2216">
                <a:latin typeface="Times New Roman"/>
                <a:ea typeface="Times New Roman"/>
                <a:cs typeface="Times New Roman"/>
                <a:sym typeface="Times New Roman"/>
              </a:rPr>
              <a:t>Връзка с брокерите</a:t>
            </a:r>
            <a:endParaRPr i="1" sz="22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6"/>
              <a:buFont typeface="Times New Roman"/>
              <a:buChar char="-"/>
            </a:pPr>
            <a:r>
              <a:rPr i="1" lang="bg" sz="2216">
                <a:latin typeface="Times New Roman"/>
                <a:ea typeface="Times New Roman"/>
                <a:cs typeface="Times New Roman"/>
                <a:sym typeface="Times New Roman"/>
              </a:rPr>
              <a:t>Изпълнение на търговски операции</a:t>
            </a:r>
            <a:endParaRPr i="1" sz="2216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7"/>
          <p:cNvSpPr txBox="1"/>
          <p:nvPr>
            <p:ph type="ctrTitle"/>
          </p:nvPr>
        </p:nvSpPr>
        <p:spPr>
          <a:xfrm>
            <a:off x="76200" y="76201"/>
            <a:ext cx="98967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4030">
                <a:latin typeface="Times New Roman"/>
                <a:ea typeface="Times New Roman"/>
                <a:cs typeface="Times New Roman"/>
                <a:sym typeface="Times New Roman"/>
              </a:rPr>
              <a:t>МОДУЛ 3 |   MetaTrader 5 интеграция</a:t>
            </a:r>
            <a:endParaRPr sz="69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0" y="893500"/>
            <a:ext cx="77619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29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16"/>
              <a:buFont typeface="Times New Roman"/>
              <a:buChar char="-"/>
            </a:pPr>
            <a:r>
              <a:rPr i="1" lang="bg" sz="2116">
                <a:latin typeface="Times New Roman"/>
                <a:ea typeface="Times New Roman"/>
                <a:cs typeface="Times New Roman"/>
                <a:sym typeface="Times New Roman"/>
              </a:rPr>
              <a:t>IP филтриране чрез Google Cloud Address</a:t>
            </a:r>
            <a:endParaRPr i="1" sz="21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29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16"/>
              <a:buFont typeface="Times New Roman"/>
              <a:buChar char="-"/>
            </a:pPr>
            <a:r>
              <a:rPr i="1" lang="bg" sz="2116">
                <a:latin typeface="Times New Roman"/>
                <a:ea typeface="Times New Roman"/>
                <a:cs typeface="Times New Roman"/>
                <a:sym typeface="Times New Roman"/>
              </a:rPr>
              <a:t>HWID Authentication между Python и DLL(MetaTrader)</a:t>
            </a:r>
            <a:endParaRPr i="1" sz="21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29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16"/>
              <a:buFont typeface="Times New Roman"/>
              <a:buChar char="-"/>
            </a:pPr>
            <a:r>
              <a:rPr i="1" lang="bg" sz="2116">
                <a:latin typeface="Times New Roman"/>
                <a:ea typeface="Times New Roman"/>
                <a:cs typeface="Times New Roman"/>
                <a:sym typeface="Times New Roman"/>
              </a:rPr>
              <a:t>Мастър EA за сигурно подаване на пазарни данни</a:t>
            </a:r>
            <a:endParaRPr i="1" sz="21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29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16"/>
              <a:buFont typeface="Times New Roman"/>
              <a:buChar char="-"/>
            </a:pPr>
            <a:r>
              <a:rPr i="1" lang="bg" sz="2116">
                <a:latin typeface="Times New Roman"/>
                <a:ea typeface="Times New Roman"/>
                <a:cs typeface="Times New Roman"/>
                <a:sym typeface="Times New Roman"/>
              </a:rPr>
              <a:t>DLL интерфейс за защитена връзка с MetaTrader</a:t>
            </a:r>
            <a:endParaRPr i="1" sz="21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29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16"/>
              <a:buFont typeface="Times New Roman"/>
              <a:buChar char="-"/>
            </a:pPr>
            <a:r>
              <a:rPr i="1" lang="bg" sz="2116">
                <a:latin typeface="Times New Roman"/>
                <a:ea typeface="Times New Roman"/>
                <a:cs typeface="Times New Roman"/>
                <a:sym typeface="Times New Roman"/>
              </a:rPr>
              <a:t>Изолиран достъп до брокерската платформа</a:t>
            </a:r>
            <a:endParaRPr i="1" sz="21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29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16"/>
              <a:buFont typeface="Times New Roman"/>
              <a:buChar char="-"/>
            </a:pPr>
            <a:r>
              <a:rPr i="1" lang="bg" sz="2116">
                <a:latin typeface="Times New Roman"/>
                <a:ea typeface="Times New Roman"/>
                <a:cs typeface="Times New Roman"/>
                <a:sym typeface="Times New Roman"/>
              </a:rPr>
              <a:t>Сегрегация на офлайн и онлайн среда за анализ</a:t>
            </a:r>
            <a:endParaRPr i="1" sz="21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29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16"/>
              <a:buFont typeface="Times New Roman"/>
              <a:buChar char="-"/>
            </a:pPr>
            <a:r>
              <a:rPr i="1" lang="bg" sz="2116">
                <a:latin typeface="Times New Roman"/>
                <a:ea typeface="Times New Roman"/>
                <a:cs typeface="Times New Roman"/>
                <a:sym typeface="Times New Roman"/>
              </a:rPr>
              <a:t>Контролиран достъп до уеб интерфейса</a:t>
            </a:r>
            <a:endParaRPr i="1" sz="21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29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16"/>
              <a:buFont typeface="Times New Roman"/>
              <a:buChar char="-"/>
            </a:pPr>
            <a:r>
              <a:rPr i="1" lang="bg" sz="2116">
                <a:latin typeface="Times New Roman"/>
                <a:ea typeface="Times New Roman"/>
                <a:cs typeface="Times New Roman"/>
                <a:sym typeface="Times New Roman"/>
              </a:rPr>
              <a:t>Релационна база данни с защитен достъп</a:t>
            </a:r>
            <a:endParaRPr i="1" sz="2116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8"/>
          <p:cNvSpPr txBox="1"/>
          <p:nvPr>
            <p:ph type="ctrTitle"/>
          </p:nvPr>
        </p:nvSpPr>
        <p:spPr>
          <a:xfrm>
            <a:off x="76200" y="76201"/>
            <a:ext cx="98967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4030">
                <a:latin typeface="Times New Roman"/>
                <a:ea typeface="Times New Roman"/>
                <a:cs typeface="Times New Roman"/>
                <a:sym typeface="Times New Roman"/>
              </a:rPr>
              <a:t>Технически детайли</a:t>
            </a:r>
            <a:endParaRPr sz="69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9"/>
          <p:cNvSpPr txBox="1"/>
          <p:nvPr>
            <p:ph type="ctrTitle"/>
          </p:nvPr>
        </p:nvSpPr>
        <p:spPr>
          <a:xfrm>
            <a:off x="2736600" y="1832150"/>
            <a:ext cx="36708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4030">
                <a:latin typeface="Times New Roman"/>
                <a:ea typeface="Times New Roman"/>
                <a:cs typeface="Times New Roman"/>
                <a:sym typeface="Times New Roman"/>
              </a:rPr>
              <a:t>Демонстрация</a:t>
            </a:r>
            <a:endParaRPr sz="69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9"/>
          <p:cNvSpPr txBox="1"/>
          <p:nvPr>
            <p:ph type="ctrTitle"/>
          </p:nvPr>
        </p:nvSpPr>
        <p:spPr>
          <a:xfrm>
            <a:off x="2228850" y="2247000"/>
            <a:ext cx="46863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293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tiamat.kzpmg.com</a:t>
            </a:r>
            <a:endParaRPr sz="581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575" y="1095888"/>
            <a:ext cx="2793801" cy="358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" y="480525"/>
            <a:ext cx="9144001" cy="46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2450" y="1172425"/>
            <a:ext cx="4066525" cy="34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4640825"/>
            <a:ext cx="457549" cy="4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3294300" y="4823950"/>
            <a:ext cx="6767400" cy="1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bg" sz="1100">
                <a:latin typeface="Times New Roman"/>
                <a:ea typeface="Times New Roman"/>
                <a:cs typeface="Times New Roman"/>
                <a:sym typeface="Times New Roman"/>
              </a:rPr>
              <a:t>НАЦИОНАЛНА ОЛИМПИАДА ПО ИНФОРМАЦИОННИ ТЕХНОЛОГИИ 2025г.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" y="1139125"/>
            <a:ext cx="9235376" cy="30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