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62" r:id="rId4"/>
    <p:sldId id="268" r:id="rId5"/>
    <p:sldId id="278" r:id="rId6"/>
    <p:sldId id="263" r:id="rId7"/>
    <p:sldId id="270" r:id="rId8"/>
    <p:sldId id="279" r:id="rId9"/>
    <p:sldId id="264" r:id="rId10"/>
    <p:sldId id="271" r:id="rId11"/>
    <p:sldId id="280" r:id="rId12"/>
    <p:sldId id="265" r:id="rId13"/>
    <p:sldId id="285" r:id="rId14"/>
    <p:sldId id="284" r:id="rId15"/>
    <p:sldId id="286" r:id="rId16"/>
    <p:sldId id="281" r:id="rId17"/>
    <p:sldId id="266" r:id="rId18"/>
    <p:sldId id="282" r:id="rId19"/>
    <p:sldId id="267" r:id="rId20"/>
    <p:sldId id="274" r:id="rId21"/>
    <p:sldId id="283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6AAC41CB-67D9-4AE7-81D3-C0C6137FD2D0}">
          <p14:sldIdLst>
            <p14:sldId id="256"/>
            <p14:sldId id="257"/>
            <p14:sldId id="262"/>
            <p14:sldId id="268"/>
            <p14:sldId id="278"/>
            <p14:sldId id="263"/>
            <p14:sldId id="270"/>
            <p14:sldId id="279"/>
            <p14:sldId id="264"/>
            <p14:sldId id="271"/>
            <p14:sldId id="280"/>
            <p14:sldId id="265"/>
            <p14:sldId id="285"/>
            <p14:sldId id="284"/>
            <p14:sldId id="286"/>
          </p14:sldIdLst>
        </p14:section>
        <p14:section name="Namnlöst avsnitt" id="{85EBDBAB-E6EA-4C56-8F04-E98A519E6933}">
          <p14:sldIdLst>
            <p14:sldId id="281"/>
            <p14:sldId id="266"/>
            <p14:sldId id="282"/>
            <p14:sldId id="267"/>
            <p14:sldId id="274"/>
            <p14:sldId id="28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47" d="100"/>
          <a:sy n="47" d="100"/>
        </p:scale>
        <p:origin x="5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6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30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1411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00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468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28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23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77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219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0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294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66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98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2BB9-C64A-A14B-A8F7-E7EEF881202F}" type="datetimeFigureOut">
              <a:rPr lang="sv-SE" smtClean="0"/>
              <a:t>2019-10-01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C64FF8-B9CF-A24E-BE22-D100AB3D6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50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2A1B08-3F35-DC41-8942-7A623241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8899"/>
            <a:ext cx="7766936" cy="1646302"/>
          </a:xfrm>
        </p:spPr>
        <p:txBody>
          <a:bodyPr/>
          <a:lstStyle/>
          <a:p>
            <a:r>
              <a:rPr lang="sv-SE" sz="4500" dirty="0"/>
              <a:t>Efterfrågan på charterresor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DD64AF2-BC9C-064E-8CB7-B425AA4EF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4207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Simon </a:t>
            </a:r>
            <a:r>
              <a:rPr lang="sv-SE" dirty="0" err="1"/>
              <a:t>Melamed</a:t>
            </a:r>
            <a:r>
              <a:rPr lang="sv-SE" dirty="0"/>
              <a:t>, Anton Holm, </a:t>
            </a:r>
          </a:p>
          <a:p>
            <a:r>
              <a:rPr lang="sv-SE" dirty="0"/>
              <a:t>Daniella </a:t>
            </a:r>
            <a:r>
              <a:rPr lang="sv-SE" dirty="0" err="1"/>
              <a:t>Zhou</a:t>
            </a:r>
            <a:r>
              <a:rPr lang="sv-SE" dirty="0"/>
              <a:t>, Liming Huang</a:t>
            </a:r>
          </a:p>
          <a:p>
            <a:r>
              <a:rPr lang="sv-SE" dirty="0"/>
              <a:t>MT5001 HT19</a:t>
            </a:r>
          </a:p>
        </p:txBody>
      </p:sp>
    </p:spTree>
    <p:extLst>
      <p:ext uri="{BB962C8B-B14F-4D97-AF65-F5344CB8AC3E}">
        <p14:creationId xmlns:p14="http://schemas.microsoft.com/office/powerpoint/2010/main" val="380252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0638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BED4EA6-D5BD-F548-AA01-D45F2D2A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8842"/>
            <a:ext cx="4975321" cy="2675577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C9C376EF-7B43-6B43-A2A2-E4C91317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3" y="3958514"/>
            <a:ext cx="5426977" cy="21632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08C482BB-DB22-3C49-8DE4-6C921C58E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98" y="4139215"/>
            <a:ext cx="6543460" cy="25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39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364F27D-B076-7249-AFE0-4FBFF205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86" y="1270000"/>
            <a:ext cx="7614363" cy="50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87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1 &amp; 2 &amp;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B9A2FFF1-485C-8143-949C-E87C5E5A3884}"/>
              </a:ext>
            </a:extLst>
          </p:cNvPr>
          <p:cNvGrpSpPr/>
          <p:nvPr/>
        </p:nvGrpSpPr>
        <p:grpSpPr>
          <a:xfrm>
            <a:off x="677334" y="1957554"/>
            <a:ext cx="8596669" cy="3679160"/>
            <a:chOff x="500062" y="1930400"/>
            <a:chExt cx="9774140" cy="3679160"/>
          </a:xfrm>
        </p:grpSpPr>
        <p:pic>
          <p:nvPicPr>
            <p:cNvPr id="5" name="Bildobjekt 4">
              <a:extLst>
                <a:ext uri="{FF2B5EF4-FFF2-40B4-BE49-F238E27FC236}">
                  <a16:creationId xmlns:a16="http://schemas.microsoft.com/office/drawing/2014/main" id="{12F93B0E-945C-FC47-9BBB-8C380FDD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62" y="1930400"/>
              <a:ext cx="3354387" cy="3641223"/>
            </a:xfrm>
            <a:prstGeom prst="rect">
              <a:avLst/>
            </a:prstGeom>
          </p:spPr>
        </p:pic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51B53CA3-BC5F-C94E-8F73-D56AB64C1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149" y="1958976"/>
              <a:ext cx="3345700" cy="3650584"/>
            </a:xfrm>
            <a:prstGeom prst="rect">
              <a:avLst/>
            </a:prstGeom>
          </p:spPr>
        </p:pic>
        <p:pic>
          <p:nvPicPr>
            <p:cNvPr id="7" name="Bildobjekt 6">
              <a:extLst>
                <a:ext uri="{FF2B5EF4-FFF2-40B4-BE49-F238E27FC236}">
                  <a16:creationId xmlns:a16="http://schemas.microsoft.com/office/drawing/2014/main" id="{213FE1CD-E9EC-894C-B11B-7724493E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803" y="1958976"/>
              <a:ext cx="3383399" cy="3612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3074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1 &amp; 2 &amp;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904AF029-A658-8C4C-8C12-D90E313118D8}"/>
              </a:ext>
            </a:extLst>
          </p:cNvPr>
          <p:cNvGrpSpPr/>
          <p:nvPr/>
        </p:nvGrpSpPr>
        <p:grpSpPr>
          <a:xfrm>
            <a:off x="677334" y="1930399"/>
            <a:ext cx="8763549" cy="3579751"/>
            <a:chOff x="426952" y="1901824"/>
            <a:chExt cx="9472344" cy="3470277"/>
          </a:xfrm>
        </p:grpSpPr>
        <p:pic>
          <p:nvPicPr>
            <p:cNvPr id="4" name="Bildobjekt 3">
              <a:extLst>
                <a:ext uri="{FF2B5EF4-FFF2-40B4-BE49-F238E27FC236}">
                  <a16:creationId xmlns:a16="http://schemas.microsoft.com/office/drawing/2014/main" id="{D2194DF0-2D28-8C4A-A7E4-D6F0E504A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52" y="1930400"/>
              <a:ext cx="3238327" cy="3441700"/>
            </a:xfrm>
            <a:prstGeom prst="rect">
              <a:avLst/>
            </a:prstGeom>
          </p:spPr>
        </p:pic>
        <p:pic>
          <p:nvPicPr>
            <p:cNvPr id="5" name="Bildobjekt 4">
              <a:extLst>
                <a:ext uri="{FF2B5EF4-FFF2-40B4-BE49-F238E27FC236}">
                  <a16:creationId xmlns:a16="http://schemas.microsoft.com/office/drawing/2014/main" id="{6B0C4571-0F89-AA4A-BACA-E8F82FDD8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5279" y="1930400"/>
              <a:ext cx="3207040" cy="3441701"/>
            </a:xfrm>
            <a:prstGeom prst="rect">
              <a:avLst/>
            </a:prstGeom>
          </p:spPr>
        </p:pic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EB2C2A86-C2CC-D74C-AC7B-59450ABA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2201" y="1901824"/>
              <a:ext cx="3067095" cy="3441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7884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788BFD-6638-4B6C-82FB-1681334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96FD97-C000-4BE7-A06E-FC03EA48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/>
              <a:t>Modell för hela året eller kvartalsvis?</a:t>
            </a:r>
          </a:p>
          <a:p>
            <a:r>
              <a:rPr lang="sv-SE" sz="2800" dirty="0"/>
              <a:t>Två modeller</a:t>
            </a:r>
          </a:p>
          <a:p>
            <a:r>
              <a:rPr lang="sv-SE" sz="2800" dirty="0"/>
              <a:t>Variabler vars data redan existerar</a:t>
            </a:r>
          </a:p>
          <a:p>
            <a:r>
              <a:rPr lang="sv-SE" sz="2800" dirty="0" err="1"/>
              <a:t>Backward</a:t>
            </a:r>
            <a:r>
              <a:rPr lang="sv-SE" sz="2800" dirty="0"/>
              <a:t> elimination</a:t>
            </a:r>
          </a:p>
        </p:txBody>
      </p:sp>
    </p:spTree>
    <p:extLst>
      <p:ext uri="{BB962C8B-B14F-4D97-AF65-F5344CB8AC3E}">
        <p14:creationId xmlns:p14="http://schemas.microsoft.com/office/powerpoint/2010/main" val="286386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Prediktions modell - modell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9978F52-AD69-C543-9B1E-AD2235CF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237691" cy="238595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071023DE-4D23-5341-BE13-462833FF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6" y="3670239"/>
            <a:ext cx="5513388" cy="2549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DB7C967-562C-0B4E-9E60-5CCDD85D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6" y="3937088"/>
            <a:ext cx="6326486" cy="2292350"/>
          </a:xfrm>
          <a:prstGeom prst="rect">
            <a:avLst/>
          </a:prstGeom>
        </p:spPr>
      </p:pic>
      <p:sp>
        <p:nvSpPr>
          <p:cNvPr id="10" name="Pil: höger 9">
            <a:extLst>
              <a:ext uri="{FF2B5EF4-FFF2-40B4-BE49-F238E27FC236}">
                <a16:creationId xmlns:a16="http://schemas.microsoft.com/office/drawing/2014/main" id="{5AE6A989-18AC-4B8B-AC6B-CC6275E80499}"/>
              </a:ext>
            </a:extLst>
          </p:cNvPr>
          <p:cNvSpPr/>
          <p:nvPr/>
        </p:nvSpPr>
        <p:spPr>
          <a:xfrm rot="10633411">
            <a:off x="6172214" y="3692235"/>
            <a:ext cx="914400" cy="254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13486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Prediktions modell - modell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5DF4C12-04DF-8C48-84AF-3FED0D3C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29" y="1414462"/>
            <a:ext cx="7673677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983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Prediktions modell - modell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E0A846B-95E1-FA42-8F5F-FCA7C482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9" y="1911434"/>
            <a:ext cx="5457581" cy="186213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F171C1C4-F003-0F4C-BFD6-8957C461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9" y="3857637"/>
            <a:ext cx="5343642" cy="19832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59B912E8-B032-6B42-9047-3521CF3A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6" y="4096989"/>
            <a:ext cx="4023653" cy="1595974"/>
          </a:xfrm>
          <a:prstGeom prst="rect">
            <a:avLst/>
          </a:prstGeom>
        </p:spPr>
      </p:pic>
      <p:sp>
        <p:nvSpPr>
          <p:cNvPr id="6" name="Pil: höger 5">
            <a:extLst>
              <a:ext uri="{FF2B5EF4-FFF2-40B4-BE49-F238E27FC236}">
                <a16:creationId xmlns:a16="http://schemas.microsoft.com/office/drawing/2014/main" id="{CD69CAF4-7A22-4D19-966C-E3D9DDBBC771}"/>
              </a:ext>
            </a:extLst>
          </p:cNvPr>
          <p:cNvSpPr/>
          <p:nvPr/>
        </p:nvSpPr>
        <p:spPr>
          <a:xfrm rot="10800000">
            <a:off x="6319094" y="3773570"/>
            <a:ext cx="783772" cy="34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5876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Prediktions modell – modell 3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415966A-DE22-4D4C-A115-0E4D30BA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0" y="1332375"/>
            <a:ext cx="7615018" cy="49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49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203E4E-861E-854F-AFBA-F05ADB51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3352"/>
            <a:ext cx="8596668" cy="1320800"/>
          </a:xfrm>
        </p:spPr>
        <p:txBody>
          <a:bodyPr/>
          <a:lstStyle/>
          <a:p>
            <a:r>
              <a:rPr lang="sv-SE" dirty="0"/>
              <a:t>Inledning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C17C90-FB8C-EB49-81B4-595C75B5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300" dirty="0"/>
              <a:t>Syftet…</a:t>
            </a:r>
          </a:p>
          <a:p>
            <a:endParaRPr lang="sv-SE" sz="2300" dirty="0"/>
          </a:p>
          <a:p>
            <a:r>
              <a:rPr lang="sv-SE" sz="2300" dirty="0"/>
              <a:t>…</a:t>
            </a:r>
          </a:p>
          <a:p>
            <a:endParaRPr lang="sv-SE" sz="2300" dirty="0"/>
          </a:p>
          <a:p>
            <a:r>
              <a:rPr lang="sv-SE" sz="23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75659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200" dirty="0"/>
              <a:t>Prediktion</a:t>
            </a:r>
          </a:p>
          <a:p>
            <a:pPr lvl="1"/>
            <a:r>
              <a:rPr lang="sv-SE" sz="1900" dirty="0"/>
              <a:t>Två olika tester</a:t>
            </a:r>
          </a:p>
          <a:p>
            <a:pPr lvl="2"/>
            <a:r>
              <a:rPr lang="sv-SE" sz="1700" dirty="0"/>
              <a:t>Prediktera nästkommande år</a:t>
            </a:r>
          </a:p>
          <a:p>
            <a:pPr lvl="2"/>
            <a:r>
              <a:rPr lang="sv-SE" sz="1700" dirty="0"/>
              <a:t>Följer det mönster som tidigare?</a:t>
            </a:r>
          </a:p>
          <a:p>
            <a:pPr lvl="2"/>
            <a:endParaRPr lang="sv-SE" sz="1700" dirty="0"/>
          </a:p>
          <a:p>
            <a:pPr lvl="2"/>
            <a:r>
              <a:rPr lang="sv-SE" sz="1700" dirty="0"/>
              <a:t>Förminska </a:t>
            </a:r>
            <a:r>
              <a:rPr lang="sv-SE" sz="1700" dirty="0" err="1"/>
              <a:t>dataset</a:t>
            </a:r>
            <a:endParaRPr lang="sv-SE" sz="1700" dirty="0"/>
          </a:p>
          <a:p>
            <a:pPr lvl="2"/>
            <a:r>
              <a:rPr lang="sv-SE" sz="1700" dirty="0"/>
              <a:t>Prediktera på senaste året</a:t>
            </a:r>
          </a:p>
          <a:p>
            <a:pPr lvl="2"/>
            <a:r>
              <a:rPr lang="sv-SE" sz="1700" dirty="0"/>
              <a:t>Jämför med observerat resultat</a:t>
            </a:r>
          </a:p>
          <a:p>
            <a:pPr lvl="2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47728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816FB1-3AFB-E84B-AFD9-57B2EC4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085291-044D-814A-B4A0-25C84A08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sz="2600" dirty="0"/>
              <a:t>Slutsats:</a:t>
            </a:r>
          </a:p>
          <a:p>
            <a:pPr lvl="1"/>
            <a:r>
              <a:rPr lang="sv-SE" sz="2000" dirty="0"/>
              <a:t>Modellerna kan utföra goda prediktioner</a:t>
            </a:r>
          </a:p>
          <a:p>
            <a:pPr lvl="1"/>
            <a:r>
              <a:rPr lang="sv-SE" sz="2000" dirty="0"/>
              <a:t>Fler variabler för prediktion av kvartal 3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D876633-EB29-4A48-BAD1-6EFA562D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638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33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31005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5080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0157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7060D7-12D7-A14C-8055-DB4D9B10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/>
          <a:lstStyle/>
          <a:p>
            <a:r>
              <a:rPr lang="sv-SE" dirty="0"/>
              <a:t>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663520-CC30-2D4C-A620-A735E5F0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746289E-EEED-1641-8D96-0064E6DB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72" y="1602793"/>
            <a:ext cx="7999941" cy="46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69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38383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7DB531D-5667-1246-B169-22D36770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68993"/>
            <a:ext cx="5418667" cy="167327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8608DBA-7375-E14A-971E-D3B4B9AD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8" y="4423909"/>
            <a:ext cx="3715026" cy="147812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9DF21BC-2F76-744D-BB5C-677DC046A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077452"/>
            <a:ext cx="5273136" cy="2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800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E29A974-AFA2-654A-A63B-2448C167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00" y="1433155"/>
            <a:ext cx="7675935" cy="4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712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1932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D978F0F-3FD7-B145-94EB-FB038AA0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7611"/>
            <a:ext cx="5509710" cy="215729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EE3602B8-DFE1-284C-8290-66DE9291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9" y="3890953"/>
            <a:ext cx="6091601" cy="27737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BEF1D89-92CF-A341-A9A6-92944D05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4277373"/>
            <a:ext cx="5461510" cy="19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50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01260-9200-8149-97B3-9D5B0C9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Förklarande modell – modell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70EDC-D9AC-1F4B-8696-C9DF3689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082DBC4-D791-7241-90FD-99984374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05" y="1500358"/>
            <a:ext cx="7750725" cy="47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4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set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{FE005493-A1BD-2743-AF04-10DC77C20C7D}tf10001060</Template>
  <TotalTime>110</TotalTime>
  <Words>161</Words>
  <Application>Microsoft Office PowerPoint</Application>
  <PresentationFormat>Bredbild</PresentationFormat>
  <Paragraphs>50</Paragraphs>
  <Slides>24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Fasett</vt:lpstr>
      <vt:lpstr>Efterfrågan på charterresor</vt:lpstr>
      <vt:lpstr>Inledning</vt:lpstr>
      <vt:lpstr>Data</vt:lpstr>
      <vt:lpstr>Förklarande modell – modell 1</vt:lpstr>
      <vt:lpstr>Förklarande modell – modell 1</vt:lpstr>
      <vt:lpstr>Förklarande modell – modell 1</vt:lpstr>
      <vt:lpstr>Förklarande modell – modell 2</vt:lpstr>
      <vt:lpstr>Förklarande modell – modell 2</vt:lpstr>
      <vt:lpstr>Förklarande modell – modell 2</vt:lpstr>
      <vt:lpstr>Förklarande modell – modell 3</vt:lpstr>
      <vt:lpstr>Förklarande modell – modell 3</vt:lpstr>
      <vt:lpstr>Förklarande modell – modell 3</vt:lpstr>
      <vt:lpstr>Förklarande modell – modell 1 &amp; 2 &amp; 3</vt:lpstr>
      <vt:lpstr>Förklarande modell – modell 1 &amp; 2 &amp; 3</vt:lpstr>
      <vt:lpstr>Prediktion</vt:lpstr>
      <vt:lpstr>Prediktions modell - modell 2</vt:lpstr>
      <vt:lpstr>Prediktions modell - modell 2</vt:lpstr>
      <vt:lpstr>Prediktions modell - modell 3</vt:lpstr>
      <vt:lpstr>Prediktions modell – modell 3 </vt:lpstr>
      <vt:lpstr>Diskussion</vt:lpstr>
      <vt:lpstr>Prediktion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Efterfrågan på charterresor</dc:title>
  <dc:creator>alicehbb@gmail.com</dc:creator>
  <cp:lastModifiedBy>Anton Holm</cp:lastModifiedBy>
  <cp:revision>12</cp:revision>
  <dcterms:created xsi:type="dcterms:W3CDTF">2019-09-30T20:33:13Z</dcterms:created>
  <dcterms:modified xsi:type="dcterms:W3CDTF">2019-10-01T14:26:36Z</dcterms:modified>
</cp:coreProperties>
</file>