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 id="2147483698" r:id="rId2"/>
  </p:sldMasterIdLst>
  <p:notesMasterIdLst>
    <p:notesMasterId r:id="rId25"/>
  </p:notesMasterIdLst>
  <p:handoutMasterIdLst>
    <p:handoutMasterId r:id="rId26"/>
  </p:handoutMasterIdLst>
  <p:sldIdLst>
    <p:sldId id="265" r:id="rId3"/>
    <p:sldId id="291" r:id="rId4"/>
    <p:sldId id="299" r:id="rId5"/>
    <p:sldId id="292" r:id="rId6"/>
    <p:sldId id="293" r:id="rId7"/>
    <p:sldId id="294" r:id="rId8"/>
    <p:sldId id="295" r:id="rId9"/>
    <p:sldId id="257" r:id="rId10"/>
    <p:sldId id="269" r:id="rId11"/>
    <p:sldId id="270" r:id="rId12"/>
    <p:sldId id="283" r:id="rId13"/>
    <p:sldId id="284" r:id="rId14"/>
    <p:sldId id="285" r:id="rId15"/>
    <p:sldId id="279" r:id="rId16"/>
    <p:sldId id="296" r:id="rId17"/>
    <p:sldId id="297" r:id="rId18"/>
    <p:sldId id="290" r:id="rId19"/>
    <p:sldId id="286" r:id="rId20"/>
    <p:sldId id="298" r:id="rId21"/>
    <p:sldId id="281" r:id="rId22"/>
    <p:sldId id="300" r:id="rId23"/>
    <p:sldId id="301"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AD8D39-4EAA-4823-A3DA-3A84DAD89B23}" v="8" dt="2022-04-03T19:17:14.42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0" autoAdjust="0"/>
    <p:restoredTop sz="94477" autoAdjust="0"/>
  </p:normalViewPr>
  <p:slideViewPr>
    <p:cSldViewPr snapToGrid="0" snapToObjects="1" showGuides="1">
      <p:cViewPr>
        <p:scale>
          <a:sx n="150" d="100"/>
          <a:sy n="150" d="100"/>
        </p:scale>
        <p:origin x="408" y="0"/>
      </p:cViewPr>
      <p:guideLst>
        <p:guide orient="horz" pos="1611"/>
        <p:guide pos="2874"/>
      </p:guideLst>
    </p:cSldViewPr>
  </p:slideViewPr>
  <p:outlineViewPr>
    <p:cViewPr>
      <p:scale>
        <a:sx n="33" d="100"/>
        <a:sy n="33" d="100"/>
      </p:scale>
      <p:origin x="0" y="0"/>
    </p:cViewPr>
  </p:outlineViewPr>
  <p:notesTextViewPr>
    <p:cViewPr>
      <p:scale>
        <a:sx n="153" d="100"/>
        <a:sy n="153"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15114" userId="ddd82dda-ac3b-47cd-a3e8-22a2cfd31672" providerId="ADAL" clId="{F0AD8D39-4EAA-4823-A3DA-3A84DAD89B23}"/>
    <pc:docChg chg="undo redo custSel addSld delSld modSld sldOrd">
      <pc:chgData name="m15114" userId="ddd82dda-ac3b-47cd-a3e8-22a2cfd31672" providerId="ADAL" clId="{F0AD8D39-4EAA-4823-A3DA-3A84DAD89B23}" dt="2022-04-04T07:53:15.704" v="3739" actId="6549"/>
      <pc:docMkLst>
        <pc:docMk/>
      </pc:docMkLst>
      <pc:sldChg chg="addSp delSp modSp mod modNotesTx">
        <pc:chgData name="m15114" userId="ddd82dda-ac3b-47cd-a3e8-22a2cfd31672" providerId="ADAL" clId="{F0AD8D39-4EAA-4823-A3DA-3A84DAD89B23}" dt="2022-04-04T07:46:46.623" v="3493" actId="20577"/>
        <pc:sldMkLst>
          <pc:docMk/>
          <pc:sldMk cId="3472064595" sldId="257"/>
        </pc:sldMkLst>
        <pc:spChg chg="mod">
          <ac:chgData name="m15114" userId="ddd82dda-ac3b-47cd-a3e8-22a2cfd31672" providerId="ADAL" clId="{F0AD8D39-4EAA-4823-A3DA-3A84DAD89B23}" dt="2022-04-03T17:15:30.964" v="2109" actId="1076"/>
          <ac:spMkLst>
            <pc:docMk/>
            <pc:sldMk cId="3472064595" sldId="257"/>
            <ac:spMk id="2" creationId="{00000000-0000-0000-0000-000000000000}"/>
          </ac:spMkLst>
        </pc:spChg>
        <pc:spChg chg="mod">
          <ac:chgData name="m15114" userId="ddd82dda-ac3b-47cd-a3e8-22a2cfd31672" providerId="ADAL" clId="{F0AD8D39-4EAA-4823-A3DA-3A84DAD89B23}" dt="2022-04-03T16:16:43.478" v="445" actId="14100"/>
          <ac:spMkLst>
            <pc:docMk/>
            <pc:sldMk cId="3472064595" sldId="257"/>
            <ac:spMk id="3" creationId="{00000000-0000-0000-0000-000000000000}"/>
          </ac:spMkLst>
        </pc:spChg>
        <pc:spChg chg="mod">
          <ac:chgData name="m15114" userId="ddd82dda-ac3b-47cd-a3e8-22a2cfd31672" providerId="ADAL" clId="{F0AD8D39-4EAA-4823-A3DA-3A84DAD89B23}" dt="2022-04-03T16:14:11.249" v="311" actId="1076"/>
          <ac:spMkLst>
            <pc:docMk/>
            <pc:sldMk cId="3472064595" sldId="257"/>
            <ac:spMk id="5" creationId="{00000000-0000-0000-0000-000000000000}"/>
          </ac:spMkLst>
        </pc:spChg>
        <pc:spChg chg="mod">
          <ac:chgData name="m15114" userId="ddd82dda-ac3b-47cd-a3e8-22a2cfd31672" providerId="ADAL" clId="{F0AD8D39-4EAA-4823-A3DA-3A84DAD89B23}" dt="2022-04-03T16:14:16.222" v="312" actId="1076"/>
          <ac:spMkLst>
            <pc:docMk/>
            <pc:sldMk cId="3472064595" sldId="257"/>
            <ac:spMk id="6" creationId="{00000000-0000-0000-0000-000000000000}"/>
          </ac:spMkLst>
        </pc:spChg>
        <pc:graphicFrameChg chg="add mod">
          <ac:chgData name="m15114" userId="ddd82dda-ac3b-47cd-a3e8-22a2cfd31672" providerId="ADAL" clId="{F0AD8D39-4EAA-4823-A3DA-3A84DAD89B23}" dt="2022-04-03T16:14:09.134" v="310" actId="1076"/>
          <ac:graphicFrameMkLst>
            <pc:docMk/>
            <pc:sldMk cId="3472064595" sldId="257"/>
            <ac:graphicFrameMk id="8" creationId="{385E41C5-F806-4832-86C5-1F7E6316EFD3}"/>
          </ac:graphicFrameMkLst>
        </pc:graphicFrameChg>
        <pc:picChg chg="del">
          <ac:chgData name="m15114" userId="ddd82dda-ac3b-47cd-a3e8-22a2cfd31672" providerId="ADAL" clId="{F0AD8D39-4EAA-4823-A3DA-3A84DAD89B23}" dt="2022-04-03T16:13:13.160" v="190" actId="478"/>
          <ac:picMkLst>
            <pc:docMk/>
            <pc:sldMk cId="3472064595" sldId="257"/>
            <ac:picMk id="4" creationId="{00000000-0000-0000-0000-000000000000}"/>
          </ac:picMkLst>
        </pc:picChg>
      </pc:sldChg>
      <pc:sldChg chg="modSp mod">
        <pc:chgData name="m15114" userId="ddd82dda-ac3b-47cd-a3e8-22a2cfd31672" providerId="ADAL" clId="{F0AD8D39-4EAA-4823-A3DA-3A84DAD89B23}" dt="2022-04-02T12:43:28.053" v="118" actId="20577"/>
        <pc:sldMkLst>
          <pc:docMk/>
          <pc:sldMk cId="87172503" sldId="265"/>
        </pc:sldMkLst>
        <pc:spChg chg="mod">
          <ac:chgData name="m15114" userId="ddd82dda-ac3b-47cd-a3e8-22a2cfd31672" providerId="ADAL" clId="{F0AD8D39-4EAA-4823-A3DA-3A84DAD89B23}" dt="2022-04-02T12:27:22.375" v="116" actId="20577"/>
          <ac:spMkLst>
            <pc:docMk/>
            <pc:sldMk cId="87172503" sldId="265"/>
            <ac:spMk id="2" creationId="{00000000-0000-0000-0000-000000000000}"/>
          </ac:spMkLst>
        </pc:spChg>
        <pc:spChg chg="mod">
          <ac:chgData name="m15114" userId="ddd82dda-ac3b-47cd-a3e8-22a2cfd31672" providerId="ADAL" clId="{F0AD8D39-4EAA-4823-A3DA-3A84DAD89B23}" dt="2022-04-02T12:43:28.053" v="118" actId="20577"/>
          <ac:spMkLst>
            <pc:docMk/>
            <pc:sldMk cId="87172503" sldId="265"/>
            <ac:spMk id="3" creationId="{00000000-0000-0000-0000-000000000000}"/>
          </ac:spMkLst>
        </pc:spChg>
        <pc:spChg chg="mod">
          <ac:chgData name="m15114" userId="ddd82dda-ac3b-47cd-a3e8-22a2cfd31672" providerId="ADAL" clId="{F0AD8D39-4EAA-4823-A3DA-3A84DAD89B23}" dt="2022-04-02T12:22:36.309" v="9" actId="1076"/>
          <ac:spMkLst>
            <pc:docMk/>
            <pc:sldMk cId="87172503" sldId="265"/>
            <ac:spMk id="5" creationId="{00000000-0000-0000-0000-000000000000}"/>
          </ac:spMkLst>
        </pc:spChg>
        <pc:spChg chg="mod">
          <ac:chgData name="m15114" userId="ddd82dda-ac3b-47cd-a3e8-22a2cfd31672" providerId="ADAL" clId="{F0AD8D39-4EAA-4823-A3DA-3A84DAD89B23}" dt="2022-04-02T12:27:09.886" v="73" actId="20577"/>
          <ac:spMkLst>
            <pc:docMk/>
            <pc:sldMk cId="87172503" sldId="265"/>
            <ac:spMk id="7" creationId="{00000000-0000-0000-0000-000000000000}"/>
          </ac:spMkLst>
        </pc:spChg>
      </pc:sldChg>
      <pc:sldChg chg="modSp mod modNotesTx">
        <pc:chgData name="m15114" userId="ddd82dda-ac3b-47cd-a3e8-22a2cfd31672" providerId="ADAL" clId="{F0AD8D39-4EAA-4823-A3DA-3A84DAD89B23}" dt="2022-04-03T17:17:41.757" v="2142" actId="20577"/>
        <pc:sldMkLst>
          <pc:docMk/>
          <pc:sldMk cId="1431703348" sldId="269"/>
        </pc:sldMkLst>
        <pc:spChg chg="mod">
          <ac:chgData name="m15114" userId="ddd82dda-ac3b-47cd-a3e8-22a2cfd31672" providerId="ADAL" clId="{F0AD8D39-4EAA-4823-A3DA-3A84DAD89B23}" dt="2022-04-03T17:17:41.757" v="2142" actId="20577"/>
          <ac:spMkLst>
            <pc:docMk/>
            <pc:sldMk cId="1431703348" sldId="269"/>
            <ac:spMk id="2" creationId="{00000000-0000-0000-0000-000000000000}"/>
          </ac:spMkLst>
        </pc:spChg>
        <pc:spChg chg="mod">
          <ac:chgData name="m15114" userId="ddd82dda-ac3b-47cd-a3e8-22a2cfd31672" providerId="ADAL" clId="{F0AD8D39-4EAA-4823-A3DA-3A84DAD89B23}" dt="2022-04-03T17:15:55.781" v="2113" actId="1076"/>
          <ac:spMkLst>
            <pc:docMk/>
            <pc:sldMk cId="1431703348" sldId="269"/>
            <ac:spMk id="4" creationId="{00000000-0000-0000-0000-000000000000}"/>
          </ac:spMkLst>
        </pc:spChg>
        <pc:spChg chg="mod">
          <ac:chgData name="m15114" userId="ddd82dda-ac3b-47cd-a3e8-22a2cfd31672" providerId="ADAL" clId="{F0AD8D39-4EAA-4823-A3DA-3A84DAD89B23}" dt="2022-04-03T17:15:55.781" v="2113" actId="1076"/>
          <ac:spMkLst>
            <pc:docMk/>
            <pc:sldMk cId="1431703348" sldId="269"/>
            <ac:spMk id="5" creationId="{00000000-0000-0000-0000-000000000000}"/>
          </ac:spMkLst>
        </pc:spChg>
        <pc:spChg chg="mod">
          <ac:chgData name="m15114" userId="ddd82dda-ac3b-47cd-a3e8-22a2cfd31672" providerId="ADAL" clId="{F0AD8D39-4EAA-4823-A3DA-3A84DAD89B23}" dt="2022-04-03T17:15:55.781" v="2113" actId="1076"/>
          <ac:spMkLst>
            <pc:docMk/>
            <pc:sldMk cId="1431703348" sldId="269"/>
            <ac:spMk id="6" creationId="{00000000-0000-0000-0000-000000000000}"/>
          </ac:spMkLst>
        </pc:spChg>
        <pc:cxnChg chg="mod">
          <ac:chgData name="m15114" userId="ddd82dda-ac3b-47cd-a3e8-22a2cfd31672" providerId="ADAL" clId="{F0AD8D39-4EAA-4823-A3DA-3A84DAD89B23}" dt="2022-04-03T17:15:55.781" v="2113" actId="1076"/>
          <ac:cxnSpMkLst>
            <pc:docMk/>
            <pc:sldMk cId="1431703348" sldId="269"/>
            <ac:cxnSpMk id="10" creationId="{00000000-0000-0000-0000-000000000000}"/>
          </ac:cxnSpMkLst>
        </pc:cxnChg>
        <pc:cxnChg chg="mod">
          <ac:chgData name="m15114" userId="ddd82dda-ac3b-47cd-a3e8-22a2cfd31672" providerId="ADAL" clId="{F0AD8D39-4EAA-4823-A3DA-3A84DAD89B23}" dt="2022-04-03T17:15:55.781" v="2113" actId="1076"/>
          <ac:cxnSpMkLst>
            <pc:docMk/>
            <pc:sldMk cId="1431703348" sldId="269"/>
            <ac:cxnSpMk id="12" creationId="{00000000-0000-0000-0000-000000000000}"/>
          </ac:cxnSpMkLst>
        </pc:cxnChg>
      </pc:sldChg>
      <pc:sldChg chg="addSp delSp modSp mod">
        <pc:chgData name="m15114" userId="ddd82dda-ac3b-47cd-a3e8-22a2cfd31672" providerId="ADAL" clId="{F0AD8D39-4EAA-4823-A3DA-3A84DAD89B23}" dt="2022-04-04T07:48:45.740" v="3499" actId="20577"/>
        <pc:sldMkLst>
          <pc:docMk/>
          <pc:sldMk cId="2947947352" sldId="270"/>
        </pc:sldMkLst>
        <pc:spChg chg="mod">
          <ac:chgData name="m15114" userId="ddd82dda-ac3b-47cd-a3e8-22a2cfd31672" providerId="ADAL" clId="{F0AD8D39-4EAA-4823-A3DA-3A84DAD89B23}" dt="2022-04-03T17:15:36.522" v="2110" actId="1076"/>
          <ac:spMkLst>
            <pc:docMk/>
            <pc:sldMk cId="2947947352" sldId="270"/>
            <ac:spMk id="2" creationId="{00000000-0000-0000-0000-000000000000}"/>
          </ac:spMkLst>
        </pc:spChg>
        <pc:spChg chg="del mod">
          <ac:chgData name="m15114" userId="ddd82dda-ac3b-47cd-a3e8-22a2cfd31672" providerId="ADAL" clId="{F0AD8D39-4EAA-4823-A3DA-3A84DAD89B23}" dt="2022-04-03T16:38:45.137" v="1300" actId="478"/>
          <ac:spMkLst>
            <pc:docMk/>
            <pc:sldMk cId="2947947352" sldId="270"/>
            <ac:spMk id="3" creationId="{00000000-0000-0000-0000-000000000000}"/>
          </ac:spMkLst>
        </pc:spChg>
        <pc:graphicFrameChg chg="add mod modGraphic">
          <ac:chgData name="m15114" userId="ddd82dda-ac3b-47cd-a3e8-22a2cfd31672" providerId="ADAL" clId="{F0AD8D39-4EAA-4823-A3DA-3A84DAD89B23}" dt="2022-04-04T07:48:45.740" v="3499" actId="20577"/>
          <ac:graphicFrameMkLst>
            <pc:docMk/>
            <pc:sldMk cId="2947947352" sldId="270"/>
            <ac:graphicFrameMk id="5" creationId="{D3CB6C13-858D-40C6-9C92-A74015A5C8C8}"/>
          </ac:graphicFrameMkLst>
        </pc:graphicFrameChg>
      </pc:sldChg>
      <pc:sldChg chg="addSp delSp modSp mod">
        <pc:chgData name="m15114" userId="ddd82dda-ac3b-47cd-a3e8-22a2cfd31672" providerId="ADAL" clId="{F0AD8D39-4EAA-4823-A3DA-3A84DAD89B23}" dt="2022-04-03T17:13:35.423" v="2107" actId="20577"/>
        <pc:sldMkLst>
          <pc:docMk/>
          <pc:sldMk cId="3955387708" sldId="271"/>
        </pc:sldMkLst>
        <pc:spChg chg="mod">
          <ac:chgData name="m15114" userId="ddd82dda-ac3b-47cd-a3e8-22a2cfd31672" providerId="ADAL" clId="{F0AD8D39-4EAA-4823-A3DA-3A84DAD89B23}" dt="2022-04-03T17:10:03.576" v="1916" actId="1076"/>
          <ac:spMkLst>
            <pc:docMk/>
            <pc:sldMk cId="3955387708" sldId="271"/>
            <ac:spMk id="2" creationId="{00000000-0000-0000-0000-000000000000}"/>
          </ac:spMkLst>
        </pc:spChg>
        <pc:spChg chg="del mod">
          <ac:chgData name="m15114" userId="ddd82dda-ac3b-47cd-a3e8-22a2cfd31672" providerId="ADAL" clId="{F0AD8D39-4EAA-4823-A3DA-3A84DAD89B23}" dt="2022-04-03T17:10:07.709" v="1918" actId="478"/>
          <ac:spMkLst>
            <pc:docMk/>
            <pc:sldMk cId="3955387708" sldId="271"/>
            <ac:spMk id="3" creationId="{00000000-0000-0000-0000-000000000000}"/>
          </ac:spMkLst>
        </pc:spChg>
        <pc:spChg chg="mod">
          <ac:chgData name="m15114" userId="ddd82dda-ac3b-47cd-a3e8-22a2cfd31672" providerId="ADAL" clId="{F0AD8D39-4EAA-4823-A3DA-3A84DAD89B23}" dt="2022-04-03T17:11:35.209" v="1966" actId="20577"/>
          <ac:spMkLst>
            <pc:docMk/>
            <pc:sldMk cId="3955387708" sldId="271"/>
            <ac:spMk id="5" creationId="{00000000-0000-0000-0000-000000000000}"/>
          </ac:spMkLst>
        </pc:spChg>
        <pc:spChg chg="add del mod">
          <ac:chgData name="m15114" userId="ddd82dda-ac3b-47cd-a3e8-22a2cfd31672" providerId="ADAL" clId="{F0AD8D39-4EAA-4823-A3DA-3A84DAD89B23}" dt="2022-04-03T17:10:12.930" v="1920" actId="478"/>
          <ac:spMkLst>
            <pc:docMk/>
            <pc:sldMk cId="3955387708" sldId="271"/>
            <ac:spMk id="8" creationId="{8D5BDC99-5E3B-4D64-8E9D-E59E8B78A4E3}"/>
          </ac:spMkLst>
        </pc:spChg>
        <pc:spChg chg="add del mod">
          <ac:chgData name="m15114" userId="ddd82dda-ac3b-47cd-a3e8-22a2cfd31672" providerId="ADAL" clId="{F0AD8D39-4EAA-4823-A3DA-3A84DAD89B23}" dt="2022-04-03T17:12:00.890" v="1972" actId="478"/>
          <ac:spMkLst>
            <pc:docMk/>
            <pc:sldMk cId="3955387708" sldId="271"/>
            <ac:spMk id="13" creationId="{7B2367BC-9E53-4F9C-94FA-32BEE0AAACC9}"/>
          </ac:spMkLst>
        </pc:spChg>
        <pc:spChg chg="add mod">
          <ac:chgData name="m15114" userId="ddd82dda-ac3b-47cd-a3e8-22a2cfd31672" providerId="ADAL" clId="{F0AD8D39-4EAA-4823-A3DA-3A84DAD89B23}" dt="2022-04-03T17:13:35.423" v="2107" actId="20577"/>
          <ac:spMkLst>
            <pc:docMk/>
            <pc:sldMk cId="3955387708" sldId="271"/>
            <ac:spMk id="16" creationId="{D0CE78E4-C911-4851-991D-EAB869720996}"/>
          </ac:spMkLst>
        </pc:spChg>
        <pc:picChg chg="del">
          <ac:chgData name="m15114" userId="ddd82dda-ac3b-47cd-a3e8-22a2cfd31672" providerId="ADAL" clId="{F0AD8D39-4EAA-4823-A3DA-3A84DAD89B23}" dt="2022-04-03T17:10:09.708" v="1919" actId="478"/>
          <ac:picMkLst>
            <pc:docMk/>
            <pc:sldMk cId="3955387708" sldId="271"/>
            <ac:picMk id="4" creationId="{00000000-0000-0000-0000-000000000000}"/>
          </ac:picMkLst>
        </pc:picChg>
        <pc:picChg chg="add del mod">
          <ac:chgData name="m15114" userId="ddd82dda-ac3b-47cd-a3e8-22a2cfd31672" providerId="ADAL" clId="{F0AD8D39-4EAA-4823-A3DA-3A84DAD89B23}" dt="2022-04-03T17:10:48.369" v="1925" actId="478"/>
          <ac:picMkLst>
            <pc:docMk/>
            <pc:sldMk cId="3955387708" sldId="271"/>
            <ac:picMk id="10" creationId="{464D8DFF-55E1-42E4-A6B9-AF5815531EBF}"/>
          </ac:picMkLst>
        </pc:picChg>
        <pc:picChg chg="add mod">
          <ac:chgData name="m15114" userId="ddd82dda-ac3b-47cd-a3e8-22a2cfd31672" providerId="ADAL" clId="{F0AD8D39-4EAA-4823-A3DA-3A84DAD89B23}" dt="2022-04-03T17:13:27.815" v="2100" actId="14100"/>
          <ac:picMkLst>
            <pc:docMk/>
            <pc:sldMk cId="3955387708" sldId="271"/>
            <ac:picMk id="12" creationId="{17DFFEC6-9C6B-4248-98F6-CF2DE615EB22}"/>
          </ac:picMkLst>
        </pc:picChg>
        <pc:picChg chg="add del">
          <ac:chgData name="m15114" userId="ddd82dda-ac3b-47cd-a3e8-22a2cfd31672" providerId="ADAL" clId="{F0AD8D39-4EAA-4823-A3DA-3A84DAD89B23}" dt="2022-04-03T17:12:05.904" v="1974" actId="22"/>
          <ac:picMkLst>
            <pc:docMk/>
            <pc:sldMk cId="3955387708" sldId="271"/>
            <ac:picMk id="15" creationId="{4B02B08E-3B97-4A19-BBD6-806CE8490B7D}"/>
          </ac:picMkLst>
        </pc:picChg>
      </pc:sldChg>
      <pc:sldChg chg="addSp delSp modSp mod modNotesTx">
        <pc:chgData name="m15114" userId="ddd82dda-ac3b-47cd-a3e8-22a2cfd31672" providerId="ADAL" clId="{F0AD8D39-4EAA-4823-A3DA-3A84DAD89B23}" dt="2022-04-04T07:53:15.704" v="3739" actId="6549"/>
        <pc:sldMkLst>
          <pc:docMk/>
          <pc:sldMk cId="143685486" sldId="272"/>
        </pc:sldMkLst>
        <pc:spChg chg="mod">
          <ac:chgData name="m15114" userId="ddd82dda-ac3b-47cd-a3e8-22a2cfd31672" providerId="ADAL" clId="{F0AD8D39-4EAA-4823-A3DA-3A84DAD89B23}" dt="2022-04-03T17:20:21.516" v="2369" actId="14100"/>
          <ac:spMkLst>
            <pc:docMk/>
            <pc:sldMk cId="143685486" sldId="272"/>
            <ac:spMk id="2" creationId="{00000000-0000-0000-0000-000000000000}"/>
          </ac:spMkLst>
        </pc:spChg>
        <pc:spChg chg="del">
          <ac:chgData name="m15114" userId="ddd82dda-ac3b-47cd-a3e8-22a2cfd31672" providerId="ADAL" clId="{F0AD8D39-4EAA-4823-A3DA-3A84DAD89B23}" dt="2022-04-03T17:18:28.787" v="2175" actId="478"/>
          <ac:spMkLst>
            <pc:docMk/>
            <pc:sldMk cId="143685486" sldId="272"/>
            <ac:spMk id="3" creationId="{00000000-0000-0000-0000-000000000000}"/>
          </ac:spMkLst>
        </pc:spChg>
        <pc:spChg chg="add mod">
          <ac:chgData name="m15114" userId="ddd82dda-ac3b-47cd-a3e8-22a2cfd31672" providerId="ADAL" clId="{F0AD8D39-4EAA-4823-A3DA-3A84DAD89B23}" dt="2022-04-04T07:53:15.704" v="3739" actId="6549"/>
          <ac:spMkLst>
            <pc:docMk/>
            <pc:sldMk cId="143685486" sldId="272"/>
            <ac:spMk id="5" creationId="{8A4488C1-D5E0-4FC5-BDC1-BCA8BEEDF0D2}"/>
          </ac:spMkLst>
        </pc:spChg>
        <pc:spChg chg="del">
          <ac:chgData name="m15114" userId="ddd82dda-ac3b-47cd-a3e8-22a2cfd31672" providerId="ADAL" clId="{F0AD8D39-4EAA-4823-A3DA-3A84DAD89B23}" dt="2022-04-03T17:18:43.188" v="2179" actId="478"/>
          <ac:spMkLst>
            <pc:docMk/>
            <pc:sldMk cId="143685486" sldId="272"/>
            <ac:spMk id="7" creationId="{00000000-0000-0000-0000-000000000000}"/>
          </ac:spMkLst>
        </pc:spChg>
        <pc:picChg chg="del">
          <ac:chgData name="m15114" userId="ddd82dda-ac3b-47cd-a3e8-22a2cfd31672" providerId="ADAL" clId="{F0AD8D39-4EAA-4823-A3DA-3A84DAD89B23}" dt="2022-04-03T17:18:40.595" v="2178" actId="478"/>
          <ac:picMkLst>
            <pc:docMk/>
            <pc:sldMk cId="143685486" sldId="272"/>
            <ac:picMk id="6" creationId="{00000000-0000-0000-0000-000000000000}"/>
          </ac:picMkLst>
        </pc:picChg>
      </pc:sldChg>
      <pc:sldChg chg="delSp modSp mod">
        <pc:chgData name="m15114" userId="ddd82dda-ac3b-47cd-a3e8-22a2cfd31672" providerId="ADAL" clId="{F0AD8D39-4EAA-4823-A3DA-3A84DAD89B23}" dt="2022-04-04T07:51:18.908" v="3562" actId="1076"/>
        <pc:sldMkLst>
          <pc:docMk/>
          <pc:sldMk cId="3298228511" sldId="274"/>
        </pc:sldMkLst>
        <pc:spChg chg="mod">
          <ac:chgData name="m15114" userId="ddd82dda-ac3b-47cd-a3e8-22a2cfd31672" providerId="ADAL" clId="{F0AD8D39-4EAA-4823-A3DA-3A84DAD89B23}" dt="2022-04-04T07:51:18.908" v="3562" actId="1076"/>
          <ac:spMkLst>
            <pc:docMk/>
            <pc:sldMk cId="3298228511" sldId="274"/>
            <ac:spMk id="2" creationId="{00000000-0000-0000-0000-000000000000}"/>
          </ac:spMkLst>
        </pc:spChg>
        <pc:spChg chg="mod">
          <ac:chgData name="m15114" userId="ddd82dda-ac3b-47cd-a3e8-22a2cfd31672" providerId="ADAL" clId="{F0AD8D39-4EAA-4823-A3DA-3A84DAD89B23}" dt="2022-04-03T19:13:07.727" v="3410" actId="14100"/>
          <ac:spMkLst>
            <pc:docMk/>
            <pc:sldMk cId="3298228511" sldId="274"/>
            <ac:spMk id="3" creationId="{00000000-0000-0000-0000-000000000000}"/>
          </ac:spMkLst>
        </pc:spChg>
        <pc:spChg chg="del">
          <ac:chgData name="m15114" userId="ddd82dda-ac3b-47cd-a3e8-22a2cfd31672" providerId="ADAL" clId="{F0AD8D39-4EAA-4823-A3DA-3A84DAD89B23}" dt="2022-04-03T18:58:44.996" v="2875" actId="478"/>
          <ac:spMkLst>
            <pc:docMk/>
            <pc:sldMk cId="3298228511" sldId="274"/>
            <ac:spMk id="5" creationId="{00000000-0000-0000-0000-000000000000}"/>
          </ac:spMkLst>
        </pc:spChg>
        <pc:picChg chg="del">
          <ac:chgData name="m15114" userId="ddd82dda-ac3b-47cd-a3e8-22a2cfd31672" providerId="ADAL" clId="{F0AD8D39-4EAA-4823-A3DA-3A84DAD89B23}" dt="2022-04-03T18:58:43.011" v="2874" actId="478"/>
          <ac:picMkLst>
            <pc:docMk/>
            <pc:sldMk cId="3298228511" sldId="274"/>
            <ac:picMk id="4" creationId="{00000000-0000-0000-0000-000000000000}"/>
          </ac:picMkLst>
        </pc:picChg>
      </pc:sldChg>
      <pc:sldChg chg="delSp modSp mod modNotesTx">
        <pc:chgData name="m15114" userId="ddd82dda-ac3b-47cd-a3e8-22a2cfd31672" providerId="ADAL" clId="{F0AD8D39-4EAA-4823-A3DA-3A84DAD89B23}" dt="2022-04-03T19:15:48.131" v="3480" actId="6549"/>
        <pc:sldMkLst>
          <pc:docMk/>
          <pc:sldMk cId="3660664748" sldId="275"/>
        </pc:sldMkLst>
        <pc:spChg chg="mod">
          <ac:chgData name="m15114" userId="ddd82dda-ac3b-47cd-a3e8-22a2cfd31672" providerId="ADAL" clId="{F0AD8D39-4EAA-4823-A3DA-3A84DAD89B23}" dt="2022-04-03T19:13:53.780" v="3432" actId="1076"/>
          <ac:spMkLst>
            <pc:docMk/>
            <pc:sldMk cId="3660664748" sldId="275"/>
            <ac:spMk id="2" creationId="{00000000-0000-0000-0000-000000000000}"/>
          </ac:spMkLst>
        </pc:spChg>
        <pc:spChg chg="mod">
          <ac:chgData name="m15114" userId="ddd82dda-ac3b-47cd-a3e8-22a2cfd31672" providerId="ADAL" clId="{F0AD8D39-4EAA-4823-A3DA-3A84DAD89B23}" dt="2022-04-03T19:15:03.861" v="3475" actId="1076"/>
          <ac:spMkLst>
            <pc:docMk/>
            <pc:sldMk cId="3660664748" sldId="275"/>
            <ac:spMk id="3" creationId="{00000000-0000-0000-0000-000000000000}"/>
          </ac:spMkLst>
        </pc:spChg>
        <pc:spChg chg="del">
          <ac:chgData name="m15114" userId="ddd82dda-ac3b-47cd-a3e8-22a2cfd31672" providerId="ADAL" clId="{F0AD8D39-4EAA-4823-A3DA-3A84DAD89B23}" dt="2022-04-03T19:14:48.837" v="3471" actId="478"/>
          <ac:spMkLst>
            <pc:docMk/>
            <pc:sldMk cId="3660664748" sldId="275"/>
            <ac:spMk id="7" creationId="{00000000-0000-0000-0000-000000000000}"/>
          </ac:spMkLst>
        </pc:spChg>
        <pc:picChg chg="del">
          <ac:chgData name="m15114" userId="ddd82dda-ac3b-47cd-a3e8-22a2cfd31672" providerId="ADAL" clId="{F0AD8D39-4EAA-4823-A3DA-3A84DAD89B23}" dt="2022-04-03T19:14:45.659" v="3470" actId="478"/>
          <ac:picMkLst>
            <pc:docMk/>
            <pc:sldMk cId="3660664748" sldId="275"/>
            <ac:picMk id="6" creationId="{00000000-0000-0000-0000-000000000000}"/>
          </ac:picMkLst>
        </pc:picChg>
      </pc:sldChg>
      <pc:sldChg chg="del">
        <pc:chgData name="m15114" userId="ddd82dda-ac3b-47cd-a3e8-22a2cfd31672" providerId="ADAL" clId="{F0AD8D39-4EAA-4823-A3DA-3A84DAD89B23}" dt="2022-04-03T19:16:10.226" v="3481" actId="2696"/>
        <pc:sldMkLst>
          <pc:docMk/>
          <pc:sldMk cId="3272068595" sldId="276"/>
        </pc:sldMkLst>
      </pc:sldChg>
      <pc:sldChg chg="del">
        <pc:chgData name="m15114" userId="ddd82dda-ac3b-47cd-a3e8-22a2cfd31672" providerId="ADAL" clId="{F0AD8D39-4EAA-4823-A3DA-3A84DAD89B23}" dt="2022-04-03T19:17:26.455" v="3492" actId="2696"/>
        <pc:sldMkLst>
          <pc:docMk/>
          <pc:sldMk cId="3115718559" sldId="278"/>
        </pc:sldMkLst>
      </pc:sldChg>
      <pc:sldChg chg="modSp mod">
        <pc:chgData name="m15114" userId="ddd82dda-ac3b-47cd-a3e8-22a2cfd31672" providerId="ADAL" clId="{F0AD8D39-4EAA-4823-A3DA-3A84DAD89B23}" dt="2022-04-03T19:16:39.249" v="3484" actId="1076"/>
        <pc:sldMkLst>
          <pc:docMk/>
          <pc:sldMk cId="1899683147" sldId="279"/>
        </pc:sldMkLst>
        <pc:spChg chg="mod">
          <ac:chgData name="m15114" userId="ddd82dda-ac3b-47cd-a3e8-22a2cfd31672" providerId="ADAL" clId="{F0AD8D39-4EAA-4823-A3DA-3A84DAD89B23}" dt="2022-04-03T19:16:14.932" v="3482" actId="1076"/>
          <ac:spMkLst>
            <pc:docMk/>
            <pc:sldMk cId="1899683147" sldId="279"/>
            <ac:spMk id="2" creationId="{00000000-0000-0000-0000-000000000000}"/>
          </ac:spMkLst>
        </pc:spChg>
        <pc:spChg chg="mod">
          <ac:chgData name="m15114" userId="ddd82dda-ac3b-47cd-a3e8-22a2cfd31672" providerId="ADAL" clId="{F0AD8D39-4EAA-4823-A3DA-3A84DAD89B23}" dt="2022-04-03T19:16:39.249" v="3484" actId="1076"/>
          <ac:spMkLst>
            <pc:docMk/>
            <pc:sldMk cId="1899683147" sldId="279"/>
            <ac:spMk id="3" creationId="{00000000-0000-0000-0000-000000000000}"/>
          </ac:spMkLst>
        </pc:spChg>
      </pc:sldChg>
      <pc:sldChg chg="add ord">
        <pc:chgData name="m15114" userId="ddd82dda-ac3b-47cd-a3e8-22a2cfd31672" providerId="ADAL" clId="{F0AD8D39-4EAA-4823-A3DA-3A84DAD89B23}" dt="2022-04-03T19:17:23.237" v="3491"/>
        <pc:sldMkLst>
          <pc:docMk/>
          <pc:sldMk cId="1249854671" sldId="280"/>
        </pc:sldMkLst>
      </pc:sldChg>
      <pc:sldChg chg="add del setBg">
        <pc:chgData name="m15114" userId="ddd82dda-ac3b-47cd-a3e8-22a2cfd31672" providerId="ADAL" clId="{F0AD8D39-4EAA-4823-A3DA-3A84DAD89B23}" dt="2022-04-03T19:17:05.374" v="3486"/>
        <pc:sldMkLst>
          <pc:docMk/>
          <pc:sldMk cId="1619458033" sldId="280"/>
        </pc:sldMkLst>
      </pc:sldChg>
      <pc:sldChg chg="add del setBg">
        <pc:chgData name="m15114" userId="ddd82dda-ac3b-47cd-a3e8-22a2cfd31672" providerId="ADAL" clId="{F0AD8D39-4EAA-4823-A3DA-3A84DAD89B23}" dt="2022-04-03T19:17:14.416" v="3488"/>
        <pc:sldMkLst>
          <pc:docMk/>
          <pc:sldMk cId="3231719076" sldId="28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9f5fd69ba5e2666/&#1056;&#1072;&#1073;&#1086;&#1095;&#1080;&#1081;%20&#1089;&#1090;&#1086;&#1083;/&#1086;&#1090;&#1095;&#1077;&#1090;_25.05.2023%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Лист1!$A$1:$A$12</c:f>
              <c:numCache>
                <c:formatCode>General</c:formatCode>
                <c:ptCount val="12"/>
                <c:pt idx="0">
                  <c:v>2010</c:v>
                </c:pt>
                <c:pt idx="1">
                  <c:v>2011</c:v>
                </c:pt>
                <c:pt idx="2">
                  <c:v>2012</c:v>
                </c:pt>
                <c:pt idx="3">
                  <c:v>2013</c:v>
                </c:pt>
                <c:pt idx="4">
                  <c:v>2014</c:v>
                </c:pt>
                <c:pt idx="5">
                  <c:v>2015</c:v>
                </c:pt>
                <c:pt idx="6">
                  <c:v>2016</c:v>
                </c:pt>
                <c:pt idx="7">
                  <c:v>2017</c:v>
                </c:pt>
                <c:pt idx="8">
                  <c:v>2018</c:v>
                </c:pt>
                <c:pt idx="9">
                  <c:v>2019</c:v>
                </c:pt>
                <c:pt idx="10">
                  <c:v>2020</c:v>
                </c:pt>
                <c:pt idx="11">
                  <c:v>2021</c:v>
                </c:pt>
              </c:numCache>
            </c:numRef>
          </c:cat>
          <c:val>
            <c:numRef>
              <c:f>Лист1!$B$1:$B$12</c:f>
              <c:numCache>
                <c:formatCode>General</c:formatCode>
                <c:ptCount val="12"/>
                <c:pt idx="0">
                  <c:v>38</c:v>
                </c:pt>
                <c:pt idx="1">
                  <c:v>45</c:v>
                </c:pt>
                <c:pt idx="2">
                  <c:v>59</c:v>
                </c:pt>
                <c:pt idx="3">
                  <c:v>71</c:v>
                </c:pt>
                <c:pt idx="4">
                  <c:v>83</c:v>
                </c:pt>
                <c:pt idx="5">
                  <c:v>91</c:v>
                </c:pt>
                <c:pt idx="6">
                  <c:v>103</c:v>
                </c:pt>
                <c:pt idx="7">
                  <c:v>151</c:v>
                </c:pt>
                <c:pt idx="8">
                  <c:v>202</c:v>
                </c:pt>
                <c:pt idx="9">
                  <c:v>255</c:v>
                </c:pt>
                <c:pt idx="10">
                  <c:v>360</c:v>
                </c:pt>
                <c:pt idx="11">
                  <c:v>368</c:v>
                </c:pt>
              </c:numCache>
            </c:numRef>
          </c:val>
          <c:extLst>
            <c:ext xmlns:c16="http://schemas.microsoft.com/office/drawing/2014/chart" uri="{C3380CC4-5D6E-409C-BE32-E72D297353CC}">
              <c16:uniqueId val="{00000000-C25C-4531-8190-C3E2F4CCB672}"/>
            </c:ext>
          </c:extLst>
        </c:ser>
        <c:dLbls>
          <c:showLegendKey val="0"/>
          <c:showVal val="1"/>
          <c:showCatName val="0"/>
          <c:showSerName val="0"/>
          <c:showPercent val="0"/>
          <c:showBubbleSize val="0"/>
        </c:dLbls>
        <c:gapWidth val="219"/>
        <c:overlap val="-27"/>
        <c:axId val="78467791"/>
        <c:axId val="78450991"/>
      </c:barChart>
      <c:catAx>
        <c:axId val="784677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solidFill>
                      <a:srgbClr val="000000"/>
                    </a:solidFill>
                  </a:rPr>
                  <a:t>Год</a:t>
                </a:r>
                <a:r>
                  <a:rPr lang="ru-RU" baseline="0" dirty="0">
                    <a:solidFill>
                      <a:srgbClr val="000000"/>
                    </a:solidFill>
                  </a:rPr>
                  <a:t> сбора статистики, г.</a:t>
                </a:r>
                <a:endParaRPr lang="ru-RU" dirty="0">
                  <a:solidFill>
                    <a:srgbClr val="00000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ru-RU"/>
          </a:p>
        </c:txPr>
        <c:crossAx val="78450991"/>
        <c:crosses val="autoZero"/>
        <c:auto val="1"/>
        <c:lblAlgn val="ctr"/>
        <c:lblOffset val="100"/>
        <c:noMultiLvlLbl val="0"/>
      </c:catAx>
      <c:valAx>
        <c:axId val="78450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solidFill>
                      <a:srgbClr val="000000"/>
                    </a:solidFill>
                  </a:rPr>
                  <a:t>Количество документов, млн. шт.</a:t>
                </a:r>
              </a:p>
            </c:rich>
          </c:tx>
          <c:layout>
            <c:manualLayout>
              <c:xMode val="edge"/>
              <c:yMode val="edge"/>
              <c:x val="1.9110177078977286E-2"/>
              <c:y val="0.1531944444444444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ru-RU"/>
          </a:p>
        </c:txPr>
        <c:crossAx val="784677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ru-RU" sz="1400" b="0" i="0" u="none" strike="noStrike" kern="1200" spc="0" baseline="0" dirty="0">
                <a:solidFill>
                  <a:prstClr val="black">
                    <a:lumMod val="65000"/>
                    <a:lumOff val="35000"/>
                  </a:prstClr>
                </a:solidFill>
              </a:rPr>
              <a:t>Статистика загрузок за 10 месяцев промышленной эксплуатации   </a:t>
            </a:r>
          </a:p>
        </c:rich>
      </c:tx>
      <c:layout>
        <c:manualLayout>
          <c:xMode val="edge"/>
          <c:yMode val="edge"/>
          <c:x val="0.21770433434387104"/>
          <c:y val="2.882733077400248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ru-RU"/>
        </a:p>
      </c:txPr>
    </c:title>
    <c:autoTitleDeleted val="0"/>
    <c:plotArea>
      <c:layout/>
      <c:pieChart>
        <c:varyColors val="1"/>
        <c:ser>
          <c:idx val="0"/>
          <c:order val="0"/>
          <c:dPt>
            <c:idx val="0"/>
            <c:bubble3D val="0"/>
            <c:spPr>
              <a:solidFill>
                <a:srgbClr val="92D050"/>
              </a:solidFill>
              <a:ln>
                <a:noFill/>
              </a:ln>
              <a:effectLst/>
            </c:spPr>
            <c:extLst>
              <c:ext xmlns:c16="http://schemas.microsoft.com/office/drawing/2014/chart" uri="{C3380CC4-5D6E-409C-BE32-E72D297353CC}">
                <c16:uniqueId val="{00000001-C05F-44EA-BA5E-26ADF81F462C}"/>
              </c:ext>
            </c:extLst>
          </c:dPt>
          <c:dPt>
            <c:idx val="1"/>
            <c:bubble3D val="0"/>
            <c:spPr>
              <a:solidFill>
                <a:schemeClr val="accent2"/>
              </a:solidFill>
              <a:ln>
                <a:noFill/>
              </a:ln>
              <a:effectLst/>
            </c:spPr>
            <c:extLst>
              <c:ext xmlns:c16="http://schemas.microsoft.com/office/drawing/2014/chart" uri="{C3380CC4-5D6E-409C-BE32-E72D297353CC}">
                <c16:uniqueId val="{00000003-C05F-44EA-BA5E-26ADF81F462C}"/>
              </c:ext>
            </c:extLst>
          </c:dPt>
          <c:dPt>
            <c:idx val="2"/>
            <c:bubble3D val="0"/>
            <c:spPr>
              <a:solidFill>
                <a:schemeClr val="accent3"/>
              </a:solidFill>
              <a:ln>
                <a:noFill/>
              </a:ln>
              <a:effectLst/>
            </c:spPr>
            <c:extLst>
              <c:ext xmlns:c16="http://schemas.microsoft.com/office/drawing/2014/chart" uri="{C3380CC4-5D6E-409C-BE32-E72D297353CC}">
                <c16:uniqueId val="{00000005-C05F-44EA-BA5E-26ADF81F462C}"/>
              </c:ext>
            </c:extLst>
          </c:dPt>
          <c:dPt>
            <c:idx val="3"/>
            <c:bubble3D val="0"/>
            <c:spPr>
              <a:solidFill>
                <a:srgbClr val="00B0F0"/>
              </a:solidFill>
              <a:ln>
                <a:noFill/>
              </a:ln>
              <a:effectLst/>
            </c:spPr>
            <c:extLst>
              <c:ext xmlns:c16="http://schemas.microsoft.com/office/drawing/2014/chart" uri="{C3380CC4-5D6E-409C-BE32-E72D297353CC}">
                <c16:uniqueId val="{00000007-C05F-44EA-BA5E-26ADF81F462C}"/>
              </c:ext>
            </c:extLst>
          </c:dPt>
          <c:dPt>
            <c:idx val="4"/>
            <c:bubble3D val="0"/>
            <c:spPr>
              <a:solidFill>
                <a:srgbClr val="FFC000"/>
              </a:solidFill>
              <a:ln>
                <a:noFill/>
              </a:ln>
              <a:effectLst/>
            </c:spPr>
            <c:extLst>
              <c:ext xmlns:c16="http://schemas.microsoft.com/office/drawing/2014/chart" uri="{C3380CC4-5D6E-409C-BE32-E72D297353CC}">
                <c16:uniqueId val="{00000009-C05F-44EA-BA5E-26ADF81F462C}"/>
              </c:ext>
            </c:extLst>
          </c:dPt>
          <c:dPt>
            <c:idx val="5"/>
            <c:bubble3D val="0"/>
            <c:spPr>
              <a:solidFill>
                <a:srgbClr val="FF0000"/>
              </a:solidFill>
              <a:ln>
                <a:noFill/>
              </a:ln>
              <a:effectLst/>
            </c:spPr>
            <c:extLst>
              <c:ext xmlns:c16="http://schemas.microsoft.com/office/drawing/2014/chart" uri="{C3380CC4-5D6E-409C-BE32-E72D297353CC}">
                <c16:uniqueId val="{0000000B-C05F-44EA-BA5E-26ADF81F462C}"/>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C05F-44EA-BA5E-26ADF81F462C}"/>
              </c:ext>
            </c:extLst>
          </c:dPt>
          <c:dLbls>
            <c:dLbl>
              <c:idx val="1"/>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C05F-44EA-BA5E-26ADF81F462C}"/>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ru-RU"/>
              </a:p>
            </c:txPr>
            <c:dLblPos val="bestFit"/>
            <c:showLegendKey val="0"/>
            <c:showVal val="1"/>
            <c:showCatName val="0"/>
            <c:showSerName val="0"/>
            <c:showPercent val="1"/>
            <c:showBubbleSize val="0"/>
            <c:separator>; </c:separator>
            <c:showLeaderLines val="1"/>
            <c:leaderLines>
              <c:spPr>
                <a:ln w="9525" cap="flat" cmpd="sng" algn="ctr">
                  <a:solidFill>
                    <a:schemeClr val="tx1">
                      <a:shade val="95000"/>
                      <a:satMod val="105000"/>
                    </a:schemeClr>
                  </a:solidFill>
                  <a:prstDash val="solid"/>
                  <a:round/>
                </a:ln>
                <a:effectLst/>
              </c:spPr>
            </c:leaderLines>
            <c:extLst>
              <c:ext xmlns:c15="http://schemas.microsoft.com/office/drawing/2012/chart" uri="{CE6537A1-D6FC-4f65-9D91-7224C49458BB}"/>
            </c:extLst>
          </c:dLbls>
          <c:cat>
            <c:strRef>
              <c:f>AutoInfo!$C$4:$I$4</c:f>
              <c:strCache>
                <c:ptCount val="7"/>
                <c:pt idx="0">
                  <c:v>Успешно обработанных заявок</c:v>
                </c:pt>
                <c:pt idx="1">
                  <c:v>Ожидают обработки</c:v>
                </c:pt>
                <c:pt idx="2">
                  <c:v>Удалено</c:v>
                </c:pt>
                <c:pt idx="3">
                  <c:v>Некорректные данные</c:v>
                </c:pt>
                <c:pt idx="4">
                  <c:v>Ошибок приложений</c:v>
                </c:pt>
                <c:pt idx="5">
                  <c:v>Критические ошибки</c:v>
                </c:pt>
                <c:pt idx="6">
                  <c:v>Некритические ошибки</c:v>
                </c:pt>
              </c:strCache>
            </c:strRef>
          </c:cat>
          <c:val>
            <c:numRef>
              <c:f>AutoInfo!$C$5:$I$5</c:f>
              <c:numCache>
                <c:formatCode>General</c:formatCode>
                <c:ptCount val="7"/>
                <c:pt idx="0">
                  <c:v>1179</c:v>
                </c:pt>
                <c:pt idx="1">
                  <c:v>0</c:v>
                </c:pt>
                <c:pt idx="2">
                  <c:v>20</c:v>
                </c:pt>
                <c:pt idx="3">
                  <c:v>88</c:v>
                </c:pt>
                <c:pt idx="4">
                  <c:v>192</c:v>
                </c:pt>
                <c:pt idx="5">
                  <c:v>18</c:v>
                </c:pt>
                <c:pt idx="6">
                  <c:v>0</c:v>
                </c:pt>
              </c:numCache>
            </c:numRef>
          </c:val>
          <c:extLst>
            <c:ext xmlns:c16="http://schemas.microsoft.com/office/drawing/2014/chart" uri="{C3380CC4-5D6E-409C-BE32-E72D297353CC}">
              <c16:uniqueId val="{0000000E-C05F-44EA-BA5E-26ADF81F462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egendEntry>
        <c:idx val="1"/>
        <c:delete val="1"/>
      </c:legendEntry>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a:t>Сравнение</a:t>
            </a:r>
            <a:r>
              <a:rPr lang="ru-RU" baseline="0"/>
              <a:t> затрат времени на одну загрузку</a:t>
            </a:r>
            <a:endParaRPr lang="ru-R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spPr>
            <a:solidFill>
              <a:schemeClr val="accent1"/>
            </a:solidFill>
            <a:ln>
              <a:noFill/>
            </a:ln>
            <a:effectLst/>
          </c:spPr>
          <c:invertIfNegative val="0"/>
          <c:dPt>
            <c:idx val="2"/>
            <c:invertIfNegative val="0"/>
            <c:bubble3D val="0"/>
            <c:spPr>
              <a:solidFill>
                <a:srgbClr val="0070C0"/>
              </a:solidFill>
              <a:ln>
                <a:noFill/>
              </a:ln>
              <a:effectLst/>
            </c:spPr>
            <c:extLst>
              <c:ext xmlns:c16="http://schemas.microsoft.com/office/drawing/2014/chart" uri="{C3380CC4-5D6E-409C-BE32-E72D297353CC}">
                <c16:uniqueId val="{00000001-FB6F-4F30-8008-7F740462429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Лист1!$A$22:$C$22</c:f>
              <c:strCache>
                <c:ptCount val="3"/>
                <c:pt idx="0">
                  <c:v>Ручная загрузка сотрудником</c:v>
                </c:pt>
                <c:pt idx="1">
                  <c:v>Запуск робота сотрудником</c:v>
                </c:pt>
                <c:pt idx="2">
                  <c:v>Время загрузки одного графика роботом</c:v>
                </c:pt>
              </c:strCache>
            </c:strRef>
          </c:cat>
          <c:val>
            <c:numRef>
              <c:f>Лист1!$A$23:$C$23</c:f>
              <c:numCache>
                <c:formatCode>General</c:formatCode>
                <c:ptCount val="3"/>
                <c:pt idx="0">
                  <c:v>27.5</c:v>
                </c:pt>
                <c:pt idx="1">
                  <c:v>2</c:v>
                </c:pt>
                <c:pt idx="2">
                  <c:v>6.55</c:v>
                </c:pt>
              </c:numCache>
            </c:numRef>
          </c:val>
          <c:extLst>
            <c:ext xmlns:c16="http://schemas.microsoft.com/office/drawing/2014/chart" uri="{C3380CC4-5D6E-409C-BE32-E72D297353CC}">
              <c16:uniqueId val="{00000000-FB6F-4F30-8008-7F7404624291}"/>
            </c:ext>
          </c:extLst>
        </c:ser>
        <c:dLbls>
          <c:showLegendKey val="0"/>
          <c:showVal val="0"/>
          <c:showCatName val="0"/>
          <c:showSerName val="0"/>
          <c:showPercent val="0"/>
          <c:showBubbleSize val="0"/>
        </c:dLbls>
        <c:gapWidth val="219"/>
        <c:overlap val="-27"/>
        <c:axId val="78628767"/>
        <c:axId val="78629727"/>
      </c:barChart>
      <c:catAx>
        <c:axId val="78628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8629727"/>
        <c:crosses val="autoZero"/>
        <c:auto val="1"/>
        <c:lblAlgn val="ctr"/>
        <c:lblOffset val="100"/>
        <c:noMultiLvlLbl val="0"/>
      </c:catAx>
      <c:valAx>
        <c:axId val="78629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Время загрузки,</a:t>
                </a:r>
                <a:r>
                  <a:rPr lang="ru-RU" baseline="0"/>
                  <a:t> мин.</a:t>
                </a:r>
                <a:endParaRPr lang="ru-RU"/>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786287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0.1667</cdr:x>
      <cdr:y>0.03056</cdr:y>
    </cdr:from>
    <cdr:to>
      <cdr:x>0.8333</cdr:x>
      <cdr:y>0.36389</cdr:y>
    </cdr:to>
    <cdr:sp macro="" textlink="">
      <cdr:nvSpPr>
        <cdr:cNvPr id="2" name="TextBox 1">
          <a:extLst xmlns:a="http://schemas.openxmlformats.org/drawingml/2006/main">
            <a:ext uri="{FF2B5EF4-FFF2-40B4-BE49-F238E27FC236}">
              <a16:creationId xmlns:a16="http://schemas.microsoft.com/office/drawing/2014/main" id="{F669C553-4B86-48B4-961B-2AA2E84BEE77}"/>
            </a:ext>
          </a:extLst>
        </cdr:cNvPr>
        <cdr:cNvSpPr txBox="1"/>
      </cdr:nvSpPr>
      <cdr:spPr>
        <a:xfrm xmlns:a="http://schemas.openxmlformats.org/drawingml/2006/main">
          <a:off x="1218620" y="83832"/>
          <a:ext cx="4872999" cy="91439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ru-RU" sz="1400" dirty="0"/>
            <a:t>Объем электронного документооборота</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6/12/2023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6/12/2023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a:t>
            </a:fld>
            <a:endParaRPr lang="en-US"/>
          </a:p>
        </p:txBody>
      </p:sp>
    </p:spTree>
    <p:extLst>
      <p:ext uri="{BB962C8B-B14F-4D97-AF65-F5344CB8AC3E}">
        <p14:creationId xmlns:p14="http://schemas.microsoft.com/office/powerpoint/2010/main" val="721124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 связи с этим мной были предложены два новых способа запуска .Предлагаемые способы запуска базируются на шаблоне «Производитель/потребитель» и стандартном способе запуска «По добавлению заявки в очередь»</a:t>
            </a: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Первый способ это «Несопровождаемый процесс производитель» в качестве производителя используется дополнительный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несопровождаемы</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робот , который обрабатывает электронные письма и исходя из полученной в письме информации создает элемент в очереди с необходимыми входными данными </a:t>
            </a:r>
          </a:p>
          <a:p>
            <a:pPr marL="0" marR="0" lvl="0" indent="0" algn="l" defTabSz="457200" rtl="0" eaLnBrk="1" fontAlgn="auto" latinLnBrk="0" hangingPunct="1">
              <a:lnSpc>
                <a:spcPct val="100000"/>
              </a:lnSpc>
              <a:spcBef>
                <a:spcPts val="0"/>
              </a:spcBef>
              <a:spcAft>
                <a:spcPts val="0"/>
              </a:spcAft>
              <a:buClrTx/>
              <a:buSzTx/>
              <a:buFontTx/>
              <a:buNone/>
              <a:tabLst/>
              <a:defRPr/>
            </a:pPr>
            <a:br>
              <a:rPr lang="ru-RU" sz="1800" dirty="0">
                <a:effectLst/>
                <a:latin typeface="Times New Roman" panose="02020603050405020304" pitchFamily="18" charset="0"/>
                <a:ea typeface="Calibri" panose="020F0502020204030204" pitchFamily="34" charset="0"/>
                <a:cs typeface="Times New Roman" panose="02020603050405020304" pitchFamily="18" charset="0"/>
              </a:rPr>
            </a:b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Верхнеуровневая</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архитектура предлагаемого способа представлена на рисунке три.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UiPath Orchestrator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является централизованным узлом управления и запуска роботов, предоставляемый компанией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UiPath</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10</a:t>
            </a:fld>
            <a:endParaRPr lang="en-US"/>
          </a:p>
        </p:txBody>
      </p:sp>
    </p:spTree>
    <p:extLst>
      <p:ext uri="{BB962C8B-B14F-4D97-AF65-F5344CB8AC3E}">
        <p14:creationId xmlns:p14="http://schemas.microsoft.com/office/powerpoint/2010/main" val="137086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 сопровождаемы процесс производитель имеет преимущества над стандартными способами запуска … , одна у него есть и свои недостатки, ключевыми недостатками является излишнее потребление лицензий и отсутствие возможности отслеживания статуса заявки до её завершения.</a:t>
            </a:r>
          </a:p>
        </p:txBody>
      </p:sp>
      <p:sp>
        <p:nvSpPr>
          <p:cNvPr id="4" name="Номер слайда 3"/>
          <p:cNvSpPr>
            <a:spLocks noGrp="1"/>
          </p:cNvSpPr>
          <p:nvPr>
            <p:ph type="sldNum" sz="quarter" idx="5"/>
          </p:nvPr>
        </p:nvSpPr>
        <p:spPr/>
        <p:txBody>
          <a:bodyPr/>
          <a:lstStyle/>
          <a:p>
            <a:fld id="{F449711C-DB87-6342-8123-FE7E39EB0067}" type="slidenum">
              <a:rPr lang="en-US" smtClean="0"/>
              <a:pPr/>
              <a:t>11</a:t>
            </a:fld>
            <a:endParaRPr lang="en-US"/>
          </a:p>
        </p:txBody>
      </p:sp>
    </p:spTree>
    <p:extLst>
      <p:ext uri="{BB962C8B-B14F-4D97-AF65-F5344CB8AC3E}">
        <p14:creationId xmlns:p14="http://schemas.microsoft.com/office/powerpoint/2010/main" val="1331952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Поэтому был предложен второй способ запуска, в котором было разработано веб-приложение использующее </a:t>
            </a:r>
            <a:r>
              <a:rPr lang="en-US" dirty="0"/>
              <a:t>API </a:t>
            </a:r>
            <a:r>
              <a:rPr lang="en-US" dirty="0" err="1"/>
              <a:t>orchestrator’a</a:t>
            </a:r>
            <a:r>
              <a:rPr lang="ru-RU" dirty="0"/>
              <a:t>, данное веб-приложение является производителем.</a:t>
            </a:r>
            <a:br>
              <a:rPr lang="ru-RU" dirty="0"/>
            </a:br>
            <a:r>
              <a:rPr lang="ru-RU" dirty="0" err="1"/>
              <a:t>Верзнеуровневая</a:t>
            </a:r>
            <a:r>
              <a:rPr lang="ru-RU" dirty="0"/>
              <a:t> архитектура данного способа представлена на слайде</a:t>
            </a:r>
          </a:p>
        </p:txBody>
      </p:sp>
      <p:sp>
        <p:nvSpPr>
          <p:cNvPr id="4" name="Номер слайда 3"/>
          <p:cNvSpPr>
            <a:spLocks noGrp="1"/>
          </p:cNvSpPr>
          <p:nvPr>
            <p:ph type="sldNum" sz="quarter" idx="5"/>
          </p:nvPr>
        </p:nvSpPr>
        <p:spPr/>
        <p:txBody>
          <a:bodyPr/>
          <a:lstStyle/>
          <a:p>
            <a:fld id="{F449711C-DB87-6342-8123-FE7E39EB0067}" type="slidenum">
              <a:rPr lang="en-US" smtClean="0"/>
              <a:pPr/>
              <a:t>12</a:t>
            </a:fld>
            <a:endParaRPr lang="en-US"/>
          </a:p>
        </p:txBody>
      </p:sp>
    </p:spTree>
    <p:extLst>
      <p:ext uri="{BB962C8B-B14F-4D97-AF65-F5344CB8AC3E}">
        <p14:creationId xmlns:p14="http://schemas.microsoft.com/office/powerpoint/2010/main" val="2884351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Данный способ нивелирует все недостатки как стандартных способов запуска, так и первого предложенного способа, поскольку не требует дополнительного лицензирования, а также позволяет использовать веб-хуки встроенные в </a:t>
            </a:r>
            <a:r>
              <a:rPr lang="en-US" dirty="0"/>
              <a:t>UiPath </a:t>
            </a:r>
            <a:r>
              <a:rPr lang="ru-RU" dirty="0"/>
              <a:t>оркестратор для динамического получения информации о изменении статусов заявок. Кроме того данный способ позволяет настроить валидацию входных данных получаемых от пользователя, что снижет количество ошибок во входных данных  </a:t>
            </a:r>
          </a:p>
        </p:txBody>
      </p:sp>
      <p:sp>
        <p:nvSpPr>
          <p:cNvPr id="4" name="Номер слайда 3"/>
          <p:cNvSpPr>
            <a:spLocks noGrp="1"/>
          </p:cNvSpPr>
          <p:nvPr>
            <p:ph type="sldNum" sz="quarter" idx="5"/>
          </p:nvPr>
        </p:nvSpPr>
        <p:spPr/>
        <p:txBody>
          <a:bodyPr/>
          <a:lstStyle/>
          <a:p>
            <a:fld id="{F449711C-DB87-6342-8123-FE7E39EB0067}" type="slidenum">
              <a:rPr lang="en-US" smtClean="0"/>
              <a:pPr/>
              <a:t>13</a:t>
            </a:fld>
            <a:endParaRPr lang="en-US"/>
          </a:p>
        </p:txBody>
      </p:sp>
    </p:spTree>
    <p:extLst>
      <p:ext uri="{BB962C8B-B14F-4D97-AF65-F5344CB8AC3E}">
        <p14:creationId xmlns:p14="http://schemas.microsoft.com/office/powerpoint/2010/main" val="91560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Была настроена валидация всех входных данных, а также была реализована бесшовная авторизация пользователя в системе на основе </a:t>
            </a:r>
            <a:r>
              <a:rPr lang="en-US" dirty="0"/>
              <a:t>Integrated Windows </a:t>
            </a:r>
            <a:r>
              <a:rPr lang="en-US" dirty="0" err="1"/>
              <a:t>Autentification</a:t>
            </a:r>
            <a:r>
              <a:rPr lang="en-US" dirty="0"/>
              <a:t> </a:t>
            </a:r>
            <a:r>
              <a:rPr lang="ru-RU" dirty="0"/>
              <a:t>и групп к которым относится учетная запись пользователя в домене компании заказчика.</a:t>
            </a:r>
            <a:br>
              <a:rPr lang="ru-RU" dirty="0"/>
            </a:br>
            <a:r>
              <a:rPr lang="ru-RU" dirty="0"/>
              <a:t>На рисунке 5 вы можете видеть форму создания заявки, после того как пользователь предоставил необходимый файл договора финансового лизинга</a:t>
            </a:r>
          </a:p>
        </p:txBody>
      </p:sp>
      <p:sp>
        <p:nvSpPr>
          <p:cNvPr id="4" name="Номер слайда 3"/>
          <p:cNvSpPr>
            <a:spLocks noGrp="1"/>
          </p:cNvSpPr>
          <p:nvPr>
            <p:ph type="sldNum" sz="quarter" idx="5"/>
          </p:nvPr>
        </p:nvSpPr>
        <p:spPr/>
        <p:txBody>
          <a:bodyPr/>
          <a:lstStyle/>
          <a:p>
            <a:fld id="{F449711C-DB87-6342-8123-FE7E39EB0067}" type="slidenum">
              <a:rPr lang="en-US" smtClean="0"/>
              <a:pPr/>
              <a:t>14</a:t>
            </a:fld>
            <a:endParaRPr lang="en-US"/>
          </a:p>
        </p:txBody>
      </p:sp>
    </p:spTree>
    <p:extLst>
      <p:ext uri="{BB962C8B-B14F-4D97-AF65-F5344CB8AC3E}">
        <p14:creationId xmlns:p14="http://schemas.microsoft.com/office/powerpoint/2010/main" val="2914404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уже обработанные заявки на загрузку графиков и их финальные статусы.</a:t>
            </a:r>
          </a:p>
        </p:txBody>
      </p:sp>
      <p:sp>
        <p:nvSpPr>
          <p:cNvPr id="4" name="Номер слайда 3"/>
          <p:cNvSpPr>
            <a:spLocks noGrp="1"/>
          </p:cNvSpPr>
          <p:nvPr>
            <p:ph type="sldNum" sz="quarter" idx="5"/>
          </p:nvPr>
        </p:nvSpPr>
        <p:spPr/>
        <p:txBody>
          <a:bodyPr/>
          <a:lstStyle/>
          <a:p>
            <a:fld id="{F449711C-DB87-6342-8123-FE7E39EB0067}" type="slidenum">
              <a:rPr lang="en-US" smtClean="0"/>
              <a:pPr/>
              <a:t>15</a:t>
            </a:fld>
            <a:endParaRPr lang="en-US"/>
          </a:p>
        </p:txBody>
      </p:sp>
    </p:spTree>
    <p:extLst>
      <p:ext uri="{BB962C8B-B14F-4D97-AF65-F5344CB8AC3E}">
        <p14:creationId xmlns:p14="http://schemas.microsoft.com/office/powerpoint/2010/main" val="3085731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Также была реализована возможность просмотра общей очереди заявок от всех сотрудников компании с возможностью фильтрации по ключевым параметрам, а также </a:t>
            </a:r>
            <a:r>
              <a:rPr lang="ru-RU" dirty="0" err="1"/>
              <a:t>полнотекстный</a:t>
            </a:r>
            <a:r>
              <a:rPr lang="ru-RU" dirty="0"/>
              <a:t> поиск по всем заявкам. Кроме того была реализована возможность генерации отчета в соответствии с выбранными параметрами.</a:t>
            </a:r>
          </a:p>
        </p:txBody>
      </p:sp>
      <p:sp>
        <p:nvSpPr>
          <p:cNvPr id="4" name="Номер слайда 3"/>
          <p:cNvSpPr>
            <a:spLocks noGrp="1"/>
          </p:cNvSpPr>
          <p:nvPr>
            <p:ph type="sldNum" sz="quarter" idx="5"/>
          </p:nvPr>
        </p:nvSpPr>
        <p:spPr/>
        <p:txBody>
          <a:bodyPr/>
          <a:lstStyle/>
          <a:p>
            <a:fld id="{F449711C-DB87-6342-8123-FE7E39EB0067}" type="slidenum">
              <a:rPr lang="en-US" smtClean="0"/>
              <a:pPr/>
              <a:t>16</a:t>
            </a:fld>
            <a:endParaRPr lang="en-US"/>
          </a:p>
        </p:txBody>
      </p:sp>
    </p:spTree>
    <p:extLst>
      <p:ext uri="{BB962C8B-B14F-4D97-AF65-F5344CB8AC3E}">
        <p14:creationId xmlns:p14="http://schemas.microsoft.com/office/powerpoint/2010/main" val="1177130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результате выполнения работы разработанная система была внедрена промышленную эксплуатацию, за время промышленной эксплуатации сотрудниками компании заказчика с использованием системы было загружено 1494 графиков. Удалось сократить среднее время загрузки одного графика с 27,5 минут при ручной загрузке, до двух минут, которые требуются для того чтобы сотрудник заполнил форму и отправил заявку в работу и для просмотра результата выполнения. Среднее же время обработки одной заявки роботом составляет 6,55 минуты   </a:t>
            </a:r>
          </a:p>
        </p:txBody>
      </p:sp>
      <p:sp>
        <p:nvSpPr>
          <p:cNvPr id="4" name="Номер слайда 3"/>
          <p:cNvSpPr>
            <a:spLocks noGrp="1"/>
          </p:cNvSpPr>
          <p:nvPr>
            <p:ph type="sldNum" sz="quarter" idx="5"/>
          </p:nvPr>
        </p:nvSpPr>
        <p:spPr/>
        <p:txBody>
          <a:bodyPr/>
          <a:lstStyle/>
          <a:p>
            <a:fld id="{F449711C-DB87-6342-8123-FE7E39EB0067}" type="slidenum">
              <a:rPr lang="en-US" smtClean="0"/>
              <a:pPr/>
              <a:t>17</a:t>
            </a:fld>
            <a:endParaRPr lang="en-US"/>
          </a:p>
        </p:txBody>
      </p:sp>
    </p:spTree>
    <p:extLst>
      <p:ext uri="{BB962C8B-B14F-4D97-AF65-F5344CB8AC3E}">
        <p14:creationId xmlns:p14="http://schemas.microsoft.com/office/powerpoint/2010/main" val="2146370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18</a:t>
            </a:fld>
            <a:endParaRPr lang="en-US"/>
          </a:p>
        </p:txBody>
      </p:sp>
    </p:spTree>
    <p:extLst>
      <p:ext uri="{BB962C8B-B14F-4D97-AF65-F5344CB8AC3E}">
        <p14:creationId xmlns:p14="http://schemas.microsoft.com/office/powerpoint/2010/main" val="54681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 теме данной работы был подготовлен доклад для 12го Конгресса молодых ученых ИТМО и написаны тезисы. Также на данном слайде вы можете видеть акт о внедрении результатов выполнения данной работы.</a:t>
            </a:r>
          </a:p>
        </p:txBody>
      </p:sp>
      <p:sp>
        <p:nvSpPr>
          <p:cNvPr id="4" name="Номер слайда 3"/>
          <p:cNvSpPr>
            <a:spLocks noGrp="1"/>
          </p:cNvSpPr>
          <p:nvPr>
            <p:ph type="sldNum" sz="quarter" idx="5"/>
          </p:nvPr>
        </p:nvSpPr>
        <p:spPr/>
        <p:txBody>
          <a:bodyPr/>
          <a:lstStyle/>
          <a:p>
            <a:fld id="{F449711C-DB87-6342-8123-FE7E39EB0067}" type="slidenum">
              <a:rPr lang="en-US" smtClean="0"/>
              <a:pPr/>
              <a:t>19</a:t>
            </a:fld>
            <a:endParaRPr lang="en-US"/>
          </a:p>
        </p:txBody>
      </p:sp>
    </p:spTree>
    <p:extLst>
      <p:ext uri="{BB962C8B-B14F-4D97-AF65-F5344CB8AC3E}">
        <p14:creationId xmlns:p14="http://schemas.microsoft.com/office/powerpoint/2010/main" val="156915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настоящее время всё больше компаний использует Электронный документооборот для ведения отчетности, заключения договоров и обмена другими документами. Однако, ЭДО – это не только документы подписанные электронной подписью, это также хранение документов в различных информационных системах и перенос данных между ними. Именно с этой проблемой столкнулся заказчик разрабатываемого решения ПАО ПСБ Лизинг, сотрудникам которого для загрузки одно графика лизинговых платежей необходимо провзаимодействовать с различными информационными системами и на эту рутинную работу уходит много времени сотрудника.</a:t>
            </a:r>
          </a:p>
        </p:txBody>
      </p:sp>
      <p:sp>
        <p:nvSpPr>
          <p:cNvPr id="4" name="Номер слайда 3"/>
          <p:cNvSpPr>
            <a:spLocks noGrp="1"/>
          </p:cNvSpPr>
          <p:nvPr>
            <p:ph type="sldNum" sz="quarter" idx="5"/>
          </p:nvPr>
        </p:nvSpPr>
        <p:spPr/>
        <p:txBody>
          <a:bodyPr/>
          <a:lstStyle/>
          <a:p>
            <a:fld id="{F449711C-DB87-6342-8123-FE7E39EB0067}" type="slidenum">
              <a:rPr lang="en-US" smtClean="0"/>
              <a:pPr/>
              <a:t>2</a:t>
            </a:fld>
            <a:endParaRPr lang="en-US"/>
          </a:p>
        </p:txBody>
      </p:sp>
    </p:spTree>
    <p:extLst>
      <p:ext uri="{BB962C8B-B14F-4D97-AF65-F5344CB8AC3E}">
        <p14:creationId xmlns:p14="http://schemas.microsoft.com/office/powerpoint/2010/main" val="2305681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Также была реализована возможность просмотра общей очереди заявок от всех сотрудников компании с возможностью фильтрации по ключевым параметрам, а также </a:t>
            </a:r>
            <a:r>
              <a:rPr lang="ru-RU" dirty="0" err="1"/>
              <a:t>полнотекстный</a:t>
            </a:r>
            <a:r>
              <a:rPr lang="ru-RU" dirty="0"/>
              <a:t> поиск по всем заявкам. Кроме того была реализована возможность генерации отчета в соответствии с выбранными параметрами.</a:t>
            </a:r>
          </a:p>
        </p:txBody>
      </p:sp>
      <p:sp>
        <p:nvSpPr>
          <p:cNvPr id="4" name="Номер слайда 3"/>
          <p:cNvSpPr>
            <a:spLocks noGrp="1"/>
          </p:cNvSpPr>
          <p:nvPr>
            <p:ph type="sldNum" sz="quarter" idx="5"/>
          </p:nvPr>
        </p:nvSpPr>
        <p:spPr/>
        <p:txBody>
          <a:bodyPr/>
          <a:lstStyle/>
          <a:p>
            <a:fld id="{F449711C-DB87-6342-8123-FE7E39EB0067}" type="slidenum">
              <a:rPr lang="en-US" smtClean="0"/>
              <a:pPr/>
              <a:t>21</a:t>
            </a:fld>
            <a:endParaRPr lang="en-US"/>
          </a:p>
        </p:txBody>
      </p:sp>
    </p:spTree>
    <p:extLst>
      <p:ext uri="{BB962C8B-B14F-4D97-AF65-F5344CB8AC3E}">
        <p14:creationId xmlns:p14="http://schemas.microsoft.com/office/powerpoint/2010/main" val="1224350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Также была реализована возможность просмотра общей очереди заявок от всех сотрудников компании с возможностью фильтрации по ключевым параметрам, а также </a:t>
            </a:r>
            <a:r>
              <a:rPr lang="ru-RU" dirty="0" err="1"/>
              <a:t>полнотекстный</a:t>
            </a:r>
            <a:r>
              <a:rPr lang="ru-RU" dirty="0"/>
              <a:t> поиск по всем заявкам. Кроме того была реализована возможность генерации отчета в соответствии с выбранными параметрами.</a:t>
            </a:r>
          </a:p>
        </p:txBody>
      </p:sp>
      <p:sp>
        <p:nvSpPr>
          <p:cNvPr id="4" name="Номер слайда 3"/>
          <p:cNvSpPr>
            <a:spLocks noGrp="1"/>
          </p:cNvSpPr>
          <p:nvPr>
            <p:ph type="sldNum" sz="quarter" idx="5"/>
          </p:nvPr>
        </p:nvSpPr>
        <p:spPr/>
        <p:txBody>
          <a:bodyPr/>
          <a:lstStyle/>
          <a:p>
            <a:fld id="{F449711C-DB87-6342-8123-FE7E39EB0067}" type="slidenum">
              <a:rPr lang="en-US" smtClean="0"/>
              <a:pPr/>
              <a:t>22</a:t>
            </a:fld>
            <a:endParaRPr lang="en-US"/>
          </a:p>
        </p:txBody>
      </p:sp>
    </p:spTree>
    <p:extLst>
      <p:ext uri="{BB962C8B-B14F-4D97-AF65-F5344CB8AC3E}">
        <p14:creationId xmlns:p14="http://schemas.microsoft.com/office/powerpoint/2010/main" val="14475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График лизинговых платежей представляет из себя таблицу в которой указаны основные финансовые показатели договора лизинга, разделенные по датам в которые происходят события по договору (на слайде представлен сокращенный вариант графика лизинговых платежей)</a:t>
            </a:r>
          </a:p>
          <a:p>
            <a:r>
              <a:rPr lang="ru-RU" dirty="0"/>
              <a:t> </a:t>
            </a:r>
          </a:p>
        </p:txBody>
      </p:sp>
      <p:sp>
        <p:nvSpPr>
          <p:cNvPr id="4" name="Номер слайда 3"/>
          <p:cNvSpPr>
            <a:spLocks noGrp="1"/>
          </p:cNvSpPr>
          <p:nvPr>
            <p:ph type="sldNum" sz="quarter" idx="5"/>
          </p:nvPr>
        </p:nvSpPr>
        <p:spPr/>
        <p:txBody>
          <a:bodyPr/>
          <a:lstStyle/>
          <a:p>
            <a:fld id="{F449711C-DB87-6342-8123-FE7E39EB0067}" type="slidenum">
              <a:rPr lang="en-US" smtClean="0"/>
              <a:pPr/>
              <a:t>3</a:t>
            </a:fld>
            <a:endParaRPr lang="en-US"/>
          </a:p>
        </p:txBody>
      </p:sp>
    </p:spTree>
    <p:extLst>
      <p:ext uri="{BB962C8B-B14F-4D97-AF65-F5344CB8AC3E}">
        <p14:creationId xmlns:p14="http://schemas.microsoft.com/office/powerpoint/2010/main" val="214254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Целью работы я для себя выделил ….</a:t>
            </a:r>
          </a:p>
          <a:p>
            <a:r>
              <a:rPr lang="ru-RU" dirty="0"/>
              <a:t>Чтобы достичь поставленной цели были выработаны следующие задачи…</a:t>
            </a:r>
          </a:p>
        </p:txBody>
      </p:sp>
      <p:sp>
        <p:nvSpPr>
          <p:cNvPr id="4" name="Номер слайда 3"/>
          <p:cNvSpPr>
            <a:spLocks noGrp="1"/>
          </p:cNvSpPr>
          <p:nvPr>
            <p:ph type="sldNum" sz="quarter" idx="5"/>
          </p:nvPr>
        </p:nvSpPr>
        <p:spPr/>
        <p:txBody>
          <a:bodyPr/>
          <a:lstStyle/>
          <a:p>
            <a:fld id="{F449711C-DB87-6342-8123-FE7E39EB0067}" type="slidenum">
              <a:rPr lang="en-US" smtClean="0"/>
              <a:pPr/>
              <a:t>4</a:t>
            </a:fld>
            <a:endParaRPr lang="en-US"/>
          </a:p>
        </p:txBody>
      </p:sp>
    </p:spTree>
    <p:extLst>
      <p:ext uri="{BB962C8B-B14F-4D97-AF65-F5344CB8AC3E}">
        <p14:creationId xmlns:p14="http://schemas.microsoft.com/office/powerpoint/2010/main" val="389989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Первое что предстояло сделать это изучить целевые системы, интеграция с которыми требуется в процессе загрузки графиков. К ним относятся </a:t>
            </a:r>
            <a:br>
              <a:rPr lang="ru-RU" dirty="0"/>
            </a:br>
            <a:r>
              <a:rPr lang="ru-RU" dirty="0"/>
              <a:t>Кредитный конвейер Баланс платформа – представляет из себя веб приложение, хранящее основные данные по договору ( например: дата и тип договора, дата акта приемки передачи ТС, статус в котором находиться договор, номер расчета графика)</a:t>
            </a:r>
          </a:p>
          <a:p>
            <a:r>
              <a:rPr lang="ru-RU" dirty="0"/>
              <a:t>«1С: Калькулятор» – система на базе 1С: Предприятие – хранящая и генерирующая графики платежей, загрузка которых требуется </a:t>
            </a:r>
          </a:p>
          <a:p>
            <a:r>
              <a:rPr lang="ru-RU" dirty="0"/>
              <a:t>«1С: Бухгалтерия» – целевая система регламентированного учета именно в нее необходимо загрузить графики договоров (система имеет в своем составе некоторый набор контрольных процедур результат выполнения которых должен быть обязательно отображен пользователю после загрузки графиков )  </a:t>
            </a:r>
            <a:br>
              <a:rPr lang="ru-RU" dirty="0"/>
            </a:br>
            <a:br>
              <a:rPr lang="ru-RU" dirty="0"/>
            </a:br>
            <a:r>
              <a:rPr lang="ru-RU" dirty="0"/>
              <a:t>Главной особенностью целевых систем, которая влияет на разрабатываемый продукт, является то, что ни одна из представленных систем не имеет программного интерфейса взаимодействия, в связи с чем взаимодействие с системами может происходить только с использование пользовательского интерфейса </a:t>
            </a:r>
          </a:p>
        </p:txBody>
      </p:sp>
      <p:sp>
        <p:nvSpPr>
          <p:cNvPr id="4" name="Номер слайда 3"/>
          <p:cNvSpPr>
            <a:spLocks noGrp="1"/>
          </p:cNvSpPr>
          <p:nvPr>
            <p:ph type="sldNum" sz="quarter" idx="5"/>
          </p:nvPr>
        </p:nvSpPr>
        <p:spPr/>
        <p:txBody>
          <a:bodyPr/>
          <a:lstStyle/>
          <a:p>
            <a:fld id="{F449711C-DB87-6342-8123-FE7E39EB0067}" type="slidenum">
              <a:rPr lang="en-US" smtClean="0"/>
              <a:pPr/>
              <a:t>5</a:t>
            </a:fld>
            <a:endParaRPr lang="en-US"/>
          </a:p>
        </p:txBody>
      </p:sp>
    </p:spTree>
    <p:extLst>
      <p:ext uri="{BB962C8B-B14F-4D97-AF65-F5344CB8AC3E}">
        <p14:creationId xmlns:p14="http://schemas.microsoft.com/office/powerpoint/2010/main" val="137851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следующем этапе были рассмотрены способы программного взаимодействия с пользовательским интерфейсом. Были рассмотрены два способа:</a:t>
            </a:r>
            <a:br>
              <a:rPr lang="ru-RU" dirty="0"/>
            </a:br>
            <a:r>
              <a:rPr lang="en-US" dirty="0"/>
              <a:t>Microsoft Ui Automation  - </a:t>
            </a:r>
            <a:r>
              <a:rPr lang="ru-RU" dirty="0"/>
              <a:t> фреймворк </a:t>
            </a:r>
            <a:r>
              <a:rPr lang="ru-RU" b="0" i="0" dirty="0">
                <a:solidFill>
                  <a:srgbClr val="E6E6E6"/>
                </a:solidFill>
                <a:effectLst/>
                <a:latin typeface="Segoe UI" panose="020B0502040204020203" pitchFamily="34" charset="0"/>
              </a:rPr>
              <a:t>предоставляющий программный доступ к информации о пользовательском интерфейсе (UI), работает во всех операционных системах, поддерживающих Windows </a:t>
            </a:r>
            <a:r>
              <a:rPr lang="ru-RU" b="0" i="0" dirty="0" err="1">
                <a:solidFill>
                  <a:srgbClr val="E6E6E6"/>
                </a:solidFill>
                <a:effectLst/>
                <a:latin typeface="Segoe UI" panose="020B0502040204020203" pitchFamily="34" charset="0"/>
              </a:rPr>
              <a:t>Presentation</a:t>
            </a:r>
            <a:r>
              <a:rPr lang="ru-RU" b="0" i="0" dirty="0">
                <a:solidFill>
                  <a:srgbClr val="E6E6E6"/>
                </a:solidFill>
                <a:effectLst/>
                <a:latin typeface="Segoe UI" panose="020B0502040204020203" pitchFamily="34" charset="0"/>
              </a:rPr>
              <a:t> Foundation (WPF).</a:t>
            </a:r>
          </a:p>
          <a:p>
            <a:r>
              <a:rPr lang="ru-RU" b="0" i="0" dirty="0">
                <a:solidFill>
                  <a:srgbClr val="E6E6E6"/>
                </a:solidFill>
                <a:effectLst/>
                <a:latin typeface="Segoe UI" panose="020B0502040204020203" pitchFamily="34" charset="0"/>
              </a:rPr>
              <a:t>Программные роботы или технология </a:t>
            </a:r>
            <a:r>
              <a:rPr lang="en-US" b="0" i="0" dirty="0">
                <a:solidFill>
                  <a:srgbClr val="E6E6E6"/>
                </a:solidFill>
                <a:effectLst/>
                <a:latin typeface="Segoe UI" panose="020B0502040204020203" pitchFamily="34" charset="0"/>
              </a:rPr>
              <a:t>Robotics </a:t>
            </a:r>
            <a:r>
              <a:rPr lang="en-US" b="0" i="0" dirty="0" err="1">
                <a:solidFill>
                  <a:srgbClr val="E6E6E6"/>
                </a:solidFill>
                <a:effectLst/>
                <a:latin typeface="Segoe UI" panose="020B0502040204020203" pitchFamily="34" charset="0"/>
              </a:rPr>
              <a:t>Programm</a:t>
            </a:r>
            <a:r>
              <a:rPr lang="en-US" b="0" i="0" dirty="0">
                <a:solidFill>
                  <a:srgbClr val="E6E6E6"/>
                </a:solidFill>
                <a:effectLst/>
                <a:latin typeface="Segoe UI" panose="020B0502040204020203" pitchFamily="34" charset="0"/>
              </a:rPr>
              <a:t> Automation - </a:t>
            </a:r>
            <a:r>
              <a:rPr lang="ru-RU" b="0" i="0" dirty="0">
                <a:solidFill>
                  <a:srgbClr val="202122"/>
                </a:solidFill>
                <a:effectLst/>
                <a:latin typeface="Arial" panose="020B0604020202020204" pitchFamily="34" charset="0"/>
              </a:rPr>
              <a:t> </a:t>
            </a:r>
            <a:r>
              <a:rPr lang="ru-RU" b="0" i="0" u="none" strike="noStrike" dirty="0">
                <a:solidFill>
                  <a:srgbClr val="0645AD"/>
                </a:solidFill>
                <a:effectLst/>
                <a:latin typeface="Arial" panose="020B0604020202020204" pitchFamily="34" charset="0"/>
              </a:rPr>
              <a:t> технология автоматизации бизнес-процессов,</a:t>
            </a:r>
            <a:r>
              <a:rPr lang="ru-RU" b="0" i="0" dirty="0">
                <a:solidFill>
                  <a:srgbClr val="202122"/>
                </a:solidFill>
                <a:effectLst/>
                <a:latin typeface="Arial" panose="020B0604020202020204" pitchFamily="34" charset="0"/>
              </a:rPr>
              <a:t> основной особенностью которой, является именно взаимодействие с пользовательским интерфейсом приложений, повторяя шаги человека.</a:t>
            </a:r>
          </a:p>
          <a:p>
            <a:endParaRPr lang="ru-RU" b="0" i="0" dirty="0">
              <a:solidFill>
                <a:srgbClr val="202122"/>
              </a:solidFill>
              <a:effectLst/>
              <a:latin typeface="Arial" panose="020B0604020202020204" pitchFamily="34" charset="0"/>
            </a:endParaRPr>
          </a:p>
          <a:p>
            <a:r>
              <a:rPr lang="ru-RU" b="0" i="0" dirty="0">
                <a:solidFill>
                  <a:srgbClr val="202122"/>
                </a:solidFill>
                <a:effectLst/>
                <a:latin typeface="Arial" panose="020B0604020202020204" pitchFamily="34" charset="0"/>
              </a:rPr>
              <a:t>Сравнение способов производилось по критериям: удобства разработки, возможности централизованного управления и возможности масштабирования. Следует упомянуть, что в качестве представителя технологии </a:t>
            </a:r>
            <a:r>
              <a:rPr lang="en-US" b="0" i="0" dirty="0">
                <a:solidFill>
                  <a:srgbClr val="202122"/>
                </a:solidFill>
                <a:effectLst/>
                <a:latin typeface="Arial" panose="020B0604020202020204" pitchFamily="34" charset="0"/>
              </a:rPr>
              <a:t>RPA </a:t>
            </a:r>
            <a:r>
              <a:rPr lang="ru-RU" b="0" i="0" dirty="0">
                <a:solidFill>
                  <a:srgbClr val="202122"/>
                </a:solidFill>
                <a:effectLst/>
                <a:latin typeface="Arial" panose="020B0604020202020204" pitchFamily="34" charset="0"/>
              </a:rPr>
              <a:t>был выбран продукт от компании </a:t>
            </a:r>
            <a:r>
              <a:rPr lang="en-US" b="0" i="0" dirty="0" err="1">
                <a:solidFill>
                  <a:srgbClr val="202122"/>
                </a:solidFill>
                <a:effectLst/>
                <a:latin typeface="Arial" panose="020B0604020202020204" pitchFamily="34" charset="0"/>
              </a:rPr>
              <a:t>UIPath</a:t>
            </a:r>
            <a:r>
              <a:rPr lang="en-US" b="0" i="0" dirty="0">
                <a:solidFill>
                  <a:srgbClr val="202122"/>
                </a:solidFill>
                <a:effectLst/>
                <a:latin typeface="Arial" panose="020B0604020202020204" pitchFamily="34" charset="0"/>
              </a:rPr>
              <a:t> (</a:t>
            </a:r>
            <a:r>
              <a:rPr lang="ru-RU" b="0" i="0" dirty="0">
                <a:solidFill>
                  <a:srgbClr val="202122"/>
                </a:solidFill>
                <a:effectLst/>
                <a:latin typeface="Arial" panose="020B0604020202020204" pitchFamily="34" charset="0"/>
              </a:rPr>
              <a:t>она является лидером рынка, согласно исследованию консалтинговой компании </a:t>
            </a:r>
            <a:r>
              <a:rPr lang="en-US" b="0" i="0" dirty="0">
                <a:solidFill>
                  <a:srgbClr val="202122"/>
                </a:solidFill>
                <a:effectLst/>
                <a:latin typeface="Arial" panose="020B0604020202020204" pitchFamily="34" charset="0"/>
              </a:rPr>
              <a:t>Gartner</a:t>
            </a:r>
            <a:r>
              <a:rPr lang="ru-RU" b="0" i="0" dirty="0">
                <a:solidFill>
                  <a:srgbClr val="202122"/>
                </a:solidFill>
                <a:effectLst/>
                <a:latin typeface="Arial" panose="020B0604020202020204" pitchFamily="34" charset="0"/>
              </a:rPr>
              <a:t>, а также у заказчика разрабатываемой системы имеются уже приобретенные лицензии к данному продукту)</a:t>
            </a:r>
            <a:br>
              <a:rPr lang="ru-RU" b="0" i="0" dirty="0">
                <a:solidFill>
                  <a:srgbClr val="202122"/>
                </a:solidFill>
                <a:effectLst/>
                <a:latin typeface="Arial" panose="020B0604020202020204" pitchFamily="34" charset="0"/>
              </a:rPr>
            </a:br>
            <a:r>
              <a:rPr lang="ru-RU" b="0" i="0" dirty="0">
                <a:solidFill>
                  <a:srgbClr val="202122"/>
                </a:solidFill>
                <a:effectLst/>
                <a:latin typeface="Arial" panose="020B0604020202020204" pitchFamily="34" charset="0"/>
              </a:rPr>
              <a:t>Как видно из таблицы 1 предпочтение стоит отдать технологии </a:t>
            </a:r>
            <a:r>
              <a:rPr lang="en-US" b="0" i="0" dirty="0">
                <a:solidFill>
                  <a:srgbClr val="202122"/>
                </a:solidFill>
                <a:effectLst/>
                <a:latin typeface="Arial" panose="020B0604020202020204" pitchFamily="34" charset="0"/>
              </a:rPr>
              <a:t>RPA </a:t>
            </a:r>
            <a:r>
              <a:rPr lang="ru-RU" b="0" i="0" dirty="0">
                <a:solidFill>
                  <a:srgbClr val="202122"/>
                </a:solidFill>
                <a:effectLst/>
                <a:latin typeface="Arial" panose="020B0604020202020204" pitchFamily="34" charset="0"/>
              </a:rPr>
              <a:t>поскольку она имеет изначальную возможность централизованного управления разработанными скриптами, возможность горизонтального масштабирования, а также разработка скриптов взаимодействующих с </a:t>
            </a:r>
            <a:r>
              <a:rPr lang="en-US" b="0" i="0" dirty="0">
                <a:solidFill>
                  <a:srgbClr val="202122"/>
                </a:solidFill>
                <a:effectLst/>
                <a:latin typeface="Arial" panose="020B0604020202020204" pitchFamily="34" charset="0"/>
              </a:rPr>
              <a:t>UI </a:t>
            </a:r>
            <a:r>
              <a:rPr lang="ru-RU" b="0" i="0" dirty="0">
                <a:solidFill>
                  <a:srgbClr val="202122"/>
                </a:solidFill>
                <a:effectLst/>
                <a:latin typeface="Arial" panose="020B0604020202020204" pitchFamily="34" charset="0"/>
              </a:rPr>
              <a:t>облегчается за счет использования утилит графического выбора интересующих элементов интерфейса </a:t>
            </a:r>
            <a:endParaRPr lang="ru-RU" dirty="0"/>
          </a:p>
        </p:txBody>
      </p:sp>
      <p:sp>
        <p:nvSpPr>
          <p:cNvPr id="4" name="Номер слайда 3"/>
          <p:cNvSpPr>
            <a:spLocks noGrp="1"/>
          </p:cNvSpPr>
          <p:nvPr>
            <p:ph type="sldNum" sz="quarter" idx="5"/>
          </p:nvPr>
        </p:nvSpPr>
        <p:spPr/>
        <p:txBody>
          <a:bodyPr/>
          <a:lstStyle/>
          <a:p>
            <a:fld id="{F449711C-DB87-6342-8123-FE7E39EB0067}" type="slidenum">
              <a:rPr lang="en-US" smtClean="0"/>
              <a:pPr/>
              <a:t>6</a:t>
            </a:fld>
            <a:endParaRPr lang="en-US"/>
          </a:p>
        </p:txBody>
      </p:sp>
    </p:spTree>
    <p:extLst>
      <p:ext uri="{BB962C8B-B14F-4D97-AF65-F5344CB8AC3E}">
        <p14:creationId xmlns:p14="http://schemas.microsoft.com/office/powerpoint/2010/main" val="1294451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 компании заказчика был получен набор шагов которые выполняет сотрудник для загрузки целевого графика. На основе этих шагов был составлен алгоритм которые необходимо реализовать, на данном слайде представлен сокращенный алгоритм, который описывает ключевые шаги в каждой системе, полный алгоритм представлен в пояснительно записке к данной работе.</a:t>
            </a:r>
          </a:p>
        </p:txBody>
      </p:sp>
      <p:sp>
        <p:nvSpPr>
          <p:cNvPr id="4" name="Номер слайда 3"/>
          <p:cNvSpPr>
            <a:spLocks noGrp="1"/>
          </p:cNvSpPr>
          <p:nvPr>
            <p:ph type="sldNum" sz="quarter" idx="5"/>
          </p:nvPr>
        </p:nvSpPr>
        <p:spPr/>
        <p:txBody>
          <a:bodyPr/>
          <a:lstStyle/>
          <a:p>
            <a:fld id="{F449711C-DB87-6342-8123-FE7E39EB0067}" type="slidenum">
              <a:rPr lang="en-US" smtClean="0"/>
              <a:pPr/>
              <a:t>7</a:t>
            </a:fld>
            <a:endParaRPr lang="en-US"/>
          </a:p>
        </p:txBody>
      </p:sp>
    </p:spTree>
    <p:extLst>
      <p:ext uri="{BB962C8B-B14F-4D97-AF65-F5344CB8AC3E}">
        <p14:creationId xmlns:p14="http://schemas.microsoft.com/office/powerpoint/2010/main" val="2399742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Следующим шагом был выбор типа программных роботов. Существует два типа роботов сопровождаемы и несопровождаемые, ключевым различием является место запуска робота, первые запускаются на машине пользователя, вторые предназначены для запуска на удалённой или виртуальной машине, таким образом один робот могут использовать несколько пользователей. Преимущества и недостатки каждого типа изображены на слайде. Поскольку целью работы является сокращение времени затрачиваемого сотрудником на загрузку графиков, логичным выбором является несопровождаемый программный робот, который не только высвобождает время сотрудника, но и не занимает его рабочее место. </a:t>
            </a:r>
          </a:p>
        </p:txBody>
      </p:sp>
      <p:sp>
        <p:nvSpPr>
          <p:cNvPr id="4" name="Номер слайда 3"/>
          <p:cNvSpPr>
            <a:spLocks noGrp="1"/>
          </p:cNvSpPr>
          <p:nvPr>
            <p:ph type="sldNum" sz="quarter" idx="5"/>
          </p:nvPr>
        </p:nvSpPr>
        <p:spPr/>
        <p:txBody>
          <a:bodyPr/>
          <a:lstStyle/>
          <a:p>
            <a:fld id="{F449711C-DB87-6342-8123-FE7E39EB0067}" type="slidenum">
              <a:rPr lang="en-US" smtClean="0"/>
              <a:pPr/>
              <a:t>8</a:t>
            </a:fld>
            <a:endParaRPr lang="en-US"/>
          </a:p>
        </p:txBody>
      </p:sp>
    </p:spTree>
    <p:extLst>
      <p:ext uri="{BB962C8B-B14F-4D97-AF65-F5344CB8AC3E}">
        <p14:creationId xmlns:p14="http://schemas.microsoft.com/office/powerpoint/2010/main" val="373569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Однако как и любой бизнес компания заказчик системы хотела получить преимущества обоих типов роботов, что возможно с помощью расширения способов запуска и получения информации от несопровождаемых роботов. На данном слайде представлены стандартные способы запуска несопровождаемых роботов предлагаемые поставщиком продукта. Это : ……</a:t>
            </a:r>
          </a:p>
          <a:p>
            <a:endParaRPr lang="ru-RU" dirty="0"/>
          </a:p>
          <a:p>
            <a:r>
              <a:rPr lang="ru-RU" dirty="0"/>
              <a:t>Только последний из них позволят взаимодействовать с разрабатываемой системой сотруднику заказчика напрямую, однако для использования его в том виде в котором он представлен компанией </a:t>
            </a:r>
            <a:r>
              <a:rPr lang="en-US" dirty="0"/>
              <a:t>UiPath </a:t>
            </a:r>
            <a:r>
              <a:rPr lang="ru-RU" dirty="0"/>
              <a:t>требуется дополнительные лицензии другого типа.</a:t>
            </a:r>
          </a:p>
        </p:txBody>
      </p:sp>
      <p:sp>
        <p:nvSpPr>
          <p:cNvPr id="4" name="Номер слайда 3"/>
          <p:cNvSpPr>
            <a:spLocks noGrp="1"/>
          </p:cNvSpPr>
          <p:nvPr>
            <p:ph type="sldNum" sz="quarter" idx="5"/>
          </p:nvPr>
        </p:nvSpPr>
        <p:spPr/>
        <p:txBody>
          <a:bodyPr/>
          <a:lstStyle/>
          <a:p>
            <a:fld id="{F449711C-DB87-6342-8123-FE7E39EB0067}" type="slidenum">
              <a:rPr lang="en-US" smtClean="0"/>
              <a:pPr/>
              <a:t>9</a:t>
            </a:fld>
            <a:endParaRPr lang="en-US"/>
          </a:p>
        </p:txBody>
      </p:sp>
    </p:spTree>
    <p:extLst>
      <p:ext uri="{BB962C8B-B14F-4D97-AF65-F5344CB8AC3E}">
        <p14:creationId xmlns:p14="http://schemas.microsoft.com/office/powerpoint/2010/main" val="393641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302012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a:t>Контактные данные</a:t>
            </a:r>
            <a:endParaRPr lang="en-US" dirty="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png"/><Relationship Id="rId5" Type="http://schemas.openxmlformats.org/officeDocument/2006/relationships/slideLayout" Target="../slideLayouts/slideLayout10.xml"/><Relationship Id="rId10"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hdr="0" ft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Lst>
  <p:hf hdr="0" ft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1"/>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71600" y="1930455"/>
            <a:ext cx="6400800" cy="825812"/>
          </a:xfrm>
        </p:spPr>
        <p:txBody>
          <a:bodyPr>
            <a:noAutofit/>
          </a:bodyPr>
          <a:lstStyle/>
          <a:p>
            <a:r>
              <a:rPr lang="ru-RU" sz="2400" dirty="0"/>
              <a:t>Исследование и разработка системы автоматизированной загрузки графиков</a:t>
            </a:r>
            <a:br>
              <a:rPr lang="ru-RU" sz="2400" dirty="0"/>
            </a:br>
            <a:r>
              <a:rPr lang="ru-RU" sz="2400" dirty="0"/>
              <a:t>платежей</a:t>
            </a:r>
            <a:endParaRPr lang="en-US" sz="2400" dirty="0"/>
          </a:p>
        </p:txBody>
      </p:sp>
      <p:sp>
        <p:nvSpPr>
          <p:cNvPr id="7" name="Text Placeholder 6"/>
          <p:cNvSpPr>
            <a:spLocks noGrp="1"/>
          </p:cNvSpPr>
          <p:nvPr>
            <p:ph type="body" sz="quarter" idx="10"/>
          </p:nvPr>
        </p:nvSpPr>
        <p:spPr>
          <a:xfrm>
            <a:off x="1426602" y="3339695"/>
            <a:ext cx="6400800" cy="462905"/>
          </a:xfrm>
        </p:spPr>
        <p:txBody>
          <a:bodyPr>
            <a:normAutofit/>
          </a:bodyPr>
          <a:lstStyle/>
          <a:p>
            <a:r>
              <a:rPr lang="ru-RU" dirty="0"/>
              <a:t>Авраменко Антон Дмитриевич, </a:t>
            </a:r>
            <a:r>
              <a:rPr lang="ru-RU" dirty="0" err="1"/>
              <a:t>ПИиКТ</a:t>
            </a:r>
            <a:r>
              <a:rPr lang="ru-RU" dirty="0"/>
              <a:t>, студент гр. </a:t>
            </a:r>
            <a:r>
              <a:rPr lang="en-US" dirty="0"/>
              <a:t>P</a:t>
            </a:r>
            <a:r>
              <a:rPr lang="ru-RU" dirty="0"/>
              <a:t>42141</a:t>
            </a:r>
            <a:endParaRPr lang="nl-NL" dirty="0"/>
          </a:p>
        </p:txBody>
      </p:sp>
      <p:sp>
        <p:nvSpPr>
          <p:cNvPr id="2" name="TextBox 1"/>
          <p:cNvSpPr txBox="1"/>
          <p:nvPr/>
        </p:nvSpPr>
        <p:spPr>
          <a:xfrm>
            <a:off x="1262170" y="3684841"/>
            <a:ext cx="7385099" cy="338554"/>
          </a:xfrm>
          <a:prstGeom prst="rect">
            <a:avLst/>
          </a:prstGeom>
          <a:noFill/>
        </p:spPr>
        <p:txBody>
          <a:bodyPr wrap="none" rtlCol="0">
            <a:spAutoFit/>
          </a:bodyPr>
          <a:lstStyle/>
          <a:p>
            <a:r>
              <a:rPr lang="ru-RU" sz="1600" dirty="0">
                <a:solidFill>
                  <a:schemeClr val="bg1"/>
                </a:solidFill>
              </a:rPr>
              <a:t>Научный руководитель – </a:t>
            </a:r>
            <a:r>
              <a:rPr lang="ru-RU" sz="1600" dirty="0" err="1">
                <a:solidFill>
                  <a:schemeClr val="bg1"/>
                </a:solidFill>
              </a:rPr>
              <a:t>Балакшин</a:t>
            </a:r>
            <a:r>
              <a:rPr lang="ru-RU" sz="1600" dirty="0">
                <a:solidFill>
                  <a:schemeClr val="bg1"/>
                </a:solidFill>
              </a:rPr>
              <a:t> Павел Валерьевич, кандидат технических наук</a:t>
            </a:r>
          </a:p>
        </p:txBody>
      </p:sp>
      <p:sp>
        <p:nvSpPr>
          <p:cNvPr id="3" name="TextBox 2"/>
          <p:cNvSpPr txBox="1"/>
          <p:nvPr/>
        </p:nvSpPr>
        <p:spPr>
          <a:xfrm>
            <a:off x="3355144" y="4606823"/>
            <a:ext cx="2139817" cy="338554"/>
          </a:xfrm>
          <a:prstGeom prst="rect">
            <a:avLst/>
          </a:prstGeom>
          <a:noFill/>
        </p:spPr>
        <p:txBody>
          <a:bodyPr wrap="none" rtlCol="0">
            <a:spAutoFit/>
          </a:bodyPr>
          <a:lstStyle/>
          <a:p>
            <a:pPr algn="ctr"/>
            <a:r>
              <a:rPr lang="ru-RU" sz="1600" dirty="0">
                <a:solidFill>
                  <a:schemeClr val="bg1"/>
                </a:solidFill>
              </a:rPr>
              <a:t>Санкт-Петербург, 2023</a:t>
            </a:r>
          </a:p>
        </p:txBody>
      </p:sp>
    </p:spTree>
    <p:extLst>
      <p:ext uri="{BB962C8B-B14F-4D97-AF65-F5344CB8AC3E}">
        <p14:creationId xmlns:p14="http://schemas.microsoft.com/office/powerpoint/2010/main" val="8717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040" y="-924270"/>
            <a:ext cx="5965438" cy="1488969"/>
          </a:xfrm>
        </p:spPr>
        <p:txBody>
          <a:bodyPr>
            <a:normAutofit/>
          </a:bodyPr>
          <a:lstStyle/>
          <a:p>
            <a:r>
              <a:rPr lang="ru-RU" sz="2400" dirty="0">
                <a:solidFill>
                  <a:srgbClr val="000000"/>
                </a:solidFill>
              </a:rPr>
              <a:t>Предлагаемые способы запуска</a:t>
            </a:r>
            <a:endParaRPr lang="en-US" sz="2400" dirty="0">
              <a:solidFill>
                <a:srgbClr val="000000"/>
              </a:solidFill>
            </a:endParaRPr>
          </a:p>
        </p:txBody>
      </p:sp>
      <p:sp>
        <p:nvSpPr>
          <p:cNvPr id="3" name="TextBox 2">
            <a:extLst>
              <a:ext uri="{FF2B5EF4-FFF2-40B4-BE49-F238E27FC236}">
                <a16:creationId xmlns:a16="http://schemas.microsoft.com/office/drawing/2014/main" id="{ABC53B43-B6E1-A659-F75A-1BA135BA13A7}"/>
              </a:ext>
            </a:extLst>
          </p:cNvPr>
          <p:cNvSpPr txBox="1"/>
          <p:nvPr/>
        </p:nvSpPr>
        <p:spPr>
          <a:xfrm>
            <a:off x="440200" y="657573"/>
            <a:ext cx="6052040" cy="830997"/>
          </a:xfrm>
          <a:prstGeom prst="rect">
            <a:avLst/>
          </a:prstGeom>
          <a:noFill/>
        </p:spPr>
        <p:txBody>
          <a:bodyPr wrap="square" rtlCol="0">
            <a:spAutoFit/>
          </a:bodyPr>
          <a:lstStyle/>
          <a:p>
            <a:r>
              <a:rPr lang="ru-RU" sz="1600" dirty="0"/>
              <a:t>Несопровождаемый процесс производитель – робот, обрабатывающий заявки пользователей с использованием электронной почты или сетевых директорий</a:t>
            </a:r>
          </a:p>
        </p:txBody>
      </p:sp>
      <p:sp>
        <p:nvSpPr>
          <p:cNvPr id="8" name="TextBox 7">
            <a:extLst>
              <a:ext uri="{FF2B5EF4-FFF2-40B4-BE49-F238E27FC236}">
                <a16:creationId xmlns:a16="http://schemas.microsoft.com/office/drawing/2014/main" id="{E2C32FFC-74D4-5AB1-7E3E-5D9FAFE195D4}"/>
              </a:ext>
            </a:extLst>
          </p:cNvPr>
          <p:cNvSpPr txBox="1"/>
          <p:nvPr/>
        </p:nvSpPr>
        <p:spPr>
          <a:xfrm>
            <a:off x="1632520" y="4440054"/>
            <a:ext cx="6949296" cy="523220"/>
          </a:xfrm>
          <a:prstGeom prst="rect">
            <a:avLst/>
          </a:prstGeom>
          <a:noFill/>
        </p:spPr>
        <p:txBody>
          <a:bodyPr wrap="square" rtlCol="0">
            <a:spAutoFit/>
          </a:bodyPr>
          <a:lstStyle/>
          <a:p>
            <a:pPr algn="ctr"/>
            <a:r>
              <a:rPr lang="ru-RU" sz="1400" dirty="0"/>
              <a:t>Рисунок 3 – </a:t>
            </a:r>
            <a:r>
              <a:rPr lang="ru-RU" sz="1400" dirty="0" err="1"/>
              <a:t>Верхнеуровневая</a:t>
            </a:r>
            <a:r>
              <a:rPr lang="ru-RU" sz="1400" dirty="0"/>
              <a:t> архитектура системы с несопровождаемым процессом производителем</a:t>
            </a:r>
          </a:p>
        </p:txBody>
      </p:sp>
      <p:sp>
        <p:nvSpPr>
          <p:cNvPr id="6" name="TextBox 5">
            <a:extLst>
              <a:ext uri="{FF2B5EF4-FFF2-40B4-BE49-F238E27FC236}">
                <a16:creationId xmlns:a16="http://schemas.microsoft.com/office/drawing/2014/main" id="{2717CBE9-83D1-8FB9-BF04-388C38FB004C}"/>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10</a:t>
            </a:r>
          </a:p>
        </p:txBody>
      </p:sp>
      <p:pic>
        <p:nvPicPr>
          <p:cNvPr id="10" name="Рисунок 9" descr="Изображение выглядит как текст, диаграмма, снимок экрана, линия&#10;&#10;Автоматически созданное описание">
            <a:extLst>
              <a:ext uri="{FF2B5EF4-FFF2-40B4-BE49-F238E27FC236}">
                <a16:creationId xmlns:a16="http://schemas.microsoft.com/office/drawing/2014/main" id="{C16EA394-6B22-ADFE-8174-05CFF8A6B9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800" y="1902456"/>
            <a:ext cx="8902400" cy="2139241"/>
          </a:xfrm>
          <a:prstGeom prst="rect">
            <a:avLst/>
          </a:prstGeom>
          <a:noFill/>
          <a:ln>
            <a:noFill/>
          </a:ln>
        </p:spPr>
      </p:pic>
    </p:spTree>
    <p:extLst>
      <p:ext uri="{BB962C8B-B14F-4D97-AF65-F5344CB8AC3E}">
        <p14:creationId xmlns:p14="http://schemas.microsoft.com/office/powerpoint/2010/main" val="294794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53B43-B6E1-A659-F75A-1BA135BA13A7}"/>
              </a:ext>
            </a:extLst>
          </p:cNvPr>
          <p:cNvSpPr txBox="1"/>
          <p:nvPr/>
        </p:nvSpPr>
        <p:spPr>
          <a:xfrm>
            <a:off x="512064" y="749808"/>
            <a:ext cx="5660136" cy="369332"/>
          </a:xfrm>
          <a:prstGeom prst="rect">
            <a:avLst/>
          </a:prstGeom>
          <a:noFill/>
        </p:spPr>
        <p:txBody>
          <a:bodyPr wrap="square" rtlCol="0">
            <a:spAutoFit/>
          </a:bodyPr>
          <a:lstStyle/>
          <a:p>
            <a:r>
              <a:rPr lang="ru-RU" dirty="0"/>
              <a:t>Несопровождаемый процесс производитель </a:t>
            </a:r>
          </a:p>
        </p:txBody>
      </p:sp>
      <p:sp>
        <p:nvSpPr>
          <p:cNvPr id="5" name="TextBox 4">
            <a:extLst>
              <a:ext uri="{FF2B5EF4-FFF2-40B4-BE49-F238E27FC236}">
                <a16:creationId xmlns:a16="http://schemas.microsoft.com/office/drawing/2014/main" id="{E6BCB95B-9014-A997-6052-F51581B89430}"/>
              </a:ext>
            </a:extLst>
          </p:cNvPr>
          <p:cNvSpPr txBox="1"/>
          <p:nvPr/>
        </p:nvSpPr>
        <p:spPr>
          <a:xfrm>
            <a:off x="512064" y="1365392"/>
            <a:ext cx="8280537" cy="1815882"/>
          </a:xfrm>
          <a:prstGeom prst="rect">
            <a:avLst/>
          </a:prstGeom>
          <a:noFill/>
        </p:spPr>
        <p:txBody>
          <a:bodyPr wrap="none" rtlCol="0">
            <a:spAutoFit/>
          </a:bodyPr>
          <a:lstStyle/>
          <a:p>
            <a:pPr marL="285750" indent="-285750">
              <a:buClr>
                <a:srgbClr val="0070C0"/>
              </a:buClr>
              <a:buSzPct val="110000"/>
              <a:buFont typeface="Calibri" panose="020F0502020204030204" pitchFamily="34" charset="0"/>
              <a:buChar char="+"/>
            </a:pPr>
            <a:r>
              <a:rPr lang="ru-RU" sz="1600" dirty="0">
                <a:solidFill>
                  <a:srgbClr val="000000"/>
                </a:solidFill>
              </a:rPr>
              <a:t>Простота реализации</a:t>
            </a:r>
          </a:p>
          <a:p>
            <a:pPr marL="285750" indent="-285750">
              <a:buClr>
                <a:srgbClr val="0070C0"/>
              </a:buClr>
              <a:buSzPct val="110000"/>
              <a:buFont typeface="Calibri" panose="020F0502020204030204" pitchFamily="34" charset="0"/>
              <a:buChar char="+"/>
            </a:pPr>
            <a:r>
              <a:rPr lang="ru-RU" sz="1600" dirty="0">
                <a:solidFill>
                  <a:srgbClr val="000000"/>
                </a:solidFill>
              </a:rPr>
              <a:t>Повышение интерактивности запуска робота в сравнении с использованием расписания </a:t>
            </a:r>
          </a:p>
          <a:p>
            <a:pPr marL="285750" indent="-285750">
              <a:buClr>
                <a:srgbClr val="0070C0"/>
              </a:buClr>
              <a:buSzPct val="110000"/>
              <a:buFont typeface="Calibri" panose="020F0502020204030204" pitchFamily="34" charset="0"/>
              <a:buChar char="+"/>
            </a:pPr>
            <a:r>
              <a:rPr lang="ru-RU" sz="1600" dirty="0">
                <a:solidFill>
                  <a:srgbClr val="000000"/>
                </a:solidFill>
              </a:rPr>
              <a:t>Возможность интеграции с другими триггерами запуска вместо электронной почты, </a:t>
            </a:r>
            <a:br>
              <a:rPr lang="ru-RU" sz="1600" dirty="0">
                <a:solidFill>
                  <a:srgbClr val="000000"/>
                </a:solidFill>
              </a:rPr>
            </a:br>
            <a:r>
              <a:rPr lang="ru-RU" sz="1600" dirty="0">
                <a:solidFill>
                  <a:srgbClr val="000000"/>
                </a:solidFill>
              </a:rPr>
              <a:t>такими как сетевые папки или же интеграция с чат ботами</a:t>
            </a:r>
            <a:br>
              <a:rPr lang="ru-RU" sz="1600" dirty="0">
                <a:solidFill>
                  <a:srgbClr val="000000"/>
                </a:solidFill>
              </a:rPr>
            </a:br>
            <a:endParaRPr lang="en-US" sz="1600" dirty="0">
              <a:solidFill>
                <a:srgbClr val="000000"/>
              </a:solidFill>
            </a:endParaRPr>
          </a:p>
          <a:p>
            <a:pPr marL="285750" indent="-285750">
              <a:buClr>
                <a:schemeClr val="accent1"/>
              </a:buClr>
              <a:buSzPct val="110000"/>
              <a:buFont typeface="Calibri" panose="020F0502020204030204" pitchFamily="34" charset="0"/>
              <a:buChar char="-"/>
            </a:pPr>
            <a:r>
              <a:rPr lang="ru-RU" sz="1600" dirty="0">
                <a:solidFill>
                  <a:srgbClr val="000000"/>
                </a:solidFill>
              </a:rPr>
              <a:t>Необходимость дополнительной лицензии несопровождаемого робота</a:t>
            </a:r>
          </a:p>
          <a:p>
            <a:pPr marL="285750" indent="-285750">
              <a:buClr>
                <a:schemeClr val="accent1"/>
              </a:buClr>
              <a:buSzPct val="110000"/>
              <a:buFont typeface="Calibri" panose="020F0502020204030204" pitchFamily="34" charset="0"/>
              <a:buChar char="-"/>
            </a:pPr>
            <a:r>
              <a:rPr lang="ru-RU" sz="1600" dirty="0">
                <a:solidFill>
                  <a:srgbClr val="000000"/>
                </a:solidFill>
              </a:rPr>
              <a:t>Отсутствие возможности отслеживать состояние заявки до ее завершения</a:t>
            </a:r>
          </a:p>
        </p:txBody>
      </p:sp>
      <p:sp>
        <p:nvSpPr>
          <p:cNvPr id="6" name="TextBox 5">
            <a:extLst>
              <a:ext uri="{FF2B5EF4-FFF2-40B4-BE49-F238E27FC236}">
                <a16:creationId xmlns:a16="http://schemas.microsoft.com/office/drawing/2014/main" id="{233F0D9D-B402-1710-D668-AB68CC763446}"/>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1</a:t>
            </a:r>
          </a:p>
        </p:txBody>
      </p:sp>
      <p:sp>
        <p:nvSpPr>
          <p:cNvPr id="8" name="Title 1">
            <a:extLst>
              <a:ext uri="{FF2B5EF4-FFF2-40B4-BE49-F238E27FC236}">
                <a16:creationId xmlns:a16="http://schemas.microsoft.com/office/drawing/2014/main" id="{A10722FD-F732-EED4-33C4-7A1E5945E3A6}"/>
              </a:ext>
            </a:extLst>
          </p:cNvPr>
          <p:cNvSpPr txBox="1">
            <a:spLocks/>
          </p:cNvSpPr>
          <p:nvPr/>
        </p:nvSpPr>
        <p:spPr>
          <a:xfrm>
            <a:off x="303040" y="-924270"/>
            <a:ext cx="5965438" cy="148896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2400" dirty="0">
                <a:solidFill>
                  <a:srgbClr val="000000"/>
                </a:solidFill>
              </a:rPr>
              <a:t>Предлагаемые способы запуска (2)</a:t>
            </a:r>
            <a:endParaRPr lang="en-US" sz="2400" dirty="0">
              <a:solidFill>
                <a:srgbClr val="000000"/>
              </a:solidFill>
            </a:endParaRPr>
          </a:p>
        </p:txBody>
      </p:sp>
    </p:spTree>
    <p:extLst>
      <p:ext uri="{BB962C8B-B14F-4D97-AF65-F5344CB8AC3E}">
        <p14:creationId xmlns:p14="http://schemas.microsoft.com/office/powerpoint/2010/main" val="122735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53B43-B6E1-A659-F75A-1BA135BA13A7}"/>
              </a:ext>
            </a:extLst>
          </p:cNvPr>
          <p:cNvSpPr txBox="1"/>
          <p:nvPr/>
        </p:nvSpPr>
        <p:spPr>
          <a:xfrm>
            <a:off x="440200" y="749808"/>
            <a:ext cx="5660136" cy="369332"/>
          </a:xfrm>
          <a:prstGeom prst="rect">
            <a:avLst/>
          </a:prstGeom>
          <a:noFill/>
        </p:spPr>
        <p:txBody>
          <a:bodyPr wrap="square" rtlCol="0">
            <a:spAutoFit/>
          </a:bodyPr>
          <a:lstStyle/>
          <a:p>
            <a:r>
              <a:rPr lang="ru-RU" dirty="0"/>
              <a:t>Добавление запроса в очередь посредством API</a:t>
            </a:r>
          </a:p>
        </p:txBody>
      </p:sp>
      <p:sp>
        <p:nvSpPr>
          <p:cNvPr id="5" name="TextBox 4">
            <a:extLst>
              <a:ext uri="{FF2B5EF4-FFF2-40B4-BE49-F238E27FC236}">
                <a16:creationId xmlns:a16="http://schemas.microsoft.com/office/drawing/2014/main" id="{A562C7EA-E4CA-B2FB-DDE4-C66968EA4C52}"/>
              </a:ext>
            </a:extLst>
          </p:cNvPr>
          <p:cNvSpPr txBox="1"/>
          <p:nvPr/>
        </p:nvSpPr>
        <p:spPr>
          <a:xfrm>
            <a:off x="1764772" y="4648210"/>
            <a:ext cx="6896008" cy="307777"/>
          </a:xfrm>
          <a:prstGeom prst="rect">
            <a:avLst/>
          </a:prstGeom>
          <a:noFill/>
        </p:spPr>
        <p:txBody>
          <a:bodyPr wrap="square" rtlCol="0">
            <a:spAutoFit/>
          </a:bodyPr>
          <a:lstStyle/>
          <a:p>
            <a:r>
              <a:rPr lang="ru-RU" sz="1400" dirty="0"/>
              <a:t>Рисунок 4 – </a:t>
            </a:r>
            <a:r>
              <a:rPr lang="ru-RU" sz="1400" dirty="0" err="1"/>
              <a:t>Верхнеуровневая</a:t>
            </a:r>
            <a:r>
              <a:rPr lang="ru-RU" sz="1400" dirty="0"/>
              <a:t> архитектура системы с использованием Веб-приложения</a:t>
            </a:r>
          </a:p>
        </p:txBody>
      </p:sp>
      <p:sp>
        <p:nvSpPr>
          <p:cNvPr id="7" name="TextBox 6">
            <a:extLst>
              <a:ext uri="{FF2B5EF4-FFF2-40B4-BE49-F238E27FC236}">
                <a16:creationId xmlns:a16="http://schemas.microsoft.com/office/drawing/2014/main" id="{936B46E1-AA32-F7D5-3413-163C9C93EC83}"/>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2</a:t>
            </a:r>
          </a:p>
        </p:txBody>
      </p:sp>
      <p:pic>
        <p:nvPicPr>
          <p:cNvPr id="10" name="Рисунок 9" descr="Изображение выглядит как текст, диаграмма, План, снимок экрана&#10;&#10;Автоматически созданное описание">
            <a:extLst>
              <a:ext uri="{FF2B5EF4-FFF2-40B4-BE49-F238E27FC236}">
                <a16:creationId xmlns:a16="http://schemas.microsoft.com/office/drawing/2014/main" id="{711F4297-DC61-A94D-37EC-3C2E494F9C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2280" y="1466972"/>
            <a:ext cx="7935405" cy="2714409"/>
          </a:xfrm>
          <a:prstGeom prst="rect">
            <a:avLst/>
          </a:prstGeom>
          <a:noFill/>
          <a:ln>
            <a:noFill/>
          </a:ln>
        </p:spPr>
      </p:pic>
      <p:sp>
        <p:nvSpPr>
          <p:cNvPr id="8" name="Title 1">
            <a:extLst>
              <a:ext uri="{FF2B5EF4-FFF2-40B4-BE49-F238E27FC236}">
                <a16:creationId xmlns:a16="http://schemas.microsoft.com/office/drawing/2014/main" id="{8EC2BC62-3B07-E1DA-58C4-535F4F0F7C11}"/>
              </a:ext>
            </a:extLst>
          </p:cNvPr>
          <p:cNvSpPr>
            <a:spLocks noGrp="1"/>
          </p:cNvSpPr>
          <p:nvPr>
            <p:ph type="title"/>
          </p:nvPr>
        </p:nvSpPr>
        <p:spPr>
          <a:xfrm>
            <a:off x="303040" y="-924270"/>
            <a:ext cx="5965438" cy="1488969"/>
          </a:xfrm>
        </p:spPr>
        <p:txBody>
          <a:bodyPr>
            <a:normAutofit/>
          </a:bodyPr>
          <a:lstStyle/>
          <a:p>
            <a:r>
              <a:rPr lang="ru-RU" sz="2400" dirty="0">
                <a:solidFill>
                  <a:srgbClr val="000000"/>
                </a:solidFill>
              </a:rPr>
              <a:t>Предлагаемые способы запуска (3)</a:t>
            </a:r>
            <a:endParaRPr lang="en-US" sz="2400" dirty="0">
              <a:solidFill>
                <a:srgbClr val="000000"/>
              </a:solidFill>
            </a:endParaRPr>
          </a:p>
        </p:txBody>
      </p:sp>
    </p:spTree>
    <p:extLst>
      <p:ext uri="{BB962C8B-B14F-4D97-AF65-F5344CB8AC3E}">
        <p14:creationId xmlns:p14="http://schemas.microsoft.com/office/powerpoint/2010/main" val="1648523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53B43-B6E1-A659-F75A-1BA135BA13A7}"/>
              </a:ext>
            </a:extLst>
          </p:cNvPr>
          <p:cNvSpPr txBox="1"/>
          <p:nvPr/>
        </p:nvSpPr>
        <p:spPr>
          <a:xfrm>
            <a:off x="512064" y="749808"/>
            <a:ext cx="5660136" cy="369332"/>
          </a:xfrm>
          <a:prstGeom prst="rect">
            <a:avLst/>
          </a:prstGeom>
          <a:noFill/>
        </p:spPr>
        <p:txBody>
          <a:bodyPr wrap="square" rtlCol="0">
            <a:spAutoFit/>
          </a:bodyPr>
          <a:lstStyle/>
          <a:p>
            <a:r>
              <a:rPr lang="ru-RU" dirty="0"/>
              <a:t>Добавление запроса в очередь посредством API</a:t>
            </a:r>
          </a:p>
        </p:txBody>
      </p:sp>
      <p:sp>
        <p:nvSpPr>
          <p:cNvPr id="5" name="TextBox 4">
            <a:extLst>
              <a:ext uri="{FF2B5EF4-FFF2-40B4-BE49-F238E27FC236}">
                <a16:creationId xmlns:a16="http://schemas.microsoft.com/office/drawing/2014/main" id="{E6BCB95B-9014-A997-6052-F51581B89430}"/>
              </a:ext>
            </a:extLst>
          </p:cNvPr>
          <p:cNvSpPr txBox="1"/>
          <p:nvPr/>
        </p:nvSpPr>
        <p:spPr>
          <a:xfrm>
            <a:off x="512064" y="1365392"/>
            <a:ext cx="8449301" cy="2639441"/>
          </a:xfrm>
          <a:prstGeom prst="rect">
            <a:avLst/>
          </a:prstGeom>
          <a:noFill/>
        </p:spPr>
        <p:txBody>
          <a:bodyPr wrap="none" rtlCol="0">
            <a:spAutoFit/>
          </a:bodyPr>
          <a:lstStyle/>
          <a:p>
            <a:pPr marL="285750" indent="-285750">
              <a:lnSpc>
                <a:spcPct val="150000"/>
              </a:lnSpc>
              <a:buClr>
                <a:srgbClr val="0070C0"/>
              </a:buClr>
              <a:buSzPct val="110000"/>
              <a:buFont typeface="Calibri" panose="020F0502020204030204" pitchFamily="34" charset="0"/>
              <a:buChar char="+"/>
            </a:pPr>
            <a:r>
              <a:rPr lang="ru-RU" sz="1600" dirty="0">
                <a:solidFill>
                  <a:srgbClr val="000000"/>
                </a:solidFill>
              </a:rPr>
              <a:t>Нет необходимости использования дополнительных лицензий</a:t>
            </a:r>
          </a:p>
          <a:p>
            <a:pPr marL="285750" indent="-285750">
              <a:lnSpc>
                <a:spcPct val="150000"/>
              </a:lnSpc>
              <a:buClr>
                <a:srgbClr val="0070C0"/>
              </a:buClr>
              <a:buSzPct val="110000"/>
              <a:buFont typeface="Calibri" panose="020F0502020204030204" pitchFamily="34" charset="0"/>
              <a:buChar char="+"/>
            </a:pPr>
            <a:r>
              <a:rPr lang="ru-RU" sz="1600" dirty="0">
                <a:solidFill>
                  <a:srgbClr val="000000"/>
                </a:solidFill>
              </a:rPr>
              <a:t>Наличие возможности отслеживания актуального статуса заявки в любой момент времени</a:t>
            </a:r>
          </a:p>
          <a:p>
            <a:pPr marL="285750" indent="-285750">
              <a:lnSpc>
                <a:spcPct val="150000"/>
              </a:lnSpc>
              <a:buClr>
                <a:srgbClr val="0070C0"/>
              </a:buClr>
              <a:buSzPct val="110000"/>
              <a:buFont typeface="Calibri" panose="020F0502020204030204" pitchFamily="34" charset="0"/>
              <a:buChar char="+"/>
            </a:pPr>
            <a:r>
              <a:rPr lang="ru-RU" sz="1600" dirty="0">
                <a:solidFill>
                  <a:srgbClr val="000000"/>
                </a:solidFill>
              </a:rPr>
              <a:t>Возможность удаления заявок, находящихся в очереди, но еще не обработанных</a:t>
            </a:r>
          </a:p>
          <a:p>
            <a:pPr marL="285750" indent="-285750">
              <a:lnSpc>
                <a:spcPct val="150000"/>
              </a:lnSpc>
              <a:buClr>
                <a:srgbClr val="0070C0"/>
              </a:buClr>
              <a:buSzPct val="110000"/>
              <a:buFont typeface="Calibri" panose="020F0502020204030204" pitchFamily="34" charset="0"/>
              <a:buChar char="+"/>
            </a:pPr>
            <a:r>
              <a:rPr lang="ru-RU" sz="1600" dirty="0">
                <a:solidFill>
                  <a:srgbClr val="000000"/>
                </a:solidFill>
              </a:rPr>
              <a:t>Отслеживание состояния очереди заявок</a:t>
            </a:r>
          </a:p>
          <a:p>
            <a:pPr marL="285750" indent="-285750">
              <a:lnSpc>
                <a:spcPct val="150000"/>
              </a:lnSpc>
              <a:buClr>
                <a:srgbClr val="0070C0"/>
              </a:buClr>
              <a:buSzPct val="110000"/>
              <a:buFont typeface="Calibri" panose="020F0502020204030204" pitchFamily="34" charset="0"/>
              <a:buChar char="+"/>
            </a:pPr>
            <a:r>
              <a:rPr lang="ru-RU" sz="1600" dirty="0">
                <a:solidFill>
                  <a:srgbClr val="000000"/>
                </a:solidFill>
              </a:rPr>
              <a:t>Возможность валидации входных данных</a:t>
            </a:r>
          </a:p>
          <a:p>
            <a:pPr marL="285750" indent="-285750">
              <a:lnSpc>
                <a:spcPct val="150000"/>
              </a:lnSpc>
              <a:buClr>
                <a:srgbClr val="0070C0"/>
              </a:buClr>
              <a:buSzPct val="110000"/>
              <a:buFont typeface="Calibri" panose="020F0502020204030204" pitchFamily="34" charset="0"/>
              <a:buChar char="+"/>
            </a:pPr>
            <a:endParaRPr lang="ru-RU" sz="1600" dirty="0">
              <a:solidFill>
                <a:srgbClr val="000000"/>
              </a:solidFill>
            </a:endParaRPr>
          </a:p>
          <a:p>
            <a:pPr marL="285750" indent="-285750">
              <a:lnSpc>
                <a:spcPct val="150000"/>
              </a:lnSpc>
              <a:buClr>
                <a:schemeClr val="accent1"/>
              </a:buClr>
              <a:buSzPct val="110000"/>
              <a:buFont typeface="Calibri" panose="020F0502020204030204" pitchFamily="34" charset="0"/>
              <a:buChar char="-"/>
            </a:pPr>
            <a:r>
              <a:rPr lang="ru-RU" sz="1600" dirty="0">
                <a:solidFill>
                  <a:srgbClr val="000000"/>
                </a:solidFill>
              </a:rPr>
              <a:t>Более сложная реализация </a:t>
            </a:r>
          </a:p>
        </p:txBody>
      </p:sp>
      <p:sp>
        <p:nvSpPr>
          <p:cNvPr id="6" name="TextBox 5">
            <a:extLst>
              <a:ext uri="{FF2B5EF4-FFF2-40B4-BE49-F238E27FC236}">
                <a16:creationId xmlns:a16="http://schemas.microsoft.com/office/drawing/2014/main" id="{51E90050-74DA-C223-458B-7E37862CE14C}"/>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3</a:t>
            </a:r>
          </a:p>
        </p:txBody>
      </p:sp>
      <p:sp>
        <p:nvSpPr>
          <p:cNvPr id="4" name="Title 1">
            <a:extLst>
              <a:ext uri="{FF2B5EF4-FFF2-40B4-BE49-F238E27FC236}">
                <a16:creationId xmlns:a16="http://schemas.microsoft.com/office/drawing/2014/main" id="{6D4D1B2F-85A9-DEFF-79E0-35360B203C1E}"/>
              </a:ext>
            </a:extLst>
          </p:cNvPr>
          <p:cNvSpPr txBox="1">
            <a:spLocks/>
          </p:cNvSpPr>
          <p:nvPr/>
        </p:nvSpPr>
        <p:spPr>
          <a:xfrm>
            <a:off x="303040" y="-924270"/>
            <a:ext cx="5965438" cy="1488969"/>
          </a:xfrm>
          <a:prstGeom prst="rect">
            <a:avLst/>
          </a:prstGeom>
        </p:spPr>
        <p:txBody>
          <a:bodyPr vert="horz" lIns="91440" tIns="45720" rIns="91440" bIns="45720" rtlCol="0" anchor="b">
            <a:normAutofit/>
          </a:bodyPr>
          <a:lstStyle>
            <a:lvl1pPr algn="l" defTabSz="457200" rtl="0" eaLnBrk="1" latinLnBrk="0" hangingPunct="1">
              <a:spcBef>
                <a:spcPct val="0"/>
              </a:spcBef>
              <a:buNone/>
              <a:defRPr sz="3200" b="0" i="0" kern="1200" baseline="0">
                <a:solidFill>
                  <a:schemeClr val="tx1"/>
                </a:solidFill>
                <a:latin typeface="+mj-lt"/>
                <a:ea typeface="+mj-ea"/>
                <a:cs typeface="+mj-cs"/>
              </a:defRPr>
            </a:lvl1pPr>
          </a:lstStyle>
          <a:p>
            <a:r>
              <a:rPr lang="ru-RU" sz="2400" dirty="0">
                <a:solidFill>
                  <a:srgbClr val="000000"/>
                </a:solidFill>
              </a:rPr>
              <a:t>Предлагаемые способы запуска (4)</a:t>
            </a:r>
            <a:endParaRPr lang="en-US" sz="2400" dirty="0">
              <a:solidFill>
                <a:srgbClr val="000000"/>
              </a:solidFill>
            </a:endParaRPr>
          </a:p>
        </p:txBody>
      </p:sp>
    </p:spTree>
    <p:extLst>
      <p:ext uri="{BB962C8B-B14F-4D97-AF65-F5344CB8AC3E}">
        <p14:creationId xmlns:p14="http://schemas.microsoft.com/office/powerpoint/2010/main" val="305322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39" y="-920617"/>
            <a:ext cx="5965438" cy="1488969"/>
          </a:xfrm>
        </p:spPr>
        <p:txBody>
          <a:bodyPr>
            <a:normAutofit/>
          </a:bodyPr>
          <a:lstStyle/>
          <a:p>
            <a:r>
              <a:rPr lang="ru-RU" sz="2400" dirty="0">
                <a:solidFill>
                  <a:srgbClr val="000000"/>
                </a:solidFill>
              </a:rPr>
              <a:t>Реализованная система</a:t>
            </a:r>
            <a:endParaRPr lang="en-US" sz="2400" dirty="0">
              <a:solidFill>
                <a:srgbClr val="000000"/>
              </a:solidFill>
            </a:endParaRPr>
          </a:p>
        </p:txBody>
      </p:sp>
      <p:sp>
        <p:nvSpPr>
          <p:cNvPr id="3" name="Text Placeholder 2"/>
          <p:cNvSpPr>
            <a:spLocks noGrp="1"/>
          </p:cNvSpPr>
          <p:nvPr>
            <p:ph type="body" sz="quarter" idx="10"/>
          </p:nvPr>
        </p:nvSpPr>
        <p:spPr>
          <a:xfrm>
            <a:off x="261339" y="593495"/>
            <a:ext cx="8151421" cy="974048"/>
          </a:xfrm>
        </p:spPr>
        <p:txBody>
          <a:bodyPr>
            <a:noAutofit/>
          </a:bodyPr>
          <a:lstStyle/>
          <a:p>
            <a:r>
              <a:rPr lang="ru-RU" dirty="0">
                <a:solidFill>
                  <a:srgbClr val="000000"/>
                </a:solidFill>
              </a:rPr>
              <a:t>На основе разработанного алгоритма был реализован программный робот, взаимодействующий с тремя целевыми системами. Также было реализовано веб-приложение, позволяющее создавать заявки в очереди, тем самым запускать программного робота</a:t>
            </a:r>
            <a:br>
              <a:rPr lang="ru-RU" dirty="0">
                <a:solidFill>
                  <a:srgbClr val="000000"/>
                </a:solidFill>
                <a:latin typeface="Times New Roman" panose="02020603050405020304" pitchFamily="18" charset="0"/>
              </a:rPr>
            </a:br>
            <a:endParaRPr lang="en-US" dirty="0">
              <a:solidFill>
                <a:srgbClr val="000000"/>
              </a:solidFill>
            </a:endParaRPr>
          </a:p>
        </p:txBody>
      </p:sp>
      <p:sp>
        <p:nvSpPr>
          <p:cNvPr id="9" name="TextBox 8">
            <a:extLst>
              <a:ext uri="{FF2B5EF4-FFF2-40B4-BE49-F238E27FC236}">
                <a16:creationId xmlns:a16="http://schemas.microsoft.com/office/drawing/2014/main" id="{F091B889-F38B-F22A-7677-9EE844977964}"/>
              </a:ext>
            </a:extLst>
          </p:cNvPr>
          <p:cNvSpPr txBox="1"/>
          <p:nvPr/>
        </p:nvSpPr>
        <p:spPr>
          <a:xfrm>
            <a:off x="2070463" y="4747830"/>
            <a:ext cx="5003074" cy="307777"/>
          </a:xfrm>
          <a:prstGeom prst="rect">
            <a:avLst/>
          </a:prstGeom>
          <a:noFill/>
        </p:spPr>
        <p:txBody>
          <a:bodyPr wrap="square">
            <a:spAutoFit/>
          </a:bodyPr>
          <a:lstStyle/>
          <a:p>
            <a:pPr algn="ctr"/>
            <a:r>
              <a:rPr lang="ru-RU" sz="1400" dirty="0"/>
              <a:t>Рисунок 5 – </a:t>
            </a:r>
            <a:r>
              <a:rPr lang="ru-RU" sz="1400" kern="0" dirty="0">
                <a:effectLst/>
                <a:ea typeface="Times New Roman" panose="02020603050405020304" pitchFamily="18" charset="0"/>
              </a:rPr>
              <a:t>Создание заявки на обработку</a:t>
            </a:r>
            <a:endParaRPr lang="ru-RU" sz="1400" dirty="0"/>
          </a:p>
        </p:txBody>
      </p:sp>
      <p:pic>
        <p:nvPicPr>
          <p:cNvPr id="6" name="Рисунок 5" descr="Изображение выглядит как текст, снимок экрана, Шрифт, программное обеспечение&#10;&#10;Автоматически созданное описание">
            <a:extLst>
              <a:ext uri="{FF2B5EF4-FFF2-40B4-BE49-F238E27FC236}">
                <a16:creationId xmlns:a16="http://schemas.microsoft.com/office/drawing/2014/main" id="{C4F25D21-1A6E-91BA-C107-F53DD5244DCE}"/>
              </a:ext>
            </a:extLst>
          </p:cNvPr>
          <p:cNvPicPr>
            <a:picLocks noChangeAspect="1"/>
          </p:cNvPicPr>
          <p:nvPr/>
        </p:nvPicPr>
        <p:blipFill>
          <a:blip r:embed="rId3"/>
          <a:stretch>
            <a:fillRect/>
          </a:stretch>
        </p:blipFill>
        <p:spPr>
          <a:xfrm>
            <a:off x="1805437" y="1559914"/>
            <a:ext cx="5533125" cy="3217553"/>
          </a:xfrm>
          <a:prstGeom prst="rect">
            <a:avLst/>
          </a:prstGeom>
        </p:spPr>
      </p:pic>
      <p:sp>
        <p:nvSpPr>
          <p:cNvPr id="7" name="TextBox 6">
            <a:extLst>
              <a:ext uri="{FF2B5EF4-FFF2-40B4-BE49-F238E27FC236}">
                <a16:creationId xmlns:a16="http://schemas.microsoft.com/office/drawing/2014/main" id="{02CA3A3B-658E-CD3F-A458-8442A1C96C7A}"/>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4</a:t>
            </a:r>
          </a:p>
        </p:txBody>
      </p:sp>
    </p:spTree>
    <p:extLst>
      <p:ext uri="{BB962C8B-B14F-4D97-AF65-F5344CB8AC3E}">
        <p14:creationId xmlns:p14="http://schemas.microsoft.com/office/powerpoint/2010/main" val="189968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39" y="-920617"/>
            <a:ext cx="5965438" cy="1488969"/>
          </a:xfrm>
        </p:spPr>
        <p:txBody>
          <a:bodyPr>
            <a:normAutofit/>
          </a:bodyPr>
          <a:lstStyle/>
          <a:p>
            <a:r>
              <a:rPr lang="ru-RU" sz="2400" dirty="0">
                <a:solidFill>
                  <a:srgbClr val="000000"/>
                </a:solidFill>
              </a:rPr>
              <a:t>Реализованная система (2)</a:t>
            </a:r>
            <a:endParaRPr lang="en-US" sz="2400" dirty="0">
              <a:solidFill>
                <a:srgbClr val="000000"/>
              </a:solidFill>
            </a:endParaRPr>
          </a:p>
        </p:txBody>
      </p:sp>
      <p:sp>
        <p:nvSpPr>
          <p:cNvPr id="9" name="TextBox 8">
            <a:extLst>
              <a:ext uri="{FF2B5EF4-FFF2-40B4-BE49-F238E27FC236}">
                <a16:creationId xmlns:a16="http://schemas.microsoft.com/office/drawing/2014/main" id="{F091B889-F38B-F22A-7677-9EE844977964}"/>
              </a:ext>
            </a:extLst>
          </p:cNvPr>
          <p:cNvSpPr txBox="1"/>
          <p:nvPr/>
        </p:nvSpPr>
        <p:spPr>
          <a:xfrm>
            <a:off x="2070463" y="4747830"/>
            <a:ext cx="5003074" cy="307777"/>
          </a:xfrm>
          <a:prstGeom prst="rect">
            <a:avLst/>
          </a:prstGeom>
          <a:noFill/>
        </p:spPr>
        <p:txBody>
          <a:bodyPr wrap="square">
            <a:spAutoFit/>
          </a:bodyPr>
          <a:lstStyle/>
          <a:p>
            <a:pPr algn="ctr"/>
            <a:r>
              <a:rPr lang="ru-RU" sz="1400" dirty="0"/>
              <a:t>Рисунок 6 – </a:t>
            </a:r>
            <a:r>
              <a:rPr lang="ru-RU" sz="1400" kern="0" dirty="0">
                <a:effectLst/>
                <a:ea typeface="Times New Roman" panose="02020603050405020304" pitchFamily="18" charset="0"/>
              </a:rPr>
              <a:t>Заявки в конечных статусах </a:t>
            </a:r>
            <a:endParaRPr lang="ru-RU" sz="1400" dirty="0"/>
          </a:p>
        </p:txBody>
      </p:sp>
      <p:sp>
        <p:nvSpPr>
          <p:cNvPr id="7" name="TextBox 6">
            <a:extLst>
              <a:ext uri="{FF2B5EF4-FFF2-40B4-BE49-F238E27FC236}">
                <a16:creationId xmlns:a16="http://schemas.microsoft.com/office/drawing/2014/main" id="{02CA3A3B-658E-CD3F-A458-8442A1C96C7A}"/>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5</a:t>
            </a:r>
          </a:p>
        </p:txBody>
      </p:sp>
      <p:pic>
        <p:nvPicPr>
          <p:cNvPr id="8" name="Рисунок 7" descr="Изображение выглядит как текст, снимок экрана, число, Шрифт&#10;&#10;Автоматически созданное описание">
            <a:extLst>
              <a:ext uri="{FF2B5EF4-FFF2-40B4-BE49-F238E27FC236}">
                <a16:creationId xmlns:a16="http://schemas.microsoft.com/office/drawing/2014/main" id="{E6F941E1-805F-2E15-66A8-8DD705940337}"/>
              </a:ext>
            </a:extLst>
          </p:cNvPr>
          <p:cNvPicPr>
            <a:picLocks noChangeAspect="1"/>
          </p:cNvPicPr>
          <p:nvPr/>
        </p:nvPicPr>
        <p:blipFill rotWithShape="1">
          <a:blip r:embed="rId3"/>
          <a:srcRect l="11400" r="12449"/>
          <a:stretch/>
        </p:blipFill>
        <p:spPr bwMode="auto">
          <a:xfrm>
            <a:off x="1255506" y="675518"/>
            <a:ext cx="6632987" cy="3618776"/>
          </a:xfrm>
          <a:prstGeom prst="rect">
            <a:avLst/>
          </a:prstGeom>
          <a:noFill/>
          <a:ln w="9525" cap="flat" cmpd="sng" algn="ctr">
            <a:solidFill>
              <a:schemeClr val="bg1"/>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9318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39" y="-920617"/>
            <a:ext cx="5965438" cy="1488969"/>
          </a:xfrm>
        </p:spPr>
        <p:txBody>
          <a:bodyPr>
            <a:normAutofit/>
          </a:bodyPr>
          <a:lstStyle/>
          <a:p>
            <a:r>
              <a:rPr lang="ru-RU" sz="2400" dirty="0">
                <a:solidFill>
                  <a:srgbClr val="000000"/>
                </a:solidFill>
              </a:rPr>
              <a:t>Реализованная система (3)</a:t>
            </a:r>
            <a:endParaRPr lang="en-US" sz="2400" dirty="0">
              <a:solidFill>
                <a:srgbClr val="000000"/>
              </a:solidFill>
            </a:endParaRPr>
          </a:p>
        </p:txBody>
      </p:sp>
      <p:sp>
        <p:nvSpPr>
          <p:cNvPr id="9" name="TextBox 8">
            <a:extLst>
              <a:ext uri="{FF2B5EF4-FFF2-40B4-BE49-F238E27FC236}">
                <a16:creationId xmlns:a16="http://schemas.microsoft.com/office/drawing/2014/main" id="{F091B889-F38B-F22A-7677-9EE844977964}"/>
              </a:ext>
            </a:extLst>
          </p:cNvPr>
          <p:cNvSpPr txBox="1"/>
          <p:nvPr/>
        </p:nvSpPr>
        <p:spPr>
          <a:xfrm>
            <a:off x="2070463" y="4747830"/>
            <a:ext cx="5003074" cy="307777"/>
          </a:xfrm>
          <a:prstGeom prst="rect">
            <a:avLst/>
          </a:prstGeom>
          <a:noFill/>
        </p:spPr>
        <p:txBody>
          <a:bodyPr wrap="square">
            <a:spAutoFit/>
          </a:bodyPr>
          <a:lstStyle/>
          <a:p>
            <a:pPr algn="ctr"/>
            <a:r>
              <a:rPr lang="ru-RU" sz="1400" dirty="0"/>
              <a:t>Рисунок 7 – </a:t>
            </a:r>
            <a:r>
              <a:rPr lang="ru-RU" sz="1400" kern="0" dirty="0">
                <a:effectLst/>
                <a:ea typeface="Times New Roman" panose="02020603050405020304" pitchFamily="18" charset="0"/>
              </a:rPr>
              <a:t>Интерфейс общей очереди заявок</a:t>
            </a:r>
            <a:endParaRPr lang="ru-RU" sz="1400" dirty="0"/>
          </a:p>
        </p:txBody>
      </p:sp>
      <p:sp>
        <p:nvSpPr>
          <p:cNvPr id="7" name="TextBox 6">
            <a:extLst>
              <a:ext uri="{FF2B5EF4-FFF2-40B4-BE49-F238E27FC236}">
                <a16:creationId xmlns:a16="http://schemas.microsoft.com/office/drawing/2014/main" id="{02CA3A3B-658E-CD3F-A458-8442A1C96C7A}"/>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6</a:t>
            </a:r>
          </a:p>
        </p:txBody>
      </p:sp>
      <p:pic>
        <p:nvPicPr>
          <p:cNvPr id="5" name="Рисунок 4">
            <a:extLst>
              <a:ext uri="{FF2B5EF4-FFF2-40B4-BE49-F238E27FC236}">
                <a16:creationId xmlns:a16="http://schemas.microsoft.com/office/drawing/2014/main" id="{48166800-1AB2-64A8-5441-F44440EC71C5}"/>
              </a:ext>
            </a:extLst>
          </p:cNvPr>
          <p:cNvPicPr>
            <a:picLocks noChangeAspect="1"/>
          </p:cNvPicPr>
          <p:nvPr/>
        </p:nvPicPr>
        <p:blipFill>
          <a:blip r:embed="rId3"/>
          <a:stretch>
            <a:fillRect/>
          </a:stretch>
        </p:blipFill>
        <p:spPr>
          <a:xfrm>
            <a:off x="2116936" y="568352"/>
            <a:ext cx="4910128" cy="4191734"/>
          </a:xfrm>
          <a:prstGeom prst="rect">
            <a:avLst/>
          </a:prstGeom>
        </p:spPr>
      </p:pic>
    </p:spTree>
    <p:extLst>
      <p:ext uri="{BB962C8B-B14F-4D97-AF65-F5344CB8AC3E}">
        <p14:creationId xmlns:p14="http://schemas.microsoft.com/office/powerpoint/2010/main" val="3326697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45" y="-920617"/>
            <a:ext cx="5965438" cy="1488969"/>
          </a:xfrm>
        </p:spPr>
        <p:txBody>
          <a:bodyPr>
            <a:normAutofit/>
          </a:bodyPr>
          <a:lstStyle/>
          <a:p>
            <a:r>
              <a:rPr lang="ru-RU" sz="2400" dirty="0">
                <a:solidFill>
                  <a:srgbClr val="000000"/>
                </a:solidFill>
              </a:rPr>
              <a:t>Результаты</a:t>
            </a:r>
            <a:endParaRPr lang="en-US" sz="2400" dirty="0">
              <a:solidFill>
                <a:srgbClr val="000000"/>
              </a:solidFill>
            </a:endParaRPr>
          </a:p>
        </p:txBody>
      </p:sp>
      <p:sp>
        <p:nvSpPr>
          <p:cNvPr id="3" name="TextBox 2">
            <a:extLst>
              <a:ext uri="{FF2B5EF4-FFF2-40B4-BE49-F238E27FC236}">
                <a16:creationId xmlns:a16="http://schemas.microsoft.com/office/drawing/2014/main" id="{364C2D2D-0142-4B82-72CE-FF6FF962E043}"/>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7</a:t>
            </a:r>
          </a:p>
        </p:txBody>
      </p:sp>
      <p:graphicFrame>
        <p:nvGraphicFramePr>
          <p:cNvPr id="8" name="Диаграмма 7">
            <a:extLst>
              <a:ext uri="{FF2B5EF4-FFF2-40B4-BE49-F238E27FC236}">
                <a16:creationId xmlns:a16="http://schemas.microsoft.com/office/drawing/2014/main" id="{F2D394D8-C479-4C5E-BA3F-0A10B0954CAC}"/>
              </a:ext>
            </a:extLst>
          </p:cNvPr>
          <p:cNvGraphicFramePr/>
          <p:nvPr>
            <p:extLst>
              <p:ext uri="{D42A27DB-BD31-4B8C-83A1-F6EECF244321}">
                <p14:modId xmlns:p14="http://schemas.microsoft.com/office/powerpoint/2010/main" val="2516964091"/>
              </p:ext>
            </p:extLst>
          </p:nvPr>
        </p:nvGraphicFramePr>
        <p:xfrm>
          <a:off x="4670474" y="1617784"/>
          <a:ext cx="4473526" cy="30838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Диаграмма 4">
            <a:extLst>
              <a:ext uri="{FF2B5EF4-FFF2-40B4-BE49-F238E27FC236}">
                <a16:creationId xmlns:a16="http://schemas.microsoft.com/office/drawing/2014/main" id="{C2474BE3-9161-21B7-EB9E-D05EC762F890}"/>
              </a:ext>
            </a:extLst>
          </p:cNvPr>
          <p:cNvGraphicFramePr>
            <a:graphicFrameLocks/>
          </p:cNvGraphicFramePr>
          <p:nvPr>
            <p:extLst>
              <p:ext uri="{D42A27DB-BD31-4B8C-83A1-F6EECF244321}">
                <p14:modId xmlns:p14="http://schemas.microsoft.com/office/powerpoint/2010/main" val="1811713690"/>
              </p:ext>
            </p:extLst>
          </p:nvPr>
        </p:nvGraphicFramePr>
        <p:xfrm>
          <a:off x="-98473" y="714814"/>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9495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45" y="-920617"/>
            <a:ext cx="5965438" cy="1488969"/>
          </a:xfrm>
        </p:spPr>
        <p:txBody>
          <a:bodyPr/>
          <a:lstStyle/>
          <a:p>
            <a:r>
              <a:rPr lang="ru-RU" dirty="0">
                <a:solidFill>
                  <a:srgbClr val="000000"/>
                </a:solidFill>
              </a:rPr>
              <a:t>Результаты и выводы</a:t>
            </a:r>
            <a:endParaRPr lang="en-US" dirty="0">
              <a:solidFill>
                <a:srgbClr val="000000"/>
              </a:solidFill>
            </a:endParaRPr>
          </a:p>
        </p:txBody>
      </p:sp>
      <p:sp>
        <p:nvSpPr>
          <p:cNvPr id="3" name="Text Placeholder 2"/>
          <p:cNvSpPr>
            <a:spLocks noGrp="1"/>
          </p:cNvSpPr>
          <p:nvPr>
            <p:ph type="body" sz="quarter" idx="10"/>
          </p:nvPr>
        </p:nvSpPr>
        <p:spPr>
          <a:xfrm>
            <a:off x="348745" y="906886"/>
            <a:ext cx="8151421" cy="2816028"/>
          </a:xfrm>
        </p:spPr>
        <p:txBody>
          <a:bodyPr>
            <a:noAutofit/>
          </a:bodyPr>
          <a:lstStyle/>
          <a:p>
            <a:pPr marL="285750" indent="-285750">
              <a:lnSpc>
                <a:spcPct val="125000"/>
              </a:lnSpc>
              <a:buClr>
                <a:srgbClr val="1946BA"/>
              </a:buClr>
              <a:buFont typeface="Arial" panose="020B0604020202020204" pitchFamily="34" charset="0"/>
              <a:buChar char="•"/>
            </a:pPr>
            <a:r>
              <a:rPr lang="ru-RU" dirty="0">
                <a:solidFill>
                  <a:srgbClr val="000000"/>
                </a:solidFill>
              </a:rPr>
              <a:t>Разработан и реализован алгоритм загрузки графиков лизинговых платежей, взаимодействующий с тремя системами. </a:t>
            </a:r>
          </a:p>
          <a:p>
            <a:pPr marL="285750" indent="-285750">
              <a:lnSpc>
                <a:spcPct val="125000"/>
              </a:lnSpc>
              <a:buClr>
                <a:srgbClr val="1946BA"/>
              </a:buClr>
              <a:buFont typeface="Arial" panose="020B0604020202020204" pitchFamily="34" charset="0"/>
              <a:buChar char="•"/>
            </a:pPr>
            <a:r>
              <a:rPr lang="ru-RU" dirty="0">
                <a:solidFill>
                  <a:srgbClr val="000000"/>
                </a:solidFill>
              </a:rPr>
              <a:t>Предложен и реализован способ запуска несопровождаемых программных роботов, не имеющий недостатков стандартных способов запуска. </a:t>
            </a:r>
          </a:p>
          <a:p>
            <a:pPr marL="285750" indent="-285750">
              <a:lnSpc>
                <a:spcPct val="125000"/>
              </a:lnSpc>
              <a:buClr>
                <a:srgbClr val="1946BA"/>
              </a:buClr>
              <a:buFont typeface="Arial" panose="020B0604020202020204" pitchFamily="34" charset="0"/>
              <a:buChar char="•"/>
            </a:pPr>
            <a:r>
              <a:rPr lang="ru-RU" dirty="0">
                <a:solidFill>
                  <a:srgbClr val="000000"/>
                </a:solidFill>
              </a:rPr>
              <a:t>Реализованная система позволила сократить трудозатраты сотрудников на загрузку графиков лизинговых платежей в 13,75 раза, тем самым сэкономив 636 человеко-часов рабочего времени за 10 месяцев использования системы в промышленной эксплуатации. </a:t>
            </a:r>
            <a:endParaRPr lang="en-US" dirty="0">
              <a:solidFill>
                <a:srgbClr val="000000"/>
              </a:solidFill>
            </a:endParaRPr>
          </a:p>
          <a:p>
            <a:pPr marL="285750" indent="-285750">
              <a:lnSpc>
                <a:spcPct val="125000"/>
              </a:lnSpc>
              <a:buClr>
                <a:srgbClr val="1946BA"/>
              </a:buClr>
              <a:buFont typeface="Arial" panose="020B0604020202020204" pitchFamily="34" charset="0"/>
              <a:buChar char="•"/>
            </a:pPr>
            <a:r>
              <a:rPr lang="ru-RU" dirty="0">
                <a:solidFill>
                  <a:srgbClr val="000000"/>
                </a:solidFill>
              </a:rPr>
              <a:t>Внедрение системы позволило избавиться от человеческого фактора, а именно от ошибок при копировании данных между системами</a:t>
            </a:r>
            <a:br>
              <a:rPr lang="ru-RU" dirty="0">
                <a:solidFill>
                  <a:srgbClr val="000000"/>
                </a:solidFill>
              </a:rPr>
            </a:br>
            <a:br>
              <a:rPr lang="ru-RU" dirty="0">
                <a:solidFill>
                  <a:srgbClr val="000000"/>
                </a:solidFill>
              </a:rPr>
            </a:br>
            <a:br>
              <a:rPr lang="ru-RU" dirty="0">
                <a:solidFill>
                  <a:srgbClr val="000000"/>
                </a:solidFill>
              </a:rPr>
            </a:br>
            <a:r>
              <a:rPr lang="ru-RU" dirty="0">
                <a:solidFill>
                  <a:srgbClr val="000000"/>
                </a:solidFill>
              </a:rPr>
              <a:t> </a:t>
            </a:r>
            <a:endParaRPr lang="en-US" dirty="0">
              <a:solidFill>
                <a:srgbClr val="000000"/>
              </a:solidFill>
            </a:endParaRPr>
          </a:p>
        </p:txBody>
      </p:sp>
      <p:sp>
        <p:nvSpPr>
          <p:cNvPr id="5" name="TextBox 4">
            <a:extLst>
              <a:ext uri="{FF2B5EF4-FFF2-40B4-BE49-F238E27FC236}">
                <a16:creationId xmlns:a16="http://schemas.microsoft.com/office/drawing/2014/main" id="{5285791D-C92E-7182-8835-78D3404F4F62}"/>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8</a:t>
            </a:r>
          </a:p>
        </p:txBody>
      </p:sp>
    </p:spTree>
    <p:extLst>
      <p:ext uri="{BB962C8B-B14F-4D97-AF65-F5344CB8AC3E}">
        <p14:creationId xmlns:p14="http://schemas.microsoft.com/office/powerpoint/2010/main" val="4271448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39" y="-920617"/>
            <a:ext cx="5965438" cy="1488969"/>
          </a:xfrm>
        </p:spPr>
        <p:txBody>
          <a:bodyPr>
            <a:normAutofit/>
          </a:bodyPr>
          <a:lstStyle/>
          <a:p>
            <a:r>
              <a:rPr lang="ru-RU" sz="2400" dirty="0">
                <a:solidFill>
                  <a:srgbClr val="000000"/>
                </a:solidFill>
              </a:rPr>
              <a:t>Апробация </a:t>
            </a:r>
            <a:endParaRPr lang="en-US" sz="2400" dirty="0">
              <a:solidFill>
                <a:srgbClr val="000000"/>
              </a:solidFill>
            </a:endParaRPr>
          </a:p>
        </p:txBody>
      </p:sp>
      <p:sp>
        <p:nvSpPr>
          <p:cNvPr id="7" name="TextBox 6">
            <a:extLst>
              <a:ext uri="{FF2B5EF4-FFF2-40B4-BE49-F238E27FC236}">
                <a16:creationId xmlns:a16="http://schemas.microsoft.com/office/drawing/2014/main" id="{02CA3A3B-658E-CD3F-A458-8442A1C96C7A}"/>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9</a:t>
            </a:r>
          </a:p>
        </p:txBody>
      </p:sp>
      <p:pic>
        <p:nvPicPr>
          <p:cNvPr id="8" name="Рисунок 7" descr="Изображение выглядит как текст, письмо, снимок экрана, Шрифт&#10;&#10;Автоматически созданное описание">
            <a:extLst>
              <a:ext uri="{FF2B5EF4-FFF2-40B4-BE49-F238E27FC236}">
                <a16:creationId xmlns:a16="http://schemas.microsoft.com/office/drawing/2014/main" id="{B6C130C6-54F1-1B66-A9B1-95D1698C30D6}"/>
              </a:ext>
            </a:extLst>
          </p:cNvPr>
          <p:cNvPicPr>
            <a:picLocks noChangeAspect="1"/>
          </p:cNvPicPr>
          <p:nvPr/>
        </p:nvPicPr>
        <p:blipFill>
          <a:blip r:embed="rId3"/>
          <a:stretch>
            <a:fillRect/>
          </a:stretch>
        </p:blipFill>
        <p:spPr>
          <a:xfrm>
            <a:off x="5146597" y="731409"/>
            <a:ext cx="3578017" cy="4206351"/>
          </a:xfrm>
          <a:prstGeom prst="rect">
            <a:avLst/>
          </a:prstGeom>
        </p:spPr>
      </p:pic>
      <p:sp>
        <p:nvSpPr>
          <p:cNvPr id="10" name="TextBox 9">
            <a:extLst>
              <a:ext uri="{FF2B5EF4-FFF2-40B4-BE49-F238E27FC236}">
                <a16:creationId xmlns:a16="http://schemas.microsoft.com/office/drawing/2014/main" id="{099F6233-DBAF-B820-1B50-0A7295EF218A}"/>
              </a:ext>
            </a:extLst>
          </p:cNvPr>
          <p:cNvSpPr txBox="1"/>
          <p:nvPr/>
        </p:nvSpPr>
        <p:spPr>
          <a:xfrm>
            <a:off x="4434068" y="4881190"/>
            <a:ext cx="5003074" cy="307777"/>
          </a:xfrm>
          <a:prstGeom prst="rect">
            <a:avLst/>
          </a:prstGeom>
          <a:noFill/>
        </p:spPr>
        <p:txBody>
          <a:bodyPr wrap="square">
            <a:spAutoFit/>
          </a:bodyPr>
          <a:lstStyle/>
          <a:p>
            <a:pPr algn="ctr"/>
            <a:r>
              <a:rPr lang="ru-RU" sz="1400" dirty="0"/>
              <a:t>Рисунок 8 – </a:t>
            </a:r>
            <a:r>
              <a:rPr lang="ru-RU" sz="1400" kern="0" dirty="0">
                <a:effectLst/>
                <a:ea typeface="Times New Roman" panose="02020603050405020304" pitchFamily="18" charset="0"/>
              </a:rPr>
              <a:t>Акт внедрения разработанной системы </a:t>
            </a:r>
            <a:endParaRPr lang="ru-RU" sz="1400" dirty="0"/>
          </a:p>
        </p:txBody>
      </p:sp>
      <p:sp>
        <p:nvSpPr>
          <p:cNvPr id="4" name="TextBox 3">
            <a:extLst>
              <a:ext uri="{FF2B5EF4-FFF2-40B4-BE49-F238E27FC236}">
                <a16:creationId xmlns:a16="http://schemas.microsoft.com/office/drawing/2014/main" id="{D00A308A-894E-808F-E03A-E0E042AA8588}"/>
              </a:ext>
            </a:extLst>
          </p:cNvPr>
          <p:cNvSpPr txBox="1"/>
          <p:nvPr/>
        </p:nvSpPr>
        <p:spPr>
          <a:xfrm>
            <a:off x="261339" y="997400"/>
            <a:ext cx="7653528" cy="3046988"/>
          </a:xfrm>
          <a:prstGeom prst="rect">
            <a:avLst/>
          </a:prstGeom>
          <a:noFill/>
        </p:spPr>
        <p:txBody>
          <a:bodyPr wrap="square" rtlCol="0">
            <a:spAutoFit/>
          </a:bodyPr>
          <a:lstStyle/>
          <a:p>
            <a:pPr marL="285750" indent="-285750">
              <a:buClr>
                <a:srgbClr val="1946BA"/>
              </a:buClr>
              <a:buFont typeface="Arial" panose="020B0604020202020204" pitchFamily="34" charset="0"/>
              <a:buChar char="•"/>
            </a:pPr>
            <a:r>
              <a:rPr lang="ru-RU" sz="1600" dirty="0"/>
              <a:t>Доклад "Исследование и разработка способов </a:t>
            </a:r>
            <a:br>
              <a:rPr lang="ru-RU" sz="1600" dirty="0"/>
            </a:br>
            <a:r>
              <a:rPr lang="ru-RU" sz="1600" dirty="0"/>
              <a:t>запуска несопровождаемых программных роботов" </a:t>
            </a:r>
            <a:br>
              <a:rPr lang="ru-RU" sz="1600" dirty="0"/>
            </a:br>
            <a:r>
              <a:rPr lang="ru-RU" sz="1600" dirty="0"/>
              <a:t>на XII Конгрессе молодых ученых ИТМО </a:t>
            </a:r>
            <a:br>
              <a:rPr lang="ru-RU" sz="1600" dirty="0"/>
            </a:br>
            <a:r>
              <a:rPr lang="ru-RU" sz="1600" dirty="0"/>
              <a:t>(апрель 2023)</a:t>
            </a:r>
          </a:p>
          <a:p>
            <a:pPr>
              <a:buClr>
                <a:srgbClr val="1946BA"/>
              </a:buClr>
            </a:pPr>
            <a:endParaRPr lang="ru-RU" sz="1600" dirty="0"/>
          </a:p>
          <a:p>
            <a:pPr marL="285750" indent="-285750">
              <a:buClr>
                <a:srgbClr val="1946BA"/>
              </a:buClr>
              <a:buFont typeface="Arial" panose="020B0604020202020204" pitchFamily="34" charset="0"/>
              <a:buChar char="•"/>
            </a:pPr>
            <a:r>
              <a:rPr lang="ru-RU" sz="1600" dirty="0"/>
              <a:t>Авраменко А.Д. Исследование и разработка </a:t>
            </a:r>
            <a:br>
              <a:rPr lang="ru-RU" sz="1600" dirty="0"/>
            </a:br>
            <a:r>
              <a:rPr lang="ru-RU" sz="1600" dirty="0"/>
              <a:t>способов запуска несопровождаемых </a:t>
            </a:r>
            <a:br>
              <a:rPr lang="ru-RU" sz="1600" dirty="0"/>
            </a:br>
            <a:r>
              <a:rPr lang="ru-RU" sz="1600" dirty="0"/>
              <a:t>программных роботов // Сборник тезисов докладов</a:t>
            </a:r>
            <a:br>
              <a:rPr lang="ru-RU" sz="1600" dirty="0"/>
            </a:br>
            <a:r>
              <a:rPr lang="ru-RU" sz="1600" dirty="0"/>
              <a:t>конгресса молодых ученых. </a:t>
            </a:r>
            <a:br>
              <a:rPr lang="ru-RU" sz="1600" dirty="0"/>
            </a:br>
            <a:r>
              <a:rPr lang="ru-RU" sz="1600" dirty="0"/>
              <a:t>Электронное издание. – 2023</a:t>
            </a:r>
          </a:p>
          <a:p>
            <a:pPr>
              <a:buClr>
                <a:srgbClr val="1946BA"/>
              </a:buClr>
            </a:pPr>
            <a:endParaRPr lang="ru-RU" sz="1600" dirty="0"/>
          </a:p>
          <a:p>
            <a:pPr marL="285750" indent="-285750">
              <a:buClr>
                <a:srgbClr val="1946BA"/>
              </a:buClr>
              <a:buFont typeface="Arial" panose="020B0604020202020204" pitchFamily="34" charset="0"/>
              <a:buChar char="•"/>
            </a:pPr>
            <a:r>
              <a:rPr lang="ru-RU" sz="1600" dirty="0"/>
              <a:t>Запуск системы в промышленную эксплуатацию</a:t>
            </a:r>
          </a:p>
        </p:txBody>
      </p:sp>
    </p:spTree>
    <p:extLst>
      <p:ext uri="{BB962C8B-B14F-4D97-AF65-F5344CB8AC3E}">
        <p14:creationId xmlns:p14="http://schemas.microsoft.com/office/powerpoint/2010/main" val="19703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Диаграмма 7">
            <a:extLst>
              <a:ext uri="{FF2B5EF4-FFF2-40B4-BE49-F238E27FC236}">
                <a16:creationId xmlns:a16="http://schemas.microsoft.com/office/drawing/2014/main" id="{EEA3B21C-9894-10F5-BD6C-9A00AB6AE793}"/>
              </a:ext>
            </a:extLst>
          </p:cNvPr>
          <p:cNvGraphicFramePr>
            <a:graphicFrameLocks/>
          </p:cNvGraphicFramePr>
          <p:nvPr>
            <p:extLst>
              <p:ext uri="{D42A27DB-BD31-4B8C-83A1-F6EECF244321}">
                <p14:modId xmlns:p14="http://schemas.microsoft.com/office/powerpoint/2010/main" val="726071504"/>
              </p:ext>
            </p:extLst>
          </p:nvPr>
        </p:nvGraphicFramePr>
        <p:xfrm>
          <a:off x="974222" y="2058068"/>
          <a:ext cx="7310241"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6A947B2-08D6-F972-225B-9C77849F1FC5}"/>
              </a:ext>
            </a:extLst>
          </p:cNvPr>
          <p:cNvSpPr txBox="1"/>
          <p:nvPr/>
        </p:nvSpPr>
        <p:spPr>
          <a:xfrm>
            <a:off x="1844783" y="4584742"/>
            <a:ext cx="6670737" cy="307777"/>
          </a:xfrm>
          <a:prstGeom prst="rect">
            <a:avLst/>
          </a:prstGeom>
          <a:noFill/>
        </p:spPr>
        <p:txBody>
          <a:bodyPr wrap="none" rtlCol="0">
            <a:spAutoFit/>
          </a:bodyPr>
          <a:lstStyle/>
          <a:p>
            <a:r>
              <a:rPr lang="ru-RU" sz="1400" dirty="0">
                <a:solidFill>
                  <a:srgbClr val="000000"/>
                </a:solidFill>
              </a:rPr>
              <a:t>Источник: статистика использования сервиса ЭДО от компании «Контур», 15.05.2023</a:t>
            </a:r>
          </a:p>
        </p:txBody>
      </p:sp>
      <p:sp>
        <p:nvSpPr>
          <p:cNvPr id="10" name="TextBox 9">
            <a:extLst>
              <a:ext uri="{FF2B5EF4-FFF2-40B4-BE49-F238E27FC236}">
                <a16:creationId xmlns:a16="http://schemas.microsoft.com/office/drawing/2014/main" id="{2774FE50-B846-0E9C-4DBE-F7CB4876FF42}"/>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2</a:t>
            </a:r>
            <a:endParaRPr lang="ru-RU" dirty="0">
              <a:solidFill>
                <a:srgbClr val="000000"/>
              </a:solidFill>
            </a:endParaRPr>
          </a:p>
        </p:txBody>
      </p:sp>
      <p:sp>
        <p:nvSpPr>
          <p:cNvPr id="11" name="TextBox 10">
            <a:extLst>
              <a:ext uri="{FF2B5EF4-FFF2-40B4-BE49-F238E27FC236}">
                <a16:creationId xmlns:a16="http://schemas.microsoft.com/office/drawing/2014/main" id="{2E776022-F299-C6C6-9FFF-31F971B59CBE}"/>
              </a:ext>
            </a:extLst>
          </p:cNvPr>
          <p:cNvSpPr txBox="1"/>
          <p:nvPr/>
        </p:nvSpPr>
        <p:spPr>
          <a:xfrm>
            <a:off x="212221" y="630822"/>
            <a:ext cx="8876777" cy="1400383"/>
          </a:xfrm>
          <a:prstGeom prst="rect">
            <a:avLst/>
          </a:prstGeom>
          <a:noFill/>
        </p:spPr>
        <p:txBody>
          <a:bodyPr wrap="square" rtlCol="0">
            <a:spAutoFit/>
          </a:bodyPr>
          <a:lstStyle/>
          <a:p>
            <a:pPr marL="285750" indent="-285750">
              <a:spcBef>
                <a:spcPts val="600"/>
              </a:spcBef>
              <a:buClr>
                <a:srgbClr val="1946BA"/>
              </a:buClr>
              <a:buFont typeface="Arial" panose="020B0604020202020204" pitchFamily="34" charset="0"/>
              <a:buChar char="•"/>
            </a:pPr>
            <a:r>
              <a:rPr lang="ru-RU" sz="1600" dirty="0">
                <a:solidFill>
                  <a:srgbClr val="000000"/>
                </a:solidFill>
              </a:rPr>
              <a:t>Увеличение объемов использования электронного документооборота, </a:t>
            </a:r>
            <a:br>
              <a:rPr lang="ru-RU" sz="1600" dirty="0">
                <a:solidFill>
                  <a:srgbClr val="000000"/>
                </a:solidFill>
              </a:rPr>
            </a:br>
            <a:r>
              <a:rPr lang="ru-RU" sz="1600" dirty="0">
                <a:solidFill>
                  <a:srgbClr val="000000"/>
                </a:solidFill>
              </a:rPr>
              <a:t>что приводит к необходимости ручного переноса документов между информационными системами внутри компаний</a:t>
            </a:r>
          </a:p>
          <a:p>
            <a:pPr marL="285750" indent="-285750">
              <a:spcBef>
                <a:spcPts val="600"/>
              </a:spcBef>
              <a:buClr>
                <a:srgbClr val="1946BA"/>
              </a:buClr>
              <a:buFont typeface="Arial" panose="020B0604020202020204" pitchFamily="34" charset="0"/>
              <a:buChar char="•"/>
            </a:pPr>
            <a:r>
              <a:rPr lang="ru-RU" sz="1600" dirty="0">
                <a:solidFill>
                  <a:srgbClr val="000000"/>
                </a:solidFill>
              </a:rPr>
              <a:t>Заинтересованность компании заказчика (ПАО «ПСБ Лизинг») во внедрении разрабатываемой системы</a:t>
            </a:r>
          </a:p>
        </p:txBody>
      </p:sp>
      <p:sp>
        <p:nvSpPr>
          <p:cNvPr id="13" name="Title 1">
            <a:extLst>
              <a:ext uri="{FF2B5EF4-FFF2-40B4-BE49-F238E27FC236}">
                <a16:creationId xmlns:a16="http://schemas.microsoft.com/office/drawing/2014/main" id="{6266AA4C-5846-A28A-B9FF-2CC59FEEE21C}"/>
              </a:ext>
            </a:extLst>
          </p:cNvPr>
          <p:cNvSpPr>
            <a:spLocks noGrp="1"/>
          </p:cNvSpPr>
          <p:nvPr>
            <p:ph type="title"/>
          </p:nvPr>
        </p:nvSpPr>
        <p:spPr>
          <a:xfrm>
            <a:off x="289112" y="0"/>
            <a:ext cx="6273934" cy="620483"/>
          </a:xfrm>
        </p:spPr>
        <p:txBody>
          <a:bodyPr>
            <a:normAutofit/>
          </a:bodyPr>
          <a:lstStyle/>
          <a:p>
            <a:pPr algn="l"/>
            <a:r>
              <a:rPr lang="ru-RU" sz="2400" dirty="0">
                <a:solidFill>
                  <a:srgbClr val="000000"/>
                </a:solidFill>
              </a:rPr>
              <a:t>Актуальность</a:t>
            </a:r>
            <a:r>
              <a:rPr lang="ru-RU" sz="2800" dirty="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274460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71600" y="1930455"/>
            <a:ext cx="6400800" cy="825812"/>
          </a:xfrm>
        </p:spPr>
        <p:txBody>
          <a:bodyPr>
            <a:noAutofit/>
          </a:bodyPr>
          <a:lstStyle/>
          <a:p>
            <a:r>
              <a:rPr lang="ru-RU" sz="2400" dirty="0"/>
              <a:t>Исследование и разработка системы автоматизированной загрузки графиков</a:t>
            </a:r>
            <a:br>
              <a:rPr lang="ru-RU" sz="2400" dirty="0"/>
            </a:br>
            <a:r>
              <a:rPr lang="ru-RU" sz="2400" dirty="0"/>
              <a:t>платежей</a:t>
            </a:r>
            <a:endParaRPr lang="en-US" sz="2400" dirty="0"/>
          </a:p>
        </p:txBody>
      </p:sp>
      <p:sp>
        <p:nvSpPr>
          <p:cNvPr id="7" name="Text Placeholder 6"/>
          <p:cNvSpPr>
            <a:spLocks noGrp="1"/>
          </p:cNvSpPr>
          <p:nvPr>
            <p:ph type="body" sz="quarter" idx="10"/>
          </p:nvPr>
        </p:nvSpPr>
        <p:spPr>
          <a:xfrm>
            <a:off x="1426602" y="3339695"/>
            <a:ext cx="6400800" cy="462905"/>
          </a:xfrm>
        </p:spPr>
        <p:txBody>
          <a:bodyPr>
            <a:normAutofit/>
          </a:bodyPr>
          <a:lstStyle/>
          <a:p>
            <a:r>
              <a:rPr lang="ru-RU" dirty="0"/>
              <a:t>Авраменко Антон Дмитриевич, </a:t>
            </a:r>
            <a:r>
              <a:rPr lang="ru-RU" dirty="0" err="1"/>
              <a:t>ПИиКТ</a:t>
            </a:r>
            <a:r>
              <a:rPr lang="ru-RU" dirty="0"/>
              <a:t>, студент гр. </a:t>
            </a:r>
            <a:r>
              <a:rPr lang="en-US" dirty="0"/>
              <a:t>P</a:t>
            </a:r>
            <a:r>
              <a:rPr lang="ru-RU" dirty="0"/>
              <a:t>42141</a:t>
            </a:r>
            <a:endParaRPr lang="nl-NL" dirty="0"/>
          </a:p>
        </p:txBody>
      </p:sp>
      <p:sp>
        <p:nvSpPr>
          <p:cNvPr id="2" name="TextBox 1"/>
          <p:cNvSpPr txBox="1"/>
          <p:nvPr/>
        </p:nvSpPr>
        <p:spPr>
          <a:xfrm>
            <a:off x="1262170" y="3684841"/>
            <a:ext cx="7385099" cy="338554"/>
          </a:xfrm>
          <a:prstGeom prst="rect">
            <a:avLst/>
          </a:prstGeom>
          <a:noFill/>
        </p:spPr>
        <p:txBody>
          <a:bodyPr wrap="none" rtlCol="0">
            <a:spAutoFit/>
          </a:bodyPr>
          <a:lstStyle/>
          <a:p>
            <a:r>
              <a:rPr lang="ru-RU" sz="1600" dirty="0">
                <a:solidFill>
                  <a:schemeClr val="bg1"/>
                </a:solidFill>
              </a:rPr>
              <a:t>Научный руководитель – </a:t>
            </a:r>
            <a:r>
              <a:rPr lang="ru-RU" sz="1600" dirty="0" err="1">
                <a:solidFill>
                  <a:schemeClr val="bg1"/>
                </a:solidFill>
              </a:rPr>
              <a:t>Балакшин</a:t>
            </a:r>
            <a:r>
              <a:rPr lang="ru-RU" sz="1600" dirty="0">
                <a:solidFill>
                  <a:schemeClr val="bg1"/>
                </a:solidFill>
              </a:rPr>
              <a:t> Павел Валерьевич, кандидат технических наук</a:t>
            </a:r>
          </a:p>
        </p:txBody>
      </p:sp>
      <p:sp>
        <p:nvSpPr>
          <p:cNvPr id="3" name="TextBox 2"/>
          <p:cNvSpPr txBox="1"/>
          <p:nvPr/>
        </p:nvSpPr>
        <p:spPr>
          <a:xfrm>
            <a:off x="3355144" y="4606823"/>
            <a:ext cx="2139817" cy="338554"/>
          </a:xfrm>
          <a:prstGeom prst="rect">
            <a:avLst/>
          </a:prstGeom>
          <a:noFill/>
        </p:spPr>
        <p:txBody>
          <a:bodyPr wrap="none" rtlCol="0">
            <a:spAutoFit/>
          </a:bodyPr>
          <a:lstStyle/>
          <a:p>
            <a:pPr algn="ctr"/>
            <a:r>
              <a:rPr lang="ru-RU" sz="1600" dirty="0">
                <a:solidFill>
                  <a:schemeClr val="bg1"/>
                </a:solidFill>
              </a:rPr>
              <a:t>Санкт-Петербург, 2023</a:t>
            </a:r>
          </a:p>
        </p:txBody>
      </p:sp>
    </p:spTree>
    <p:extLst>
      <p:ext uri="{BB962C8B-B14F-4D97-AF65-F5344CB8AC3E}">
        <p14:creationId xmlns:p14="http://schemas.microsoft.com/office/powerpoint/2010/main" val="12171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39" y="-920617"/>
            <a:ext cx="5965438" cy="1488969"/>
          </a:xfrm>
        </p:spPr>
        <p:txBody>
          <a:bodyPr>
            <a:normAutofit/>
          </a:bodyPr>
          <a:lstStyle/>
          <a:p>
            <a:r>
              <a:rPr lang="ru-RU" sz="2400" dirty="0">
                <a:solidFill>
                  <a:srgbClr val="000000"/>
                </a:solidFill>
              </a:rPr>
              <a:t>Примеры интерфейса (1)</a:t>
            </a:r>
            <a:endParaRPr lang="en-US" sz="2400" dirty="0">
              <a:solidFill>
                <a:srgbClr val="000000"/>
              </a:solidFill>
            </a:endParaRPr>
          </a:p>
        </p:txBody>
      </p:sp>
      <p:sp>
        <p:nvSpPr>
          <p:cNvPr id="9" name="TextBox 8">
            <a:extLst>
              <a:ext uri="{FF2B5EF4-FFF2-40B4-BE49-F238E27FC236}">
                <a16:creationId xmlns:a16="http://schemas.microsoft.com/office/drawing/2014/main" id="{F091B889-F38B-F22A-7677-9EE844977964}"/>
              </a:ext>
            </a:extLst>
          </p:cNvPr>
          <p:cNvSpPr txBox="1"/>
          <p:nvPr/>
        </p:nvSpPr>
        <p:spPr>
          <a:xfrm>
            <a:off x="2070462" y="4747830"/>
            <a:ext cx="5327287" cy="307777"/>
          </a:xfrm>
          <a:prstGeom prst="rect">
            <a:avLst/>
          </a:prstGeom>
          <a:noFill/>
        </p:spPr>
        <p:txBody>
          <a:bodyPr wrap="square">
            <a:spAutoFit/>
          </a:bodyPr>
          <a:lstStyle/>
          <a:p>
            <a:pPr algn="ctr"/>
            <a:r>
              <a:rPr lang="ru-RU" sz="1400" dirty="0"/>
              <a:t>Рисунок 7 – </a:t>
            </a:r>
            <a:r>
              <a:rPr lang="ru-RU" sz="1400" kern="0" dirty="0"/>
              <a:t>Отображение информации по отправленной </a:t>
            </a:r>
            <a:r>
              <a:rPr lang="ru-RU" sz="1400" kern="0" dirty="0" err="1"/>
              <a:t>завяке</a:t>
            </a:r>
            <a:endParaRPr lang="ru-RU" sz="1400" dirty="0"/>
          </a:p>
        </p:txBody>
      </p:sp>
      <p:sp>
        <p:nvSpPr>
          <p:cNvPr id="7" name="TextBox 6">
            <a:extLst>
              <a:ext uri="{FF2B5EF4-FFF2-40B4-BE49-F238E27FC236}">
                <a16:creationId xmlns:a16="http://schemas.microsoft.com/office/drawing/2014/main" id="{02CA3A3B-658E-CD3F-A458-8442A1C96C7A}"/>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6</a:t>
            </a:r>
          </a:p>
        </p:txBody>
      </p:sp>
      <p:pic>
        <p:nvPicPr>
          <p:cNvPr id="4" name="Рисунок 3">
            <a:extLst>
              <a:ext uri="{FF2B5EF4-FFF2-40B4-BE49-F238E27FC236}">
                <a16:creationId xmlns:a16="http://schemas.microsoft.com/office/drawing/2014/main" id="{CC96915E-6827-5B40-E694-55CC39FB51D8}"/>
              </a:ext>
            </a:extLst>
          </p:cNvPr>
          <p:cNvPicPr>
            <a:picLocks noChangeAspect="1"/>
          </p:cNvPicPr>
          <p:nvPr/>
        </p:nvPicPr>
        <p:blipFill>
          <a:blip r:embed="rId3"/>
          <a:stretch>
            <a:fillRect/>
          </a:stretch>
        </p:blipFill>
        <p:spPr>
          <a:xfrm>
            <a:off x="576262" y="807171"/>
            <a:ext cx="7991475" cy="3622713"/>
          </a:xfrm>
          <a:prstGeom prst="rect">
            <a:avLst/>
          </a:prstGeom>
        </p:spPr>
      </p:pic>
    </p:spTree>
    <p:extLst>
      <p:ext uri="{BB962C8B-B14F-4D97-AF65-F5344CB8AC3E}">
        <p14:creationId xmlns:p14="http://schemas.microsoft.com/office/powerpoint/2010/main" val="257085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39" y="-920617"/>
            <a:ext cx="5965438" cy="1488969"/>
          </a:xfrm>
        </p:spPr>
        <p:txBody>
          <a:bodyPr>
            <a:normAutofit/>
          </a:bodyPr>
          <a:lstStyle/>
          <a:p>
            <a:r>
              <a:rPr lang="ru-RU" sz="2400" dirty="0">
                <a:solidFill>
                  <a:srgbClr val="000000"/>
                </a:solidFill>
              </a:rPr>
              <a:t>Примеры интерфейса (1)</a:t>
            </a:r>
            <a:endParaRPr lang="en-US" sz="2400" dirty="0">
              <a:solidFill>
                <a:srgbClr val="000000"/>
              </a:solidFill>
            </a:endParaRPr>
          </a:p>
        </p:txBody>
      </p:sp>
      <p:sp>
        <p:nvSpPr>
          <p:cNvPr id="9" name="TextBox 8">
            <a:extLst>
              <a:ext uri="{FF2B5EF4-FFF2-40B4-BE49-F238E27FC236}">
                <a16:creationId xmlns:a16="http://schemas.microsoft.com/office/drawing/2014/main" id="{F091B889-F38B-F22A-7677-9EE844977964}"/>
              </a:ext>
            </a:extLst>
          </p:cNvPr>
          <p:cNvSpPr txBox="1"/>
          <p:nvPr/>
        </p:nvSpPr>
        <p:spPr>
          <a:xfrm>
            <a:off x="2070463" y="4620280"/>
            <a:ext cx="5003074" cy="523220"/>
          </a:xfrm>
          <a:prstGeom prst="rect">
            <a:avLst/>
          </a:prstGeom>
          <a:noFill/>
        </p:spPr>
        <p:txBody>
          <a:bodyPr wrap="square">
            <a:spAutoFit/>
          </a:bodyPr>
          <a:lstStyle/>
          <a:p>
            <a:pPr algn="ctr"/>
            <a:r>
              <a:rPr lang="ru-RU" sz="1400" dirty="0"/>
              <a:t>Рисунок 7 – </a:t>
            </a:r>
            <a:r>
              <a:rPr lang="ru-RU" sz="1400" kern="0" dirty="0"/>
              <a:t>Отображение «Критической ошибки» контрольных процедур целевой системы</a:t>
            </a:r>
            <a:endParaRPr lang="ru-RU" sz="1400" dirty="0"/>
          </a:p>
        </p:txBody>
      </p:sp>
      <p:sp>
        <p:nvSpPr>
          <p:cNvPr id="7" name="TextBox 6">
            <a:extLst>
              <a:ext uri="{FF2B5EF4-FFF2-40B4-BE49-F238E27FC236}">
                <a16:creationId xmlns:a16="http://schemas.microsoft.com/office/drawing/2014/main" id="{02CA3A3B-658E-CD3F-A458-8442A1C96C7A}"/>
              </a:ext>
            </a:extLst>
          </p:cNvPr>
          <p:cNvSpPr txBox="1"/>
          <p:nvPr/>
        </p:nvSpPr>
        <p:spPr>
          <a:xfrm>
            <a:off x="8724614" y="4701664"/>
            <a:ext cx="728770" cy="369332"/>
          </a:xfrm>
          <a:prstGeom prst="rect">
            <a:avLst/>
          </a:prstGeom>
          <a:noFill/>
        </p:spPr>
        <p:txBody>
          <a:bodyPr wrap="square" rtlCol="0">
            <a:spAutoFit/>
          </a:bodyPr>
          <a:lstStyle/>
          <a:p>
            <a:r>
              <a:rPr lang="en-US" dirty="0">
                <a:solidFill>
                  <a:srgbClr val="000000"/>
                </a:solidFill>
              </a:rPr>
              <a:t>1</a:t>
            </a:r>
            <a:r>
              <a:rPr lang="ru-RU" dirty="0">
                <a:solidFill>
                  <a:srgbClr val="000000"/>
                </a:solidFill>
              </a:rPr>
              <a:t>6</a:t>
            </a:r>
          </a:p>
        </p:txBody>
      </p:sp>
      <p:pic>
        <p:nvPicPr>
          <p:cNvPr id="4" name="Рисунок 3">
            <a:extLst>
              <a:ext uri="{FF2B5EF4-FFF2-40B4-BE49-F238E27FC236}">
                <a16:creationId xmlns:a16="http://schemas.microsoft.com/office/drawing/2014/main" id="{741995F0-C7B4-9F6A-AFC9-76D842F4D960}"/>
              </a:ext>
            </a:extLst>
          </p:cNvPr>
          <p:cNvPicPr>
            <a:picLocks noChangeAspect="1"/>
          </p:cNvPicPr>
          <p:nvPr/>
        </p:nvPicPr>
        <p:blipFill>
          <a:blip r:embed="rId3"/>
          <a:stretch>
            <a:fillRect/>
          </a:stretch>
        </p:blipFill>
        <p:spPr>
          <a:xfrm>
            <a:off x="1105559" y="624001"/>
            <a:ext cx="6932882" cy="3776549"/>
          </a:xfrm>
          <a:prstGeom prst="rect">
            <a:avLst/>
          </a:prstGeom>
        </p:spPr>
      </p:pic>
    </p:spTree>
    <p:extLst>
      <p:ext uri="{BB962C8B-B14F-4D97-AF65-F5344CB8AC3E}">
        <p14:creationId xmlns:p14="http://schemas.microsoft.com/office/powerpoint/2010/main" val="353124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74FE50-B846-0E9C-4DBE-F7CB4876FF42}"/>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3</a:t>
            </a:r>
          </a:p>
        </p:txBody>
      </p:sp>
      <p:sp>
        <p:nvSpPr>
          <p:cNvPr id="11" name="TextBox 10">
            <a:extLst>
              <a:ext uri="{FF2B5EF4-FFF2-40B4-BE49-F238E27FC236}">
                <a16:creationId xmlns:a16="http://schemas.microsoft.com/office/drawing/2014/main" id="{2E776022-F299-C6C6-9FFF-31F971B59CBE}"/>
              </a:ext>
            </a:extLst>
          </p:cNvPr>
          <p:cNvSpPr txBox="1"/>
          <p:nvPr/>
        </p:nvSpPr>
        <p:spPr>
          <a:xfrm>
            <a:off x="212221" y="630822"/>
            <a:ext cx="8876777" cy="830997"/>
          </a:xfrm>
          <a:prstGeom prst="rect">
            <a:avLst/>
          </a:prstGeom>
          <a:noFill/>
        </p:spPr>
        <p:txBody>
          <a:bodyPr wrap="square" rtlCol="0">
            <a:spAutoFit/>
          </a:bodyPr>
          <a:lstStyle/>
          <a:p>
            <a:pPr>
              <a:spcBef>
                <a:spcPts val="600"/>
              </a:spcBef>
              <a:buClr>
                <a:srgbClr val="1946BA"/>
              </a:buClr>
            </a:pPr>
            <a:r>
              <a:rPr lang="ru-RU" sz="1600" dirty="0">
                <a:solidFill>
                  <a:srgbClr val="000000"/>
                </a:solidFill>
              </a:rPr>
              <a:t>График платежей представляет из себя таблицу, как правило сохраненную в документе формата </a:t>
            </a:r>
            <a:r>
              <a:rPr lang="en-US" sz="1600" dirty="0">
                <a:solidFill>
                  <a:srgbClr val="000000"/>
                </a:solidFill>
              </a:rPr>
              <a:t>.xlsx</a:t>
            </a:r>
            <a:r>
              <a:rPr lang="ru-RU" sz="1600" dirty="0">
                <a:solidFill>
                  <a:srgbClr val="000000"/>
                </a:solidFill>
              </a:rPr>
              <a:t>, содержащую в себе 53 колонки, описывающие финансовые показатели, и строки, которые определяют даты для описанных в колонках финансовых показателей.</a:t>
            </a:r>
          </a:p>
        </p:txBody>
      </p:sp>
      <p:sp>
        <p:nvSpPr>
          <p:cNvPr id="13" name="Title 1">
            <a:extLst>
              <a:ext uri="{FF2B5EF4-FFF2-40B4-BE49-F238E27FC236}">
                <a16:creationId xmlns:a16="http://schemas.microsoft.com/office/drawing/2014/main" id="{6266AA4C-5846-A28A-B9FF-2CC59FEEE21C}"/>
              </a:ext>
            </a:extLst>
          </p:cNvPr>
          <p:cNvSpPr>
            <a:spLocks noGrp="1"/>
          </p:cNvSpPr>
          <p:nvPr>
            <p:ph type="title"/>
          </p:nvPr>
        </p:nvSpPr>
        <p:spPr>
          <a:xfrm>
            <a:off x="289112" y="0"/>
            <a:ext cx="6273934" cy="620483"/>
          </a:xfrm>
        </p:spPr>
        <p:txBody>
          <a:bodyPr>
            <a:normAutofit/>
          </a:bodyPr>
          <a:lstStyle/>
          <a:p>
            <a:pPr algn="l"/>
            <a:r>
              <a:rPr lang="ru-RU" sz="2400" dirty="0">
                <a:solidFill>
                  <a:srgbClr val="000000"/>
                </a:solidFill>
              </a:rPr>
              <a:t>График платежей</a:t>
            </a:r>
            <a:r>
              <a:rPr lang="ru-RU" sz="2800" dirty="0">
                <a:solidFill>
                  <a:srgbClr val="000000"/>
                </a:solidFill>
              </a:rPr>
              <a:t>  </a:t>
            </a:r>
            <a:endParaRPr lang="en-US" sz="2800" dirty="0">
              <a:solidFill>
                <a:srgbClr val="000000"/>
              </a:solidFill>
            </a:endParaRPr>
          </a:p>
        </p:txBody>
      </p:sp>
      <p:pic>
        <p:nvPicPr>
          <p:cNvPr id="3" name="Рисунок 2">
            <a:extLst>
              <a:ext uri="{FF2B5EF4-FFF2-40B4-BE49-F238E27FC236}">
                <a16:creationId xmlns:a16="http://schemas.microsoft.com/office/drawing/2014/main" id="{5AADBDDF-553B-0846-360F-B3526CB8ADFE}"/>
              </a:ext>
            </a:extLst>
          </p:cNvPr>
          <p:cNvPicPr>
            <a:picLocks noChangeAspect="1"/>
          </p:cNvPicPr>
          <p:nvPr/>
        </p:nvPicPr>
        <p:blipFill>
          <a:blip r:embed="rId3"/>
          <a:stretch>
            <a:fillRect/>
          </a:stretch>
        </p:blipFill>
        <p:spPr>
          <a:xfrm>
            <a:off x="947737" y="1461819"/>
            <a:ext cx="7248525" cy="2961971"/>
          </a:xfrm>
          <a:prstGeom prst="rect">
            <a:avLst/>
          </a:prstGeom>
        </p:spPr>
      </p:pic>
      <p:sp>
        <p:nvSpPr>
          <p:cNvPr id="4" name="TextBox 3">
            <a:extLst>
              <a:ext uri="{FF2B5EF4-FFF2-40B4-BE49-F238E27FC236}">
                <a16:creationId xmlns:a16="http://schemas.microsoft.com/office/drawing/2014/main" id="{541091EC-162E-41DD-443D-9856B499FC7D}"/>
              </a:ext>
            </a:extLst>
          </p:cNvPr>
          <p:cNvSpPr txBox="1"/>
          <p:nvPr/>
        </p:nvSpPr>
        <p:spPr>
          <a:xfrm>
            <a:off x="1059359" y="4547775"/>
            <a:ext cx="7182500" cy="307777"/>
          </a:xfrm>
          <a:prstGeom prst="rect">
            <a:avLst/>
          </a:prstGeom>
          <a:noFill/>
        </p:spPr>
        <p:txBody>
          <a:bodyPr wrap="square" rtlCol="0">
            <a:spAutoFit/>
          </a:bodyPr>
          <a:lstStyle/>
          <a:p>
            <a:pPr algn="ctr"/>
            <a:r>
              <a:rPr lang="ru-RU" sz="1400" dirty="0">
                <a:solidFill>
                  <a:srgbClr val="000000"/>
                </a:solidFill>
              </a:rPr>
              <a:t>Рисунок 1 – Сокращенный пример графика лизинговых платежей </a:t>
            </a:r>
          </a:p>
        </p:txBody>
      </p:sp>
    </p:spTree>
    <p:extLst>
      <p:ext uri="{BB962C8B-B14F-4D97-AF65-F5344CB8AC3E}">
        <p14:creationId xmlns:p14="http://schemas.microsoft.com/office/powerpoint/2010/main" val="256992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74FE50-B846-0E9C-4DBE-F7CB4876FF42}"/>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4</a:t>
            </a:r>
          </a:p>
        </p:txBody>
      </p:sp>
      <p:sp>
        <p:nvSpPr>
          <p:cNvPr id="13" name="Title 1">
            <a:extLst>
              <a:ext uri="{FF2B5EF4-FFF2-40B4-BE49-F238E27FC236}">
                <a16:creationId xmlns:a16="http://schemas.microsoft.com/office/drawing/2014/main" id="{6266AA4C-5846-A28A-B9FF-2CC59FEEE21C}"/>
              </a:ext>
            </a:extLst>
          </p:cNvPr>
          <p:cNvSpPr>
            <a:spLocks noGrp="1"/>
          </p:cNvSpPr>
          <p:nvPr>
            <p:ph type="title"/>
          </p:nvPr>
        </p:nvSpPr>
        <p:spPr>
          <a:xfrm>
            <a:off x="289112" y="0"/>
            <a:ext cx="6273934" cy="620483"/>
          </a:xfrm>
        </p:spPr>
        <p:txBody>
          <a:bodyPr>
            <a:normAutofit/>
          </a:bodyPr>
          <a:lstStyle/>
          <a:p>
            <a:pPr algn="l"/>
            <a:r>
              <a:rPr lang="ru-RU" sz="2400" dirty="0">
                <a:solidFill>
                  <a:srgbClr val="000000"/>
                </a:solidFill>
              </a:rPr>
              <a:t>Цель и задачи  </a:t>
            </a:r>
            <a:endParaRPr lang="en-US" sz="2400" dirty="0">
              <a:solidFill>
                <a:srgbClr val="000000"/>
              </a:solidFill>
            </a:endParaRPr>
          </a:p>
        </p:txBody>
      </p:sp>
      <p:sp>
        <p:nvSpPr>
          <p:cNvPr id="2" name="Content Placeholder 2">
            <a:extLst>
              <a:ext uri="{FF2B5EF4-FFF2-40B4-BE49-F238E27FC236}">
                <a16:creationId xmlns:a16="http://schemas.microsoft.com/office/drawing/2014/main" id="{1D4DEFB9-89B3-9D17-DA53-269E1546CCC9}"/>
              </a:ext>
            </a:extLst>
          </p:cNvPr>
          <p:cNvSpPr txBox="1">
            <a:spLocks/>
          </p:cNvSpPr>
          <p:nvPr/>
        </p:nvSpPr>
        <p:spPr>
          <a:xfrm>
            <a:off x="226855" y="847493"/>
            <a:ext cx="8283388" cy="4052029"/>
          </a:xfrm>
          <a:prstGeom prst="rect">
            <a:avLst/>
          </a:prstGeom>
        </p:spPr>
        <p:txBody>
          <a:bodyPr vert="horz" lIns="91440" tIns="45720" rIns="91440" bIns="45720" rtlCol="0" anchor="b" anchorCtr="0">
            <a:normAutofit fontScale="77500" lnSpcReduction="20000"/>
          </a:bodyPr>
          <a:lstStyle>
            <a:lvl1pPr marL="0" indent="0" algn="ctr" defTabSz="457200" rtl="0" eaLnBrk="1" latinLnBrk="0" hangingPunct="1">
              <a:spcBef>
                <a:spcPct val="20000"/>
              </a:spcBef>
              <a:buSzPct val="100000"/>
              <a:buFontTx/>
              <a:buNone/>
              <a:defRPr sz="1200" kern="1200" baseline="0">
                <a:solidFill>
                  <a:schemeClr val="bg1"/>
                </a:solidFill>
                <a:latin typeface="+mn-lt"/>
                <a:ea typeface="+mn-ea"/>
                <a:cs typeface="+mn-cs"/>
              </a:defRPr>
            </a:lvl1pPr>
            <a:lvl2pPr marL="457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16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16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57188" indent="-357188" algn="l">
              <a:lnSpc>
                <a:spcPct val="120000"/>
              </a:lnSpc>
              <a:buClr>
                <a:srgbClr val="1946BA"/>
              </a:buClr>
              <a:buFont typeface="Arial" panose="020B0604020202020204" pitchFamily="34" charset="0"/>
              <a:buChar char="•"/>
            </a:pPr>
            <a:r>
              <a:rPr lang="ru-RU" sz="2100" dirty="0">
                <a:solidFill>
                  <a:srgbClr val="000000"/>
                </a:solidFill>
              </a:rPr>
              <a:t>Цель работы:</a:t>
            </a:r>
            <a:r>
              <a:rPr lang="ru-RU" sz="2100" b="1" dirty="0">
                <a:solidFill>
                  <a:srgbClr val="000000"/>
                </a:solidFill>
              </a:rPr>
              <a:t>  </a:t>
            </a:r>
            <a:r>
              <a:rPr lang="ru-RU" sz="2100" dirty="0">
                <a:solidFill>
                  <a:srgbClr val="000000"/>
                </a:solidFill>
              </a:rPr>
              <a:t>сокращение времени загрузки графиков лизинговых платежей в систему регламентированного учета за счёт использования разработанной системы автоматизированной загрузки</a:t>
            </a:r>
            <a:r>
              <a:rPr lang="en-US" sz="2100" dirty="0">
                <a:solidFill>
                  <a:srgbClr val="000000"/>
                </a:solidFill>
              </a:rPr>
              <a:t>.</a:t>
            </a:r>
          </a:p>
          <a:p>
            <a:pPr algn="l">
              <a:lnSpc>
                <a:spcPct val="120000"/>
              </a:lnSpc>
              <a:buClr>
                <a:srgbClr val="1946BA"/>
              </a:buClr>
            </a:pPr>
            <a:endParaRPr lang="en-US" sz="2100" dirty="0">
              <a:solidFill>
                <a:srgbClr val="000000"/>
              </a:solidFill>
            </a:endParaRPr>
          </a:p>
          <a:p>
            <a:pPr marL="357188" indent="-357188" algn="l">
              <a:lnSpc>
                <a:spcPct val="120000"/>
              </a:lnSpc>
              <a:buClr>
                <a:srgbClr val="1946BA"/>
              </a:buClr>
              <a:buFont typeface="Arial" panose="020B0604020202020204" pitchFamily="34" charset="0"/>
              <a:buChar char="•"/>
            </a:pPr>
            <a:r>
              <a:rPr lang="ru-RU" sz="2100" dirty="0">
                <a:solidFill>
                  <a:srgbClr val="000000"/>
                </a:solidFill>
              </a:rPr>
              <a:t>Основные задачи:</a:t>
            </a:r>
            <a:r>
              <a:rPr lang="en-US" sz="2100" b="1" dirty="0">
                <a:solidFill>
                  <a:srgbClr val="000000"/>
                </a:solidFill>
              </a:rPr>
              <a:t> </a:t>
            </a:r>
          </a:p>
          <a:p>
            <a:pPr marL="628650" indent="-182563" algn="l">
              <a:lnSpc>
                <a:spcPct val="120000"/>
              </a:lnSpc>
              <a:buClr>
                <a:srgbClr val="1946BA"/>
              </a:buClr>
              <a:buFont typeface="+mj-lt"/>
              <a:buAutoNum type="arabicPeriod"/>
            </a:pPr>
            <a:r>
              <a:rPr lang="ru-RU" sz="2100" dirty="0">
                <a:solidFill>
                  <a:srgbClr val="000000"/>
                </a:solidFill>
              </a:rPr>
              <a:t>Определение способа взаимодействия разрабатываемого программного комплекса с целевыми системами.</a:t>
            </a:r>
          </a:p>
          <a:p>
            <a:pPr marL="628650" indent="-182563" algn="l">
              <a:lnSpc>
                <a:spcPct val="120000"/>
              </a:lnSpc>
              <a:buClr>
                <a:srgbClr val="1946BA"/>
              </a:buClr>
              <a:buFont typeface="+mj-lt"/>
              <a:buAutoNum type="arabicPeriod"/>
            </a:pPr>
            <a:r>
              <a:rPr lang="ru-RU" sz="2100" dirty="0">
                <a:solidFill>
                  <a:srgbClr val="000000"/>
                </a:solidFill>
              </a:rPr>
              <a:t>Исследование алгоритма загрузки графиков в систему регламентированного учета «1С: Бухгалтерия», выявления необходимых данных для загрузки и способов обработки ошибок системы регламентированного учёта.</a:t>
            </a:r>
          </a:p>
          <a:p>
            <a:pPr marL="628650" indent="-182563" algn="l">
              <a:lnSpc>
                <a:spcPct val="120000"/>
              </a:lnSpc>
              <a:buClr>
                <a:srgbClr val="1946BA"/>
              </a:buClr>
              <a:buFont typeface="+mj-lt"/>
              <a:buAutoNum type="arabicPeriod"/>
            </a:pPr>
            <a:r>
              <a:rPr lang="ru-RU" sz="2100" dirty="0">
                <a:solidFill>
                  <a:srgbClr val="000000"/>
                </a:solidFill>
              </a:rPr>
              <a:t>Разработка системы автоматизированной загрузки графиков, а также пользовательского интерфейса для взаимодействия с разрабатываемой системой.</a:t>
            </a:r>
          </a:p>
          <a:p>
            <a:pPr marL="628650" indent="-182563" algn="l">
              <a:lnSpc>
                <a:spcPct val="120000"/>
              </a:lnSpc>
              <a:buClr>
                <a:srgbClr val="1946BA"/>
              </a:buClr>
              <a:buFont typeface="+mj-lt"/>
              <a:buAutoNum type="arabicPeriod"/>
            </a:pPr>
            <a:r>
              <a:rPr lang="ru-RU" sz="2100" dirty="0">
                <a:solidFill>
                  <a:srgbClr val="000000"/>
                </a:solidFill>
              </a:rPr>
              <a:t>Проведение пользовательского тестирования разработанной системы.</a:t>
            </a:r>
          </a:p>
          <a:p>
            <a:pPr algn="l">
              <a:lnSpc>
                <a:spcPct val="120000"/>
              </a:lnSpc>
              <a:buClr>
                <a:srgbClr val="1946BA"/>
              </a:buClr>
              <a:buFont typeface="Arial" panose="020B0604020202020204" pitchFamily="34" charset="0"/>
              <a:buChar char="•"/>
            </a:pPr>
            <a:endParaRPr lang="ru-RU" sz="1600" b="1" dirty="0">
              <a:solidFill>
                <a:srgbClr val="000000"/>
              </a:solidFill>
            </a:endParaRPr>
          </a:p>
          <a:p>
            <a:pPr algn="l">
              <a:buClr>
                <a:srgbClr val="1946BA"/>
              </a:buClr>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128725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74FE50-B846-0E9C-4DBE-F7CB4876FF42}"/>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5</a:t>
            </a:r>
          </a:p>
        </p:txBody>
      </p:sp>
      <p:sp>
        <p:nvSpPr>
          <p:cNvPr id="13" name="Title 1">
            <a:extLst>
              <a:ext uri="{FF2B5EF4-FFF2-40B4-BE49-F238E27FC236}">
                <a16:creationId xmlns:a16="http://schemas.microsoft.com/office/drawing/2014/main" id="{6266AA4C-5846-A28A-B9FF-2CC59FEEE21C}"/>
              </a:ext>
            </a:extLst>
          </p:cNvPr>
          <p:cNvSpPr>
            <a:spLocks noGrp="1"/>
          </p:cNvSpPr>
          <p:nvPr>
            <p:ph type="title"/>
          </p:nvPr>
        </p:nvSpPr>
        <p:spPr>
          <a:xfrm>
            <a:off x="289112" y="0"/>
            <a:ext cx="6273934" cy="620483"/>
          </a:xfrm>
        </p:spPr>
        <p:txBody>
          <a:bodyPr>
            <a:normAutofit/>
          </a:bodyPr>
          <a:lstStyle/>
          <a:p>
            <a:pPr algn="l"/>
            <a:r>
              <a:rPr lang="ru-RU" sz="2400" dirty="0">
                <a:solidFill>
                  <a:srgbClr val="000000"/>
                </a:solidFill>
              </a:rPr>
              <a:t>Целевые системы</a:t>
            </a:r>
            <a:endParaRPr lang="en-US" sz="2400" dirty="0">
              <a:solidFill>
                <a:srgbClr val="000000"/>
              </a:solidFill>
            </a:endParaRPr>
          </a:p>
        </p:txBody>
      </p:sp>
      <p:sp>
        <p:nvSpPr>
          <p:cNvPr id="3" name="TextBox 2">
            <a:extLst>
              <a:ext uri="{FF2B5EF4-FFF2-40B4-BE49-F238E27FC236}">
                <a16:creationId xmlns:a16="http://schemas.microsoft.com/office/drawing/2014/main" id="{240A7F23-DCBC-6BC4-E01C-33B5258F505F}"/>
              </a:ext>
            </a:extLst>
          </p:cNvPr>
          <p:cNvSpPr txBox="1">
            <a:spLocks/>
          </p:cNvSpPr>
          <p:nvPr/>
        </p:nvSpPr>
        <p:spPr>
          <a:xfrm>
            <a:off x="431180" y="973873"/>
            <a:ext cx="6612066" cy="3493264"/>
          </a:xfrm>
          <a:prstGeom prst="rect">
            <a:avLst/>
          </a:prstGeom>
          <a:noFill/>
        </p:spPr>
        <p:txBody>
          <a:bodyPr wrap="none" rtlCol="0">
            <a:spAutoFit/>
          </a:bodyPr>
          <a:lstStyle/>
          <a:p>
            <a:r>
              <a:rPr lang="ru-RU" sz="1600" dirty="0">
                <a:solidFill>
                  <a:srgbClr val="000000"/>
                </a:solidFill>
              </a:rPr>
              <a:t>Целевые системы, взаимодействие с которыми необходимо реализовать:</a:t>
            </a:r>
            <a:br>
              <a:rPr lang="ru-RU" sz="1600" dirty="0">
                <a:solidFill>
                  <a:srgbClr val="000000"/>
                </a:solidFill>
              </a:rPr>
            </a:br>
            <a:endParaRPr lang="ru-RU" sz="1600" dirty="0">
              <a:solidFill>
                <a:srgbClr val="000000"/>
              </a:solidFill>
            </a:endParaRPr>
          </a:p>
          <a:p>
            <a:pPr marL="342900" indent="-342900">
              <a:lnSpc>
                <a:spcPct val="150000"/>
              </a:lnSpc>
              <a:buClr>
                <a:srgbClr val="1946BA"/>
              </a:buClr>
              <a:buFont typeface="Arial" panose="020B0604020202020204" pitchFamily="34" charset="0"/>
              <a:buChar char="•"/>
            </a:pPr>
            <a:r>
              <a:rPr lang="ru-RU" sz="1600" dirty="0">
                <a:solidFill>
                  <a:srgbClr val="000000"/>
                </a:solidFill>
              </a:rPr>
              <a:t>Кредитный конвейер «БалансПлатформа»</a:t>
            </a:r>
          </a:p>
          <a:p>
            <a:pPr marL="342900" indent="-342900">
              <a:lnSpc>
                <a:spcPct val="150000"/>
              </a:lnSpc>
              <a:buClr>
                <a:srgbClr val="1946BA"/>
              </a:buClr>
              <a:buFont typeface="Arial" panose="020B0604020202020204" pitchFamily="34" charset="0"/>
              <a:buChar char="•"/>
            </a:pPr>
            <a:r>
              <a:rPr lang="ru-RU" sz="1600" dirty="0">
                <a:solidFill>
                  <a:srgbClr val="000000"/>
                </a:solidFill>
              </a:rPr>
              <a:t>Система генерации целевых графиков «1С: Калькулятор»</a:t>
            </a:r>
          </a:p>
          <a:p>
            <a:pPr marL="342900" indent="-342900">
              <a:lnSpc>
                <a:spcPct val="150000"/>
              </a:lnSpc>
              <a:buClr>
                <a:srgbClr val="1946BA"/>
              </a:buClr>
              <a:buFont typeface="Arial" panose="020B0604020202020204" pitchFamily="34" charset="0"/>
              <a:buChar char="•"/>
            </a:pPr>
            <a:r>
              <a:rPr lang="ru-RU" sz="1600" dirty="0">
                <a:solidFill>
                  <a:srgbClr val="000000"/>
                </a:solidFill>
              </a:rPr>
              <a:t>Целевая система регламентированного учета «1С: Бухгалтерия»</a:t>
            </a:r>
            <a:br>
              <a:rPr lang="ru-RU" sz="1600" dirty="0">
                <a:solidFill>
                  <a:srgbClr val="000000"/>
                </a:solidFill>
              </a:rPr>
            </a:br>
            <a:endParaRPr lang="ru-RU" sz="1600" dirty="0">
              <a:solidFill>
                <a:srgbClr val="000000"/>
              </a:solidFill>
            </a:endParaRPr>
          </a:p>
          <a:p>
            <a:pPr>
              <a:lnSpc>
                <a:spcPct val="150000"/>
              </a:lnSpc>
              <a:buClr>
                <a:srgbClr val="1946BA"/>
              </a:buClr>
            </a:pPr>
            <a:r>
              <a:rPr lang="ru-RU" sz="1600" dirty="0">
                <a:solidFill>
                  <a:srgbClr val="000000"/>
                </a:solidFill>
              </a:rPr>
              <a:t>Представленные системы имеют единственный способ взаимодействия, </a:t>
            </a:r>
            <a:br>
              <a:rPr lang="ru-RU" sz="1600" dirty="0">
                <a:solidFill>
                  <a:srgbClr val="000000"/>
                </a:solidFill>
              </a:rPr>
            </a:br>
            <a:r>
              <a:rPr lang="ru-RU" sz="1600" dirty="0">
                <a:solidFill>
                  <a:srgbClr val="000000"/>
                </a:solidFill>
              </a:rPr>
              <a:t>а именно пользовательский интерфейс систем (</a:t>
            </a:r>
            <a:r>
              <a:rPr lang="en-US" sz="1600" dirty="0">
                <a:solidFill>
                  <a:srgbClr val="000000"/>
                </a:solidFill>
              </a:rPr>
              <a:t>UI)</a:t>
            </a:r>
            <a:endParaRPr lang="ru-RU" sz="1600" dirty="0">
              <a:solidFill>
                <a:srgbClr val="000000"/>
              </a:solidFill>
            </a:endParaRPr>
          </a:p>
          <a:p>
            <a:pPr marL="342900" indent="-342900">
              <a:lnSpc>
                <a:spcPct val="150000"/>
              </a:lnSpc>
              <a:buClr>
                <a:srgbClr val="1946BA"/>
              </a:buClr>
              <a:buFont typeface="Arial" panose="020B0604020202020204" pitchFamily="34" charset="0"/>
              <a:buChar char="•"/>
            </a:pPr>
            <a:endParaRPr lang="ru-RU" dirty="0">
              <a:solidFill>
                <a:srgbClr val="000000"/>
              </a:solidFill>
            </a:endParaRPr>
          </a:p>
          <a:p>
            <a:pPr>
              <a:buClr>
                <a:srgbClr val="1946BA"/>
              </a:buClr>
            </a:pPr>
            <a:endParaRPr lang="ru-RU" dirty="0">
              <a:solidFill>
                <a:srgbClr val="000000"/>
              </a:solidFill>
            </a:endParaRPr>
          </a:p>
        </p:txBody>
      </p:sp>
    </p:spTree>
    <p:extLst>
      <p:ext uri="{BB962C8B-B14F-4D97-AF65-F5344CB8AC3E}">
        <p14:creationId xmlns:p14="http://schemas.microsoft.com/office/powerpoint/2010/main" val="5947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92DF18E5-77B5-6F4F-249C-1482DB778ABF}"/>
              </a:ext>
            </a:extLst>
          </p:cNvPr>
          <p:cNvSpPr>
            <a:spLocks noChangeArrowheads="1"/>
          </p:cNvSpPr>
          <p:nvPr/>
        </p:nvSpPr>
        <p:spPr bwMode="auto">
          <a:xfrm>
            <a:off x="3988341" y="4381394"/>
            <a:ext cx="515565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492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4925"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0000"/>
                </a:solidFill>
                <a:effectLst/>
                <a:latin typeface="+mn-lt"/>
                <a:ea typeface="Times New Roman" panose="02020603050405020304" pitchFamily="18" charset="0"/>
              </a:rPr>
              <a:t>Таблица 1 – Сравнительная таблица способов взаимодействия с пользовательским интерфейсом </a:t>
            </a:r>
            <a:endParaRPr kumimoji="0" lang="ru-RU" altLang="ru-RU" sz="1400" b="0" i="0" u="none" strike="noStrike" cap="none" normalizeH="0" baseline="0" dirty="0">
              <a:ln>
                <a:noFill/>
              </a:ln>
              <a:solidFill>
                <a:srgbClr val="000000"/>
              </a:solidFill>
              <a:effectLst/>
              <a:latin typeface="+mn-lt"/>
            </a:endParaRPr>
          </a:p>
          <a:p>
            <a:pPr marL="0" marR="0" lvl="0" indent="34925"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rgbClr val="000000"/>
              </a:solidFill>
              <a:effectLst/>
              <a:latin typeface="Arial" panose="020B0604020202020204" pitchFamily="34" charset="0"/>
            </a:endParaRPr>
          </a:p>
        </p:txBody>
      </p:sp>
      <p:sp>
        <p:nvSpPr>
          <p:cNvPr id="10" name="TextBox 9">
            <a:extLst>
              <a:ext uri="{FF2B5EF4-FFF2-40B4-BE49-F238E27FC236}">
                <a16:creationId xmlns:a16="http://schemas.microsoft.com/office/drawing/2014/main" id="{2774FE50-B846-0E9C-4DBE-F7CB4876FF42}"/>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6</a:t>
            </a:r>
          </a:p>
        </p:txBody>
      </p:sp>
      <p:sp>
        <p:nvSpPr>
          <p:cNvPr id="3" name="TextBox 2">
            <a:extLst>
              <a:ext uri="{FF2B5EF4-FFF2-40B4-BE49-F238E27FC236}">
                <a16:creationId xmlns:a16="http://schemas.microsoft.com/office/drawing/2014/main" id="{240A7F23-DCBC-6BC4-E01C-33B5258F505F}"/>
              </a:ext>
            </a:extLst>
          </p:cNvPr>
          <p:cNvSpPr txBox="1">
            <a:spLocks/>
          </p:cNvSpPr>
          <p:nvPr/>
        </p:nvSpPr>
        <p:spPr>
          <a:xfrm>
            <a:off x="431180" y="655841"/>
            <a:ext cx="8293434" cy="3008772"/>
          </a:xfrm>
          <a:prstGeom prst="rect">
            <a:avLst/>
          </a:prstGeom>
          <a:noFill/>
        </p:spPr>
        <p:txBody>
          <a:bodyPr wrap="square" rtlCol="0">
            <a:spAutoFit/>
          </a:bodyPr>
          <a:lstStyle/>
          <a:p>
            <a:r>
              <a:rPr lang="ru-RU" sz="1600" dirty="0">
                <a:solidFill>
                  <a:srgbClr val="000000"/>
                </a:solidFill>
              </a:rPr>
              <a:t>Рассматриваемые способы:</a:t>
            </a:r>
          </a:p>
          <a:p>
            <a:pPr marL="342900" indent="-342900">
              <a:lnSpc>
                <a:spcPct val="150000"/>
              </a:lnSpc>
              <a:buClr>
                <a:srgbClr val="1946BA"/>
              </a:buClr>
              <a:buFont typeface="Arial" panose="020B0604020202020204" pitchFamily="34" charset="0"/>
              <a:buChar char="•"/>
            </a:pPr>
            <a:r>
              <a:rPr lang="en-US" sz="1600" dirty="0">
                <a:solidFill>
                  <a:srgbClr val="000000"/>
                </a:solidFill>
              </a:rPr>
              <a:t>Microsoft Ui Automation</a:t>
            </a:r>
          </a:p>
          <a:p>
            <a:pPr marL="342900" indent="-342900">
              <a:lnSpc>
                <a:spcPct val="150000"/>
              </a:lnSpc>
              <a:buClr>
                <a:srgbClr val="1946BA"/>
              </a:buClr>
              <a:buFont typeface="Arial" panose="020B0604020202020204" pitchFamily="34" charset="0"/>
              <a:buChar char="•"/>
            </a:pPr>
            <a:r>
              <a:rPr lang="ru-RU" sz="1600" dirty="0">
                <a:solidFill>
                  <a:srgbClr val="000000"/>
                </a:solidFill>
              </a:rPr>
              <a:t>Программные роботы (</a:t>
            </a:r>
            <a:r>
              <a:rPr lang="en-US" sz="1600" dirty="0">
                <a:solidFill>
                  <a:srgbClr val="000000"/>
                </a:solidFill>
              </a:rPr>
              <a:t>RPA)</a:t>
            </a:r>
            <a:endParaRPr lang="ru-RU" sz="1600" dirty="0">
              <a:solidFill>
                <a:srgbClr val="000000"/>
              </a:solidFill>
            </a:endParaRPr>
          </a:p>
          <a:p>
            <a:pPr>
              <a:lnSpc>
                <a:spcPct val="150000"/>
              </a:lnSpc>
              <a:buClr>
                <a:srgbClr val="1946BA"/>
              </a:buClr>
            </a:pPr>
            <a:r>
              <a:rPr lang="ru-RU" sz="1600" dirty="0">
                <a:solidFill>
                  <a:srgbClr val="000000"/>
                </a:solidFill>
              </a:rPr>
              <a:t>Сравнение производилось по </a:t>
            </a:r>
            <a:br>
              <a:rPr lang="ru-RU" sz="1600" dirty="0">
                <a:solidFill>
                  <a:srgbClr val="000000"/>
                </a:solidFill>
              </a:rPr>
            </a:br>
            <a:r>
              <a:rPr lang="ru-RU" sz="1600" dirty="0">
                <a:solidFill>
                  <a:srgbClr val="000000"/>
                </a:solidFill>
              </a:rPr>
              <a:t>следующим критериям:</a:t>
            </a:r>
          </a:p>
          <a:p>
            <a:pPr marL="285750" indent="-285750">
              <a:lnSpc>
                <a:spcPct val="150000"/>
              </a:lnSpc>
              <a:buClr>
                <a:srgbClr val="1946BA"/>
              </a:buClr>
              <a:buFont typeface="Arial" panose="020B0604020202020204" pitchFamily="34" charset="0"/>
              <a:buChar char="•"/>
            </a:pPr>
            <a:r>
              <a:rPr lang="ru-RU" sz="1600" dirty="0">
                <a:solidFill>
                  <a:srgbClr val="000000"/>
                </a:solidFill>
              </a:rPr>
              <a:t>Скорость и удобство разработки</a:t>
            </a:r>
          </a:p>
          <a:p>
            <a:pPr marL="285750" indent="-285750">
              <a:buClr>
                <a:srgbClr val="1946BA"/>
              </a:buClr>
              <a:buFont typeface="Arial" panose="020B0604020202020204" pitchFamily="34" charset="0"/>
              <a:buChar char="•"/>
            </a:pPr>
            <a:r>
              <a:rPr lang="ru-RU" sz="1600" dirty="0">
                <a:solidFill>
                  <a:srgbClr val="000000"/>
                </a:solidFill>
              </a:rPr>
              <a:t>Возможность централизованного </a:t>
            </a:r>
            <a:br>
              <a:rPr lang="ru-RU" sz="1600" dirty="0">
                <a:solidFill>
                  <a:srgbClr val="000000"/>
                </a:solidFill>
              </a:rPr>
            </a:br>
            <a:r>
              <a:rPr lang="ru-RU" sz="1600" dirty="0">
                <a:solidFill>
                  <a:srgbClr val="000000"/>
                </a:solidFill>
              </a:rPr>
              <a:t>управления </a:t>
            </a:r>
          </a:p>
          <a:p>
            <a:pPr marL="285750" indent="-285750">
              <a:lnSpc>
                <a:spcPct val="150000"/>
              </a:lnSpc>
              <a:buClr>
                <a:srgbClr val="1946BA"/>
              </a:buClr>
              <a:buFont typeface="Arial" panose="020B0604020202020204" pitchFamily="34" charset="0"/>
              <a:buChar char="•"/>
            </a:pPr>
            <a:r>
              <a:rPr lang="ru-RU" sz="1600" dirty="0">
                <a:solidFill>
                  <a:srgbClr val="000000"/>
                </a:solidFill>
              </a:rPr>
              <a:t>Возможность масштабирования</a:t>
            </a:r>
          </a:p>
        </p:txBody>
      </p:sp>
      <p:sp>
        <p:nvSpPr>
          <p:cNvPr id="5" name="Title 1">
            <a:extLst>
              <a:ext uri="{FF2B5EF4-FFF2-40B4-BE49-F238E27FC236}">
                <a16:creationId xmlns:a16="http://schemas.microsoft.com/office/drawing/2014/main" id="{541B19AA-966A-636C-1254-D90ADF4902FB}"/>
              </a:ext>
            </a:extLst>
          </p:cNvPr>
          <p:cNvSpPr txBox="1">
            <a:spLocks/>
          </p:cNvSpPr>
          <p:nvPr/>
        </p:nvSpPr>
        <p:spPr>
          <a:xfrm>
            <a:off x="-667384" y="-908266"/>
            <a:ext cx="5965438" cy="148896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3200" b="0" i="0" kern="1200" baseline="0">
                <a:solidFill>
                  <a:schemeClr val="bg1"/>
                </a:solidFill>
                <a:latin typeface="+mj-lt"/>
                <a:ea typeface="+mj-ea"/>
                <a:cs typeface="+mj-cs"/>
              </a:defRPr>
            </a:lvl1pPr>
          </a:lstStyle>
          <a:p>
            <a:r>
              <a:rPr lang="ru-RU" sz="2400" dirty="0">
                <a:solidFill>
                  <a:srgbClr val="000000"/>
                </a:solidFill>
              </a:rPr>
              <a:t>Способы взаимодействия</a:t>
            </a:r>
            <a:r>
              <a:rPr lang="en-US" sz="2400" dirty="0">
                <a:solidFill>
                  <a:srgbClr val="000000"/>
                </a:solidFill>
              </a:rPr>
              <a:t> </a:t>
            </a:r>
            <a:r>
              <a:rPr lang="ru-RU" sz="2400" dirty="0">
                <a:solidFill>
                  <a:srgbClr val="000000"/>
                </a:solidFill>
              </a:rPr>
              <a:t>с </a:t>
            </a:r>
            <a:r>
              <a:rPr lang="en-US" sz="2400" dirty="0">
                <a:solidFill>
                  <a:srgbClr val="000000"/>
                </a:solidFill>
              </a:rPr>
              <a:t>UI</a:t>
            </a:r>
          </a:p>
        </p:txBody>
      </p:sp>
      <p:graphicFrame>
        <p:nvGraphicFramePr>
          <p:cNvPr id="8" name="Таблица 7">
            <a:extLst>
              <a:ext uri="{FF2B5EF4-FFF2-40B4-BE49-F238E27FC236}">
                <a16:creationId xmlns:a16="http://schemas.microsoft.com/office/drawing/2014/main" id="{BD449006-9B50-CF9A-4EE4-0CBF08932021}"/>
              </a:ext>
            </a:extLst>
          </p:cNvPr>
          <p:cNvGraphicFramePr>
            <a:graphicFrameLocks noGrp="1"/>
          </p:cNvGraphicFramePr>
          <p:nvPr>
            <p:extLst>
              <p:ext uri="{D42A27DB-BD31-4B8C-83A1-F6EECF244321}">
                <p14:modId xmlns:p14="http://schemas.microsoft.com/office/powerpoint/2010/main" val="2473126694"/>
              </p:ext>
            </p:extLst>
          </p:nvPr>
        </p:nvGraphicFramePr>
        <p:xfrm>
          <a:off x="4082685" y="1983138"/>
          <a:ext cx="4966969" cy="2262017"/>
        </p:xfrm>
        <a:graphic>
          <a:graphicData uri="http://schemas.openxmlformats.org/drawingml/2006/table">
            <a:tbl>
              <a:tblPr firstRow="1" firstCol="1" bandRow="1">
                <a:tableStyleId>{5C22544A-7EE6-4342-B048-85BDC9FD1C3A}</a:tableStyleId>
              </a:tblPr>
              <a:tblGrid>
                <a:gridCol w="1829759">
                  <a:extLst>
                    <a:ext uri="{9D8B030D-6E8A-4147-A177-3AD203B41FA5}">
                      <a16:colId xmlns:a16="http://schemas.microsoft.com/office/drawing/2014/main" val="769658354"/>
                    </a:ext>
                  </a:extLst>
                </a:gridCol>
                <a:gridCol w="1851103">
                  <a:extLst>
                    <a:ext uri="{9D8B030D-6E8A-4147-A177-3AD203B41FA5}">
                      <a16:colId xmlns:a16="http://schemas.microsoft.com/office/drawing/2014/main" val="1530987806"/>
                    </a:ext>
                  </a:extLst>
                </a:gridCol>
                <a:gridCol w="1286107">
                  <a:extLst>
                    <a:ext uri="{9D8B030D-6E8A-4147-A177-3AD203B41FA5}">
                      <a16:colId xmlns:a16="http://schemas.microsoft.com/office/drawing/2014/main" val="735492274"/>
                    </a:ext>
                  </a:extLst>
                </a:gridCol>
              </a:tblGrid>
              <a:tr h="207055">
                <a:tc>
                  <a:txBody>
                    <a:bodyPr/>
                    <a:lstStyle/>
                    <a:p>
                      <a:pPr marL="0" indent="0" algn="ctr"/>
                      <a:r>
                        <a:rPr lang="ru-RU" sz="1400" dirty="0">
                          <a:effectLst/>
                        </a:rPr>
                        <a:t>Критерий</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en-US" sz="1400" dirty="0">
                          <a:effectLst/>
                        </a:rPr>
                        <a:t>UI Automation</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en-US" sz="1400" dirty="0">
                          <a:effectLst/>
                        </a:rPr>
                        <a:t>RPA</a:t>
                      </a:r>
                      <a:endParaRPr lang="ru-RU" sz="1400" dirty="0">
                        <a:effectLst/>
                        <a:latin typeface="Times New Roman" panose="02020603050405020304" pitchFamily="18" charset="0"/>
                        <a:ea typeface="Times New Roman" panose="02020603050405020304" pitchFamily="18" charset="0"/>
                      </a:endParaRPr>
                    </a:p>
                  </a:txBody>
                  <a:tcPr marL="66554" marR="66554" marT="0" marB="0"/>
                </a:tc>
                <a:extLst>
                  <a:ext uri="{0D108BD9-81ED-4DB2-BD59-A6C34878D82A}">
                    <a16:rowId xmlns:a16="http://schemas.microsoft.com/office/drawing/2014/main" val="1782228536"/>
                  </a:ext>
                </a:extLst>
              </a:tr>
              <a:tr h="717201">
                <a:tc>
                  <a:txBody>
                    <a:bodyPr/>
                    <a:lstStyle/>
                    <a:p>
                      <a:pPr marL="0" indent="0" algn="ctr"/>
                      <a:r>
                        <a:rPr lang="ru-RU" sz="1400" dirty="0">
                          <a:effectLst/>
                        </a:rPr>
                        <a:t>Скорости и удобство разработки </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ru-RU" sz="1400" dirty="0">
                          <a:effectLst/>
                        </a:rPr>
                        <a:t>Низкая, требуется использование дополнительного ПО</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ru-RU" sz="1400" dirty="0">
                          <a:effectLst/>
                        </a:rPr>
                        <a:t>Средняя </a:t>
                      </a:r>
                      <a:endParaRPr lang="ru-RU" sz="1400" dirty="0">
                        <a:effectLst/>
                        <a:latin typeface="Times New Roman" panose="02020603050405020304" pitchFamily="18" charset="0"/>
                        <a:ea typeface="Times New Roman" panose="02020603050405020304" pitchFamily="18" charset="0"/>
                      </a:endParaRPr>
                    </a:p>
                  </a:txBody>
                  <a:tcPr marL="66554" marR="66554" marT="0" marB="0"/>
                </a:tc>
                <a:extLst>
                  <a:ext uri="{0D108BD9-81ED-4DB2-BD59-A6C34878D82A}">
                    <a16:rowId xmlns:a16="http://schemas.microsoft.com/office/drawing/2014/main" val="3170131671"/>
                  </a:ext>
                </a:extLst>
              </a:tr>
              <a:tr h="691376">
                <a:tc>
                  <a:txBody>
                    <a:bodyPr/>
                    <a:lstStyle/>
                    <a:p>
                      <a:pPr marL="0" indent="0" algn="ctr"/>
                      <a:r>
                        <a:rPr lang="ru-RU" sz="1400" dirty="0">
                          <a:effectLst/>
                        </a:rPr>
                        <a:t>Возможность централизованного управления</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tabLst>
                          <a:tab pos="179388" algn="l"/>
                        </a:tabLst>
                      </a:pPr>
                      <a:r>
                        <a:rPr lang="ru-RU" sz="1400" dirty="0">
                          <a:effectLst/>
                        </a:rPr>
                        <a:t>Требуется дополнительная разработка</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en-US" sz="1400" dirty="0">
                          <a:effectLst/>
                        </a:rPr>
                        <a:t>+</a:t>
                      </a:r>
                      <a:endParaRPr lang="ru-RU" sz="1400" dirty="0">
                        <a:effectLst/>
                        <a:latin typeface="Times New Roman" panose="02020603050405020304" pitchFamily="18" charset="0"/>
                        <a:ea typeface="Times New Roman" panose="02020603050405020304" pitchFamily="18" charset="0"/>
                      </a:endParaRPr>
                    </a:p>
                  </a:txBody>
                  <a:tcPr marL="66554" marR="66554" marT="0" marB="0"/>
                </a:tc>
                <a:extLst>
                  <a:ext uri="{0D108BD9-81ED-4DB2-BD59-A6C34878D82A}">
                    <a16:rowId xmlns:a16="http://schemas.microsoft.com/office/drawing/2014/main" val="3796168812"/>
                  </a:ext>
                </a:extLst>
              </a:tr>
              <a:tr h="621166">
                <a:tc>
                  <a:txBody>
                    <a:bodyPr/>
                    <a:lstStyle/>
                    <a:p>
                      <a:pPr marL="0" indent="0" algn="ctr"/>
                      <a:r>
                        <a:rPr lang="ru-RU" sz="1400" dirty="0">
                          <a:effectLst/>
                        </a:rPr>
                        <a:t>Возможность масштабирования</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ru-RU" sz="1400" dirty="0">
                          <a:effectLst/>
                        </a:rPr>
                        <a:t>Требуется дополнительная разработка</a:t>
                      </a:r>
                      <a:endParaRPr lang="ru-RU" sz="1400" dirty="0">
                        <a:effectLst/>
                        <a:latin typeface="Times New Roman" panose="02020603050405020304" pitchFamily="18" charset="0"/>
                        <a:ea typeface="Times New Roman" panose="02020603050405020304" pitchFamily="18" charset="0"/>
                      </a:endParaRPr>
                    </a:p>
                  </a:txBody>
                  <a:tcPr marL="66554" marR="66554" marT="0" marB="0"/>
                </a:tc>
                <a:tc>
                  <a:txBody>
                    <a:bodyPr/>
                    <a:lstStyle/>
                    <a:p>
                      <a:pPr marL="0" indent="0" algn="ctr"/>
                      <a:r>
                        <a:rPr lang="en-US" sz="1400" dirty="0">
                          <a:effectLst/>
                        </a:rPr>
                        <a:t>+</a:t>
                      </a:r>
                      <a:endParaRPr lang="ru-RU" sz="1400" dirty="0">
                        <a:effectLst/>
                        <a:latin typeface="Times New Roman" panose="02020603050405020304" pitchFamily="18" charset="0"/>
                        <a:ea typeface="Times New Roman" panose="02020603050405020304" pitchFamily="18" charset="0"/>
                      </a:endParaRPr>
                    </a:p>
                  </a:txBody>
                  <a:tcPr marL="66554" marR="66554" marT="0" marB="0"/>
                </a:tc>
                <a:extLst>
                  <a:ext uri="{0D108BD9-81ED-4DB2-BD59-A6C34878D82A}">
                    <a16:rowId xmlns:a16="http://schemas.microsoft.com/office/drawing/2014/main" val="325544543"/>
                  </a:ext>
                </a:extLst>
              </a:tr>
            </a:tbl>
          </a:graphicData>
        </a:graphic>
      </p:graphicFrame>
    </p:spTree>
    <p:extLst>
      <p:ext uri="{BB962C8B-B14F-4D97-AF65-F5344CB8AC3E}">
        <p14:creationId xmlns:p14="http://schemas.microsoft.com/office/powerpoint/2010/main" val="103927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774FE50-B846-0E9C-4DBE-F7CB4876FF42}"/>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7</a:t>
            </a:r>
          </a:p>
        </p:txBody>
      </p:sp>
      <p:sp>
        <p:nvSpPr>
          <p:cNvPr id="5" name="Title 1">
            <a:extLst>
              <a:ext uri="{FF2B5EF4-FFF2-40B4-BE49-F238E27FC236}">
                <a16:creationId xmlns:a16="http://schemas.microsoft.com/office/drawing/2014/main" id="{541B19AA-966A-636C-1254-D90ADF4902FB}"/>
              </a:ext>
            </a:extLst>
          </p:cNvPr>
          <p:cNvSpPr txBox="1">
            <a:spLocks/>
          </p:cNvSpPr>
          <p:nvPr/>
        </p:nvSpPr>
        <p:spPr>
          <a:xfrm>
            <a:off x="271160" y="-892878"/>
            <a:ext cx="5965438" cy="1488969"/>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3200" b="0" i="0" kern="1200" baseline="0">
                <a:solidFill>
                  <a:schemeClr val="bg1"/>
                </a:solidFill>
                <a:latin typeface="+mj-lt"/>
                <a:ea typeface="+mj-ea"/>
                <a:cs typeface="+mj-cs"/>
              </a:defRPr>
            </a:lvl1pPr>
          </a:lstStyle>
          <a:p>
            <a:pPr algn="l"/>
            <a:r>
              <a:rPr lang="ru-RU" sz="2400" dirty="0">
                <a:solidFill>
                  <a:srgbClr val="000000"/>
                </a:solidFill>
              </a:rPr>
              <a:t>Алгоритм загрузки графиков</a:t>
            </a:r>
            <a:endParaRPr lang="en-US" sz="2400" dirty="0">
              <a:solidFill>
                <a:srgbClr val="000000"/>
              </a:solidFill>
            </a:endParaRPr>
          </a:p>
        </p:txBody>
      </p:sp>
      <p:sp>
        <p:nvSpPr>
          <p:cNvPr id="2" name="TextBox 1">
            <a:extLst>
              <a:ext uri="{FF2B5EF4-FFF2-40B4-BE49-F238E27FC236}">
                <a16:creationId xmlns:a16="http://schemas.microsoft.com/office/drawing/2014/main" id="{BE1A6128-5E7D-3709-719C-D5C61CC64626}"/>
              </a:ext>
            </a:extLst>
          </p:cNvPr>
          <p:cNvSpPr txBox="1"/>
          <p:nvPr/>
        </p:nvSpPr>
        <p:spPr>
          <a:xfrm>
            <a:off x="1606033" y="4440054"/>
            <a:ext cx="7182500" cy="523220"/>
          </a:xfrm>
          <a:prstGeom prst="rect">
            <a:avLst/>
          </a:prstGeom>
          <a:noFill/>
        </p:spPr>
        <p:txBody>
          <a:bodyPr wrap="square" rtlCol="0">
            <a:spAutoFit/>
          </a:bodyPr>
          <a:lstStyle/>
          <a:p>
            <a:pPr algn="ctr"/>
            <a:r>
              <a:rPr lang="ru-RU" sz="1400" dirty="0">
                <a:solidFill>
                  <a:srgbClr val="000000"/>
                </a:solidFill>
              </a:rPr>
              <a:t>Рисунок 2 – Сокращенная версия алгоритма, разработанная на основе ручных шагов, выполняемых пользователем</a:t>
            </a:r>
          </a:p>
        </p:txBody>
      </p:sp>
      <p:pic>
        <p:nvPicPr>
          <p:cNvPr id="6" name="Рисунок 5" descr="Изображение выглядит как текст, диаграмма, снимок экрана, линия&#10;&#10;Автоматически созданное описание">
            <a:extLst>
              <a:ext uri="{FF2B5EF4-FFF2-40B4-BE49-F238E27FC236}">
                <a16:creationId xmlns:a16="http://schemas.microsoft.com/office/drawing/2014/main" id="{0D35CD80-AA37-5670-8568-F7488DCD29E2}"/>
              </a:ext>
            </a:extLst>
          </p:cNvPr>
          <p:cNvPicPr>
            <a:picLocks noChangeAspect="1"/>
          </p:cNvPicPr>
          <p:nvPr/>
        </p:nvPicPr>
        <p:blipFill>
          <a:blip r:embed="rId3"/>
          <a:stretch>
            <a:fillRect/>
          </a:stretch>
        </p:blipFill>
        <p:spPr>
          <a:xfrm>
            <a:off x="0" y="1217284"/>
            <a:ext cx="9144000" cy="1980385"/>
          </a:xfrm>
          <a:prstGeom prst="rect">
            <a:avLst/>
          </a:prstGeom>
        </p:spPr>
      </p:pic>
    </p:spTree>
    <p:extLst>
      <p:ext uri="{BB962C8B-B14F-4D97-AF65-F5344CB8AC3E}">
        <p14:creationId xmlns:p14="http://schemas.microsoft.com/office/powerpoint/2010/main" val="140257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descr="Изображение выглядит как диаграмма&#10;&#10;Автоматически созданное описание">
            <a:extLst>
              <a:ext uri="{FF2B5EF4-FFF2-40B4-BE49-F238E27FC236}">
                <a16:creationId xmlns:a16="http://schemas.microsoft.com/office/drawing/2014/main" id="{F84B0D4B-4CAB-05D0-E23E-61DA1AD5DC21}"/>
              </a:ext>
            </a:extLst>
          </p:cNvPr>
          <p:cNvPicPr>
            <a:picLocks noChangeAspect="1"/>
          </p:cNvPicPr>
          <p:nvPr/>
        </p:nvPicPr>
        <p:blipFill>
          <a:blip r:embed="rId3"/>
          <a:stretch>
            <a:fillRect/>
          </a:stretch>
        </p:blipFill>
        <p:spPr>
          <a:xfrm>
            <a:off x="5916299" y="1412533"/>
            <a:ext cx="2780952" cy="1276190"/>
          </a:xfrm>
          <a:prstGeom prst="rect">
            <a:avLst/>
          </a:prstGeom>
        </p:spPr>
      </p:pic>
      <p:pic>
        <p:nvPicPr>
          <p:cNvPr id="17" name="Рисунок 16" descr="Изображение выглядит как диаграмма&#10;&#10;Автоматически созданное описание">
            <a:extLst>
              <a:ext uri="{FF2B5EF4-FFF2-40B4-BE49-F238E27FC236}">
                <a16:creationId xmlns:a16="http://schemas.microsoft.com/office/drawing/2014/main" id="{5BCFF17B-3A8D-86F7-6BAB-7DD6CD315F28}"/>
              </a:ext>
            </a:extLst>
          </p:cNvPr>
          <p:cNvPicPr>
            <a:picLocks noChangeAspect="1"/>
          </p:cNvPicPr>
          <p:nvPr/>
        </p:nvPicPr>
        <p:blipFill>
          <a:blip r:embed="rId4"/>
          <a:stretch>
            <a:fillRect/>
          </a:stretch>
        </p:blipFill>
        <p:spPr>
          <a:xfrm>
            <a:off x="411670" y="1353140"/>
            <a:ext cx="2542857" cy="1276190"/>
          </a:xfrm>
          <a:prstGeom prst="rect">
            <a:avLst/>
          </a:prstGeom>
        </p:spPr>
      </p:pic>
      <p:sp>
        <p:nvSpPr>
          <p:cNvPr id="2" name="Title 1"/>
          <p:cNvSpPr>
            <a:spLocks noGrp="1"/>
          </p:cNvSpPr>
          <p:nvPr>
            <p:ph type="title"/>
          </p:nvPr>
        </p:nvSpPr>
        <p:spPr>
          <a:xfrm>
            <a:off x="286180" y="-917835"/>
            <a:ext cx="5965438" cy="1488969"/>
          </a:xfrm>
        </p:spPr>
        <p:txBody>
          <a:bodyPr>
            <a:normAutofit/>
          </a:bodyPr>
          <a:lstStyle/>
          <a:p>
            <a:r>
              <a:rPr lang="ru-RU" sz="2400" dirty="0">
                <a:solidFill>
                  <a:srgbClr val="000000"/>
                </a:solidFill>
              </a:rPr>
              <a:t>Определение вида программных роботов</a:t>
            </a:r>
            <a:endParaRPr lang="en-US" sz="2400" dirty="0">
              <a:solidFill>
                <a:srgbClr val="000000"/>
              </a:solidFill>
            </a:endParaRPr>
          </a:p>
        </p:txBody>
      </p:sp>
      <p:sp>
        <p:nvSpPr>
          <p:cNvPr id="4" name="TextBox 3">
            <a:extLst>
              <a:ext uri="{FF2B5EF4-FFF2-40B4-BE49-F238E27FC236}">
                <a16:creationId xmlns:a16="http://schemas.microsoft.com/office/drawing/2014/main" id="{B68FD6C0-71BE-B586-9A17-97A9B718B36C}"/>
              </a:ext>
            </a:extLst>
          </p:cNvPr>
          <p:cNvSpPr txBox="1"/>
          <p:nvPr/>
        </p:nvSpPr>
        <p:spPr>
          <a:xfrm>
            <a:off x="3384836" y="860212"/>
            <a:ext cx="2372701" cy="369332"/>
          </a:xfrm>
          <a:prstGeom prst="rect">
            <a:avLst/>
          </a:prstGeom>
          <a:noFill/>
        </p:spPr>
        <p:txBody>
          <a:bodyPr wrap="none" rtlCol="0">
            <a:spAutoFit/>
          </a:bodyPr>
          <a:lstStyle/>
          <a:p>
            <a:r>
              <a:rPr lang="ru-RU" dirty="0">
                <a:solidFill>
                  <a:srgbClr val="000000"/>
                </a:solidFill>
              </a:rPr>
              <a:t>Программные роботы</a:t>
            </a:r>
          </a:p>
        </p:txBody>
      </p:sp>
      <p:sp>
        <p:nvSpPr>
          <p:cNvPr id="9" name="TextBox 8">
            <a:extLst>
              <a:ext uri="{FF2B5EF4-FFF2-40B4-BE49-F238E27FC236}">
                <a16:creationId xmlns:a16="http://schemas.microsoft.com/office/drawing/2014/main" id="{4F012183-1FB7-B8B7-0A76-28A940361680}"/>
              </a:ext>
            </a:extLst>
          </p:cNvPr>
          <p:cNvSpPr txBox="1"/>
          <p:nvPr/>
        </p:nvSpPr>
        <p:spPr>
          <a:xfrm>
            <a:off x="680937" y="1229544"/>
            <a:ext cx="2013436" cy="369332"/>
          </a:xfrm>
          <a:prstGeom prst="rect">
            <a:avLst/>
          </a:prstGeom>
          <a:noFill/>
        </p:spPr>
        <p:txBody>
          <a:bodyPr wrap="none" rtlCol="0">
            <a:spAutoFit/>
          </a:bodyPr>
          <a:lstStyle/>
          <a:p>
            <a:r>
              <a:rPr lang="ru-RU" dirty="0">
                <a:solidFill>
                  <a:srgbClr val="000000"/>
                </a:solidFill>
              </a:rPr>
              <a:t>Сопровождаемые</a:t>
            </a:r>
          </a:p>
        </p:txBody>
      </p:sp>
      <p:sp>
        <p:nvSpPr>
          <p:cNvPr id="10" name="TextBox 9">
            <a:extLst>
              <a:ext uri="{FF2B5EF4-FFF2-40B4-BE49-F238E27FC236}">
                <a16:creationId xmlns:a16="http://schemas.microsoft.com/office/drawing/2014/main" id="{0A133875-6B3C-7705-FC52-C8CC70057542}"/>
              </a:ext>
            </a:extLst>
          </p:cNvPr>
          <p:cNvSpPr txBox="1"/>
          <p:nvPr/>
        </p:nvSpPr>
        <p:spPr>
          <a:xfrm>
            <a:off x="6183038" y="1172175"/>
            <a:ext cx="2247475" cy="369332"/>
          </a:xfrm>
          <a:prstGeom prst="rect">
            <a:avLst/>
          </a:prstGeom>
          <a:noFill/>
        </p:spPr>
        <p:txBody>
          <a:bodyPr wrap="none" rtlCol="0">
            <a:spAutoFit/>
          </a:bodyPr>
          <a:lstStyle/>
          <a:p>
            <a:r>
              <a:rPr lang="ru-RU" dirty="0">
                <a:solidFill>
                  <a:srgbClr val="000000"/>
                </a:solidFill>
              </a:rPr>
              <a:t>Несопровождаемые</a:t>
            </a:r>
          </a:p>
        </p:txBody>
      </p:sp>
      <p:cxnSp>
        <p:nvCxnSpPr>
          <p:cNvPr id="12" name="Прямая со стрелкой 11">
            <a:extLst>
              <a:ext uri="{FF2B5EF4-FFF2-40B4-BE49-F238E27FC236}">
                <a16:creationId xmlns:a16="http://schemas.microsoft.com/office/drawing/2014/main" id="{A2BC3499-FE01-8452-3B65-F2AC78F59F16}"/>
              </a:ext>
            </a:extLst>
          </p:cNvPr>
          <p:cNvCxnSpPr>
            <a:cxnSpLocks/>
            <a:stCxn id="4" idx="1"/>
            <a:endCxn id="9" idx="0"/>
          </p:cNvCxnSpPr>
          <p:nvPr/>
        </p:nvCxnSpPr>
        <p:spPr>
          <a:xfrm flipH="1">
            <a:off x="1687655" y="1044878"/>
            <a:ext cx="1697181" cy="184666"/>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96C468FF-4EBA-5303-5374-EA6987062984}"/>
              </a:ext>
            </a:extLst>
          </p:cNvPr>
          <p:cNvCxnSpPr>
            <a:cxnSpLocks/>
            <a:stCxn id="4" idx="3"/>
            <a:endCxn id="10" idx="0"/>
          </p:cNvCxnSpPr>
          <p:nvPr/>
        </p:nvCxnSpPr>
        <p:spPr>
          <a:xfrm>
            <a:off x="5757537" y="1044878"/>
            <a:ext cx="1549239" cy="127297"/>
          </a:xfrm>
          <a:prstGeom prst="straightConnector1">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58F9D73-358C-C429-ED56-66886D2BE41A}"/>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8</a:t>
            </a:r>
          </a:p>
        </p:txBody>
      </p:sp>
      <p:sp>
        <p:nvSpPr>
          <p:cNvPr id="20" name="TextBox 19">
            <a:extLst>
              <a:ext uri="{FF2B5EF4-FFF2-40B4-BE49-F238E27FC236}">
                <a16:creationId xmlns:a16="http://schemas.microsoft.com/office/drawing/2014/main" id="{7C3EBE53-05D1-B3E9-0986-688E37421599}"/>
              </a:ext>
            </a:extLst>
          </p:cNvPr>
          <p:cNvSpPr txBox="1"/>
          <p:nvPr/>
        </p:nvSpPr>
        <p:spPr>
          <a:xfrm>
            <a:off x="102117" y="2689616"/>
            <a:ext cx="4738028" cy="1569660"/>
          </a:xfrm>
          <a:prstGeom prst="rect">
            <a:avLst/>
          </a:prstGeom>
          <a:noFill/>
        </p:spPr>
        <p:txBody>
          <a:bodyPr wrap="none" rtlCol="0">
            <a:spAutoFit/>
          </a:bodyPr>
          <a:lstStyle/>
          <a:p>
            <a:pPr marL="285750" indent="-285750">
              <a:buClr>
                <a:srgbClr val="0070C0"/>
              </a:buClr>
              <a:buSzPct val="110000"/>
              <a:buFont typeface="Calibri" panose="020F0502020204030204" pitchFamily="34" charset="0"/>
              <a:buChar char="+"/>
            </a:pPr>
            <a:r>
              <a:rPr lang="ru-RU" sz="1600" dirty="0">
                <a:solidFill>
                  <a:srgbClr val="000000"/>
                </a:solidFill>
              </a:rPr>
              <a:t>Интерактивность выполнения задач</a:t>
            </a:r>
          </a:p>
          <a:p>
            <a:pPr marL="285750" indent="-285750">
              <a:buClr>
                <a:srgbClr val="0070C0"/>
              </a:buClr>
              <a:buSzPct val="110000"/>
              <a:buFont typeface="Calibri" panose="020F0502020204030204" pitchFamily="34" charset="0"/>
              <a:buChar char="+"/>
            </a:pPr>
            <a:r>
              <a:rPr lang="ru-RU" sz="1600" dirty="0">
                <a:solidFill>
                  <a:srgbClr val="000000"/>
                </a:solidFill>
              </a:rPr>
              <a:t>Возможность наблюдения за ходом выполнения</a:t>
            </a:r>
            <a:endParaRPr lang="en-US" sz="1600" dirty="0">
              <a:solidFill>
                <a:srgbClr val="000000"/>
              </a:solidFill>
            </a:endParaRPr>
          </a:p>
          <a:p>
            <a:pPr marL="285750" indent="-285750">
              <a:buClr>
                <a:schemeClr val="tx1">
                  <a:lumMod val="40000"/>
                  <a:lumOff val="60000"/>
                </a:schemeClr>
              </a:buClr>
              <a:buFont typeface="Calibri" panose="020F0502020204030204" pitchFamily="34" charset="0"/>
              <a:buChar char="+"/>
            </a:pPr>
            <a:endParaRPr lang="en-US" sz="1600" dirty="0">
              <a:solidFill>
                <a:srgbClr val="000000"/>
              </a:solidFill>
            </a:endParaRPr>
          </a:p>
          <a:p>
            <a:pPr marL="285750" indent="-285750">
              <a:buClr>
                <a:schemeClr val="accent1"/>
              </a:buClr>
              <a:buSzPct val="110000"/>
              <a:buFont typeface="Calibri" panose="020F0502020204030204" pitchFamily="34" charset="0"/>
              <a:buChar char="-"/>
            </a:pPr>
            <a:r>
              <a:rPr lang="ru-RU" sz="1600" dirty="0">
                <a:solidFill>
                  <a:srgbClr val="000000"/>
                </a:solidFill>
              </a:rPr>
              <a:t>Невозможность выполнения других задач на </a:t>
            </a:r>
            <a:br>
              <a:rPr lang="en-US" sz="1600" dirty="0">
                <a:solidFill>
                  <a:srgbClr val="000000"/>
                </a:solidFill>
              </a:rPr>
            </a:br>
            <a:r>
              <a:rPr lang="ru-RU" sz="1600" dirty="0">
                <a:solidFill>
                  <a:srgbClr val="000000"/>
                </a:solidFill>
              </a:rPr>
              <a:t>машине</a:t>
            </a:r>
            <a:r>
              <a:rPr lang="en-US" sz="1600" dirty="0">
                <a:solidFill>
                  <a:srgbClr val="000000"/>
                </a:solidFill>
              </a:rPr>
              <a:t> </a:t>
            </a:r>
            <a:r>
              <a:rPr lang="ru-RU" sz="1600" dirty="0">
                <a:solidFill>
                  <a:srgbClr val="000000"/>
                </a:solidFill>
              </a:rPr>
              <a:t>во время работы робота</a:t>
            </a:r>
          </a:p>
          <a:p>
            <a:pPr marL="285750" indent="-285750">
              <a:buClr>
                <a:schemeClr val="accent1"/>
              </a:buClr>
              <a:buSzPct val="110000"/>
              <a:buFont typeface="Calibri" panose="020F0502020204030204" pitchFamily="34" charset="0"/>
              <a:buChar char="-"/>
            </a:pPr>
            <a:r>
              <a:rPr lang="ru-RU" sz="1600" dirty="0">
                <a:solidFill>
                  <a:srgbClr val="000000"/>
                </a:solidFill>
              </a:rPr>
              <a:t>Большая стоимость лицензий</a:t>
            </a:r>
          </a:p>
        </p:txBody>
      </p:sp>
      <p:sp>
        <p:nvSpPr>
          <p:cNvPr id="21" name="TextBox 20">
            <a:extLst>
              <a:ext uri="{FF2B5EF4-FFF2-40B4-BE49-F238E27FC236}">
                <a16:creationId xmlns:a16="http://schemas.microsoft.com/office/drawing/2014/main" id="{1B625EA0-26C6-200E-7BD9-DF60F92256B7}"/>
              </a:ext>
            </a:extLst>
          </p:cNvPr>
          <p:cNvSpPr txBox="1"/>
          <p:nvPr/>
        </p:nvSpPr>
        <p:spPr>
          <a:xfrm>
            <a:off x="4840145" y="2688723"/>
            <a:ext cx="4148123" cy="2277547"/>
          </a:xfrm>
          <a:prstGeom prst="rect">
            <a:avLst/>
          </a:prstGeom>
          <a:noFill/>
        </p:spPr>
        <p:txBody>
          <a:bodyPr wrap="none" rtlCol="0">
            <a:spAutoFit/>
          </a:bodyPr>
          <a:lstStyle/>
          <a:p>
            <a:pPr marL="285750" indent="-285750">
              <a:buClr>
                <a:srgbClr val="0070C0"/>
              </a:buClr>
              <a:buSzPct val="110000"/>
              <a:buFont typeface="Calibri" panose="020F0502020204030204" pitchFamily="34" charset="0"/>
              <a:buChar char="+"/>
            </a:pPr>
            <a:r>
              <a:rPr lang="ru-RU" sz="1600" dirty="0">
                <a:solidFill>
                  <a:srgbClr val="000000"/>
                </a:solidFill>
              </a:rPr>
              <a:t>Более дешевый робот</a:t>
            </a:r>
          </a:p>
          <a:p>
            <a:pPr marL="285750" indent="-285750">
              <a:buClr>
                <a:srgbClr val="0070C0"/>
              </a:buClr>
              <a:buSzPct val="110000"/>
              <a:buFont typeface="Calibri" panose="020F0502020204030204" pitchFamily="34" charset="0"/>
              <a:buChar char="+"/>
            </a:pPr>
            <a:r>
              <a:rPr lang="ru-RU" sz="1600" dirty="0">
                <a:solidFill>
                  <a:srgbClr val="000000"/>
                </a:solidFill>
              </a:rPr>
              <a:t>Высвобождение рабочего времени</a:t>
            </a:r>
            <a:br>
              <a:rPr lang="en-US" sz="1600" dirty="0">
                <a:solidFill>
                  <a:srgbClr val="000000"/>
                </a:solidFill>
              </a:rPr>
            </a:br>
            <a:r>
              <a:rPr lang="ru-RU" sz="1600" dirty="0">
                <a:solidFill>
                  <a:srgbClr val="000000"/>
                </a:solidFill>
              </a:rPr>
              <a:t>сотрудника</a:t>
            </a:r>
          </a:p>
          <a:p>
            <a:pPr marL="285750" indent="-285750">
              <a:buClr>
                <a:schemeClr val="tx1">
                  <a:lumMod val="40000"/>
                  <a:lumOff val="60000"/>
                </a:schemeClr>
              </a:buClr>
              <a:buSzPct val="110000"/>
              <a:buFont typeface="Calibri" panose="020F0502020204030204" pitchFamily="34" charset="0"/>
              <a:buChar char="+"/>
            </a:pPr>
            <a:endParaRPr lang="ru-RU" sz="1600" dirty="0">
              <a:solidFill>
                <a:srgbClr val="000000"/>
              </a:solidFill>
            </a:endParaRPr>
          </a:p>
          <a:p>
            <a:pPr marL="285750" indent="-285750">
              <a:buClr>
                <a:schemeClr val="accent1"/>
              </a:buClr>
              <a:buSzPct val="110000"/>
              <a:buFont typeface="Calibri" panose="020F0502020204030204" pitchFamily="34" charset="0"/>
              <a:buChar char="-"/>
            </a:pPr>
            <a:r>
              <a:rPr lang="ru-RU" sz="1600" dirty="0">
                <a:solidFill>
                  <a:srgbClr val="000000"/>
                </a:solidFill>
              </a:rPr>
              <a:t>Невозможно предугадать когда начнется</a:t>
            </a:r>
            <a:br>
              <a:rPr lang="ru-RU" sz="1600" dirty="0">
                <a:solidFill>
                  <a:srgbClr val="000000"/>
                </a:solidFill>
              </a:rPr>
            </a:br>
            <a:r>
              <a:rPr lang="ru-RU" sz="1600" dirty="0">
                <a:solidFill>
                  <a:srgbClr val="000000"/>
                </a:solidFill>
              </a:rPr>
              <a:t>выполнение задачи</a:t>
            </a:r>
          </a:p>
          <a:p>
            <a:pPr marL="285750" indent="-285750">
              <a:buClr>
                <a:schemeClr val="accent1"/>
              </a:buClr>
              <a:buSzPct val="110000"/>
              <a:buFont typeface="Calibri" panose="020F0502020204030204" pitchFamily="34" charset="0"/>
              <a:buChar char="-"/>
            </a:pPr>
            <a:r>
              <a:rPr lang="ru-RU" sz="1600" dirty="0">
                <a:solidFill>
                  <a:srgbClr val="000000"/>
                </a:solidFill>
              </a:rPr>
              <a:t>Нет возможности отследить статус задачи</a:t>
            </a:r>
          </a:p>
          <a:p>
            <a:pPr marL="285750" indent="-285750">
              <a:buClr>
                <a:schemeClr val="tx1">
                  <a:lumMod val="40000"/>
                  <a:lumOff val="60000"/>
                </a:schemeClr>
              </a:buClr>
              <a:buSzPct val="110000"/>
              <a:buFont typeface="Calibri" panose="020F0502020204030204" pitchFamily="34" charset="0"/>
              <a:buChar char="+"/>
            </a:pPr>
            <a:endParaRPr lang="ru-RU" sz="1500" dirty="0">
              <a:solidFill>
                <a:srgbClr val="000000"/>
              </a:solidFill>
            </a:endParaRPr>
          </a:p>
          <a:p>
            <a:endParaRPr lang="ru-RU" sz="1500" dirty="0">
              <a:solidFill>
                <a:srgbClr val="000000"/>
              </a:solidFill>
            </a:endParaRPr>
          </a:p>
        </p:txBody>
      </p:sp>
    </p:spTree>
    <p:extLst>
      <p:ext uri="{BB962C8B-B14F-4D97-AF65-F5344CB8AC3E}">
        <p14:creationId xmlns:p14="http://schemas.microsoft.com/office/powerpoint/2010/main" val="3472064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066" y="-944679"/>
            <a:ext cx="5965438" cy="1488969"/>
          </a:xfrm>
        </p:spPr>
        <p:txBody>
          <a:bodyPr>
            <a:normAutofit/>
          </a:bodyPr>
          <a:lstStyle/>
          <a:p>
            <a:r>
              <a:rPr lang="ru-RU" sz="2400" dirty="0">
                <a:solidFill>
                  <a:srgbClr val="000000"/>
                </a:solidFill>
              </a:rPr>
              <a:t>Стандартные способы запуска*</a:t>
            </a:r>
            <a:endParaRPr lang="en-US" sz="2400" dirty="0">
              <a:solidFill>
                <a:srgbClr val="000000"/>
              </a:solidFill>
            </a:endParaRPr>
          </a:p>
        </p:txBody>
      </p:sp>
      <p:sp>
        <p:nvSpPr>
          <p:cNvPr id="3" name="TextBox 2">
            <a:extLst>
              <a:ext uri="{FF2B5EF4-FFF2-40B4-BE49-F238E27FC236}">
                <a16:creationId xmlns:a16="http://schemas.microsoft.com/office/drawing/2014/main" id="{B51A06EF-D2C7-CFDE-AE25-79819DB7A075}"/>
              </a:ext>
            </a:extLst>
          </p:cNvPr>
          <p:cNvSpPr txBox="1"/>
          <p:nvPr/>
        </p:nvSpPr>
        <p:spPr>
          <a:xfrm>
            <a:off x="5916281" y="4540081"/>
            <a:ext cx="2808333" cy="323165"/>
          </a:xfrm>
          <a:prstGeom prst="rect">
            <a:avLst/>
          </a:prstGeom>
          <a:noFill/>
        </p:spPr>
        <p:txBody>
          <a:bodyPr wrap="none" rtlCol="0">
            <a:spAutoFit/>
          </a:bodyPr>
          <a:lstStyle/>
          <a:p>
            <a:r>
              <a:rPr lang="en-US" sz="1500" dirty="0"/>
              <a:t>*</a:t>
            </a:r>
            <a:r>
              <a:rPr lang="ru-RU" sz="1500" dirty="0"/>
              <a:t>На примере платформы </a:t>
            </a:r>
            <a:r>
              <a:rPr lang="en-US" sz="1500" dirty="0"/>
              <a:t>UiPath</a:t>
            </a:r>
            <a:endParaRPr lang="ru-RU" sz="1500" dirty="0"/>
          </a:p>
        </p:txBody>
      </p:sp>
      <p:sp>
        <p:nvSpPr>
          <p:cNvPr id="7" name="TextBox 6">
            <a:extLst>
              <a:ext uri="{FF2B5EF4-FFF2-40B4-BE49-F238E27FC236}">
                <a16:creationId xmlns:a16="http://schemas.microsoft.com/office/drawing/2014/main" id="{730D9F37-C1A2-4918-4427-F0BCA951A65F}"/>
              </a:ext>
            </a:extLst>
          </p:cNvPr>
          <p:cNvSpPr txBox="1"/>
          <p:nvPr/>
        </p:nvSpPr>
        <p:spPr>
          <a:xfrm>
            <a:off x="548640" y="877824"/>
            <a:ext cx="7653528" cy="2308324"/>
          </a:xfrm>
          <a:prstGeom prst="rect">
            <a:avLst/>
          </a:prstGeom>
          <a:noFill/>
        </p:spPr>
        <p:txBody>
          <a:bodyPr wrap="square" rtlCol="0">
            <a:spAutoFit/>
          </a:bodyPr>
          <a:lstStyle/>
          <a:p>
            <a:pPr marL="285750" indent="-285750">
              <a:buClr>
                <a:srgbClr val="1946BA"/>
              </a:buClr>
              <a:buFont typeface="Arial" panose="020B0604020202020204" pitchFamily="34" charset="0"/>
              <a:buChar char="•"/>
            </a:pPr>
            <a:r>
              <a:rPr lang="ru-RU" sz="1600" dirty="0"/>
              <a:t>Запуск в ручном режиме – не подходит для промышленной  эксплуатации </a:t>
            </a:r>
            <a:br>
              <a:rPr lang="ru-RU" sz="1600" dirty="0"/>
            </a:br>
            <a:endParaRPr lang="ru-RU" sz="1600" dirty="0"/>
          </a:p>
          <a:p>
            <a:pPr marL="285750" indent="-285750">
              <a:buClr>
                <a:srgbClr val="1946BA"/>
              </a:buClr>
              <a:buFont typeface="Arial" panose="020B0604020202020204" pitchFamily="34" charset="0"/>
              <a:buChar char="•"/>
            </a:pPr>
            <a:r>
              <a:rPr lang="ru-RU" sz="1600" dirty="0"/>
              <a:t>Запуск по расписанию – возможно использование при промышленной эксплуатации, однако способ не гарантирует </a:t>
            </a:r>
            <a:r>
              <a:rPr lang="ru-RU" sz="1600" dirty="0">
                <a:effectLst/>
                <a:ea typeface="Times New Roman" panose="02020603050405020304" pitchFamily="18" charset="0"/>
              </a:rPr>
              <a:t>соблюдения соглашения об уровне услуг</a:t>
            </a:r>
            <a:br>
              <a:rPr lang="ru-RU" sz="1600" dirty="0"/>
            </a:br>
            <a:endParaRPr lang="ru-RU" sz="1600" dirty="0"/>
          </a:p>
          <a:p>
            <a:pPr marL="285750" indent="-285750">
              <a:buClr>
                <a:srgbClr val="1946BA"/>
              </a:buClr>
              <a:buFont typeface="Arial" panose="020B0604020202020204" pitchFamily="34" charset="0"/>
              <a:buChar char="•"/>
            </a:pPr>
            <a:r>
              <a:rPr lang="ru-RU" sz="1600" dirty="0"/>
              <a:t>Запуск после добавления заявки в очередь – не имеет недостатков предыдущих способов, однако присутствует необходимость дополнительного лицензирования продукта </a:t>
            </a:r>
            <a:r>
              <a:rPr lang="ru-RU" sz="1600" dirty="0" err="1"/>
              <a:t>UiPath</a:t>
            </a:r>
            <a:r>
              <a:rPr lang="ru-RU" sz="1600" dirty="0"/>
              <a:t> </a:t>
            </a:r>
            <a:r>
              <a:rPr lang="ru-RU" sz="1600" dirty="0" err="1"/>
              <a:t>Apps</a:t>
            </a:r>
            <a:r>
              <a:rPr lang="ru-RU" sz="1600" dirty="0"/>
              <a:t> для создания заявок в очереди</a:t>
            </a:r>
          </a:p>
        </p:txBody>
      </p:sp>
      <p:sp>
        <p:nvSpPr>
          <p:cNvPr id="4" name="TextBox 3">
            <a:extLst>
              <a:ext uri="{FF2B5EF4-FFF2-40B4-BE49-F238E27FC236}">
                <a16:creationId xmlns:a16="http://schemas.microsoft.com/office/drawing/2014/main" id="{03995771-F820-9630-B099-4DF632B3BAEC}"/>
              </a:ext>
            </a:extLst>
          </p:cNvPr>
          <p:cNvSpPr txBox="1"/>
          <p:nvPr/>
        </p:nvSpPr>
        <p:spPr>
          <a:xfrm>
            <a:off x="8724614" y="4701664"/>
            <a:ext cx="728770" cy="369332"/>
          </a:xfrm>
          <a:prstGeom prst="rect">
            <a:avLst/>
          </a:prstGeom>
          <a:noFill/>
        </p:spPr>
        <p:txBody>
          <a:bodyPr wrap="square" rtlCol="0">
            <a:spAutoFit/>
          </a:bodyPr>
          <a:lstStyle/>
          <a:p>
            <a:r>
              <a:rPr lang="ru-RU" dirty="0">
                <a:solidFill>
                  <a:srgbClr val="000000"/>
                </a:solidFill>
              </a:rPr>
              <a:t>9</a:t>
            </a:r>
          </a:p>
        </p:txBody>
      </p:sp>
    </p:spTree>
    <p:extLst>
      <p:ext uri="{BB962C8B-B14F-4D97-AF65-F5344CB8AC3E}">
        <p14:creationId xmlns:p14="http://schemas.microsoft.com/office/powerpoint/2010/main" val="1431703348"/>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9428</TotalTime>
  <Words>2199</Words>
  <Application>Microsoft Office PowerPoint</Application>
  <PresentationFormat>Экран (16:9)</PresentationFormat>
  <Paragraphs>194</Paragraphs>
  <Slides>22</Slides>
  <Notes>21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22</vt:i4>
      </vt:variant>
    </vt:vector>
  </HeadingPairs>
  <TitlesOfParts>
    <vt:vector size="28" baseType="lpstr">
      <vt:lpstr>Arial</vt:lpstr>
      <vt:lpstr>Calibri</vt:lpstr>
      <vt:lpstr>Segoe UI</vt:lpstr>
      <vt:lpstr>Times New Roman</vt:lpstr>
      <vt:lpstr>Cover</vt:lpstr>
      <vt:lpstr>1_Cover</vt:lpstr>
      <vt:lpstr>Исследование и разработка системы автоматизированной загрузки графиков платежей</vt:lpstr>
      <vt:lpstr>Актуальность  </vt:lpstr>
      <vt:lpstr>График платежей  </vt:lpstr>
      <vt:lpstr>Цель и задачи  </vt:lpstr>
      <vt:lpstr>Целевые системы</vt:lpstr>
      <vt:lpstr>Презентация PowerPoint</vt:lpstr>
      <vt:lpstr>Презентация PowerPoint</vt:lpstr>
      <vt:lpstr>Определение вида программных роботов</vt:lpstr>
      <vt:lpstr>Стандартные способы запуска*</vt:lpstr>
      <vt:lpstr>Предлагаемые способы запуска</vt:lpstr>
      <vt:lpstr>Презентация PowerPoint</vt:lpstr>
      <vt:lpstr>Предлагаемые способы запуска (3)</vt:lpstr>
      <vt:lpstr>Презентация PowerPoint</vt:lpstr>
      <vt:lpstr>Реализованная система</vt:lpstr>
      <vt:lpstr>Реализованная система (2)</vt:lpstr>
      <vt:lpstr>Реализованная система (3)</vt:lpstr>
      <vt:lpstr>Результаты</vt:lpstr>
      <vt:lpstr>Результаты и выводы</vt:lpstr>
      <vt:lpstr>Апробация </vt:lpstr>
      <vt:lpstr>Исследование и разработка системы автоматизированной загрузки графиков платежей</vt:lpstr>
      <vt:lpstr>Примеры интерфейса (1)</vt:lpstr>
      <vt:lpstr>Примеры интерфейса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Антон Авраменко</cp:lastModifiedBy>
  <cp:revision>124</cp:revision>
  <dcterms:created xsi:type="dcterms:W3CDTF">2014-06-27T12:30:22Z</dcterms:created>
  <dcterms:modified xsi:type="dcterms:W3CDTF">2023-06-12T19:16:05Z</dcterms:modified>
</cp:coreProperties>
</file>