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3" r:id="rId6"/>
    <p:sldId id="314" r:id="rId7"/>
    <p:sldId id="316" r:id="rId8"/>
    <p:sldId id="317" r:id="rId9"/>
    <p:sldId id="288" r:id="rId10"/>
    <p:sldId id="318" r:id="rId11"/>
    <p:sldId id="319" r:id="rId12"/>
    <p:sldId id="310" r:id="rId13"/>
    <p:sldId id="307" r:id="rId14"/>
    <p:sldId id="308" r:id="rId15"/>
    <p:sldId id="320" r:id="rId16"/>
    <p:sldId id="321" r:id="rId17"/>
    <p:sldId id="289" r:id="rId18"/>
    <p:sldId id="322" r:id="rId19"/>
    <p:sldId id="323" r:id="rId20"/>
    <p:sldId id="309" r:id="rId21"/>
    <p:sldId id="324" r:id="rId22"/>
    <p:sldId id="325" r:id="rId23"/>
    <p:sldId id="326" r:id="rId24"/>
    <p:sldId id="327" r:id="rId25"/>
    <p:sldId id="328" r:id="rId26"/>
    <p:sldId id="32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5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 panose="020B0A04020102020204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 panose="020B0A04020102020204"/>
              <a:buNone/>
              <a:defRPr sz="8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Рисунок с подписью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 panose="020B0A040201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 panose="020B0A04020102020204"/>
              <a:buNone/>
              <a:defRPr sz="3600" b="0" i="0" u="none" strike="noStrike" cap="none">
                <a:solidFill>
                  <a:schemeClr val="dk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" name="Google Shape;11;p1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457200" y="2071678"/>
            <a:ext cx="8453336" cy="271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 panose="020B0A04020102020204"/>
              <a:buNone/>
            </a:pPr>
            <a:r>
              <a:rPr lang="ru-RU" sz="4800" dirty="0"/>
              <a:t>Разработка мобильных приложений</a:t>
            </a:r>
            <a:br>
              <a:rPr lang="ru-RU" sz="4800" dirty="0"/>
            </a:br>
            <a:br>
              <a:rPr lang="ru-RU" sz="4800" dirty="0"/>
            </a:br>
            <a:endParaRPr sz="48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6286520"/>
            <a:ext cx="8572528" cy="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i="0"/>
              <a:t>Понятие значения Null safety </a:t>
            </a:r>
            <a:endParaRPr lang="ru-RU" sz="3600" i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709295"/>
            <a:ext cx="6464300" cy="99758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1506220"/>
            <a:ext cx="7820025" cy="17145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4295775"/>
            <a:ext cx="799147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150" y="1813471"/>
            <a:ext cx="6571075" cy="3771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1397635"/>
            <a:ext cx="8822055" cy="3846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150" y="1813471"/>
            <a:ext cx="6571075" cy="3771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1309370"/>
            <a:ext cx="820102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150" y="1813471"/>
            <a:ext cx="6571075" cy="3771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879475"/>
            <a:ext cx="8812530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150" y="1813471"/>
            <a:ext cx="6571075" cy="3771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236220"/>
            <a:ext cx="8716010" cy="209804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1938655"/>
            <a:ext cx="8820150" cy="212788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" y="4215130"/>
            <a:ext cx="755967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40923" y="181093"/>
            <a:ext cx="7662154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altLang="en-US" sz="3600" dirty="0"/>
              <a:t>Классы</a:t>
            </a:r>
            <a:endParaRPr lang="ru-RU" altLang="en-US" sz="36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76300"/>
            <a:ext cx="8693785" cy="146748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2423795"/>
            <a:ext cx="7800975" cy="20097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0330"/>
            <a:ext cx="8872220" cy="277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40923" y="181093"/>
            <a:ext cx="7662154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altLang="en-US" sz="3600" dirty="0"/>
              <a:t>Классы</a:t>
            </a:r>
            <a:endParaRPr lang="ru-RU" altLang="en-US" sz="36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077595"/>
            <a:ext cx="8916035" cy="3881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40923" y="181093"/>
            <a:ext cx="7662154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altLang="en-US" sz="3600" dirty="0"/>
              <a:t>Классы</a:t>
            </a:r>
            <a:endParaRPr lang="ru-RU" altLang="en-US" sz="36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090" y="928370"/>
            <a:ext cx="9062085" cy="5986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b="1" i="0" dirty="0">
                <a:solidFill>
                  <a:srgbClr val="2F2F2F"/>
                </a:solidFill>
                <a:effectLst/>
                <a:latin typeface="YS Text"/>
              </a:rPr>
              <a:t>Базовые коллекции в Котлин </a:t>
            </a:r>
            <a:endParaRPr lang="ru-RU" sz="3600" b="1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2485"/>
            <a:ext cx="9069705" cy="288544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" y="4147820"/>
            <a:ext cx="883285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b="1" i="0" dirty="0">
                <a:solidFill>
                  <a:srgbClr val="2F2F2F"/>
                </a:solidFill>
                <a:effectLst/>
                <a:latin typeface="YS Text"/>
              </a:rPr>
              <a:t>Базовые коллекции в Котлин </a:t>
            </a:r>
            <a:endParaRPr lang="ru-RU" sz="3600" b="1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838200"/>
            <a:ext cx="9078595" cy="26644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174490"/>
            <a:ext cx="8879840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065"/>
            <a:ext cx="9004935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b="1" i="0" dirty="0">
                <a:solidFill>
                  <a:srgbClr val="2F2F2F"/>
                </a:solidFill>
                <a:effectLst/>
                <a:latin typeface="YS Text"/>
              </a:rPr>
              <a:t>Базовые коллекции в Котлин </a:t>
            </a:r>
            <a:endParaRPr lang="ru-RU" sz="3600" b="1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68350"/>
            <a:ext cx="9078595" cy="143002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865"/>
            <a:ext cx="907923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b="1" i="0" dirty="0">
                <a:solidFill>
                  <a:srgbClr val="2F2F2F"/>
                </a:solidFill>
                <a:effectLst/>
                <a:latin typeface="YS Text"/>
              </a:rPr>
              <a:t>Базовые коллекции в Котлин </a:t>
            </a:r>
            <a:endParaRPr lang="ru-RU" sz="3600" b="1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85265"/>
            <a:ext cx="9004300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71365"/>
            <a:ext cx="8889460" cy="1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2400"/>
            </a:pPr>
            <a:r>
              <a:rPr lang="ru-RU" sz="3600" b="1" i="0" dirty="0">
                <a:solidFill>
                  <a:srgbClr val="2F2F2F"/>
                </a:solidFill>
                <a:effectLst/>
                <a:latin typeface="YS Text"/>
              </a:rPr>
              <a:t>Базовые коллекции в Котлин </a:t>
            </a:r>
            <a:endParaRPr lang="ru-RU" sz="3600" b="1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1050925"/>
            <a:ext cx="8496935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809625"/>
            <a:ext cx="7915275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01395"/>
            <a:ext cx="8820150" cy="4855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48590" y="80645"/>
            <a:ext cx="8366125" cy="437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Клиент-серверное приложение – это такое приложение, которое состоит из </a:t>
            </a:r>
            <a:endParaRPr lang="ru-RU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двух частей: клиентской, работающей на устройстве пользователя, например на </a:t>
            </a:r>
            <a:endParaRPr lang="ru-RU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смартфоне, и серверной, работающей на удаленном компьютере; взаимодействие обоих частей происходит по компьютерной сети, чаще всего через Интернет.</a:t>
            </a:r>
            <a:endParaRPr lang="ru-RU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ru-RU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ru-RU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ru-RU" sz="2000" dirty="0"/>
              <a:t>Компилятор – это программа, написанная</a:t>
            </a:r>
            <a:r>
              <a:rPr lang="ru-RU" altLang="en-US" sz="2000" dirty="0"/>
              <a:t> </a:t>
            </a:r>
            <a:r>
              <a:rPr lang="en-US" altLang="ru-RU" sz="2000" dirty="0"/>
              <a:t>разработчиками языка, чтобы переводить текст кода программы в машинный код, который в дальнейшем выполняется компьютером</a:t>
            </a:r>
            <a:r>
              <a:rPr lang="ru-RU" altLang="en-US" sz="2000" dirty="0"/>
              <a:t>.</a:t>
            </a:r>
            <a:endParaRPr lang="ru-RU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48590" y="80645"/>
            <a:ext cx="8366125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4400" dirty="0">
                <a:solidFill>
                  <a:srgbClr val="FF0000"/>
                </a:solidFill>
              </a:rPr>
              <a:t>Особенности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" name="Google Shape;97;p14"/>
          <p:cNvSpPr txBox="1">
            <a:spLocks noGrp="1"/>
          </p:cNvSpPr>
          <p:nvPr/>
        </p:nvSpPr>
        <p:spPr>
          <a:xfrm>
            <a:off x="148590" y="1003300"/>
            <a:ext cx="8366125" cy="403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 Разнообразие устройств. </a:t>
            </a: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На базе ОС Андроид выпускается огромное количество различных устройств – с различными размерами экранов, различными техническими характеристиками. Многие производители смартфонов при добавлении Андроид на свое устройство также добавляют огромное количество своих приложений, начиная от текстовых редакторов и заканчивая системными процессами отправки уведомлений.</a:t>
            </a: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С iOS с этой стороны проще: количество версий смартфонов, </a:t>
            </a:r>
            <a:endParaRPr lang="ru-RU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/>
              <a:t>размеров экрана и самой операционной системы ограниченно, поэтому сделать приложение, которое одинаково хорошо работает на всех устройствах, намного проще, чем на других платформах.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48590" y="80645"/>
            <a:ext cx="8366125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4400" dirty="0">
                <a:solidFill>
                  <a:srgbClr val="FF0000"/>
                </a:solidFill>
              </a:rPr>
              <a:t>Базовые понятия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956310"/>
            <a:ext cx="7630795" cy="257111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3910330"/>
            <a:ext cx="6906895" cy="207835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" y="6014085"/>
            <a:ext cx="8086090" cy="57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48590" y="80645"/>
            <a:ext cx="8366125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4400" dirty="0">
                <a:solidFill>
                  <a:srgbClr val="FF0000"/>
                </a:solidFill>
              </a:rPr>
              <a:t>Базовые понятия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971550"/>
            <a:ext cx="6246495" cy="178816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2484120"/>
            <a:ext cx="8214995" cy="18897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3726815"/>
            <a:ext cx="7463790" cy="162369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826770"/>
            <a:ext cx="8115300" cy="90487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45" y="1476375"/>
            <a:ext cx="6572250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150" y="1813471"/>
            <a:ext cx="6571075" cy="3771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859155"/>
            <a:ext cx="9152255" cy="46145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15" y="5584825"/>
            <a:ext cx="5274945" cy="829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281940"/>
            <a:ext cx="7408545" cy="629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95663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8550"/>
            <a:ext cx="8595995" cy="466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WPS Presentation</Application>
  <PresentationFormat>Экран (4:3)</PresentationFormat>
  <Paragraphs>41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78" baseType="lpstr">
      <vt:lpstr>Arial</vt:lpstr>
      <vt:lpstr>SimSun</vt:lpstr>
      <vt:lpstr>Wingdings</vt:lpstr>
      <vt:lpstr>Arial</vt:lpstr>
      <vt:lpstr>Arial Black</vt:lpstr>
      <vt:lpstr>YS Text</vt:lpstr>
      <vt:lpstr>Liberation Mono</vt:lpstr>
      <vt:lpstr>Microsoft YaHei</vt:lpstr>
      <vt:lpstr>Arial Unicode MS</vt:lpstr>
      <vt:lpstr>Arial Black</vt:lpstr>
      <vt:lpstr>Segoe UI Black</vt:lpstr>
      <vt:lpstr>Bahnschrift Condensed</vt:lpstr>
      <vt:lpstr>Printer Display Font 3</vt:lpstr>
      <vt:lpstr>Printer Display Font 4</vt:lpstr>
      <vt:lpstr>Segoe UI Semibold</vt:lpstr>
      <vt:lpstr>Source Sans Pro Black</vt:lpstr>
      <vt:lpstr>Source Sans Pro Semibold</vt:lpstr>
      <vt:lpstr>Yu Gothic UI Semibold</vt:lpstr>
      <vt:lpstr>Bauhaus 93</vt:lpstr>
      <vt:lpstr>Berlin Sans FB Demi</vt:lpstr>
      <vt:lpstr>Bernard MT Condensed</vt:lpstr>
      <vt:lpstr>Bradley Hand ITC</vt:lpstr>
      <vt:lpstr>Broadway</vt:lpstr>
      <vt:lpstr>Colonna MT</vt:lpstr>
      <vt:lpstr>Cooper Black</vt:lpstr>
      <vt:lpstr>Edwardian Script ITC</vt:lpstr>
      <vt:lpstr>Elephant</vt:lpstr>
      <vt:lpstr>Goudy Stout</vt:lpstr>
      <vt:lpstr>Gill Sans Ultra Bold</vt:lpstr>
      <vt:lpstr>Gill Sans Ultra Bold Condensed</vt:lpstr>
      <vt:lpstr>Imprint MT Shadow</vt:lpstr>
      <vt:lpstr>Microsoft New Tai Lue</vt:lpstr>
      <vt:lpstr>Microsoft PhagsPa</vt:lpstr>
      <vt:lpstr>Microsoft Tai Le</vt:lpstr>
      <vt:lpstr>MingLiU-ExtB</vt:lpstr>
      <vt:lpstr>Miriam CLM</vt:lpstr>
      <vt:lpstr>MV Boli</vt:lpstr>
      <vt:lpstr>Myanmar Text</vt:lpstr>
      <vt:lpstr>Nirmala UI Semilight</vt:lpstr>
      <vt:lpstr>Noto Sans Lisu</vt:lpstr>
      <vt:lpstr>Seagull: Textile Care v1.0</vt:lpstr>
      <vt:lpstr>Poor Richard</vt:lpstr>
      <vt:lpstr>Printer Display Font 1</vt:lpstr>
      <vt:lpstr>Rockwell Extra Bold</vt:lpstr>
      <vt:lpstr>Segoe UI Symbol</vt:lpstr>
      <vt:lpstr>Showcard Gothic</vt:lpstr>
      <vt:lpstr>STCaiyun</vt:lpstr>
      <vt:lpstr>Stencil</vt:lpstr>
      <vt:lpstr>Wide Latin</vt:lpstr>
      <vt:lpstr>XO Windy</vt:lpstr>
      <vt:lpstr>Tw Cen MT</vt:lpstr>
      <vt:lpstr>Seagull: Packaging v1.0</vt:lpstr>
      <vt:lpstr>Times New Roman</vt:lpstr>
      <vt:lpstr>Главная</vt:lpstr>
      <vt:lpstr>Разработка мобильных приложений  Практическое занятие 1</vt:lpstr>
      <vt:lpstr>Среда разработки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ЭКСТРЕМАЛЬНОЕ ПРОГРАММИРОВАНИЕ</dc:title>
  <dc:creator>Тимур Панеш</dc:creator>
  <cp:lastModifiedBy>КУБГУ</cp:lastModifiedBy>
  <cp:revision>10</cp:revision>
  <dcterms:created xsi:type="dcterms:W3CDTF">2024-09-09T21:27:23Z</dcterms:created>
  <dcterms:modified xsi:type="dcterms:W3CDTF">2024-09-10T14:44:47Z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6D1577B1894A415A810C5ED9CBD4E2B7_13</vt:lpwstr>
  </property>
  <property fmtid="{D5CDD505-2E9C-101B-9397-08002B2CF9AE}" pid="3" name="KSOProductBuildVer">
    <vt:lpwstr>1049-12.2.0.17562</vt:lpwstr>
  </property>
</Properties>
</file>