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4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A6A10C0-32D3-4644-91F5-B8BF5C06AA33}">
          <p14:sldIdLst>
            <p14:sldId id="256"/>
            <p14:sldId id="257"/>
            <p14:sldId id="258"/>
            <p14:sldId id="260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36" autoAdjust="0"/>
  </p:normalViewPr>
  <p:slideViewPr>
    <p:cSldViewPr>
      <p:cViewPr varScale="1">
        <p:scale>
          <a:sx n="106" d="100"/>
          <a:sy n="106" d="100"/>
        </p:scale>
        <p:origin x="115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33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289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56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845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850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36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821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6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05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0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1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49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73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24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09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17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558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5283" y="1778327"/>
            <a:ext cx="8208912" cy="311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4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400" b="1" i="1" dirty="0" smtClean="0">
                <a:latin typeface="Times New Roman" pitchFamily="18" charset="0"/>
                <a:cs typeface="Times New Roman" pitchFamily="18" charset="0"/>
              </a:rPr>
            </a:br>
            <a:endParaRPr lang="ru-RU" sz="3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368801" y="188640"/>
            <a:ext cx="6381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/>
              <a:t>Профессиональное образовательное учреждение  </a:t>
            </a:r>
            <a:endParaRPr lang="en-US" b="1" i="1" dirty="0" smtClean="0"/>
          </a:p>
          <a:p>
            <a:pPr algn="ctr"/>
            <a:r>
              <a:rPr lang="ru-RU" b="1" i="1" dirty="0" smtClean="0"/>
              <a:t>  </a:t>
            </a:r>
            <a:r>
              <a:rPr lang="ru-RU" b="1" i="1" dirty="0"/>
              <a:t>"Челябинский юридический колледж" 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2689777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ctr"/>
            <a:r>
              <a:rPr lang="ru-RU" dirty="0">
                <a:solidFill>
                  <a:srgbClr val="CCCCCC"/>
                </a:solidFill>
                <a:latin typeface="Thorndale"/>
              </a:rPr>
              <a:t>Подсистема банковского </a:t>
            </a:r>
            <a:r>
              <a:rPr lang="ru-RU" dirty="0" smtClean="0">
                <a:solidFill>
                  <a:srgbClr val="CCCCCC"/>
                </a:solidFill>
                <a:latin typeface="Thorndale"/>
              </a:rPr>
              <a:t>расчета </a:t>
            </a:r>
            <a:r>
              <a:rPr lang="ru-RU" dirty="0">
                <a:solidFill>
                  <a:srgbClr val="CCCCCC"/>
                </a:solidFill>
                <a:latin typeface="Thorndale"/>
              </a:rPr>
              <a:t>кредитов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92195" y="47955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algn="r"/>
            <a:r>
              <a:rPr lang="ru-RU" dirty="0">
                <a:solidFill>
                  <a:srgbClr val="CCCCCC"/>
                </a:solidFill>
                <a:latin typeface="Thorndale"/>
              </a:rPr>
              <a:t>Автор: Гончаров А.А</a:t>
            </a:r>
          </a:p>
          <a:p>
            <a:pPr marR="0" algn="r"/>
            <a:r>
              <a:rPr lang="ru-RU" dirty="0">
                <a:solidFill>
                  <a:srgbClr val="CCCCCC"/>
                </a:solidFill>
                <a:latin typeface="Thorndale"/>
              </a:rPr>
              <a:t>            Проверила: Невинная Е.С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6093296"/>
            <a:ext cx="202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CCCCCC"/>
                </a:solidFill>
                <a:latin typeface="Thorndale"/>
              </a:rPr>
              <a:t>Челябинск</a:t>
            </a:r>
            <a:r>
              <a:rPr lang="en-US" dirty="0">
                <a:solidFill>
                  <a:srgbClr val="CCCCCC"/>
                </a:solidFill>
                <a:latin typeface="Thorndale"/>
              </a:rPr>
              <a:t>.</a:t>
            </a:r>
            <a:r>
              <a:rPr lang="ru-RU" dirty="0" smtClean="0">
                <a:solidFill>
                  <a:srgbClr val="CCCCCC"/>
                </a:solidFill>
                <a:latin typeface="Thorndale"/>
              </a:rPr>
              <a:t> </a:t>
            </a:r>
            <a:r>
              <a:rPr lang="ru-RU" dirty="0">
                <a:solidFill>
                  <a:srgbClr val="CCCCCC"/>
                </a:solidFill>
                <a:latin typeface="Thorndale"/>
              </a:rPr>
              <a:t>2019 </a:t>
            </a:r>
          </a:p>
        </p:txBody>
      </p:sp>
    </p:spTree>
    <p:extLst>
      <p:ext uri="{BB962C8B-B14F-4D97-AF65-F5344CB8AC3E}">
        <p14:creationId xmlns:p14="http://schemas.microsoft.com/office/powerpoint/2010/main" val="230952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7782" y="260648"/>
            <a:ext cx="72805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9966"/>
                </a:solidFill>
                <a:latin typeface="Albany"/>
              </a:rPr>
              <a:t>	</a:t>
            </a:r>
            <a:r>
              <a:rPr lang="ru-RU" b="1" dirty="0" smtClean="0">
                <a:solidFill>
                  <a:srgbClr val="FF9966"/>
                </a:solidFill>
                <a:latin typeface="Albany"/>
              </a:rPr>
              <a:t>Актуальность</a:t>
            </a:r>
            <a:r>
              <a:rPr lang="ru-RU" b="1" dirty="0">
                <a:solidFill>
                  <a:srgbClr val="FF9966"/>
                </a:solidFill>
                <a:latin typeface="Albany"/>
              </a:rPr>
              <a:t>: для предоставления кредитных займов имеет большое значение при оформление кредита какой тип займа и на какой срок также определить пере плату а автоматизируя данный </a:t>
            </a:r>
            <a:r>
              <a:rPr lang="ru-RU" b="1" dirty="0" smtClean="0">
                <a:solidFill>
                  <a:srgbClr val="FF9966"/>
                </a:solidFill>
                <a:latin typeface="Albany"/>
              </a:rPr>
              <a:t>процесс </a:t>
            </a:r>
            <a:r>
              <a:rPr lang="ru-RU" b="1" dirty="0">
                <a:solidFill>
                  <a:srgbClr val="FF9966"/>
                </a:solidFill>
                <a:latin typeface="Albany"/>
              </a:rPr>
              <a:t>экономятся силы и время работника и </a:t>
            </a:r>
            <a:r>
              <a:rPr lang="ru-RU" b="1" dirty="0" smtClean="0">
                <a:solidFill>
                  <a:srgbClr val="FF9966"/>
                </a:solidFill>
                <a:latin typeface="Albany"/>
              </a:rPr>
              <a:t>клиента </a:t>
            </a:r>
            <a:r>
              <a:rPr lang="ru-RU" b="1" dirty="0">
                <a:solidFill>
                  <a:srgbClr val="FF9966"/>
                </a:solidFill>
                <a:latin typeface="Albany"/>
              </a:rPr>
              <a:t>банка</a:t>
            </a:r>
            <a:endParaRPr lang="ru-RU" sz="2400" b="1" i="1" dirty="0">
              <a:solidFill>
                <a:srgbClr val="FF9966"/>
              </a:solidFill>
              <a:latin typeface="Albany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5122" y="1988840"/>
            <a:ext cx="8261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sz="2000" b="1" dirty="0" smtClean="0"/>
              <a:t>	Цель</a:t>
            </a:r>
            <a:r>
              <a:rPr lang="ru-RU" sz="2000" b="1" dirty="0"/>
              <a:t>:</a:t>
            </a:r>
            <a:r>
              <a:rPr lang="ru-RU" dirty="0"/>
              <a:t> данной работы является создание удобной и простой в использовании под системы для автоматизации Процесса расчёта банковских кредитов 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15122" y="3173441"/>
            <a:ext cx="8261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solidFill>
                  <a:srgbClr val="FF9966"/>
                </a:solidFill>
                <a:latin typeface="Albany"/>
              </a:rPr>
              <a:t>Задачи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3645024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ctr"/>
            <a:r>
              <a:rPr lang="ru-RU" dirty="0">
                <a:solidFill>
                  <a:srgbClr val="CCCCCC"/>
                </a:solidFill>
                <a:latin typeface="Thorndale"/>
              </a:rPr>
              <a:t>1.Удобный и просто для понимания </a:t>
            </a:r>
            <a:r>
              <a:rPr lang="ru-RU" dirty="0" smtClean="0">
                <a:solidFill>
                  <a:srgbClr val="CCCCCC"/>
                </a:solidFill>
                <a:latin typeface="Thorndale"/>
              </a:rPr>
              <a:t>интерфейс</a:t>
            </a:r>
          </a:p>
          <a:p>
            <a:pPr marR="0" algn="ctr"/>
            <a:endParaRPr lang="ru-RU" dirty="0">
              <a:solidFill>
                <a:srgbClr val="CCCCCC"/>
              </a:solidFill>
              <a:latin typeface="Thorndale"/>
            </a:endParaRPr>
          </a:p>
          <a:p>
            <a:pPr marR="0" algn="ctr"/>
            <a:r>
              <a:rPr lang="ru-RU" dirty="0">
                <a:solidFill>
                  <a:srgbClr val="CCCCCC"/>
                </a:solidFill>
                <a:latin typeface="Thorndale"/>
              </a:rPr>
              <a:t>2.Получение курса </a:t>
            </a:r>
            <a:r>
              <a:rPr lang="ru-RU" dirty="0" smtClean="0">
                <a:solidFill>
                  <a:srgbClr val="CCCCCC"/>
                </a:solidFill>
                <a:latin typeface="Thorndale"/>
              </a:rPr>
              <a:t>доллара</a:t>
            </a:r>
          </a:p>
          <a:p>
            <a:pPr marR="0" algn="ctr"/>
            <a:endParaRPr lang="ru-RU" dirty="0" smtClean="0">
              <a:solidFill>
                <a:srgbClr val="CCCCCC"/>
              </a:solidFill>
              <a:latin typeface="Thorndale"/>
            </a:endParaRPr>
          </a:p>
          <a:p>
            <a:pPr algn="ctr"/>
            <a:r>
              <a:rPr lang="ru-RU" dirty="0"/>
              <a:t>3.Расчет </a:t>
            </a:r>
            <a:r>
              <a:rPr lang="ru-RU" dirty="0" err="1" smtClean="0"/>
              <a:t>аннуитетным</a:t>
            </a:r>
            <a:r>
              <a:rPr lang="ru-RU" dirty="0" smtClean="0"/>
              <a:t> методом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4. Добавление информативных </a:t>
            </a:r>
            <a:r>
              <a:rPr lang="ru-RU" dirty="0" smtClean="0"/>
              <a:t>методов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5.Расчет </a:t>
            </a:r>
            <a:r>
              <a:rPr lang="ru-RU" dirty="0" smtClean="0"/>
              <a:t>дифференцируемым </a:t>
            </a:r>
            <a:r>
              <a:rPr lang="ru-RU" dirty="0"/>
              <a:t>методом </a:t>
            </a:r>
          </a:p>
          <a:p>
            <a:pPr marR="0" algn="ctr"/>
            <a:endParaRPr lang="ru-RU" dirty="0">
              <a:solidFill>
                <a:srgbClr val="CCCCCC"/>
              </a:solidFill>
              <a:latin typeface="Thorndale"/>
            </a:endParaRPr>
          </a:p>
        </p:txBody>
      </p:sp>
    </p:spTree>
    <p:extLst>
      <p:ext uri="{BB962C8B-B14F-4D97-AF65-F5344CB8AC3E}">
        <p14:creationId xmlns:p14="http://schemas.microsoft.com/office/powerpoint/2010/main" val="2034203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35896" y="42063"/>
            <a:ext cx="141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rgbClr val="FF9966"/>
                </a:solidFill>
                <a:latin typeface="Albany"/>
              </a:rPr>
              <a:t>Алгоритм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11395"/>
            <a:ext cx="4104456" cy="63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20800" y="260648"/>
            <a:ext cx="731955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dk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Times New Roman" pitchFamily="18" charset="0"/>
              </a:rPr>
              <a:t>Интерфейс программы</a:t>
            </a:r>
            <a:endParaRPr lang="ru-RU" sz="32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+mj-lt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78232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20800" y="260648"/>
            <a:ext cx="731955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dk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Times New Roman" pitchFamily="18" charset="0"/>
              </a:rPr>
              <a:t>Интерфейс программы</a:t>
            </a:r>
            <a:endParaRPr lang="ru-RU" sz="32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+mj-lt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070018"/>
            <a:ext cx="7151836" cy="55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64141"/>
              </p:ext>
            </p:extLst>
          </p:nvPr>
        </p:nvGraphicFramePr>
        <p:xfrm>
          <a:off x="395536" y="1196750"/>
          <a:ext cx="8280920" cy="48245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{F2DE63D5-997A-4646-A377-4702673A728D}</a:tableStyleId>
              </a:tblPr>
              <a:tblGrid>
                <a:gridCol w="4140460"/>
                <a:gridCol w="4140460"/>
              </a:tblGrid>
              <a:tr h="60559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Наименование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показателя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cell3D prstMaterial="dkEdge">
                      <a:bevel prst="riblet"/>
                      <a:lightRig rig="flood" dir="t"/>
                    </a:cell3D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Значение показателя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cell3D prstMaterial="dkEdge">
                      <a:bevel prst="riblet"/>
                      <a:lightRig rig="flood" dir="t"/>
                    </a:cell3D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762557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Назначение системы</a:t>
                      </a:r>
                      <a:endParaRPr lang="ru-RU" sz="2000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Подсистема</a:t>
                      </a:r>
                      <a:r>
                        <a:rPr lang="ru-RU" sz="2000" baseline="0" dirty="0" smtClean="0"/>
                        <a:t> для банковских расчетов по кредиту </a:t>
                      </a:r>
                      <a:endParaRPr lang="ru-RU" sz="2000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605597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Операционная система</a:t>
                      </a:r>
                      <a:endParaRPr lang="ru-RU" sz="2000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 Windows</a:t>
                      </a:r>
                      <a:r>
                        <a:rPr lang="en-US" sz="2000" baseline="0" dirty="0" smtClean="0"/>
                        <a:t> XP, Vista, 7</a:t>
                      </a:r>
                      <a:endParaRPr lang="ru-RU" sz="2000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605597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Язык</a:t>
                      </a:r>
                      <a:r>
                        <a:rPr lang="ru-RU" sz="2000" baseline="0" dirty="0" smtClean="0"/>
                        <a:t> программирования</a:t>
                      </a:r>
                      <a:endParaRPr lang="ru-RU" sz="2000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С</a:t>
                      </a:r>
                      <a:r>
                        <a:rPr lang="en-US" sz="2000" dirty="0" smtClean="0"/>
                        <a:t>#</a:t>
                      </a:r>
                      <a:endParaRPr lang="ru-RU" sz="2000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80503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Необходим</a:t>
                      </a:r>
                      <a:r>
                        <a:rPr lang="ru-RU" sz="2000" baseline="0" dirty="0"/>
                        <a:t> </a:t>
                      </a:r>
                      <a:r>
                        <a:rPr lang="ru-RU" sz="2000" dirty="0" smtClean="0"/>
                        <a:t>Доступ к</a:t>
                      </a:r>
                      <a:r>
                        <a:rPr lang="ru-RU" sz="2000" baseline="0" dirty="0" smtClean="0"/>
                        <a:t> сети интернет</a:t>
                      </a:r>
                      <a:endParaRPr lang="ru-RU" sz="2000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Необходимое</a:t>
                      </a:r>
                      <a:r>
                        <a:rPr lang="ru-RU" sz="2000" baseline="0" dirty="0" smtClean="0"/>
                        <a:t> пространство на жестком диске</a:t>
                      </a:r>
                      <a:endParaRPr lang="ru-RU" sz="2000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r>
                        <a:rPr lang="ru-RU" sz="2000" dirty="0" smtClean="0"/>
                        <a:t>5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en-US" sz="2000" baseline="0" dirty="0" smtClean="0"/>
                        <a:t>Mb</a:t>
                      </a:r>
                      <a:r>
                        <a:rPr lang="ru-RU" sz="2000" baseline="0" dirty="0" smtClean="0"/>
                        <a:t> и больше</a:t>
                      </a:r>
                      <a:endParaRPr lang="ru-RU" sz="2000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Необходимое</a:t>
                      </a:r>
                      <a:r>
                        <a:rPr lang="ru-RU" sz="2000" baseline="0" dirty="0" smtClean="0"/>
                        <a:t> устройство</a:t>
                      </a:r>
                      <a:endParaRPr lang="ru-RU" sz="2000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Принтер</a:t>
                      </a:r>
                      <a:endParaRPr lang="ru-RU" sz="2000" dirty="0"/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420800" y="260648"/>
            <a:ext cx="731955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dk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Times New Roman" pitchFamily="18" charset="0"/>
              </a:rPr>
              <a:t>Технические показатели</a:t>
            </a:r>
            <a:endParaRPr lang="ru-RU" sz="32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5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</TotalTime>
  <Words>96</Words>
  <Application>Microsoft Office PowerPoint</Application>
  <PresentationFormat>Экран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Albany</vt:lpstr>
      <vt:lpstr>Thorndale</vt:lpstr>
      <vt:lpstr>Arial</vt:lpstr>
      <vt:lpstr>Century Gothic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Danil</dc:creator>
  <cp:lastModifiedBy>User</cp:lastModifiedBy>
  <cp:revision>40</cp:revision>
  <dcterms:created xsi:type="dcterms:W3CDTF">2013-06-02T10:53:24Z</dcterms:created>
  <dcterms:modified xsi:type="dcterms:W3CDTF">2019-02-06T18:13:32Z</dcterms:modified>
</cp:coreProperties>
</file>