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84"/>
    <p:restoredTop sz="93791"/>
  </p:normalViewPr>
  <p:slideViewPr>
    <p:cSldViewPr snapToGrid="0" snapToObjects="1">
      <p:cViewPr varScale="1">
        <p:scale>
          <a:sx n="50" d="100"/>
          <a:sy n="50" d="100"/>
        </p:scale>
        <p:origin x="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5673-0707-C84F-93A0-1E6691903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CCFF-79EB-D543-B7A6-5DFE088B2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4203-17FE-F64D-9B1F-15EEDDE8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3347-FB98-AA40-8E87-4C325D8E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B265-25E3-6B44-BE8A-9B3DFB3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E5A5-76F6-D644-BBF8-8B77DD61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527C-2172-7F4E-84F5-64B0F6B0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A2F3-CBC8-8E48-9231-7EC74F6D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E788-0E04-464E-9991-8380FD1E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44D4-873E-EA4C-AEB6-83D3BFE2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ORSO_Logo_clean.png">
            <a:extLst>
              <a:ext uri="{FF2B5EF4-FFF2-40B4-BE49-F238E27FC236}">
                <a16:creationId xmlns:a16="http://schemas.microsoft.com/office/drawing/2014/main" id="{14D6AE0E-6E86-BF49-935A-3EE854BEC3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8AD67-5074-224C-B20C-0934C8D8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9732C-91BD-0149-9804-2DA287D2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31E7-BD01-934E-ADFA-AB027E9E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5B6F-BFB2-1647-932B-A3D693CE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3E6E-3C00-0F46-9A97-E806BAC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7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C26-A0E3-F04E-91C5-FA41A36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7806-B8E7-4249-93B7-B212D2C2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1590-71EC-4D46-99ED-BA040EE1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370E-2D60-C040-AC64-1319595F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7B72-F732-EB40-BBF5-B81C59B7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ORSO_Logo_clean.png">
            <a:extLst>
              <a:ext uri="{FF2B5EF4-FFF2-40B4-BE49-F238E27FC236}">
                <a16:creationId xmlns:a16="http://schemas.microsoft.com/office/drawing/2014/main" id="{C6E5E5A9-A3F8-284E-AB77-B74FE6891F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3D4-DF85-3440-B6B4-F528F874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FD750-BE69-F843-B4D1-0207C907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1CDC-3D58-CF48-8A45-CBA67EC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F18A-02CA-2A40-8F3C-2811AD09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7FF4-AE58-9148-A4DD-A41AC75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2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002B-9565-B14B-BB36-2A313CAF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AB91-30EE-A34B-A14A-89D5B77E6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14E59-E4DE-FD49-A817-5471CE87D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8F6EA-F82C-7A42-A36A-E7B30676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C3A0-4489-C94C-A1F6-69E198E1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8BBC-BC91-AD43-B5BE-8FC2E274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ORSO_Logo_clean.png">
            <a:extLst>
              <a:ext uri="{FF2B5EF4-FFF2-40B4-BE49-F238E27FC236}">
                <a16:creationId xmlns:a16="http://schemas.microsoft.com/office/drawing/2014/main" id="{74A4751D-B64A-4D42-93B6-8C49DD5C1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53B-2F4F-EF42-B631-0D1312AC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398F-977C-0E4B-BECA-0B2250DC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0C2CD-626C-0841-A0B9-D00A77FB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5EBB4-352F-BA40-A8A1-948D7B63D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5379F-7D8F-9C4D-AFF0-F98CE970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0B680-EF6A-674E-8036-9720FBB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C80A4-BE46-E844-87AF-BD180116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EFBEC-61B4-BC40-B8E2-3D1E0A46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ORSO_Logo_clean.png">
            <a:extLst>
              <a:ext uri="{FF2B5EF4-FFF2-40B4-BE49-F238E27FC236}">
                <a16:creationId xmlns:a16="http://schemas.microsoft.com/office/drawing/2014/main" id="{11A0B56C-FC6A-CD46-B39D-5793ECF2E7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9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3ECE-28EA-CA49-8F45-A0924AB0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F3C4-1F6C-9C49-957D-B6A80E7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CA92-1F8A-7F4F-9444-83AE1A70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25E49-C0CD-4D44-A2D2-8311861D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2" descr="ORSO_Logo_clean.png">
            <a:extLst>
              <a:ext uri="{FF2B5EF4-FFF2-40B4-BE49-F238E27FC236}">
                <a16:creationId xmlns:a16="http://schemas.microsoft.com/office/drawing/2014/main" id="{05EE4546-31BE-7F48-9D44-D4A5A73783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C81AA-F23A-6542-89AC-ADCAEC51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D4878-ED2A-EF43-8F77-01FD6EF7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9EEE-5D92-0846-80A9-45B13B7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2" descr="ORSO_Logo_clean.png">
            <a:extLst>
              <a:ext uri="{FF2B5EF4-FFF2-40B4-BE49-F238E27FC236}">
                <a16:creationId xmlns:a16="http://schemas.microsoft.com/office/drawing/2014/main" id="{8E23C134-2F70-2A46-B8C1-8A669079D0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6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84A4-25CA-504E-8CF5-35AB6DE2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15E2-9B6F-F349-93EC-DD827E1F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90BA4-3319-5049-A5D3-7EB55F24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11229-E236-5C42-8575-25756EF6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BF505-5483-3F47-BAD8-C5AD2C91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BC18A-4585-8741-AE35-99941B3D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ORSO_Logo_clean.png">
            <a:extLst>
              <a:ext uri="{FF2B5EF4-FFF2-40B4-BE49-F238E27FC236}">
                <a16:creationId xmlns:a16="http://schemas.microsoft.com/office/drawing/2014/main" id="{AF5086A9-A2D3-3345-BC00-1298585C22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1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A1B-6DF3-C74D-A47E-1A13CFD8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3A32C-2C78-4D49-8271-F488BBEAC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88D6-DAB6-344F-9B3C-1B6F4BDD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3BE4-EA5A-E645-8D35-FFE1646E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9F5B-9B42-A64D-B1AA-DD293B4F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8EA4E-F2BE-2743-92E6-63C57B54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ORSO_Logo_clean.png">
            <a:extLst>
              <a:ext uri="{FF2B5EF4-FFF2-40B4-BE49-F238E27FC236}">
                <a16:creationId xmlns:a16="http://schemas.microsoft.com/office/drawing/2014/main" id="{F1B92B24-C12E-6E40-8B08-D6BC52FA39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4" y="124967"/>
            <a:ext cx="1805609" cy="8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1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4CB57-28F4-5140-873E-463C8710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7A04-F0B2-7E41-806E-D6C89D89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AF22-4E2B-9749-B774-165696596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2855-28E1-1F4B-97C4-21DFB5FCF437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A970-B0FA-1745-B632-B700268B5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EBE8-671A-C542-A994-CF0022712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D8F8-F9DA-3A49-90F5-46F8589BB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reflectiv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RSO_Logo_clean.png">
            <a:extLst>
              <a:ext uri="{FF2B5EF4-FFF2-40B4-BE49-F238E27FC236}">
                <a16:creationId xmlns:a16="http://schemas.microsoft.com/office/drawing/2014/main" id="{132551DC-6278-6942-8762-3987AF4F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75008"/>
            <a:ext cx="10783613" cy="53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93BFB7-0C6F-524F-87CF-681CA865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76" y="5454868"/>
            <a:ext cx="11918731" cy="1403131"/>
          </a:xfrm>
        </p:spPr>
        <p:txBody>
          <a:bodyPr>
            <a:normAutofit/>
          </a:bodyPr>
          <a:lstStyle/>
          <a:p>
            <a:r>
              <a:rPr lang="en-GB" sz="4400" dirty="0"/>
              <a:t>Welcome to the 3</a:t>
            </a:r>
            <a:r>
              <a:rPr lang="en-GB" sz="4400" baseline="30000" dirty="0"/>
              <a:t>rd</a:t>
            </a:r>
            <a:r>
              <a:rPr lang="en-GB" sz="4400" dirty="0"/>
              <a:t> Annual meeting of the Open Reflectometry Standards Organisation </a:t>
            </a:r>
          </a:p>
        </p:txBody>
      </p:sp>
    </p:spTree>
    <p:extLst>
      <p:ext uri="{BB962C8B-B14F-4D97-AF65-F5344CB8AC3E}">
        <p14:creationId xmlns:p14="http://schemas.microsoft.com/office/powerpoint/2010/main" val="41433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BE8D-6C9B-5B47-B000-B0ADA461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81C5-819E-7D42-A102-49333C90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“ORSO is an open group of reflectometry scientists from across the globe that are interested in improving our field through collaboration.”</a:t>
            </a:r>
          </a:p>
          <a:p>
            <a:r>
              <a:rPr lang="en-GB" dirty="0"/>
              <a:t>i.e. we would like to collaborate to…</a:t>
            </a:r>
          </a:p>
          <a:p>
            <a:pPr lvl="1"/>
            <a:r>
              <a:rPr lang="en-GB" dirty="0"/>
              <a:t>define standards</a:t>
            </a:r>
          </a:p>
          <a:p>
            <a:pPr lvl="1"/>
            <a:r>
              <a:rPr lang="en-GB" dirty="0"/>
              <a:t>facilitate reproducible measurement and analysis</a:t>
            </a:r>
          </a:p>
          <a:p>
            <a:pPr lvl="1"/>
            <a:r>
              <a:rPr lang="en-GB" dirty="0"/>
              <a:t>ensure consistency across analysis packages</a:t>
            </a:r>
          </a:p>
          <a:p>
            <a:pPr lvl="1"/>
            <a:r>
              <a:rPr lang="en-GB" dirty="0"/>
              <a:t>help people do better experiments</a:t>
            </a:r>
          </a:p>
          <a:p>
            <a:pPr lvl="1"/>
            <a:r>
              <a:rPr lang="en-GB" dirty="0"/>
              <a:t>promote the technique</a:t>
            </a:r>
          </a:p>
          <a:p>
            <a:pPr lvl="1"/>
            <a:r>
              <a:rPr lang="en-GB" dirty="0"/>
              <a:t>educate new users &amp; be a useful resource for experienced users</a:t>
            </a:r>
          </a:p>
          <a:p>
            <a:r>
              <a:rPr lang="en-GB" dirty="0"/>
              <a:t>THIS WILL ONLY WORK IF THE COMMUNITY CONTRIBUTES</a:t>
            </a:r>
          </a:p>
        </p:txBody>
      </p:sp>
    </p:spTree>
    <p:extLst>
      <p:ext uri="{BB962C8B-B14F-4D97-AF65-F5344CB8AC3E}">
        <p14:creationId xmlns:p14="http://schemas.microsoft.com/office/powerpoint/2010/main" val="155669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33A-8B01-C34E-903B-BD92FAF7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history of ORSO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60EB-D714-8F4D-BD95-80606167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8490" cy="4351338"/>
          </a:xfrm>
        </p:spPr>
        <p:txBody>
          <a:bodyPr/>
          <a:lstStyle/>
          <a:p>
            <a:r>
              <a:rPr lang="en-GB" dirty="0"/>
              <a:t>1st Meeting: October 2019 Abingdon, UK.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Established the working groups and nominated 4 chairs.</a:t>
            </a:r>
          </a:p>
        </p:txBody>
      </p:sp>
      <p:pic>
        <p:nvPicPr>
          <p:cNvPr id="1026" name="Picture 2" descr="Group Photo">
            <a:extLst>
              <a:ext uri="{FF2B5EF4-FFF2-40B4-BE49-F238E27FC236}">
                <a16:creationId xmlns:a16="http://schemas.microsoft.com/office/drawing/2014/main" id="{F686BB13-C69A-4947-B6C1-CBACB396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2075"/>
            <a:ext cx="121920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220F2C-B76E-7D40-90EC-0F2560FF0D89}"/>
              </a:ext>
            </a:extLst>
          </p:cNvPr>
          <p:cNvSpPr/>
          <p:nvPr/>
        </p:nvSpPr>
        <p:spPr>
          <a:xfrm>
            <a:off x="756289" y="4045171"/>
            <a:ext cx="792088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42F54B-CF46-B84C-B321-67F5E831BF76}"/>
              </a:ext>
            </a:extLst>
          </p:cNvPr>
          <p:cNvSpPr/>
          <p:nvPr/>
        </p:nvSpPr>
        <p:spPr>
          <a:xfrm>
            <a:off x="10551453" y="4010535"/>
            <a:ext cx="792088" cy="7920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80D5F9-6237-A346-9FE4-D0938A149177}"/>
              </a:ext>
            </a:extLst>
          </p:cNvPr>
          <p:cNvSpPr/>
          <p:nvPr/>
        </p:nvSpPr>
        <p:spPr>
          <a:xfrm>
            <a:off x="5882471" y="4142153"/>
            <a:ext cx="792088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A864E-77CA-EC41-9975-AE07B563C9BC}"/>
              </a:ext>
            </a:extLst>
          </p:cNvPr>
          <p:cNvSpPr/>
          <p:nvPr/>
        </p:nvSpPr>
        <p:spPr>
          <a:xfrm>
            <a:off x="6492071" y="4169862"/>
            <a:ext cx="792088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35B4B0-B942-3647-8009-9D2739DA4C48}"/>
              </a:ext>
            </a:extLst>
          </p:cNvPr>
          <p:cNvSpPr/>
          <p:nvPr/>
        </p:nvSpPr>
        <p:spPr>
          <a:xfrm>
            <a:off x="5882471" y="4204498"/>
            <a:ext cx="792088" cy="7920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A98096-D283-AB4A-9CAB-3A1BC3043C85}"/>
              </a:ext>
            </a:extLst>
          </p:cNvPr>
          <p:cNvSpPr/>
          <p:nvPr/>
        </p:nvSpPr>
        <p:spPr>
          <a:xfrm>
            <a:off x="8196180" y="4107517"/>
            <a:ext cx="792088" cy="7920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F10617-070B-7D4D-9538-3DF4379E012F}"/>
              </a:ext>
            </a:extLst>
          </p:cNvPr>
          <p:cNvSpPr/>
          <p:nvPr/>
        </p:nvSpPr>
        <p:spPr>
          <a:xfrm>
            <a:off x="5127398" y="4259917"/>
            <a:ext cx="792088" cy="7920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11AC9-D808-7144-B90F-4E2E5A9833F1}"/>
              </a:ext>
            </a:extLst>
          </p:cNvPr>
          <p:cNvSpPr txBox="1"/>
          <p:nvPr/>
        </p:nvSpPr>
        <p:spPr>
          <a:xfrm>
            <a:off x="153713" y="6488668"/>
            <a:ext cx="770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Organized by: </a:t>
            </a:r>
            <a:r>
              <a:rPr lang="en-GB" dirty="0" err="1">
                <a:solidFill>
                  <a:schemeClr val="bg1"/>
                </a:solidFill>
              </a:rPr>
              <a:t>Joshaniel</a:t>
            </a:r>
            <a:r>
              <a:rPr lang="en-GB" dirty="0">
                <a:solidFill>
                  <a:schemeClr val="bg1"/>
                </a:solidFill>
              </a:rPr>
              <a:t> Cooper , Andrew </a:t>
            </a:r>
            <a:r>
              <a:rPr lang="en-GB" dirty="0" err="1">
                <a:solidFill>
                  <a:schemeClr val="bg1"/>
                </a:solidFill>
              </a:rPr>
              <a:t>McCluskey</a:t>
            </a:r>
            <a:r>
              <a:rPr lang="en-GB" dirty="0">
                <a:solidFill>
                  <a:schemeClr val="bg1"/>
                </a:solidFill>
              </a:rPr>
              <a:t>, Tim Snow, Robert </a:t>
            </a:r>
            <a:r>
              <a:rPr lang="en-GB" dirty="0" err="1">
                <a:solidFill>
                  <a:schemeClr val="bg1"/>
                </a:solidFill>
              </a:rPr>
              <a:t>Dalgliesh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33A-8B01-C34E-903B-BD92FAF7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history of ORSO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60EB-D714-8F4D-BD95-80606167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53607" cy="4900996"/>
          </a:xfrm>
        </p:spPr>
        <p:txBody>
          <a:bodyPr>
            <a:norm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meeting May 2020</a:t>
            </a:r>
          </a:p>
          <a:p>
            <a:pPr lvl="1"/>
            <a:r>
              <a:rPr lang="en-GB" dirty="0"/>
              <a:t>Moved online</a:t>
            </a:r>
          </a:p>
          <a:p>
            <a:pPr lvl="1"/>
            <a:r>
              <a:rPr lang="en-GB" dirty="0"/>
              <a:t>24 discussion sessions across the 4 working groups</a:t>
            </a:r>
          </a:p>
          <a:p>
            <a:pPr lvl="1"/>
            <a:r>
              <a:rPr lang="en-GB" dirty="0"/>
              <a:t>Over 40 attendees</a:t>
            </a:r>
          </a:p>
          <a:p>
            <a:pPr lvl="1"/>
            <a:r>
              <a:rPr lang="en-GB" dirty="0"/>
              <a:t>Learned the difficulty in running a meeting over “all” time zones</a:t>
            </a:r>
          </a:p>
          <a:p>
            <a:pPr lvl="1"/>
            <a:r>
              <a:rPr lang="en-GB" dirty="0"/>
              <a:t>Established some issues that are now tracked using GitHub: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https://github.com/reflectivity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Recruited 4 more chairs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2A66F-F9DD-E647-83EE-FDB7824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75" y="1598667"/>
            <a:ext cx="6742386" cy="5150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C7013-D886-B54E-9FC8-F697A663BE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722"/>
          <a:stretch/>
        </p:blipFill>
        <p:spPr>
          <a:xfrm>
            <a:off x="6581227" y="247353"/>
            <a:ext cx="1480208" cy="1895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2CAF5-6687-5342-BC2D-A7A7CB422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879" y="298230"/>
            <a:ext cx="1454369" cy="18422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DBBC22-3A7E-7347-B4D9-DEC6232EE440}"/>
              </a:ext>
            </a:extLst>
          </p:cNvPr>
          <p:cNvSpPr/>
          <p:nvPr/>
        </p:nvSpPr>
        <p:spPr>
          <a:xfrm>
            <a:off x="6760295" y="3517496"/>
            <a:ext cx="537257" cy="5372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3FD025-E9BF-AC47-BCA8-D57A00AB27E5}"/>
              </a:ext>
            </a:extLst>
          </p:cNvPr>
          <p:cNvSpPr/>
          <p:nvPr/>
        </p:nvSpPr>
        <p:spPr>
          <a:xfrm>
            <a:off x="8930275" y="5315384"/>
            <a:ext cx="537257" cy="5372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C52380-7192-0546-A971-2C4D1ED2AC63}"/>
              </a:ext>
            </a:extLst>
          </p:cNvPr>
          <p:cNvSpPr/>
          <p:nvPr/>
        </p:nvSpPr>
        <p:spPr>
          <a:xfrm>
            <a:off x="7431686" y="5429147"/>
            <a:ext cx="537257" cy="5372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1281-7B8A-E64B-830A-9C6E7E23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this meeting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9438-1F8E-4649-B8A8-C97EF416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Today: 2 Plenary sessions with scientific talks relevant to the reflectometry community and the working group discussions</a:t>
            </a:r>
          </a:p>
          <a:p>
            <a:pPr lvl="1"/>
            <a:r>
              <a:rPr lang="en-GB" dirty="0"/>
              <a:t>Talks will be recorded and posted on the website </a:t>
            </a:r>
          </a:p>
          <a:p>
            <a:r>
              <a:rPr lang="en-GB" dirty="0"/>
              <a:t>The rest of the week – working group discussions</a:t>
            </a:r>
          </a:p>
          <a:p>
            <a:pPr lvl="1"/>
            <a:r>
              <a:rPr lang="en-GB" dirty="0"/>
              <a:t>Tuesday 15th June: Data Formats Working Group</a:t>
            </a:r>
          </a:p>
          <a:p>
            <a:pPr lvl="1"/>
            <a:r>
              <a:rPr lang="en-GB" dirty="0"/>
              <a:t>Wednesday 16th June: Reproducibility Working Group</a:t>
            </a:r>
          </a:p>
          <a:p>
            <a:pPr lvl="1"/>
            <a:r>
              <a:rPr lang="en-GB" dirty="0"/>
              <a:t>Thursday 17th June: Data Analysis Working Group</a:t>
            </a:r>
          </a:p>
          <a:p>
            <a:pPr lvl="1"/>
            <a:r>
              <a:rPr lang="en-GB" dirty="0"/>
              <a:t>Friday 18th June: Education and Outreach Working Group</a:t>
            </a:r>
          </a:p>
          <a:p>
            <a:r>
              <a:rPr lang="en-GB" dirty="0"/>
              <a:t>Friday: Final plenary session</a:t>
            </a:r>
          </a:p>
          <a:p>
            <a:pPr lvl="1"/>
            <a:r>
              <a:rPr lang="en-GB" dirty="0"/>
              <a:t>Summary of the conclusions from Working groups</a:t>
            </a:r>
          </a:p>
          <a:p>
            <a:pPr lvl="1"/>
            <a:r>
              <a:rPr lang="en-GB" dirty="0"/>
              <a:t>3 talks on application of AI / Machine Learning to Reflectometry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9C22A-C92E-8845-B21C-299973752806}"/>
              </a:ext>
            </a:extLst>
          </p:cNvPr>
          <p:cNvSpPr txBox="1"/>
          <p:nvPr/>
        </p:nvSpPr>
        <p:spPr>
          <a:xfrm>
            <a:off x="8737600" y="3031067"/>
            <a:ext cx="3217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Sessions may need volunteers to take minutes and report the conclusions at the final plenary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BEE7B26-3D8F-744C-A17A-75B133067565}"/>
              </a:ext>
            </a:extLst>
          </p:cNvPr>
          <p:cNvSpPr/>
          <p:nvPr/>
        </p:nvSpPr>
        <p:spPr>
          <a:xfrm>
            <a:off x="8331200" y="2641600"/>
            <a:ext cx="3708400" cy="1625600"/>
          </a:xfrm>
          <a:custGeom>
            <a:avLst/>
            <a:gdLst>
              <a:gd name="connsiteX0" fmla="*/ 1981200 w 3708400"/>
              <a:gd name="connsiteY0" fmla="*/ 330200 h 1625600"/>
              <a:gd name="connsiteX1" fmla="*/ 2260600 w 3708400"/>
              <a:gd name="connsiteY1" fmla="*/ 0 h 1625600"/>
              <a:gd name="connsiteX2" fmla="*/ 2616200 w 3708400"/>
              <a:gd name="connsiteY2" fmla="*/ 355600 h 1625600"/>
              <a:gd name="connsiteX3" fmla="*/ 2921000 w 3708400"/>
              <a:gd name="connsiteY3" fmla="*/ 76200 h 1625600"/>
              <a:gd name="connsiteX4" fmla="*/ 3225800 w 3708400"/>
              <a:gd name="connsiteY4" fmla="*/ 381000 h 1625600"/>
              <a:gd name="connsiteX5" fmla="*/ 3581400 w 3708400"/>
              <a:gd name="connsiteY5" fmla="*/ 203200 h 1625600"/>
              <a:gd name="connsiteX6" fmla="*/ 3683000 w 3708400"/>
              <a:gd name="connsiteY6" fmla="*/ 609600 h 1625600"/>
              <a:gd name="connsiteX7" fmla="*/ 3429000 w 3708400"/>
              <a:gd name="connsiteY7" fmla="*/ 812800 h 1625600"/>
              <a:gd name="connsiteX8" fmla="*/ 3708400 w 3708400"/>
              <a:gd name="connsiteY8" fmla="*/ 990600 h 1625600"/>
              <a:gd name="connsiteX9" fmla="*/ 3429000 w 3708400"/>
              <a:gd name="connsiteY9" fmla="*/ 1320800 h 1625600"/>
              <a:gd name="connsiteX10" fmla="*/ 3581400 w 3708400"/>
              <a:gd name="connsiteY10" fmla="*/ 1625600 h 1625600"/>
              <a:gd name="connsiteX11" fmla="*/ 2895600 w 3708400"/>
              <a:gd name="connsiteY11" fmla="*/ 1397000 h 1625600"/>
              <a:gd name="connsiteX12" fmla="*/ 2692400 w 3708400"/>
              <a:gd name="connsiteY12" fmla="*/ 1625600 h 1625600"/>
              <a:gd name="connsiteX13" fmla="*/ 2286000 w 3708400"/>
              <a:gd name="connsiteY13" fmla="*/ 1371600 h 1625600"/>
              <a:gd name="connsiteX14" fmla="*/ 1905000 w 3708400"/>
              <a:gd name="connsiteY14" fmla="*/ 1625600 h 1625600"/>
              <a:gd name="connsiteX15" fmla="*/ 1549400 w 3708400"/>
              <a:gd name="connsiteY15" fmla="*/ 1346200 h 1625600"/>
              <a:gd name="connsiteX16" fmla="*/ 1168400 w 3708400"/>
              <a:gd name="connsiteY16" fmla="*/ 1574800 h 1625600"/>
              <a:gd name="connsiteX17" fmla="*/ 914400 w 3708400"/>
              <a:gd name="connsiteY17" fmla="*/ 1346200 h 1625600"/>
              <a:gd name="connsiteX18" fmla="*/ 482600 w 3708400"/>
              <a:gd name="connsiteY18" fmla="*/ 1549400 h 1625600"/>
              <a:gd name="connsiteX19" fmla="*/ 381000 w 3708400"/>
              <a:gd name="connsiteY19" fmla="*/ 1346200 h 1625600"/>
              <a:gd name="connsiteX20" fmla="*/ 0 w 3708400"/>
              <a:gd name="connsiteY20" fmla="*/ 1168400 h 1625600"/>
              <a:gd name="connsiteX21" fmla="*/ 355600 w 3708400"/>
              <a:gd name="connsiteY21" fmla="*/ 914400 h 1625600"/>
              <a:gd name="connsiteX22" fmla="*/ 25400 w 3708400"/>
              <a:gd name="connsiteY22" fmla="*/ 685800 h 1625600"/>
              <a:gd name="connsiteX23" fmla="*/ 355600 w 3708400"/>
              <a:gd name="connsiteY23" fmla="*/ 533400 h 1625600"/>
              <a:gd name="connsiteX24" fmla="*/ 533400 w 3708400"/>
              <a:gd name="connsiteY24" fmla="*/ 76200 h 1625600"/>
              <a:gd name="connsiteX25" fmla="*/ 914400 w 3708400"/>
              <a:gd name="connsiteY25" fmla="*/ 355600 h 1625600"/>
              <a:gd name="connsiteX26" fmla="*/ 1219200 w 3708400"/>
              <a:gd name="connsiteY26" fmla="*/ 127000 h 1625600"/>
              <a:gd name="connsiteX27" fmla="*/ 1498600 w 3708400"/>
              <a:gd name="connsiteY27" fmla="*/ 406400 h 1625600"/>
              <a:gd name="connsiteX28" fmla="*/ 1778000 w 3708400"/>
              <a:gd name="connsiteY28" fmla="*/ 76200 h 1625600"/>
              <a:gd name="connsiteX29" fmla="*/ 1981200 w 3708400"/>
              <a:gd name="connsiteY29" fmla="*/ 3302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08400" h="1625600">
                <a:moveTo>
                  <a:pt x="1981200" y="330200"/>
                </a:moveTo>
                <a:lnTo>
                  <a:pt x="2260600" y="0"/>
                </a:lnTo>
                <a:lnTo>
                  <a:pt x="2616200" y="355600"/>
                </a:lnTo>
                <a:lnTo>
                  <a:pt x="2921000" y="76200"/>
                </a:lnTo>
                <a:lnTo>
                  <a:pt x="3225800" y="381000"/>
                </a:lnTo>
                <a:lnTo>
                  <a:pt x="3581400" y="203200"/>
                </a:lnTo>
                <a:lnTo>
                  <a:pt x="3683000" y="609600"/>
                </a:lnTo>
                <a:lnTo>
                  <a:pt x="3429000" y="812800"/>
                </a:lnTo>
                <a:lnTo>
                  <a:pt x="3708400" y="990600"/>
                </a:lnTo>
                <a:lnTo>
                  <a:pt x="3429000" y="1320800"/>
                </a:lnTo>
                <a:lnTo>
                  <a:pt x="3581400" y="1625600"/>
                </a:lnTo>
                <a:lnTo>
                  <a:pt x="2895600" y="1397000"/>
                </a:lnTo>
                <a:lnTo>
                  <a:pt x="2692400" y="1625600"/>
                </a:lnTo>
                <a:lnTo>
                  <a:pt x="2286000" y="1371600"/>
                </a:lnTo>
                <a:lnTo>
                  <a:pt x="1905000" y="1625600"/>
                </a:lnTo>
                <a:lnTo>
                  <a:pt x="1549400" y="1346200"/>
                </a:lnTo>
                <a:lnTo>
                  <a:pt x="1168400" y="1574800"/>
                </a:lnTo>
                <a:lnTo>
                  <a:pt x="914400" y="1346200"/>
                </a:lnTo>
                <a:lnTo>
                  <a:pt x="482600" y="1549400"/>
                </a:lnTo>
                <a:lnTo>
                  <a:pt x="381000" y="1346200"/>
                </a:lnTo>
                <a:lnTo>
                  <a:pt x="0" y="1168400"/>
                </a:lnTo>
                <a:lnTo>
                  <a:pt x="355600" y="914400"/>
                </a:lnTo>
                <a:lnTo>
                  <a:pt x="25400" y="685800"/>
                </a:lnTo>
                <a:lnTo>
                  <a:pt x="355600" y="533400"/>
                </a:lnTo>
                <a:lnTo>
                  <a:pt x="533400" y="76200"/>
                </a:lnTo>
                <a:lnTo>
                  <a:pt x="914400" y="355600"/>
                </a:lnTo>
                <a:lnTo>
                  <a:pt x="1219200" y="127000"/>
                </a:lnTo>
                <a:lnTo>
                  <a:pt x="1498600" y="406400"/>
                </a:lnTo>
                <a:lnTo>
                  <a:pt x="1778000" y="76200"/>
                </a:lnTo>
                <a:lnTo>
                  <a:pt x="1981200" y="3302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9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292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the 3rd Annual meeting of the Open Reflectometry Standards Organisation </vt:lpstr>
      <vt:lpstr>What is ORSO</vt:lpstr>
      <vt:lpstr>A short history of ORSO</vt:lpstr>
      <vt:lpstr>A short history of ORSO</vt:lpstr>
      <vt:lpstr>How will this meeting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Tom (-,RAL,DIA)</dc:creator>
  <cp:lastModifiedBy>Arnold, Tom (-,RAL,DIA)</cp:lastModifiedBy>
  <cp:revision>8</cp:revision>
  <dcterms:created xsi:type="dcterms:W3CDTF">2021-06-12T12:42:59Z</dcterms:created>
  <dcterms:modified xsi:type="dcterms:W3CDTF">2021-06-12T13:47:05Z</dcterms:modified>
</cp:coreProperties>
</file>