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10" r:id="rId2"/>
  </p:sldMasterIdLst>
  <p:notesMasterIdLst>
    <p:notesMasterId r:id="rId28"/>
  </p:notesMasterIdLst>
  <p:handoutMasterIdLst>
    <p:handoutMasterId r:id="rId29"/>
  </p:handoutMasterIdLst>
  <p:sldIdLst>
    <p:sldId id="363" r:id="rId3"/>
    <p:sldId id="364" r:id="rId4"/>
    <p:sldId id="259" r:id="rId5"/>
    <p:sldId id="365" r:id="rId6"/>
    <p:sldId id="366" r:id="rId7"/>
    <p:sldId id="367" r:id="rId8"/>
    <p:sldId id="368" r:id="rId9"/>
    <p:sldId id="347" r:id="rId10"/>
    <p:sldId id="276" r:id="rId11"/>
    <p:sldId id="353" r:id="rId12"/>
    <p:sldId id="281" r:id="rId13"/>
    <p:sldId id="354" r:id="rId14"/>
    <p:sldId id="369" r:id="rId15"/>
    <p:sldId id="370" r:id="rId16"/>
    <p:sldId id="361" r:id="rId17"/>
    <p:sldId id="357" r:id="rId18"/>
    <p:sldId id="362" r:id="rId19"/>
    <p:sldId id="377" r:id="rId20"/>
    <p:sldId id="376" r:id="rId21"/>
    <p:sldId id="371" r:id="rId22"/>
    <p:sldId id="372" r:id="rId23"/>
    <p:sldId id="373" r:id="rId24"/>
    <p:sldId id="374" r:id="rId25"/>
    <p:sldId id="375" r:id="rId26"/>
    <p:sldId id="349" r:id="rId27"/>
  </p:sldIdLst>
  <p:sldSz cx="9144000" cy="6858000" type="screen4x3"/>
  <p:notesSz cx="6662738" cy="9926638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6E8A"/>
    <a:srgbClr val="1D8DB0"/>
    <a:srgbClr val="147694"/>
    <a:srgbClr val="177E9D"/>
    <a:srgbClr val="00407A"/>
    <a:srgbClr val="86B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78" autoAdjust="0"/>
    <p:restoredTop sz="81020" autoAdjust="0"/>
  </p:normalViewPr>
  <p:slideViewPr>
    <p:cSldViewPr snapToObjects="1" showGuides="1">
      <p:cViewPr>
        <p:scale>
          <a:sx n="80" d="100"/>
          <a:sy n="80" d="100"/>
        </p:scale>
        <p:origin x="-690" y="-258"/>
      </p:cViewPr>
      <p:guideLst>
        <p:guide orient="horz" pos="3294"/>
        <p:guide pos="5602"/>
      </p:guideLst>
    </p:cSldViewPr>
  </p:slideViewPr>
  <p:outlineViewPr>
    <p:cViewPr>
      <p:scale>
        <a:sx n="33" d="100"/>
        <a:sy n="33" d="100"/>
      </p:scale>
      <p:origin x="0" y="56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650"/>
    </p:cViewPr>
  </p:sorterViewPr>
  <p:notesViewPr>
    <p:cSldViewPr snapToObjects="1" showGuides="1">
      <p:cViewPr varScale="1">
        <p:scale>
          <a:sx n="73" d="100"/>
          <a:sy n="73" d="100"/>
        </p:scale>
        <p:origin x="-2028" y="-98"/>
      </p:cViewPr>
      <p:guideLst>
        <p:guide orient="horz" pos="3127"/>
        <p:guide pos="20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887186" cy="4963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774012" y="1"/>
            <a:ext cx="2887186" cy="4963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85198-F140-406E-8F04-DE9D809B9791}" type="datetimeFigureOut">
              <a:rPr lang="nl-BE" sz="1000" smtClean="0">
                <a:latin typeface="Arial" pitchFamily="34" charset="0"/>
                <a:cs typeface="Arial" pitchFamily="34" charset="0"/>
              </a:rPr>
              <a:pPr/>
              <a:t>12/12/2014</a:t>
            </a:fld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2" y="9428584"/>
            <a:ext cx="2887186" cy="4963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sz="1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774012" y="9428584"/>
            <a:ext cx="2887186" cy="4963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24B3E-C6E9-4CB0-843C-3CD5676655AA}" type="slidenum">
              <a:rPr lang="nl-BE" sz="1000" smtClean="0"/>
              <a:pPr/>
              <a:t>‹nr.›</a:t>
            </a:fld>
            <a:endParaRPr lang="nl-BE" sz="10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887186" cy="4963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774012" y="1"/>
            <a:ext cx="2887186" cy="4963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12/12/2014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850900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24627" y="4689751"/>
            <a:ext cx="5596000" cy="449434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2" y="9428584"/>
            <a:ext cx="2887186" cy="4963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774012" y="9428584"/>
            <a:ext cx="2887186" cy="4963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0938" cy="37226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nl-B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8463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0938" cy="3721100"/>
          </a:xfrm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7520" y="4715113"/>
            <a:ext cx="5327701" cy="4467706"/>
          </a:xfrm>
        </p:spPr>
        <p:txBody>
          <a:bodyPr/>
          <a:lstStyle/>
          <a:p>
            <a:endParaRPr lang="nl-NL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0938" cy="3721100"/>
          </a:xfrm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7520" y="4715113"/>
            <a:ext cx="5327701" cy="4467706"/>
          </a:xfrm>
        </p:spPr>
        <p:txBody>
          <a:bodyPr/>
          <a:lstStyle/>
          <a:p>
            <a:endParaRPr lang="nl-NL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0938" cy="3722687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9789" indent="-229789"/>
            <a:endParaRPr lang="nl-BE" altLang="nl-B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2950"/>
            <a:ext cx="4964113" cy="3724275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963" y="4715475"/>
            <a:ext cx="5330814" cy="4467627"/>
          </a:xfrm>
          <a:noFill/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9313" y="742950"/>
            <a:ext cx="4962525" cy="3722688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7523" y="4715475"/>
            <a:ext cx="5327695" cy="4467627"/>
          </a:xfrm>
          <a:noFill/>
        </p:spPr>
        <p:txBody>
          <a:bodyPr/>
          <a:lstStyle/>
          <a:p>
            <a:pPr eaLnBrk="1" hangingPunct="1"/>
            <a:endParaRPr lang="nl-BE" altLang="nl-B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5683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0938" cy="37226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nl-BE" altLang="nl-BE" smtClean="0"/>
              <a:t>We hebben ook eens gekeken naar de formele inspraakprocedures zoals voorzien in het </a:t>
            </a:r>
            <a:r>
              <a:rPr lang="nl-BE" altLang="nl-BE" b="1" smtClean="0"/>
              <a:t>masterplan Antwerpen en de Oosterweelverbinding.</a:t>
            </a:r>
            <a:endParaRPr lang="nl-NL" altLang="nl-BE" b="1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0938" cy="37226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altLang="nl-BE" b="1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0938" cy="3722687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nl-B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72474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13098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51298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83226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10082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271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7691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8078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8074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3939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210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50900" y="744538"/>
            <a:ext cx="4960938" cy="3722687"/>
          </a:xfrm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altLang="nl-BE" dirty="0" err="1" smtClean="0"/>
              <a:t>Vormen</a:t>
            </a:r>
            <a:r>
              <a:rPr lang="fr-BE" altLang="nl-BE" dirty="0" smtClean="0"/>
              <a:t> van </a:t>
            </a:r>
            <a:r>
              <a:rPr lang="fr-BE" altLang="nl-BE" dirty="0" err="1" smtClean="0"/>
              <a:t>burgerparticipatie</a:t>
            </a:r>
            <a:r>
              <a:rPr lang="fr-BE" altLang="nl-BE" dirty="0" smtClean="0"/>
              <a:t>, </a:t>
            </a:r>
            <a:r>
              <a:rPr lang="fr-BE" altLang="nl-BE" dirty="0" err="1" smtClean="0"/>
              <a:t>hoe</a:t>
            </a:r>
            <a:r>
              <a:rPr lang="fr-BE" altLang="nl-BE" dirty="0" smtClean="0"/>
              <a:t> </a:t>
            </a:r>
            <a:r>
              <a:rPr lang="fr-BE" altLang="nl-BE" dirty="0" err="1" smtClean="0"/>
              <a:t>plaatsen</a:t>
            </a:r>
            <a:r>
              <a:rPr lang="fr-BE" altLang="nl-BE" dirty="0" smtClean="0"/>
              <a:t> </a:t>
            </a:r>
            <a:r>
              <a:rPr lang="fr-BE" altLang="nl-BE" dirty="0" err="1" smtClean="0"/>
              <a:t>tav</a:t>
            </a:r>
            <a:r>
              <a:rPr lang="fr-BE" altLang="nl-BE" baseline="0" dirty="0" smtClean="0"/>
              <a:t> </a:t>
            </a:r>
            <a:r>
              <a:rPr lang="fr-BE" altLang="nl-BE" baseline="0" dirty="0" err="1" smtClean="0"/>
              <a:t>vier</a:t>
            </a:r>
            <a:r>
              <a:rPr lang="fr-BE" altLang="nl-BE" baseline="0" dirty="0" smtClean="0"/>
              <a:t> </a:t>
            </a:r>
            <a:r>
              <a:rPr lang="fr-BE" altLang="nl-BE" baseline="0" dirty="0" err="1" smtClean="0"/>
              <a:t>basismodellen</a:t>
            </a:r>
            <a:r>
              <a:rPr lang="fr-BE" altLang="nl-BE" baseline="0" dirty="0" smtClean="0"/>
              <a:t> van </a:t>
            </a:r>
            <a:r>
              <a:rPr lang="fr-BE" altLang="nl-BE" baseline="0" dirty="0" err="1" smtClean="0"/>
              <a:t>democratie</a:t>
            </a:r>
            <a:r>
              <a:rPr lang="fr-BE" altLang="nl-BE" baseline="0" dirty="0" smtClean="0"/>
              <a:t>: </a:t>
            </a:r>
            <a:r>
              <a:rPr lang="fr-BE" altLang="nl-BE" baseline="0" dirty="0" err="1" smtClean="0"/>
              <a:t>wie</a:t>
            </a:r>
            <a:r>
              <a:rPr lang="fr-BE" altLang="nl-BE" baseline="0" dirty="0" smtClean="0"/>
              <a:t> </a:t>
            </a:r>
            <a:r>
              <a:rPr lang="fr-BE" altLang="nl-BE" baseline="0" dirty="0" err="1" smtClean="0"/>
              <a:t>betrekken</a:t>
            </a:r>
            <a:r>
              <a:rPr lang="fr-BE" altLang="nl-BE" baseline="0" dirty="0" smtClean="0"/>
              <a:t> en </a:t>
            </a:r>
            <a:r>
              <a:rPr lang="fr-BE" altLang="nl-BE" baseline="0" dirty="0" err="1" smtClean="0"/>
              <a:t>hoe</a:t>
            </a:r>
            <a:r>
              <a:rPr lang="fr-BE" altLang="nl-BE" baseline="0" dirty="0" smtClean="0"/>
              <a:t> </a:t>
            </a:r>
            <a:r>
              <a:rPr lang="fr-BE" altLang="nl-BE" baseline="0" dirty="0" err="1" smtClean="0"/>
              <a:t>beslissen</a:t>
            </a:r>
            <a:r>
              <a:rPr lang="fr-BE" altLang="nl-BE" baseline="0" dirty="0" smtClean="0"/>
              <a:t>?</a:t>
            </a:r>
            <a:endParaRPr lang="nl-BE" altLang="nl-BE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CC54A-0C55-4F8F-855F-23332F6DA9F7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2214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213367"/>
            <a:ext cx="3145769" cy="80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24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648000"/>
            <a:ext cx="9144000" cy="622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096000" y="2088000"/>
            <a:ext cx="5580000" cy="1800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presentatie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096000" y="4193675"/>
            <a:ext cx="5580000" cy="1080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presentatie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800000"/>
            <a:ext cx="1840048" cy="4294442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83600" y="5706000"/>
            <a:ext cx="428400" cy="720000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32656"/>
            <a:ext cx="2808737" cy="7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46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12/12/2014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3669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40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4000"/>
            <a:ext cx="3300991" cy="3209551"/>
          </a:xfrm>
          <a:prstGeom prst="rect">
            <a:avLst/>
          </a:prstGeom>
        </p:spPr>
      </p:pic>
      <p:pic>
        <p:nvPicPr>
          <p:cNvPr id="4098" name="Picture 19" descr="Beschrijving: LOGO_INSTITUUT OVERHEID_CMYK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780" y="5999550"/>
            <a:ext cx="21717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590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12/12/2014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5954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12/12/2014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32639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12/12/2014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34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12/12/2014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197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12/12/2014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5346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9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12/12/2014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3489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12/12/2014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6900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0" y="0"/>
            <a:ext cx="9144000" cy="6408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3780000" y="2304000"/>
            <a:ext cx="5094000" cy="18002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Klik en typ de titel van de sectie</a:t>
            </a:r>
            <a:endParaRPr lang="nl-BE" dirty="0"/>
          </a:p>
        </p:txBody>
      </p:sp>
      <p:sp>
        <p:nvSpPr>
          <p:cNvPr id="10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3780000" y="4419108"/>
            <a:ext cx="5094000" cy="108000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 smtClean="0"/>
              <a:t>Klik en typ de subtitel van de sectie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4000"/>
            <a:ext cx="3300991" cy="3209551"/>
          </a:xfrm>
          <a:prstGeom prst="rect">
            <a:avLst/>
          </a:prstGeom>
        </p:spPr>
      </p:pic>
      <p:pic>
        <p:nvPicPr>
          <p:cNvPr id="2050" name="Picture 19" descr="Beschrijving: LOGO_INSTITUUT OVERHEID_CMYK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780" y="5999550"/>
            <a:ext cx="21717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196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400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835400" y="1350000"/>
            <a:ext cx="4038600" cy="4428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 marL="1435100" indent="-2286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12/12/2014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03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40000" y="1350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407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40000" y="1991922"/>
            <a:ext cx="4040188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435100" indent="-180000">
              <a:buFont typeface="Arial" pitchFamily="34" charset="0"/>
              <a:buChar char="-"/>
              <a:defRPr sz="1600">
                <a:solidFill>
                  <a:srgbClr val="00407A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824000" y="1350000"/>
            <a:ext cx="4039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824000" y="1991922"/>
            <a:ext cx="4039200" cy="379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 marL="1584325" indent="-285750">
              <a:buFont typeface="Arial" pitchFamily="34" charset="0"/>
              <a:buChar char="-"/>
              <a:defRPr lang="nl-BE" sz="1600" kern="1200" dirty="0">
                <a:solidFill>
                  <a:srgbClr val="00407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12/12/2014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37820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12/12/2014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182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12/12/2014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05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540000"/>
            <a:ext cx="3008313" cy="895100"/>
          </a:xfrm>
        </p:spPr>
        <p:txBody>
          <a:bodyPr anchor="t" anchorCtr="0"/>
          <a:lstStyle>
            <a:lvl1pPr algn="l">
              <a:defRPr sz="2000" b="1"/>
            </a:lvl1pPr>
          </a:lstStyle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761909" y="540000"/>
            <a:ext cx="5105139" cy="52560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 marL="1435100" indent="-228600">
              <a:buFont typeface="Arial" pitchFamily="34" charset="0"/>
              <a:buChar char="-"/>
              <a:tabLst/>
              <a:defRPr sz="1600">
                <a:solidFill>
                  <a:srgbClr val="00407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39552" y="1435101"/>
            <a:ext cx="3008313" cy="4356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CD72-59EE-436D-B435-201699A5BB49}" type="datetimeFigureOut">
              <a:rPr lang="nl-BE" smtClean="0"/>
              <a:pPr/>
              <a:t>12/12/2014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352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4788000"/>
            <a:ext cx="8334000" cy="540000"/>
          </a:xfrm>
        </p:spPr>
        <p:txBody>
          <a:bodyPr anchor="t" anchorCtr="0">
            <a:noAutofit/>
          </a:bodyPr>
          <a:lstStyle>
            <a:lvl1pPr algn="l">
              <a:defRPr sz="2000" b="1"/>
            </a:lvl1pPr>
          </a:lstStyle>
          <a:p>
            <a:r>
              <a:rPr lang="nl-NL" dirty="0" smtClean="0"/>
              <a:t>Klik en typ de tekst</a:t>
            </a:r>
            <a:endParaRPr lang="nl-BE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40000" y="540000"/>
            <a:ext cx="8334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40000" y="5445224"/>
            <a:ext cx="8334000" cy="360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en typ de tekst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540000" y="6048000"/>
            <a:ext cx="936000" cy="288000"/>
          </a:xfrm>
        </p:spPr>
        <p:txBody>
          <a:bodyPr/>
          <a:lstStyle/>
          <a:p>
            <a:fld id="{C4DDCD72-59EE-436D-B435-201699A5BB49}" type="datetimeFigureOut">
              <a:rPr lang="nl-BE" smtClean="0"/>
              <a:pPr/>
              <a:t>12/12/2014</a:t>
            </a:fld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566000" y="6048000"/>
            <a:ext cx="1980000" cy="2880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24263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12/12/2014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408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r>
              <a:rPr lang="nl-BE" dirty="0" smtClean="0"/>
              <a:t>Instituut</a:t>
            </a:r>
            <a:r>
              <a:rPr lang="nl-BE" baseline="0" dirty="0" smtClean="0"/>
              <a:t> voor de Overheid</a:t>
            </a:r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489" y="5868602"/>
            <a:ext cx="1817511" cy="46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9" r:id="rId2"/>
    <p:sldLayoutId id="2147483698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4000"/>
            <a:ext cx="3240000" cy="2668236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nl-NL" dirty="0" smtClean="0"/>
              <a:t>Klik en typ de titel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dirty="0" smtClean="0"/>
              <a:t>Klik en typ de tekst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39552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4DDCD72-59EE-436D-B435-201699A5BB49}" type="datetimeFigureOut">
              <a:rPr lang="nl-BE" smtClean="0"/>
              <a:pPr/>
              <a:t>12/12/2014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566000" y="6048000"/>
            <a:ext cx="1980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636000" y="6048000"/>
            <a:ext cx="936000" cy="288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00407A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35D8031-C8E5-48F8-A3B6-81643B27A3AF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7" name="Rechthoek 6"/>
          <p:cNvSpPr/>
          <p:nvPr/>
        </p:nvSpPr>
        <p:spPr>
          <a:xfrm>
            <a:off x="0" y="6408000"/>
            <a:ext cx="9144000" cy="486000"/>
          </a:xfrm>
          <a:prstGeom prst="rect">
            <a:avLst/>
          </a:prstGeom>
          <a:gradFill flip="none" rotWithShape="1">
            <a:gsLst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16E8A"/>
              </a:gs>
              <a:gs pos="100000">
                <a:srgbClr val="177E9D"/>
              </a:gs>
              <a:gs pos="100000">
                <a:srgbClr val="116E8A"/>
              </a:gs>
              <a:gs pos="100000">
                <a:schemeClr val="accent1">
                  <a:tint val="44500"/>
                  <a:satMod val="160000"/>
                </a:schemeClr>
              </a:gs>
              <a:gs pos="0">
                <a:srgbClr val="1D8DB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3074" name="Picture 19" descr="Beschrijving: LOGO_INSTITUUT OVERHEID_CMYK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780" y="5999550"/>
            <a:ext cx="21717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45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 baseline="0">
          <a:solidFill>
            <a:srgbClr val="52BDE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580"/>
        </a:spcBef>
        <a:buSzPct val="110000"/>
        <a:buFont typeface="Arial" pitchFamily="34" charset="0"/>
        <a:buChar char="•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1pPr>
      <a:lvl2pPr marL="720000" indent="-360363" algn="l" defTabSz="914400" rtl="0" eaLnBrk="1" latinLnBrk="0" hangingPunct="1">
        <a:spcBef>
          <a:spcPts val="580"/>
        </a:spcBef>
        <a:buSzPct val="75000"/>
        <a:buFont typeface="Courier New" pitchFamily="49" charset="0"/>
        <a:buChar char="o"/>
        <a:defRPr sz="24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2pPr>
      <a:lvl3pPr marL="990000" indent="-2700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3pPr>
      <a:lvl4pPr marL="1168400" indent="-180000" algn="l" defTabSz="914400" rtl="0" eaLnBrk="1" latinLnBrk="0" hangingPunct="1">
        <a:spcBef>
          <a:spcPts val="380"/>
        </a:spcBef>
        <a:buSzPct val="80000"/>
        <a:buFont typeface="Arial" pitchFamily="34" charset="0"/>
        <a:buChar char="•"/>
        <a:defRPr sz="1600" kern="120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4pPr>
      <a:lvl5pPr marL="1338263" indent="-179388" algn="l" defTabSz="914400" rtl="0" eaLnBrk="1" latinLnBrk="0" hangingPunct="1">
        <a:spcBef>
          <a:spcPts val="380"/>
        </a:spcBef>
        <a:buFont typeface="Arial" pitchFamily="34" charset="0"/>
        <a:buChar char="-"/>
        <a:defRPr lang="nl-BE" sz="1600" kern="1200" dirty="0">
          <a:solidFill>
            <a:srgbClr val="00407A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hq91nRCWL8Q" TargetMode="External"/><Relationship Id="rId4" Type="http://schemas.openxmlformats.org/officeDocument/2006/relationships/image" Target="../media/image1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96358" y="4077072"/>
            <a:ext cx="5580185" cy="1800200"/>
          </a:xfrm>
        </p:spPr>
        <p:txBody>
          <a:bodyPr/>
          <a:lstStyle/>
          <a:p>
            <a:pPr eaLnBrk="1" hangingPunct="1"/>
            <a:r>
              <a:rPr lang="nl-BE" altLang="nl-BE" sz="2800" b="1" dirty="0" smtClean="0"/>
              <a:t/>
            </a:r>
            <a:br>
              <a:rPr lang="nl-BE" altLang="nl-BE" sz="2800" b="1" dirty="0" smtClean="0"/>
            </a:br>
            <a:r>
              <a:rPr lang="nl-BE" altLang="nl-BE" sz="2800" b="1" dirty="0" smtClean="0"/>
              <a:t>Bestuur en burger</a:t>
            </a:r>
            <a:br>
              <a:rPr lang="nl-BE" altLang="nl-BE" sz="2800" b="1" dirty="0" smtClean="0"/>
            </a:br>
            <a:r>
              <a:rPr lang="nl-NL" altLang="nl-BE" sz="2800" b="1" dirty="0" smtClean="0"/>
              <a:t/>
            </a:r>
            <a:br>
              <a:rPr lang="nl-NL" altLang="nl-BE" sz="2800" b="1" dirty="0" smtClean="0"/>
            </a:br>
            <a:r>
              <a:rPr lang="nl-NL" altLang="nl-BE" sz="2800" b="1" dirty="0" smtClean="0"/>
              <a:t/>
            </a:r>
            <a:br>
              <a:rPr lang="nl-NL" altLang="nl-BE" sz="2800" b="1" dirty="0" smtClean="0"/>
            </a:br>
            <a:r>
              <a:rPr lang="nl-NL" altLang="nl-BE" sz="2400" b="1" dirty="0" smtClean="0"/>
              <a:t>Prof. Dr. Annie Hondeghem</a:t>
            </a:r>
            <a:br>
              <a:rPr lang="nl-NL" altLang="nl-BE" sz="2400" b="1" dirty="0" smtClean="0"/>
            </a:br>
            <a:r>
              <a:rPr lang="nl-NL" altLang="nl-BE" sz="2400" b="1" dirty="0" smtClean="0"/>
              <a:t>KU Leuven Instituut voor de Overheid</a:t>
            </a:r>
            <a:br>
              <a:rPr lang="nl-NL" altLang="nl-BE" sz="2400" b="1" dirty="0" smtClean="0"/>
            </a:br>
            <a:r>
              <a:rPr lang="nl-NL" altLang="nl-BE" sz="2400" b="1" dirty="0"/>
              <a:t/>
            </a:r>
            <a:br>
              <a:rPr lang="nl-NL" altLang="nl-BE" sz="2400" b="1" dirty="0"/>
            </a:br>
            <a:r>
              <a:rPr lang="nl-NL" altLang="nl-BE" sz="2400" b="1" dirty="0" smtClean="0"/>
              <a:t>m.m.v. dr. Jan Van Damme en </a:t>
            </a:r>
            <a:r>
              <a:rPr lang="nl-NL" altLang="nl-BE" sz="2400" b="1" dirty="0" smtClean="0"/>
              <a:t/>
            </a:r>
            <a:br>
              <a:rPr lang="nl-NL" altLang="nl-BE" sz="2400" b="1" dirty="0" smtClean="0"/>
            </a:br>
            <a:r>
              <a:rPr lang="nl-NL" altLang="nl-BE" sz="2400" b="1" dirty="0" smtClean="0"/>
              <a:t>dr</a:t>
            </a:r>
            <a:r>
              <a:rPr lang="nl-NL" altLang="nl-BE" sz="2400" b="1" dirty="0" smtClean="0"/>
              <a:t>. Didier </a:t>
            </a:r>
            <a:r>
              <a:rPr lang="nl-NL" altLang="nl-BE" sz="2400" b="1" dirty="0" err="1" smtClean="0"/>
              <a:t>Caluwaerts</a:t>
            </a:r>
            <a:r>
              <a:rPr lang="fr-BE" altLang="nl-BE" sz="2400" b="1" dirty="0" smtClean="0"/>
              <a:t/>
            </a:r>
            <a:br>
              <a:rPr lang="fr-BE" altLang="nl-BE" sz="2400" b="1" dirty="0" smtClean="0"/>
            </a:br>
            <a:r>
              <a:rPr lang="fr-BE" altLang="nl-BE" sz="2400" b="1" dirty="0" smtClean="0"/>
              <a:t/>
            </a:r>
            <a:br>
              <a:rPr lang="fr-BE" altLang="nl-BE" sz="2400" b="1" dirty="0" smtClean="0"/>
            </a:br>
            <a:r>
              <a:rPr lang="fr-BE" altLang="nl-BE" sz="2400" b="1" dirty="0" smtClean="0"/>
              <a:t>12/12/2014</a:t>
            </a:r>
            <a:r>
              <a:rPr lang="nl-NL" altLang="nl-BE" sz="2400" dirty="0" smtClean="0"/>
              <a:t/>
            </a:r>
            <a:br>
              <a:rPr lang="nl-NL" altLang="nl-BE" sz="2400" dirty="0" smtClean="0"/>
            </a:br>
            <a:endParaRPr lang="nl-NL" altLang="nl-BE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975137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Participatieladders</a:t>
            </a:r>
            <a:endParaRPr lang="nl-BE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1352550"/>
            <a:ext cx="367665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744358" y="5733256"/>
            <a:ext cx="260350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BE" sz="1600" dirty="0">
                <a:latin typeface="Times" pitchFamily="18" charset="0"/>
              </a:rPr>
              <a:t>Bron: </a:t>
            </a:r>
            <a:r>
              <a:rPr lang="nl-BE" sz="1600" dirty="0" err="1" smtClean="0">
                <a:latin typeface="Times" pitchFamily="18" charset="0"/>
              </a:rPr>
              <a:t>Arnstein</a:t>
            </a:r>
            <a:r>
              <a:rPr lang="nl-BE" sz="1600" dirty="0" smtClean="0">
                <a:latin typeface="Times" pitchFamily="18" charset="0"/>
              </a:rPr>
              <a:t> 1969</a:t>
            </a:r>
            <a:endParaRPr lang="nl-NL" sz="1600" dirty="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68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Participatieladders</a:t>
            </a:r>
            <a:endParaRPr lang="nl-NL" dirty="0"/>
          </a:p>
        </p:txBody>
      </p:sp>
      <p:pic>
        <p:nvPicPr>
          <p:cNvPr id="32256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79712" y="1268760"/>
            <a:ext cx="5569189" cy="5202186"/>
          </a:xfrm>
          <a:noFill/>
          <a:ln/>
        </p:spPr>
      </p:pic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198062" y="6021288"/>
            <a:ext cx="18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nl-BE" sz="1600" dirty="0">
                <a:latin typeface="Times" pitchFamily="18" charset="0"/>
              </a:rPr>
              <a:t>Bron: </a:t>
            </a:r>
            <a:r>
              <a:rPr lang="nl-BE" sz="1600" dirty="0" err="1">
                <a:latin typeface="Times" pitchFamily="18" charset="0"/>
              </a:rPr>
              <a:t>Pröpper</a:t>
            </a:r>
            <a:r>
              <a:rPr lang="nl-BE" sz="1600" dirty="0">
                <a:latin typeface="Times" pitchFamily="18" charset="0"/>
              </a:rPr>
              <a:t> 2009</a:t>
            </a:r>
            <a:endParaRPr lang="nl-NL" sz="1600" dirty="0">
              <a:latin typeface="Times" pitchFamily="18" charset="0"/>
            </a:endParaRPr>
          </a:p>
        </p:txBody>
      </p:sp>
      <p:pic>
        <p:nvPicPr>
          <p:cNvPr id="322566" name="Picture 6" descr="MCj0349914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126695"/>
            <a:ext cx="1077198" cy="1583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Ovaal 1"/>
          <p:cNvSpPr/>
          <p:nvPr/>
        </p:nvSpPr>
        <p:spPr>
          <a:xfrm>
            <a:off x="5220072" y="1412776"/>
            <a:ext cx="2077543" cy="3505821"/>
          </a:xfrm>
          <a:prstGeom prst="ellipse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08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Participatieladders</a:t>
            </a:r>
            <a:endParaRPr lang="nl-NL" dirty="0"/>
          </a:p>
        </p:txBody>
      </p:sp>
      <p:pic>
        <p:nvPicPr>
          <p:cNvPr id="322566" name="Picture 6" descr="MCj0349914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126695"/>
            <a:ext cx="1077198" cy="1583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22924" y="1268760"/>
            <a:ext cx="8334000" cy="2612313"/>
          </a:xfrm>
        </p:spPr>
        <p:txBody>
          <a:bodyPr/>
          <a:lstStyle/>
          <a:p>
            <a:r>
              <a:rPr lang="fr-BE" dirty="0" err="1" smtClean="0"/>
              <a:t>Kritiek</a:t>
            </a:r>
            <a:endParaRPr lang="fr-BE" dirty="0" smtClean="0"/>
          </a:p>
          <a:p>
            <a:pPr marL="0" indent="0">
              <a:buNone/>
            </a:pPr>
            <a:endParaRPr lang="fr-BE" dirty="0" smtClean="0"/>
          </a:p>
          <a:p>
            <a:pPr>
              <a:buFontTx/>
              <a:buChar char="-"/>
            </a:pPr>
            <a:r>
              <a:rPr lang="fr-BE" sz="1800" dirty="0" err="1" smtClean="0"/>
              <a:t>Welk</a:t>
            </a:r>
            <a:r>
              <a:rPr lang="fr-BE" sz="1800" dirty="0" smtClean="0"/>
              <a:t> criterium om te </a:t>
            </a:r>
            <a:r>
              <a:rPr lang="fr-BE" sz="1800" dirty="0" err="1" smtClean="0"/>
              <a:t>onderscheiden</a:t>
            </a:r>
            <a:r>
              <a:rPr lang="fr-BE" sz="1800" dirty="0" smtClean="0"/>
              <a:t>?</a:t>
            </a:r>
          </a:p>
          <a:p>
            <a:pPr>
              <a:buFontTx/>
              <a:buChar char="-"/>
            </a:pPr>
            <a:r>
              <a:rPr lang="fr-BE" sz="1800" dirty="0" err="1" smtClean="0"/>
              <a:t>Variatie</a:t>
            </a:r>
            <a:r>
              <a:rPr lang="fr-BE" sz="1800" dirty="0" smtClean="0"/>
              <a:t> in niveau van </a:t>
            </a:r>
            <a:r>
              <a:rPr lang="fr-BE" sz="1800" dirty="0" err="1" smtClean="0"/>
              <a:t>participatie</a:t>
            </a:r>
            <a:r>
              <a:rPr lang="fr-BE" sz="1800" dirty="0" smtClean="0"/>
              <a:t>?</a:t>
            </a:r>
          </a:p>
          <a:p>
            <a:pPr>
              <a:buFontTx/>
              <a:buChar char="-"/>
            </a:pPr>
            <a:r>
              <a:rPr lang="fr-BE" sz="1800" dirty="0" err="1" smtClean="0"/>
              <a:t>Differentiatie</a:t>
            </a:r>
            <a:r>
              <a:rPr lang="fr-BE" sz="1800" dirty="0" smtClean="0"/>
              <a:t>?</a:t>
            </a:r>
          </a:p>
          <a:p>
            <a:pPr>
              <a:buFontTx/>
              <a:buChar char="-"/>
            </a:pPr>
            <a:r>
              <a:rPr lang="fr-BE" sz="1800" dirty="0" err="1" smtClean="0"/>
              <a:t>Hiërarchie</a:t>
            </a:r>
            <a:r>
              <a:rPr lang="fr-BE" sz="1800" dirty="0" smtClean="0"/>
              <a:t>?</a:t>
            </a:r>
          </a:p>
          <a:p>
            <a:pPr>
              <a:buFontTx/>
              <a:buChar char="-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6248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dirty="0" smtClean="0"/>
              <a:t>Voor- en nadelen van participatie</a:t>
            </a:r>
            <a:endParaRPr lang="nl-NL" altLang="nl-BE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nl-BE" altLang="nl-BE" sz="160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nl-BE" altLang="nl-BE" sz="160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nl-NL" altLang="nl-BE" dirty="0" smtClean="0"/>
              <a:t>Welke zijn voordelen van participatie?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l-NL" altLang="nl-BE" dirty="0" smtClean="0"/>
              <a:t>-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l-NL" altLang="nl-BE" dirty="0" smtClean="0"/>
              <a:t>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l-NL" altLang="nl-BE" dirty="0"/>
              <a:t>-</a:t>
            </a:r>
          </a:p>
          <a:p>
            <a:pPr>
              <a:lnSpc>
                <a:spcPct val="80000"/>
              </a:lnSpc>
              <a:buFontTx/>
              <a:buNone/>
            </a:pPr>
            <a:endParaRPr lang="nl-NL" altLang="nl-BE" sz="16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nl-NL" altLang="nl-BE" dirty="0" smtClean="0"/>
              <a:t>Welke zijn nadelen van participatie?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l-NL" altLang="nl-BE" dirty="0" smtClean="0"/>
              <a:t>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l-NL" altLang="nl-BE" dirty="0" smtClean="0"/>
              <a:t>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l-NL" altLang="nl-BE" dirty="0"/>
              <a:t>-</a:t>
            </a:r>
            <a:endParaRPr lang="nl-NL" altLang="nl-BE" dirty="0" smtClean="0"/>
          </a:p>
        </p:txBody>
      </p:sp>
      <p:pic>
        <p:nvPicPr>
          <p:cNvPr id="29700" name="Picture 4" descr="MCj0304521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757" y="4467225"/>
            <a:ext cx="1676400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59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dirty="0" smtClean="0"/>
              <a:t>Voor- en nadelen van participatie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altLang="nl-BE" dirty="0" smtClean="0"/>
              <a:t>Motievenketen</a:t>
            </a:r>
            <a:endParaRPr lang="nl-NL" altLang="nl-BE" dirty="0" smtClean="0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81" y="2420938"/>
            <a:ext cx="7694734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514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altLang="nl-BE" dirty="0"/>
              <a:t>Van </a:t>
            </a:r>
            <a:r>
              <a:rPr lang="nl-BE" altLang="nl-BE" dirty="0" err="1"/>
              <a:t>nimby</a:t>
            </a:r>
            <a:r>
              <a:rPr lang="nl-BE" altLang="nl-BE" dirty="0"/>
              <a:t> tot </a:t>
            </a:r>
            <a:r>
              <a:rPr lang="nl-BE" altLang="nl-BE" dirty="0" err="1"/>
              <a:t>banana</a:t>
            </a:r>
            <a:endParaRPr lang="nl-NL" altLang="nl-BE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BE" altLang="nl-BE" dirty="0" smtClean="0">
              <a:solidFill>
                <a:schemeClr val="tx1"/>
              </a:solidFill>
            </a:endParaRPr>
          </a:p>
          <a:p>
            <a:r>
              <a:rPr lang="nl-BE" altLang="nl-BE" dirty="0" smtClean="0">
                <a:solidFill>
                  <a:schemeClr val="tx1"/>
                </a:solidFill>
              </a:rPr>
              <a:t>NIMBY: </a:t>
            </a:r>
            <a:r>
              <a:rPr lang="nl-BE" altLang="nl-BE" dirty="0" err="1" smtClean="0">
                <a:solidFill>
                  <a:schemeClr val="tx1"/>
                </a:solidFill>
              </a:rPr>
              <a:t>not</a:t>
            </a:r>
            <a:r>
              <a:rPr lang="nl-BE" altLang="nl-BE" dirty="0" smtClean="0">
                <a:solidFill>
                  <a:schemeClr val="tx1"/>
                </a:solidFill>
              </a:rPr>
              <a:t> in </a:t>
            </a:r>
            <a:r>
              <a:rPr lang="nl-BE" altLang="nl-BE" dirty="0" err="1" smtClean="0">
                <a:solidFill>
                  <a:schemeClr val="tx1"/>
                </a:solidFill>
              </a:rPr>
              <a:t>my</a:t>
            </a:r>
            <a:r>
              <a:rPr lang="nl-BE" altLang="nl-BE" dirty="0" smtClean="0">
                <a:solidFill>
                  <a:schemeClr val="tx1"/>
                </a:solidFill>
              </a:rPr>
              <a:t> </a:t>
            </a:r>
            <a:r>
              <a:rPr lang="nl-BE" altLang="nl-BE" dirty="0" err="1" smtClean="0">
                <a:solidFill>
                  <a:schemeClr val="tx1"/>
                </a:solidFill>
              </a:rPr>
              <a:t>backyard</a:t>
            </a:r>
            <a:r>
              <a:rPr lang="nl-BE" altLang="nl-BE" dirty="0" smtClean="0">
                <a:solidFill>
                  <a:schemeClr val="tx1"/>
                </a:solidFill>
              </a:rPr>
              <a:t> </a:t>
            </a:r>
          </a:p>
          <a:p>
            <a:endParaRPr lang="nl-BE" altLang="nl-BE" dirty="0" smtClean="0">
              <a:solidFill>
                <a:schemeClr val="tx1"/>
              </a:solidFill>
            </a:endParaRPr>
          </a:p>
          <a:p>
            <a:r>
              <a:rPr lang="nl-BE" altLang="nl-BE" dirty="0" smtClean="0">
                <a:solidFill>
                  <a:schemeClr val="tx1"/>
                </a:solidFill>
              </a:rPr>
              <a:t>LULU: </a:t>
            </a:r>
            <a:r>
              <a:rPr lang="nl-BE" altLang="nl-BE" dirty="0" err="1" smtClean="0">
                <a:solidFill>
                  <a:schemeClr val="tx1"/>
                </a:solidFill>
              </a:rPr>
              <a:t>locally</a:t>
            </a:r>
            <a:r>
              <a:rPr lang="nl-BE" altLang="nl-BE" dirty="0" smtClean="0">
                <a:solidFill>
                  <a:schemeClr val="tx1"/>
                </a:solidFill>
              </a:rPr>
              <a:t> </a:t>
            </a:r>
            <a:r>
              <a:rPr lang="nl-BE" altLang="nl-BE" dirty="0" err="1" smtClean="0">
                <a:solidFill>
                  <a:schemeClr val="tx1"/>
                </a:solidFill>
              </a:rPr>
              <a:t>unwanted</a:t>
            </a:r>
            <a:r>
              <a:rPr lang="nl-BE" altLang="nl-BE" dirty="0" smtClean="0">
                <a:solidFill>
                  <a:schemeClr val="tx1"/>
                </a:solidFill>
              </a:rPr>
              <a:t> land </a:t>
            </a:r>
            <a:r>
              <a:rPr lang="nl-BE" altLang="nl-BE" dirty="0" err="1" smtClean="0">
                <a:solidFill>
                  <a:schemeClr val="tx1"/>
                </a:solidFill>
              </a:rPr>
              <a:t>uses</a:t>
            </a:r>
            <a:endParaRPr lang="nl-BE" altLang="nl-BE" dirty="0" smtClean="0">
              <a:solidFill>
                <a:schemeClr val="tx1"/>
              </a:solidFill>
            </a:endParaRPr>
          </a:p>
          <a:p>
            <a:endParaRPr lang="nl-BE" altLang="nl-BE" dirty="0" smtClean="0">
              <a:solidFill>
                <a:schemeClr val="tx1"/>
              </a:solidFill>
            </a:endParaRPr>
          </a:p>
          <a:p>
            <a:r>
              <a:rPr lang="nl-BE" altLang="nl-BE" dirty="0" smtClean="0">
                <a:solidFill>
                  <a:schemeClr val="tx1"/>
                </a:solidFill>
              </a:rPr>
              <a:t>NIABY: </a:t>
            </a:r>
            <a:r>
              <a:rPr lang="nl-BE" altLang="nl-BE" dirty="0" err="1" smtClean="0">
                <a:solidFill>
                  <a:schemeClr val="tx1"/>
                </a:solidFill>
              </a:rPr>
              <a:t>not</a:t>
            </a:r>
            <a:r>
              <a:rPr lang="nl-BE" altLang="nl-BE" dirty="0" smtClean="0">
                <a:solidFill>
                  <a:schemeClr val="tx1"/>
                </a:solidFill>
              </a:rPr>
              <a:t> in </a:t>
            </a:r>
            <a:r>
              <a:rPr lang="nl-BE" altLang="nl-BE" dirty="0" err="1" smtClean="0">
                <a:solidFill>
                  <a:schemeClr val="tx1"/>
                </a:solidFill>
              </a:rPr>
              <a:t>anybody’s</a:t>
            </a:r>
            <a:r>
              <a:rPr lang="nl-BE" altLang="nl-BE" dirty="0" smtClean="0">
                <a:solidFill>
                  <a:schemeClr val="tx1"/>
                </a:solidFill>
              </a:rPr>
              <a:t> </a:t>
            </a:r>
            <a:r>
              <a:rPr lang="nl-BE" altLang="nl-BE" dirty="0" err="1" smtClean="0">
                <a:solidFill>
                  <a:schemeClr val="tx1"/>
                </a:solidFill>
              </a:rPr>
              <a:t>backyard</a:t>
            </a:r>
            <a:endParaRPr lang="nl-BE" altLang="nl-BE" dirty="0" smtClean="0">
              <a:solidFill>
                <a:schemeClr val="tx1"/>
              </a:solidFill>
            </a:endParaRPr>
          </a:p>
          <a:p>
            <a:endParaRPr lang="nl-BE" altLang="nl-BE" smtClean="0">
              <a:solidFill>
                <a:schemeClr val="tx1"/>
              </a:solidFill>
            </a:endParaRPr>
          </a:p>
          <a:p>
            <a:r>
              <a:rPr lang="nl-BE" altLang="nl-BE" smtClean="0">
                <a:solidFill>
                  <a:schemeClr val="tx1"/>
                </a:solidFill>
              </a:rPr>
              <a:t>BANANA</a:t>
            </a:r>
            <a:r>
              <a:rPr lang="nl-BE" altLang="nl-BE" dirty="0" smtClean="0">
                <a:solidFill>
                  <a:schemeClr val="tx1"/>
                </a:solidFill>
              </a:rPr>
              <a:t>: </a:t>
            </a:r>
            <a:r>
              <a:rPr lang="nl-NL" altLang="nl-BE" dirty="0" err="1" smtClean="0">
                <a:solidFill>
                  <a:schemeClr val="tx1"/>
                </a:solidFill>
              </a:rPr>
              <a:t>build</a:t>
            </a:r>
            <a:r>
              <a:rPr lang="nl-NL" altLang="nl-BE" dirty="0" smtClean="0">
                <a:solidFill>
                  <a:schemeClr val="tx1"/>
                </a:solidFill>
              </a:rPr>
              <a:t> </a:t>
            </a:r>
            <a:r>
              <a:rPr lang="nl-NL" altLang="nl-BE" dirty="0" err="1" smtClean="0">
                <a:solidFill>
                  <a:schemeClr val="tx1"/>
                </a:solidFill>
              </a:rPr>
              <a:t>absolutely</a:t>
            </a:r>
            <a:r>
              <a:rPr lang="nl-NL" altLang="nl-BE" dirty="0" smtClean="0">
                <a:solidFill>
                  <a:schemeClr val="tx1"/>
                </a:solidFill>
              </a:rPr>
              <a:t> </a:t>
            </a:r>
            <a:r>
              <a:rPr lang="nl-NL" altLang="nl-BE" dirty="0" err="1" smtClean="0">
                <a:solidFill>
                  <a:schemeClr val="tx1"/>
                </a:solidFill>
              </a:rPr>
              <a:t>nothing</a:t>
            </a:r>
            <a:r>
              <a:rPr lang="nl-NL" altLang="nl-BE" dirty="0" smtClean="0">
                <a:solidFill>
                  <a:schemeClr val="tx1"/>
                </a:solidFill>
              </a:rPr>
              <a:t> </a:t>
            </a:r>
            <a:r>
              <a:rPr lang="nl-NL" altLang="nl-BE" dirty="0" err="1" smtClean="0">
                <a:solidFill>
                  <a:schemeClr val="tx1"/>
                </a:solidFill>
              </a:rPr>
              <a:t>anywhere</a:t>
            </a:r>
            <a:r>
              <a:rPr lang="nl-NL" altLang="nl-BE" dirty="0" smtClean="0">
                <a:solidFill>
                  <a:schemeClr val="tx1"/>
                </a:solidFill>
              </a:rPr>
              <a:t> </a:t>
            </a:r>
            <a:r>
              <a:rPr lang="nl-NL" altLang="nl-BE" dirty="0" err="1" smtClean="0">
                <a:solidFill>
                  <a:schemeClr val="tx1"/>
                </a:solidFill>
              </a:rPr>
              <a:t>near</a:t>
            </a:r>
            <a:r>
              <a:rPr lang="nl-NL" altLang="nl-BE" dirty="0" smtClean="0">
                <a:solidFill>
                  <a:schemeClr val="tx1"/>
                </a:solidFill>
              </a:rPr>
              <a:t> </a:t>
            </a:r>
            <a:r>
              <a:rPr lang="nl-NL" altLang="nl-BE" dirty="0" err="1" smtClean="0">
                <a:solidFill>
                  <a:schemeClr val="tx1"/>
                </a:solidFill>
              </a:rPr>
              <a:t>anyone</a:t>
            </a:r>
            <a:r>
              <a:rPr lang="nl-NL" altLang="nl-BE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494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Instrumenten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40000" y="1484783"/>
            <a:ext cx="8334000" cy="4293215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fr-BE" dirty="0" err="1" smtClean="0"/>
              <a:t>Openbaar</a:t>
            </a:r>
            <a:r>
              <a:rPr lang="fr-BE" dirty="0" smtClean="0"/>
              <a:t> </a:t>
            </a:r>
            <a:r>
              <a:rPr lang="fr-BE" dirty="0" err="1" smtClean="0"/>
              <a:t>onderzoek</a:t>
            </a:r>
            <a:r>
              <a:rPr lang="fr-BE" dirty="0" smtClean="0"/>
              <a:t> en </a:t>
            </a:r>
            <a:r>
              <a:rPr lang="fr-BE" dirty="0" err="1" smtClean="0"/>
              <a:t>bezwaarschriften</a:t>
            </a:r>
            <a:endParaRPr lang="fr-BE" dirty="0" smtClean="0"/>
          </a:p>
          <a:p>
            <a:pPr>
              <a:spcBef>
                <a:spcPts val="1800"/>
              </a:spcBef>
            </a:pPr>
            <a:r>
              <a:rPr lang="fr-BE" dirty="0" err="1" smtClean="0"/>
              <a:t>Openbaarheid</a:t>
            </a:r>
            <a:r>
              <a:rPr lang="fr-BE" dirty="0" smtClean="0"/>
              <a:t> (</a:t>
            </a:r>
            <a:r>
              <a:rPr lang="fr-BE" dirty="0" err="1" smtClean="0"/>
              <a:t>actief</a:t>
            </a:r>
            <a:r>
              <a:rPr lang="fr-BE" dirty="0" smtClean="0"/>
              <a:t>/</a:t>
            </a:r>
            <a:r>
              <a:rPr lang="fr-BE" dirty="0" err="1" smtClean="0"/>
              <a:t>passief</a:t>
            </a:r>
            <a:r>
              <a:rPr lang="fr-BE" dirty="0" smtClean="0"/>
              <a:t>)</a:t>
            </a:r>
          </a:p>
          <a:p>
            <a:pPr>
              <a:spcBef>
                <a:spcPts val="1800"/>
              </a:spcBef>
            </a:pPr>
            <a:r>
              <a:rPr lang="fr-BE" dirty="0" err="1" smtClean="0"/>
              <a:t>Adviesraden</a:t>
            </a:r>
            <a:endParaRPr lang="fr-BE" dirty="0" smtClean="0"/>
          </a:p>
          <a:p>
            <a:pPr>
              <a:spcBef>
                <a:spcPts val="1800"/>
              </a:spcBef>
            </a:pPr>
            <a:r>
              <a:rPr lang="fr-BE" dirty="0" smtClean="0"/>
              <a:t>Referendum en </a:t>
            </a:r>
            <a:r>
              <a:rPr lang="fr-BE" dirty="0" err="1" smtClean="0"/>
              <a:t>volksraadpleging</a:t>
            </a:r>
            <a:endParaRPr lang="fr-BE" dirty="0" smtClean="0"/>
          </a:p>
          <a:p>
            <a:endParaRPr lang="nl-BE" dirty="0"/>
          </a:p>
        </p:txBody>
      </p:sp>
      <p:pic>
        <p:nvPicPr>
          <p:cNvPr id="4" name="Picture 4" descr="MCj0339240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4101599"/>
            <a:ext cx="16732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492896"/>
            <a:ext cx="2073444" cy="2278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hoek 5"/>
          <p:cNvSpPr/>
          <p:nvPr/>
        </p:nvSpPr>
        <p:spPr>
          <a:xfrm>
            <a:off x="504687" y="4806917"/>
            <a:ext cx="34912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à"/>
            </a:pPr>
            <a:r>
              <a:rPr lang="nl-BE" altLang="nl-BE" dirty="0">
                <a:sym typeface="Wingdings" pitchFamily="2" charset="2"/>
                <a:hlinkClick r:id="rId5"/>
              </a:rPr>
              <a:t>http://www.youtube.com/watch?v=hq91nRCWL8Q</a:t>
            </a:r>
            <a:r>
              <a:rPr lang="nl-BE" altLang="nl-BE" dirty="0">
                <a:sym typeface="Wingdings" pitchFamily="2" charset="2"/>
              </a:rPr>
              <a:t> (g1000)</a:t>
            </a:r>
          </a:p>
        </p:txBody>
      </p:sp>
    </p:spTree>
    <p:extLst>
      <p:ext uri="{BB962C8B-B14F-4D97-AF65-F5344CB8AC3E}">
        <p14:creationId xmlns:p14="http://schemas.microsoft.com/office/powerpoint/2010/main" val="20630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40000" y="180000"/>
            <a:ext cx="8334000" cy="686775"/>
          </a:xfrm>
        </p:spPr>
        <p:txBody>
          <a:bodyPr>
            <a:normAutofit/>
          </a:bodyPr>
          <a:lstStyle/>
          <a:p>
            <a:r>
              <a:rPr lang="nl-NL" altLang="nl-BE" sz="3200" dirty="0" smtClean="0">
                <a:latin typeface="V&amp;W Syntax (Adobe)" pitchFamily="34" charset="0"/>
              </a:rPr>
              <a:t>Formele inspraakprocedures</a:t>
            </a:r>
            <a:endParaRPr lang="nl-NL" altLang="nl-BE" sz="3200" dirty="0" smtClean="0">
              <a:latin typeface="V&amp;W Syntax (Adobe)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BE" altLang="nl-BE" smtClean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635943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nl-BE" altLang="nl-BE"/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1979735" y="981075"/>
          <a:ext cx="5761892" cy="512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SmartDraw" r:id="rId4" imgW="6272784" imgH="5579364" progId="">
                  <p:embed/>
                </p:oleObj>
              </mc:Choice>
              <mc:Fallback>
                <p:oleObj name="SmartDraw" r:id="rId4" imgW="6272784" imgH="5579364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35" y="981075"/>
                        <a:ext cx="5761892" cy="5124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755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smtClean="0"/>
              <a:t>Case LANGE WAPPER</a:t>
            </a:r>
            <a:endParaRPr lang="nl-BE" smtClean="0"/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915026"/>
              </p:ext>
            </p:extLst>
          </p:nvPr>
        </p:nvGraphicFramePr>
        <p:xfrm>
          <a:off x="611559" y="1268758"/>
          <a:ext cx="8136904" cy="49139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164439"/>
                <a:gridCol w="1397326"/>
                <a:gridCol w="1430336"/>
                <a:gridCol w="1417959"/>
                <a:gridCol w="1417959"/>
                <a:gridCol w="1308885"/>
              </a:tblGrid>
              <a:tr h="1889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 dirty="0">
                          <a:effectLst/>
                        </a:rPr>
                        <a:t>Fase </a:t>
                      </a:r>
                      <a:endParaRPr lang="nl-BE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715" marR="5771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Plan-MER</a:t>
                      </a:r>
                      <a:endParaRPr lang="nl-BE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715" marR="5771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GRUP</a:t>
                      </a:r>
                      <a:endParaRPr lang="nl-BE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715" marR="5771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Project-MER</a:t>
                      </a:r>
                      <a:endParaRPr lang="nl-BE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715" marR="57715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Stedenbouwkundige vergunning</a:t>
                      </a:r>
                      <a:endParaRPr lang="nl-BE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715" marR="57715" marT="0" marB="0"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</a:tr>
              <a:tr h="5669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Vorm inspraak</a:t>
                      </a:r>
                      <a:endParaRPr lang="nl-BE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715" marR="5771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Ter inzage legging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 </a:t>
                      </a:r>
                      <a:endParaRPr lang="nl-BE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715" marR="5771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Openbaar onderzoek</a:t>
                      </a:r>
                      <a:endParaRPr lang="nl-BE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715" marR="5771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Ter inzage legging</a:t>
                      </a:r>
                      <a:endParaRPr lang="nl-BE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715" marR="5771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Openbaar onderzoek</a:t>
                      </a:r>
                      <a:endParaRPr lang="nl-BE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715" marR="5771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Referendum</a:t>
                      </a:r>
                      <a:endParaRPr lang="nl-BE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715" marR="57715" marT="0" marB="0"/>
                </a:tc>
              </a:tr>
              <a:tr h="15119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Over wat?</a:t>
                      </a:r>
                      <a:endParaRPr lang="nl-BE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715" marR="5771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Randvoorwaarden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(richtlijnen) van het Plan-MER</a:t>
                      </a:r>
                      <a:endParaRPr lang="nl-BE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715" marR="5771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 dirty="0">
                          <a:effectLst/>
                        </a:rPr>
                        <a:t>Bestemmingswijzigingen </a:t>
                      </a:r>
                      <a:r>
                        <a:rPr lang="nl-BE" sz="1100" dirty="0" err="1">
                          <a:effectLst/>
                        </a:rPr>
                        <a:t>ikv</a:t>
                      </a:r>
                      <a:r>
                        <a:rPr lang="nl-BE" sz="1100" dirty="0">
                          <a:effectLst/>
                        </a:rPr>
                        <a:t>. tracékeuze</a:t>
                      </a:r>
                      <a:endParaRPr lang="nl-BE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715" marR="5771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Randvoorwaarden (richtlijnen) van het Project-MER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 </a:t>
                      </a:r>
                      <a:endParaRPr lang="nl-BE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715" marR="5771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Bezwaren en opmerkingen i.v.m. het concrete ontwerp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 </a:t>
                      </a:r>
                      <a:endParaRPr lang="nl-BE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715" marR="5771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Voor of tegen een gunstig advies van de Stad Antwerpen voor het BAM-tracé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 </a:t>
                      </a:r>
                      <a:endParaRPr lang="nl-BE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715" marR="57715" marT="0" marB="0"/>
                </a:tc>
              </a:tr>
              <a:tr h="5669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Wie?</a:t>
                      </a:r>
                      <a:endParaRPr lang="nl-BE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715" marR="5771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Iedereen</a:t>
                      </a:r>
                      <a:endParaRPr lang="nl-BE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715" marR="5771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Iedereen</a:t>
                      </a:r>
                      <a:endParaRPr lang="nl-BE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715" marR="5771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Iedereen</a:t>
                      </a:r>
                      <a:endParaRPr lang="nl-BE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715" marR="5771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Iedereen</a:t>
                      </a:r>
                      <a:endParaRPr lang="nl-BE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715" marR="5771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Inwoner (16+)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stad Antwerpen </a:t>
                      </a:r>
                      <a:endParaRPr lang="nl-BE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715" marR="57715" marT="0" marB="0"/>
                </a:tc>
              </a:tr>
              <a:tr h="3779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Aantal reacties</a:t>
                      </a:r>
                      <a:endParaRPr lang="nl-BE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715" marR="5771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1.130</a:t>
                      </a:r>
                      <a:endParaRPr lang="nl-BE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715" marR="5771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627</a:t>
                      </a:r>
                      <a:endParaRPr lang="nl-BE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715" marR="5771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8</a:t>
                      </a:r>
                      <a:endParaRPr lang="nl-BE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715" marR="5771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17.102</a:t>
                      </a:r>
                      <a:endParaRPr lang="nl-BE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715" marR="5771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134.861</a:t>
                      </a:r>
                      <a:endParaRPr lang="nl-BE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715" marR="57715" marT="0" marB="0"/>
                </a:tc>
              </a:tr>
              <a:tr h="3779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Duur</a:t>
                      </a:r>
                      <a:endParaRPr lang="nl-BE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715" marR="5771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30 dagen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 </a:t>
                      </a:r>
                      <a:endParaRPr lang="nl-BE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715" marR="5771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60 dagen</a:t>
                      </a:r>
                      <a:endParaRPr lang="nl-BE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715" marR="5771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30 dagen</a:t>
                      </a:r>
                      <a:endParaRPr lang="nl-BE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715" marR="5771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30 dagen</a:t>
                      </a:r>
                      <a:endParaRPr lang="nl-BE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715" marR="5771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1 dag</a:t>
                      </a:r>
                      <a:endParaRPr lang="nl-BE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715" marR="57715" marT="0" marB="0"/>
                </a:tc>
              </a:tr>
              <a:tr h="5669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Hoe?</a:t>
                      </a:r>
                      <a:endParaRPr lang="nl-BE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715" marR="5771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Gemotiveerde opmerkingen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 </a:t>
                      </a:r>
                      <a:endParaRPr lang="nl-BE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715" marR="5771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Bezwaarschriften</a:t>
                      </a:r>
                      <a:endParaRPr lang="nl-BE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715" marR="5771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Gemotiveerde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opmerkingen</a:t>
                      </a:r>
                      <a:endParaRPr lang="nl-BE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715" marR="5771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Bezwaarschriften</a:t>
                      </a:r>
                      <a:endParaRPr lang="nl-BE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715" marR="5771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Stemmen: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           ja of nee</a:t>
                      </a:r>
                      <a:endParaRPr lang="nl-BE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715" marR="57715" marT="0" marB="0"/>
                </a:tc>
              </a:tr>
              <a:tr h="7559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Belangrijkste doelstelling inrichters</a:t>
                      </a:r>
                      <a:endParaRPr lang="nl-BE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715" marR="5771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Inhoudelijke verrijking</a:t>
                      </a:r>
                    </a:p>
                    <a:p>
                      <a:pPr marL="228600"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 </a:t>
                      </a:r>
                      <a:endParaRPr lang="nl-BE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715" marR="5771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Draagvlak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Belangentoets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 </a:t>
                      </a:r>
                      <a:endParaRPr lang="nl-BE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715" marR="5771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Inhoudelijke verrijking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 </a:t>
                      </a:r>
                      <a:endParaRPr lang="nl-BE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715" marR="5771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Draagvlak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>
                          <a:effectLst/>
                        </a:rPr>
                        <a:t>Belangentoets</a:t>
                      </a:r>
                      <a:endParaRPr lang="nl-BE" sz="11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715" marR="5771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 dirty="0">
                          <a:effectLst/>
                        </a:rPr>
                        <a:t>Invloed/draagvlak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 dirty="0">
                          <a:effectLst/>
                        </a:rPr>
                        <a:t> 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nl-BE" sz="1100" dirty="0">
                          <a:effectLst/>
                        </a:rPr>
                        <a:t> </a:t>
                      </a:r>
                      <a:endParaRPr lang="nl-BE" sz="11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7715" marR="5771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84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BE" dirty="0" smtClean="0">
                <a:latin typeface="V&amp;W Syntax (Adobe)" pitchFamily="34" charset="0"/>
              </a:rPr>
              <a:t>De Standaard, 1/9/2013</a:t>
            </a:r>
            <a:endParaRPr lang="nl-NL" altLang="nl-BE" dirty="0" smtClean="0">
              <a:latin typeface="V&amp;W Syntax (Adobe)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BE" altLang="nl-BE" dirty="0" smtClean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635943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nl-BE" altLang="nl-BE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5410200" cy="3609975"/>
          </a:xfrm>
          <a:prstGeom prst="rect">
            <a:avLst/>
          </a:prstGeom>
        </p:spPr>
      </p:pic>
      <p:sp>
        <p:nvSpPr>
          <p:cNvPr id="3" name="Tekstvak 2"/>
          <p:cNvSpPr txBox="1"/>
          <p:nvPr/>
        </p:nvSpPr>
        <p:spPr>
          <a:xfrm>
            <a:off x="5940152" y="1700808"/>
            <a:ext cx="28083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Bestuur Sint-Niklaas legt NEE tegen private huisvuilophaling naast zich </a:t>
            </a:r>
            <a:r>
              <a:rPr lang="nl-BE" b="1" dirty="0" smtClean="0"/>
              <a:t>neer.</a:t>
            </a:r>
          </a:p>
          <a:p>
            <a:endParaRPr lang="nl-BE" dirty="0"/>
          </a:p>
          <a:p>
            <a:r>
              <a:rPr lang="nl-BE" sz="1600" dirty="0"/>
              <a:t>84 procent van de opgekomen kiesgerechtigden wil dat het huisvuil in Sint-Niklaas door het stadspersoneel opgehaald blijft worden. Burgemeester Lieven </a:t>
            </a:r>
            <a:r>
              <a:rPr lang="nl-BE" sz="1600" dirty="0" err="1"/>
              <a:t>Dehandschutter</a:t>
            </a:r>
            <a:r>
              <a:rPr lang="nl-BE" sz="1600" dirty="0"/>
              <a:t> (N-VA) zal de hervormingsplannen echter toch doorvoeren</a:t>
            </a:r>
            <a:r>
              <a:rPr lang="nl-B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0396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16574" y="332656"/>
            <a:ext cx="7920403" cy="862732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nl-BE" altLang="nl-BE" sz="3200" dirty="0" smtClean="0"/>
              <a:t>Doel van de les	</a:t>
            </a:r>
            <a:endParaRPr lang="en-US" altLang="nl-BE" sz="32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 lIns="91440" tIns="45720" rIns="91440" bIns="45720"/>
          <a:lstStyle/>
          <a:p>
            <a:pPr eaLnBrk="1" hangingPunct="1"/>
            <a:endParaRPr lang="nl-BE" altLang="nl-BE" dirty="0" smtClean="0"/>
          </a:p>
          <a:p>
            <a:pPr eaLnBrk="1" hangingPunct="1"/>
            <a:r>
              <a:rPr lang="nl-BE" altLang="nl-BE" dirty="0" smtClean="0"/>
              <a:t>De verandering in de verhouding tussen burger en bestuur bespreken</a:t>
            </a:r>
          </a:p>
          <a:p>
            <a:pPr eaLnBrk="1" hangingPunct="1"/>
            <a:r>
              <a:rPr lang="nl-BE" altLang="nl-BE" dirty="0" smtClean="0"/>
              <a:t>Inzicht bieden in het begrip participatie en de verschillende vormen</a:t>
            </a:r>
          </a:p>
          <a:p>
            <a:pPr eaLnBrk="1" hangingPunct="1"/>
            <a:r>
              <a:rPr lang="nl-BE" altLang="nl-BE" dirty="0" smtClean="0"/>
              <a:t>Voor- en nadelen van participatie bespreken</a:t>
            </a:r>
          </a:p>
          <a:p>
            <a:pPr eaLnBrk="1" hangingPunct="1"/>
            <a:r>
              <a:rPr lang="nl-BE" altLang="nl-BE" dirty="0" smtClean="0"/>
              <a:t>Situeren van concrete participatie-instrumenten</a:t>
            </a:r>
          </a:p>
          <a:p>
            <a:pPr eaLnBrk="1" hangingPunct="1"/>
            <a:r>
              <a:rPr lang="nl-BE" altLang="nl-BE" dirty="0" smtClean="0"/>
              <a:t>Toelichting bij G1000 als participatievorm</a:t>
            </a:r>
          </a:p>
          <a:p>
            <a:pPr eaLnBrk="1" hangingPunct="1"/>
            <a:endParaRPr lang="nl-BE" altLang="nl-BE" dirty="0" smtClean="0"/>
          </a:p>
          <a:p>
            <a:pPr lvl="1">
              <a:lnSpc>
                <a:spcPct val="80000"/>
              </a:lnSpc>
              <a:buFontTx/>
              <a:buChar char="-"/>
            </a:pPr>
            <a:endParaRPr lang="nl-BE" altLang="nl-BE" dirty="0" smtClean="0"/>
          </a:p>
          <a:p>
            <a:pPr>
              <a:lnSpc>
                <a:spcPct val="80000"/>
              </a:lnSpc>
              <a:buFontTx/>
              <a:buChar char="-"/>
            </a:pPr>
            <a:endParaRPr lang="nl-BE" altLang="nl-BE" dirty="0" smtClean="0"/>
          </a:p>
          <a:p>
            <a:pPr eaLnBrk="1" hangingPunct="1">
              <a:buFontTx/>
              <a:buNone/>
            </a:pPr>
            <a:endParaRPr lang="en-US" altLang="nl-BE" dirty="0" smtClean="0"/>
          </a:p>
        </p:txBody>
      </p:sp>
    </p:spTree>
    <p:extLst>
      <p:ext uri="{BB962C8B-B14F-4D97-AF65-F5344CB8AC3E}">
        <p14:creationId xmlns:p14="http://schemas.microsoft.com/office/powerpoint/2010/main" val="423389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Burgerfora en beleid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40000" y="1349999"/>
            <a:ext cx="8334000" cy="4746001"/>
          </a:xfrm>
        </p:spPr>
        <p:txBody>
          <a:bodyPr/>
          <a:lstStyle/>
          <a:p>
            <a:pPr marL="0" indent="0">
              <a:defRPr/>
            </a:pPr>
            <a:r>
              <a:rPr lang="nl-BE" dirty="0" smtClean="0"/>
              <a:t>Klimaat van democratische en bestuurlijke crisis</a:t>
            </a:r>
          </a:p>
          <a:p>
            <a:pPr marL="0" indent="0">
              <a:defRPr/>
            </a:pPr>
            <a:r>
              <a:rPr lang="nl-BE" dirty="0" smtClean="0"/>
              <a:t>Zoektocht naar nieuwe vormen van interactie burger-bestuur</a:t>
            </a:r>
          </a:p>
          <a:p>
            <a:pPr marL="0" indent="0">
              <a:defRPr/>
            </a:pPr>
            <a:endParaRPr lang="nl-BE" dirty="0" smtClean="0"/>
          </a:p>
          <a:p>
            <a:pPr marL="0" indent="0">
              <a:defRPr/>
            </a:pPr>
            <a:endParaRPr lang="nl-BE" dirty="0" smtClean="0"/>
          </a:p>
          <a:p>
            <a:pPr marL="0" indent="0">
              <a:defRPr/>
            </a:pPr>
            <a:endParaRPr lang="nl-BE" dirty="0" smtClean="0"/>
          </a:p>
          <a:p>
            <a:pPr marL="0" indent="0">
              <a:defRPr/>
            </a:pPr>
            <a:endParaRPr lang="nl-BE" dirty="0" smtClean="0"/>
          </a:p>
          <a:p>
            <a:pPr marL="0" indent="0">
              <a:defRPr/>
            </a:pPr>
            <a:endParaRPr lang="nl-BE" dirty="0" smtClean="0"/>
          </a:p>
          <a:p>
            <a:pPr marL="0" indent="0">
              <a:defRPr/>
            </a:pPr>
            <a:endParaRPr lang="nl-BE" dirty="0" smtClean="0"/>
          </a:p>
          <a:p>
            <a:pPr marL="0" indent="0">
              <a:buNone/>
              <a:defRPr/>
            </a:pPr>
            <a:endParaRPr lang="nl-BE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6669959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360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Burgerfora en beleid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40000" y="1349999"/>
            <a:ext cx="8334000" cy="4288801"/>
          </a:xfrm>
        </p:spPr>
        <p:txBody>
          <a:bodyPr/>
          <a:lstStyle/>
          <a:p>
            <a:pPr marL="0" indent="0">
              <a:defRPr/>
            </a:pPr>
            <a:r>
              <a:rPr lang="nl-BE" dirty="0" smtClean="0"/>
              <a:t>Grote ervaring met burgerfora</a:t>
            </a:r>
          </a:p>
          <a:p>
            <a:pPr marL="360000" lvl="1" indent="0">
              <a:defRPr/>
            </a:pPr>
            <a:r>
              <a:rPr lang="nl-BE" dirty="0" smtClean="0"/>
              <a:t>USA</a:t>
            </a:r>
          </a:p>
          <a:p>
            <a:pPr marL="360000" lvl="1" indent="0">
              <a:defRPr/>
            </a:pPr>
            <a:r>
              <a:rPr lang="nl-BE" dirty="0" smtClean="0"/>
              <a:t>Brazilië</a:t>
            </a:r>
          </a:p>
          <a:p>
            <a:pPr marL="360000" lvl="1" indent="0">
              <a:defRPr/>
            </a:pPr>
            <a:r>
              <a:rPr lang="nl-BE" dirty="0" smtClean="0"/>
              <a:t>British Columbia</a:t>
            </a:r>
          </a:p>
          <a:p>
            <a:pPr marL="360000" lvl="1" indent="0">
              <a:defRPr/>
            </a:pPr>
            <a:r>
              <a:rPr lang="nl-BE" dirty="0" smtClean="0"/>
              <a:t>Ijsland</a:t>
            </a:r>
          </a:p>
          <a:p>
            <a:pPr marL="360000" lvl="1" indent="0">
              <a:defRPr/>
            </a:pPr>
            <a:r>
              <a:rPr lang="nl-BE" dirty="0" smtClean="0"/>
              <a:t>Ierland</a:t>
            </a:r>
          </a:p>
          <a:p>
            <a:pPr marL="360000" lvl="1" indent="0">
              <a:defRPr/>
            </a:pPr>
            <a:r>
              <a:rPr lang="nl-BE" dirty="0" smtClean="0"/>
              <a:t>…</a:t>
            </a:r>
          </a:p>
          <a:p>
            <a:pPr marL="0" indent="0">
              <a:defRPr/>
            </a:pPr>
            <a:r>
              <a:rPr lang="nl-BE" dirty="0" smtClean="0"/>
              <a:t>Burgerfora en legitimiteit</a:t>
            </a:r>
          </a:p>
          <a:p>
            <a:pPr marL="360000" lvl="1" indent="0">
              <a:defRPr/>
            </a:pPr>
            <a:r>
              <a:rPr lang="nl-BE" dirty="0" smtClean="0"/>
              <a:t>Inputlegitimiteit</a:t>
            </a:r>
          </a:p>
          <a:p>
            <a:pPr marL="360000" lvl="1" indent="0">
              <a:defRPr/>
            </a:pPr>
            <a:r>
              <a:rPr lang="nl-BE" dirty="0" smtClean="0"/>
              <a:t>Outputlegitimiteit</a:t>
            </a:r>
          </a:p>
          <a:p>
            <a:pPr marL="360000" lvl="1" indent="0">
              <a:defRPr/>
            </a:pPr>
            <a:endParaRPr lang="nl-BE" dirty="0" smtClean="0"/>
          </a:p>
          <a:p>
            <a:pPr marL="360000" lvl="1" indent="0">
              <a:defRPr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8360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G1000 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40000" y="1349999"/>
            <a:ext cx="8334000" cy="936001"/>
          </a:xfrm>
        </p:spPr>
        <p:txBody>
          <a:bodyPr/>
          <a:lstStyle/>
          <a:p>
            <a:pPr marL="0" indent="0">
              <a:defRPr/>
            </a:pPr>
            <a:r>
              <a:rPr lang="nl-BE" dirty="0" smtClean="0"/>
              <a:t>Context: institutionele crisis</a:t>
            </a:r>
          </a:p>
          <a:p>
            <a:pPr marL="0" indent="0">
              <a:defRPr/>
            </a:pPr>
            <a:r>
              <a:rPr lang="nl-BE" dirty="0" smtClean="0"/>
              <a:t>Unieke kenmerken van de G1000:</a:t>
            </a:r>
          </a:p>
          <a:p>
            <a:pPr marL="360000" lvl="1" indent="0">
              <a:defRPr/>
            </a:pPr>
            <a:r>
              <a:rPr lang="nl-BE" dirty="0" smtClean="0"/>
              <a:t>Open agendasetting</a:t>
            </a:r>
          </a:p>
          <a:p>
            <a:pPr marL="360000" lvl="1" indent="0">
              <a:defRPr/>
            </a:pPr>
            <a:r>
              <a:rPr lang="nl-BE" dirty="0" smtClean="0"/>
              <a:t>Grassroots structuur</a:t>
            </a:r>
          </a:p>
          <a:p>
            <a:pPr marL="360000" lvl="1" indent="0">
              <a:defRPr/>
            </a:pPr>
            <a:r>
              <a:rPr lang="nl-BE" dirty="0" smtClean="0"/>
              <a:t>Crowdfunding</a:t>
            </a:r>
          </a:p>
          <a:p>
            <a:pPr marL="360000" lvl="1" indent="0">
              <a:defRPr/>
            </a:pPr>
            <a:r>
              <a:rPr lang="nl-BE" dirty="0" smtClean="0"/>
              <a:t>Finaliteit</a:t>
            </a:r>
          </a:p>
          <a:p>
            <a:pPr marL="360000" lvl="1" indent="0">
              <a:defRPr/>
            </a:pPr>
            <a:r>
              <a:rPr lang="nl-BE" dirty="0" smtClean="0"/>
              <a:t>Omvang</a:t>
            </a:r>
          </a:p>
          <a:p>
            <a:pPr marL="360000" lvl="1" indent="0">
              <a:defRPr/>
            </a:pPr>
            <a:r>
              <a:rPr lang="nl-BE" dirty="0" smtClean="0"/>
              <a:t>Opbouw</a:t>
            </a: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0" y="232399"/>
            <a:ext cx="25400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0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G1000 - Opbouw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" y="1828800"/>
            <a:ext cx="4114800" cy="4114800"/>
          </a:xfrm>
          <a:prstGeom prst="rect">
            <a:avLst/>
          </a:prstGeom>
        </p:spPr>
      </p:pic>
      <p:sp>
        <p:nvSpPr>
          <p:cNvPr id="5" name="Line 7"/>
          <p:cNvSpPr>
            <a:spLocks noChangeShapeType="1"/>
          </p:cNvSpPr>
          <p:nvPr/>
        </p:nvSpPr>
        <p:spPr bwMode="auto">
          <a:xfrm flipV="1">
            <a:off x="4350662" y="2286000"/>
            <a:ext cx="986072" cy="0"/>
          </a:xfrm>
          <a:prstGeom prst="line">
            <a:avLst/>
          </a:prstGeom>
          <a:noFill/>
          <a:ln w="31750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nl-BE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3581400" y="3184525"/>
            <a:ext cx="1746781" cy="0"/>
          </a:xfrm>
          <a:prstGeom prst="line">
            <a:avLst/>
          </a:prstGeom>
          <a:noFill/>
          <a:ln w="31750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nl-BE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2971800" y="4572000"/>
            <a:ext cx="2356381" cy="0"/>
          </a:xfrm>
          <a:prstGeom prst="line">
            <a:avLst/>
          </a:prstGeom>
          <a:noFill/>
          <a:ln w="31750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nl-BE"/>
          </a:p>
        </p:txBody>
      </p:sp>
      <p:sp>
        <p:nvSpPr>
          <p:cNvPr id="8" name="Tekstvak 7"/>
          <p:cNvSpPr txBox="1"/>
          <p:nvPr/>
        </p:nvSpPr>
        <p:spPr>
          <a:xfrm>
            <a:off x="5402040" y="2069068"/>
            <a:ext cx="353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smtClean="0"/>
              <a:t>Online ideeënbox</a:t>
            </a:r>
            <a:endParaRPr lang="nl-NL" sz="2000" dirty="0"/>
          </a:p>
        </p:txBody>
      </p:sp>
      <p:sp>
        <p:nvSpPr>
          <p:cNvPr id="9" name="Rechthoek 8"/>
          <p:cNvSpPr/>
          <p:nvPr/>
        </p:nvSpPr>
        <p:spPr>
          <a:xfrm>
            <a:off x="5402040" y="2971800"/>
            <a:ext cx="2808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 smtClean="0"/>
              <a:t>704 deelnemers, 1 dag</a:t>
            </a:r>
            <a:endParaRPr lang="nl-NL" sz="2000" dirty="0"/>
          </a:p>
        </p:txBody>
      </p:sp>
      <p:sp>
        <p:nvSpPr>
          <p:cNvPr id="10" name="Rechthoek 9"/>
          <p:cNvSpPr/>
          <p:nvPr/>
        </p:nvSpPr>
        <p:spPr>
          <a:xfrm>
            <a:off x="5402040" y="4387334"/>
            <a:ext cx="33926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000" dirty="0" smtClean="0"/>
              <a:t>32 deelnemers, 3 weekends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98360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G1000 - gevolgen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40000" y="1349999"/>
            <a:ext cx="8334000" cy="1774201"/>
          </a:xfrm>
        </p:spPr>
        <p:txBody>
          <a:bodyPr/>
          <a:lstStyle/>
          <a:p>
            <a:pPr marL="0" indent="0">
              <a:defRPr/>
            </a:pPr>
            <a:r>
              <a:rPr lang="nl-BE" dirty="0" smtClean="0"/>
              <a:t>Voor deelnemers: sterke verandering in opinie</a:t>
            </a:r>
          </a:p>
          <a:p>
            <a:pPr marL="0" indent="0">
              <a:defRPr/>
            </a:pPr>
            <a:r>
              <a:rPr lang="nl-BE" dirty="0" smtClean="0"/>
              <a:t>Op systeemniveau: Weinig politieke doorwerking op KT</a:t>
            </a:r>
          </a:p>
          <a:p>
            <a:pPr marL="0" indent="0">
              <a:defRPr/>
            </a:pPr>
            <a:r>
              <a:rPr lang="nl-BE" dirty="0" smtClean="0"/>
              <a:t>G1000 heeft democratische innovatie internationaal op politieke agenda gezet</a:t>
            </a:r>
            <a:r>
              <a:rPr lang="nl-NL" dirty="0" smtClean="0"/>
              <a:t/>
            </a:r>
            <a:br>
              <a:rPr lang="nl-NL" dirty="0" smtClean="0"/>
            </a:br>
            <a:endParaRPr lang="nl-BE" dirty="0" smtClean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200400"/>
            <a:ext cx="1828800" cy="949569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3124200"/>
            <a:ext cx="1143000" cy="114300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3124200"/>
            <a:ext cx="2209800" cy="1561592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3247" y="3124200"/>
            <a:ext cx="1401953" cy="1447800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1100" y="3124200"/>
            <a:ext cx="1231900" cy="901700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" y="4191000"/>
            <a:ext cx="1569682" cy="2203450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28800" y="4419600"/>
            <a:ext cx="1354255" cy="1918208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29000" y="4685792"/>
            <a:ext cx="2540000" cy="1371600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38800" y="4572000"/>
            <a:ext cx="1905000" cy="1066800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43800" y="4267200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0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Besluit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40000" y="1484783"/>
            <a:ext cx="8334000" cy="4293215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fr-BE" dirty="0" err="1" smtClean="0"/>
              <a:t>Andere</a:t>
            </a:r>
            <a:r>
              <a:rPr lang="fr-BE" dirty="0" smtClean="0"/>
              <a:t> burger (</a:t>
            </a:r>
            <a:r>
              <a:rPr lang="fr-BE" dirty="0" err="1" smtClean="0"/>
              <a:t>kennis</a:t>
            </a:r>
            <a:r>
              <a:rPr lang="fr-BE" dirty="0" smtClean="0"/>
              <a:t>, </a:t>
            </a:r>
            <a:r>
              <a:rPr lang="fr-BE" dirty="0" err="1" smtClean="0"/>
              <a:t>houding</a:t>
            </a:r>
            <a:r>
              <a:rPr lang="fr-BE" dirty="0" smtClean="0"/>
              <a:t> en </a:t>
            </a:r>
            <a:r>
              <a:rPr lang="fr-BE" dirty="0" err="1" smtClean="0"/>
              <a:t>gedrag</a:t>
            </a:r>
            <a:r>
              <a:rPr lang="fr-BE" dirty="0" smtClean="0"/>
              <a:t>)</a:t>
            </a:r>
          </a:p>
          <a:p>
            <a:pPr>
              <a:spcBef>
                <a:spcPts val="1800"/>
              </a:spcBef>
            </a:pPr>
            <a:r>
              <a:rPr lang="fr-BE" dirty="0" err="1" smtClean="0"/>
              <a:t>Legitimiteit</a:t>
            </a:r>
            <a:r>
              <a:rPr lang="fr-BE" dirty="0" smtClean="0"/>
              <a:t> van </a:t>
            </a:r>
            <a:r>
              <a:rPr lang="fr-BE" dirty="0" err="1" smtClean="0"/>
              <a:t>bestuur</a:t>
            </a:r>
            <a:r>
              <a:rPr lang="fr-BE" dirty="0" smtClean="0"/>
              <a:t> en </a:t>
            </a:r>
            <a:r>
              <a:rPr lang="fr-BE" dirty="0" err="1" smtClean="0"/>
              <a:t>beleid</a:t>
            </a:r>
            <a:r>
              <a:rPr lang="fr-BE" dirty="0" smtClean="0"/>
              <a:t> </a:t>
            </a:r>
            <a:r>
              <a:rPr lang="fr-BE" dirty="0" err="1" smtClean="0"/>
              <a:t>onder</a:t>
            </a:r>
            <a:r>
              <a:rPr lang="fr-BE" dirty="0" smtClean="0"/>
              <a:t> </a:t>
            </a:r>
            <a:r>
              <a:rPr lang="fr-BE" dirty="0" err="1" smtClean="0"/>
              <a:t>druk</a:t>
            </a:r>
            <a:endParaRPr lang="fr-BE" dirty="0" smtClean="0"/>
          </a:p>
          <a:p>
            <a:pPr>
              <a:spcBef>
                <a:spcPts val="1800"/>
              </a:spcBef>
            </a:pPr>
            <a:r>
              <a:rPr lang="fr-BE" dirty="0" smtClean="0"/>
              <a:t>Indirecte </a:t>
            </a:r>
            <a:r>
              <a:rPr lang="fr-BE" dirty="0" err="1" smtClean="0"/>
              <a:t>democratie</a:t>
            </a:r>
            <a:r>
              <a:rPr lang="fr-BE" dirty="0" smtClean="0"/>
              <a:t> </a:t>
            </a:r>
            <a:r>
              <a:rPr lang="fr-BE" dirty="0" err="1" smtClean="0"/>
              <a:t>onder</a:t>
            </a:r>
            <a:r>
              <a:rPr lang="fr-BE" dirty="0" smtClean="0"/>
              <a:t> </a:t>
            </a:r>
            <a:r>
              <a:rPr lang="fr-BE" dirty="0" err="1" smtClean="0"/>
              <a:t>druk</a:t>
            </a:r>
            <a:endParaRPr lang="fr-BE" dirty="0" smtClean="0"/>
          </a:p>
          <a:p>
            <a:pPr>
              <a:spcBef>
                <a:spcPts val="1800"/>
              </a:spcBef>
            </a:pPr>
            <a:r>
              <a:rPr lang="fr-BE" dirty="0" err="1" smtClean="0"/>
              <a:t>Bijmengen</a:t>
            </a:r>
            <a:r>
              <a:rPr lang="fr-BE" dirty="0" smtClean="0"/>
              <a:t>: 1ste, 2de en 3de </a:t>
            </a:r>
            <a:r>
              <a:rPr lang="fr-BE" dirty="0" err="1" smtClean="0"/>
              <a:t>generatie</a:t>
            </a:r>
            <a:r>
              <a:rPr lang="fr-BE" dirty="0" smtClean="0"/>
              <a:t> </a:t>
            </a:r>
            <a:r>
              <a:rPr lang="fr-BE" dirty="0" err="1" smtClean="0"/>
              <a:t>burgerparticipatie</a:t>
            </a:r>
            <a:r>
              <a:rPr lang="fr-BE" dirty="0" smtClean="0"/>
              <a:t> </a:t>
            </a:r>
          </a:p>
          <a:p>
            <a:pPr>
              <a:spcBef>
                <a:spcPts val="1800"/>
              </a:spcBef>
              <a:buFont typeface="Wingdings" pitchFamily="2" charset="2"/>
              <a:buChar char="à"/>
            </a:pPr>
            <a:r>
              <a:rPr lang="fr-BE" sz="1800" dirty="0" err="1" smtClean="0">
                <a:sym typeface="Wingdings" panose="05000000000000000000" pitchFamily="2" charset="2"/>
              </a:rPr>
              <a:t>kansen</a:t>
            </a:r>
            <a:r>
              <a:rPr lang="fr-BE" sz="1800" dirty="0" smtClean="0">
                <a:sym typeface="Wingdings" panose="05000000000000000000" pitchFamily="2" charset="2"/>
              </a:rPr>
              <a:t>? </a:t>
            </a:r>
            <a:r>
              <a:rPr lang="fr-BE" sz="1800" dirty="0" err="1" smtClean="0">
                <a:sym typeface="Wingdings" panose="05000000000000000000" pitchFamily="2" charset="2"/>
              </a:rPr>
              <a:t>Potentieel</a:t>
            </a:r>
            <a:r>
              <a:rPr lang="fr-BE" sz="1800" dirty="0" smtClean="0">
                <a:sym typeface="Wingdings" panose="05000000000000000000" pitchFamily="2" charset="2"/>
              </a:rPr>
              <a:t> van </a:t>
            </a:r>
            <a:r>
              <a:rPr lang="fr-BE" sz="1800" dirty="0" err="1" smtClean="0">
                <a:sym typeface="Wingdings" panose="05000000000000000000" pitchFamily="2" charset="2"/>
              </a:rPr>
              <a:t>interactief</a:t>
            </a:r>
            <a:r>
              <a:rPr lang="fr-BE" sz="1800" dirty="0" smtClean="0">
                <a:sym typeface="Wingdings" panose="05000000000000000000" pitchFamily="2" charset="2"/>
              </a:rPr>
              <a:t> </a:t>
            </a:r>
            <a:r>
              <a:rPr lang="fr-BE" sz="1800" dirty="0" err="1" smtClean="0">
                <a:sym typeface="Wingdings" panose="05000000000000000000" pitchFamily="2" charset="2"/>
              </a:rPr>
              <a:t>beleid</a:t>
            </a:r>
            <a:endParaRPr lang="fr-BE" sz="1800" dirty="0" smtClean="0">
              <a:sym typeface="Wingdings" panose="05000000000000000000" pitchFamily="2" charset="2"/>
            </a:endParaRPr>
          </a:p>
          <a:p>
            <a:pPr>
              <a:spcBef>
                <a:spcPts val="1800"/>
              </a:spcBef>
              <a:buFont typeface="Wingdings" pitchFamily="2" charset="2"/>
              <a:buChar char="à"/>
            </a:pPr>
            <a:r>
              <a:rPr lang="fr-BE" sz="1800" dirty="0" err="1" smtClean="0">
                <a:sym typeface="Wingdings" panose="05000000000000000000" pitchFamily="2" charset="2"/>
              </a:rPr>
              <a:t>risico’s</a:t>
            </a:r>
            <a:r>
              <a:rPr lang="fr-BE" sz="1800" dirty="0" smtClean="0">
                <a:sym typeface="Wingdings" panose="05000000000000000000" pitchFamily="2" charset="2"/>
              </a:rPr>
              <a:t>? </a:t>
            </a:r>
            <a:r>
              <a:rPr lang="fr-BE" sz="1800" dirty="0" err="1" smtClean="0">
                <a:sym typeface="Wingdings" panose="05000000000000000000" pitchFamily="2" charset="2"/>
              </a:rPr>
              <a:t>dysfuncties</a:t>
            </a:r>
            <a:r>
              <a:rPr lang="fr-BE" sz="1800" dirty="0" smtClean="0">
                <a:sym typeface="Wingdings" panose="05000000000000000000" pitchFamily="2" charset="2"/>
              </a:rPr>
              <a:t>, maar </a:t>
            </a:r>
            <a:r>
              <a:rPr lang="fr-BE" sz="1800" dirty="0" err="1" smtClean="0">
                <a:sym typeface="Wingdings" panose="05000000000000000000" pitchFamily="2" charset="2"/>
              </a:rPr>
              <a:t>ook</a:t>
            </a:r>
            <a:r>
              <a:rPr lang="fr-BE" sz="1800" dirty="0" smtClean="0">
                <a:sym typeface="Wingdings" panose="05000000000000000000" pitchFamily="2" charset="2"/>
              </a:rPr>
              <a:t> </a:t>
            </a:r>
            <a:r>
              <a:rPr lang="fr-BE" sz="1800" dirty="0" err="1" smtClean="0">
                <a:sym typeface="Wingdings" panose="05000000000000000000" pitchFamily="2" charset="2"/>
              </a:rPr>
              <a:t>bestuurlijke</a:t>
            </a:r>
            <a:r>
              <a:rPr lang="fr-BE" sz="1800" dirty="0" smtClean="0">
                <a:sym typeface="Wingdings" panose="05000000000000000000" pitchFamily="2" charset="2"/>
              </a:rPr>
              <a:t> en </a:t>
            </a:r>
            <a:r>
              <a:rPr lang="fr-BE" sz="1800" dirty="0" err="1" smtClean="0">
                <a:sym typeface="Wingdings" panose="05000000000000000000" pitchFamily="2" charset="2"/>
              </a:rPr>
              <a:t>democratische</a:t>
            </a:r>
            <a:r>
              <a:rPr lang="fr-BE" sz="1800" dirty="0" smtClean="0">
                <a:sym typeface="Wingdings" panose="05000000000000000000" pitchFamily="2" charset="2"/>
              </a:rPr>
              <a:t> </a:t>
            </a:r>
            <a:r>
              <a:rPr lang="fr-BE" sz="1800" dirty="0" err="1" smtClean="0">
                <a:sym typeface="Wingdings" panose="05000000000000000000" pitchFamily="2" charset="2"/>
              </a:rPr>
              <a:t>drukte</a:t>
            </a:r>
            <a:r>
              <a:rPr lang="fr-BE" sz="1800" dirty="0" smtClean="0"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6697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3200" dirty="0" err="1" smtClean="0"/>
              <a:t>Inleiding</a:t>
            </a:r>
            <a:endParaRPr lang="nl-BE" sz="32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Vertrouwen</a:t>
            </a:r>
            <a:r>
              <a:rPr lang="fr-BE" dirty="0"/>
              <a:t> </a:t>
            </a:r>
            <a:r>
              <a:rPr lang="fr-BE" dirty="0" smtClean="0"/>
              <a:t>en </a:t>
            </a:r>
            <a:r>
              <a:rPr lang="fr-BE" dirty="0" err="1"/>
              <a:t>legitimiteit</a:t>
            </a:r>
            <a:r>
              <a:rPr lang="fr-BE" dirty="0"/>
              <a:t> </a:t>
            </a:r>
            <a:r>
              <a:rPr lang="fr-BE" dirty="0" err="1" smtClean="0"/>
              <a:t>als</a:t>
            </a:r>
            <a:r>
              <a:rPr lang="fr-BE" dirty="0" smtClean="0"/>
              <a:t> basis van </a:t>
            </a:r>
            <a:r>
              <a:rPr lang="fr-BE" dirty="0" err="1" smtClean="0"/>
              <a:t>goed</a:t>
            </a:r>
            <a:r>
              <a:rPr lang="fr-BE" dirty="0" smtClean="0"/>
              <a:t> </a:t>
            </a:r>
            <a:r>
              <a:rPr lang="fr-BE" dirty="0" err="1" smtClean="0"/>
              <a:t>bestuur</a:t>
            </a:r>
            <a:endParaRPr lang="fr-BE" dirty="0" smtClean="0"/>
          </a:p>
          <a:p>
            <a:pPr lvl="1"/>
            <a:r>
              <a:rPr lang="fr-BE" dirty="0" smtClean="0"/>
              <a:t>Cf. </a:t>
            </a:r>
            <a:r>
              <a:rPr lang="fr-BE" dirty="0" err="1" smtClean="0"/>
              <a:t>Theta-waarden</a:t>
            </a:r>
            <a:endParaRPr lang="fr-BE" dirty="0"/>
          </a:p>
          <a:p>
            <a:endParaRPr lang="fr-BE" dirty="0" smtClean="0"/>
          </a:p>
          <a:p>
            <a:r>
              <a:rPr lang="fr-BE" dirty="0" smtClean="0"/>
              <a:t>Is er </a:t>
            </a:r>
            <a:r>
              <a:rPr lang="fr-BE" dirty="0" err="1" smtClean="0"/>
              <a:t>sprake</a:t>
            </a:r>
            <a:r>
              <a:rPr lang="fr-BE" dirty="0" smtClean="0"/>
              <a:t> van </a:t>
            </a:r>
            <a:r>
              <a:rPr lang="fr-BE" dirty="0" err="1" smtClean="0"/>
              <a:t>dalend</a:t>
            </a:r>
            <a:r>
              <a:rPr lang="fr-BE" dirty="0" smtClean="0"/>
              <a:t> </a:t>
            </a:r>
            <a:r>
              <a:rPr lang="fr-BE" dirty="0" err="1" smtClean="0"/>
              <a:t>vertrouwen</a:t>
            </a:r>
            <a:r>
              <a:rPr lang="fr-BE" dirty="0" smtClean="0"/>
              <a:t> in de </a:t>
            </a:r>
            <a:r>
              <a:rPr lang="fr-BE" dirty="0" err="1" smtClean="0"/>
              <a:t>overheid</a:t>
            </a:r>
            <a:r>
              <a:rPr lang="fr-BE" dirty="0" smtClean="0"/>
              <a:t>?</a:t>
            </a:r>
          </a:p>
          <a:p>
            <a:endParaRPr lang="fr-BE" dirty="0"/>
          </a:p>
          <a:p>
            <a:r>
              <a:rPr lang="fr-BE" dirty="0" err="1" smtClean="0"/>
              <a:t>Vormen</a:t>
            </a:r>
            <a:r>
              <a:rPr lang="fr-BE" dirty="0" smtClean="0"/>
              <a:t> van </a:t>
            </a:r>
            <a:r>
              <a:rPr lang="fr-BE" dirty="0" err="1" smtClean="0"/>
              <a:t>legitimiteit</a:t>
            </a:r>
            <a:endParaRPr lang="fr-BE" dirty="0" smtClean="0"/>
          </a:p>
          <a:p>
            <a:pPr marL="0" indent="0">
              <a:buNone/>
            </a:pPr>
            <a:endParaRPr lang="fr-BE" dirty="0" smtClean="0"/>
          </a:p>
          <a:p>
            <a:pPr marL="0" indent="0">
              <a:buNone/>
            </a:pPr>
            <a:r>
              <a:rPr lang="fr-BE" dirty="0" smtClean="0"/>
              <a:t>	input 		</a:t>
            </a:r>
            <a:r>
              <a:rPr lang="fr-BE" dirty="0" err="1" smtClean="0"/>
              <a:t>throughput</a:t>
            </a:r>
            <a:r>
              <a:rPr lang="fr-BE" dirty="0" smtClean="0"/>
              <a:t>  		output</a:t>
            </a:r>
            <a:endParaRPr lang="fr-BE" dirty="0"/>
          </a:p>
        </p:txBody>
      </p:sp>
      <p:sp>
        <p:nvSpPr>
          <p:cNvPr id="5" name="Rechthoek 4"/>
          <p:cNvSpPr/>
          <p:nvPr/>
        </p:nvSpPr>
        <p:spPr>
          <a:xfrm>
            <a:off x="1403648" y="4437112"/>
            <a:ext cx="100811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6" name="Rechte verbindingslijn met pijl 5"/>
          <p:cNvCxnSpPr/>
          <p:nvPr/>
        </p:nvCxnSpPr>
        <p:spPr>
          <a:xfrm>
            <a:off x="2411760" y="472514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met pijl 9"/>
          <p:cNvCxnSpPr/>
          <p:nvPr/>
        </p:nvCxnSpPr>
        <p:spPr>
          <a:xfrm>
            <a:off x="5076056" y="472514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94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</p:spPr>
        <p:txBody>
          <a:bodyPr>
            <a:normAutofit/>
          </a:bodyPr>
          <a:lstStyle/>
          <a:p>
            <a:r>
              <a:rPr lang="fr-BE" sz="3200" dirty="0" smtClean="0"/>
              <a:t>De burger in </a:t>
            </a:r>
            <a:r>
              <a:rPr lang="fr-BE" sz="3200" dirty="0" err="1" smtClean="0"/>
              <a:t>verschillende</a:t>
            </a:r>
            <a:r>
              <a:rPr lang="fr-BE" sz="3200" dirty="0" smtClean="0"/>
              <a:t> </a:t>
            </a:r>
            <a:r>
              <a:rPr lang="fr-BE" sz="3200" dirty="0" err="1" smtClean="0"/>
              <a:t>rollen</a:t>
            </a:r>
            <a:endParaRPr lang="nl-BE" sz="32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 smtClean="0"/>
          </a:p>
          <a:p>
            <a:r>
              <a:rPr lang="fr-BE" dirty="0" smtClean="0"/>
              <a:t>De burger </a:t>
            </a:r>
            <a:r>
              <a:rPr lang="fr-BE" dirty="0" err="1" smtClean="0"/>
              <a:t>als</a:t>
            </a:r>
            <a:r>
              <a:rPr lang="fr-BE" dirty="0" smtClean="0"/>
              <a:t> </a:t>
            </a:r>
            <a:r>
              <a:rPr lang="fr-BE" dirty="0" err="1" smtClean="0"/>
              <a:t>kiezer</a:t>
            </a:r>
            <a:r>
              <a:rPr lang="fr-BE" dirty="0" smtClean="0"/>
              <a:t>				~ PA</a:t>
            </a:r>
          </a:p>
          <a:p>
            <a:endParaRPr lang="fr-BE" dirty="0"/>
          </a:p>
          <a:p>
            <a:r>
              <a:rPr lang="fr-BE" dirty="0" smtClean="0"/>
              <a:t>De burger </a:t>
            </a:r>
            <a:r>
              <a:rPr lang="fr-BE" dirty="0" err="1" smtClean="0"/>
              <a:t>als</a:t>
            </a:r>
            <a:r>
              <a:rPr lang="fr-BE" dirty="0" smtClean="0"/>
              <a:t> </a:t>
            </a:r>
            <a:r>
              <a:rPr lang="fr-BE" dirty="0" err="1" smtClean="0"/>
              <a:t>belastingbetaler</a:t>
            </a:r>
            <a:r>
              <a:rPr lang="fr-BE" dirty="0" smtClean="0"/>
              <a:t>			~ NPM</a:t>
            </a:r>
          </a:p>
          <a:p>
            <a:r>
              <a:rPr lang="fr-BE" dirty="0" smtClean="0"/>
              <a:t>De burger </a:t>
            </a:r>
            <a:r>
              <a:rPr lang="fr-BE" dirty="0" err="1" smtClean="0"/>
              <a:t>als</a:t>
            </a:r>
            <a:r>
              <a:rPr lang="fr-BE" dirty="0" smtClean="0"/>
              <a:t> </a:t>
            </a:r>
            <a:r>
              <a:rPr lang="fr-BE" dirty="0" err="1" smtClean="0"/>
              <a:t>gebruiker</a:t>
            </a:r>
            <a:endParaRPr lang="fr-BE" dirty="0" smtClean="0"/>
          </a:p>
          <a:p>
            <a:r>
              <a:rPr lang="fr-BE" dirty="0" smtClean="0"/>
              <a:t>De burger </a:t>
            </a:r>
            <a:r>
              <a:rPr lang="fr-BE" dirty="0" err="1" smtClean="0"/>
              <a:t>als</a:t>
            </a:r>
            <a:r>
              <a:rPr lang="fr-BE" dirty="0" smtClean="0"/>
              <a:t> </a:t>
            </a:r>
            <a:r>
              <a:rPr lang="fr-BE" dirty="0" err="1" smtClean="0"/>
              <a:t>klager</a:t>
            </a:r>
            <a:endParaRPr lang="fr-BE" dirty="0" smtClean="0"/>
          </a:p>
          <a:p>
            <a:endParaRPr lang="fr-BE" dirty="0"/>
          </a:p>
          <a:p>
            <a:r>
              <a:rPr lang="fr-BE" dirty="0" smtClean="0"/>
              <a:t>De burger </a:t>
            </a:r>
            <a:r>
              <a:rPr lang="fr-BE" dirty="0" err="1" smtClean="0"/>
              <a:t>als</a:t>
            </a:r>
            <a:r>
              <a:rPr lang="fr-BE" dirty="0" smtClean="0"/>
              <a:t> participant en </a:t>
            </a:r>
            <a:r>
              <a:rPr lang="fr-BE" dirty="0" err="1" smtClean="0"/>
              <a:t>als</a:t>
            </a:r>
            <a:r>
              <a:rPr lang="fr-BE" dirty="0" smtClean="0"/>
              <a:t> </a:t>
            </a:r>
            <a:r>
              <a:rPr lang="fr-BE" dirty="0" err="1" smtClean="0"/>
              <a:t>partner</a:t>
            </a:r>
            <a:r>
              <a:rPr lang="fr-BE" dirty="0" smtClean="0"/>
              <a:t>	~ NPG</a:t>
            </a:r>
          </a:p>
          <a:p>
            <a:endParaRPr lang="fr-BE" dirty="0"/>
          </a:p>
          <a:p>
            <a:r>
              <a:rPr lang="fr-BE" dirty="0" smtClean="0"/>
              <a:t>De burger </a:t>
            </a:r>
            <a:r>
              <a:rPr lang="fr-BE" dirty="0" err="1" smtClean="0"/>
              <a:t>als</a:t>
            </a:r>
            <a:r>
              <a:rPr lang="fr-BE" dirty="0" smtClean="0"/>
              <a:t> </a:t>
            </a:r>
            <a:r>
              <a:rPr lang="fr-BE" dirty="0" err="1" smtClean="0"/>
              <a:t>onverantwoordelijke</a:t>
            </a:r>
            <a:endParaRPr lang="fr-BE" dirty="0" smtClean="0"/>
          </a:p>
        </p:txBody>
      </p:sp>
      <p:sp>
        <p:nvSpPr>
          <p:cNvPr id="5" name="Rechthoek 4"/>
          <p:cNvSpPr/>
          <p:nvPr/>
        </p:nvSpPr>
        <p:spPr>
          <a:xfrm>
            <a:off x="1403648" y="4437112"/>
            <a:ext cx="100811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397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 smtClean="0"/>
              <a:t>De </a:t>
            </a:r>
            <a:r>
              <a:rPr lang="fr-BE" dirty="0"/>
              <a:t>burger in </a:t>
            </a:r>
            <a:r>
              <a:rPr lang="fr-BE" dirty="0" err="1"/>
              <a:t>verschillende</a:t>
            </a:r>
            <a:r>
              <a:rPr lang="fr-BE" dirty="0"/>
              <a:t> </a:t>
            </a:r>
            <a:r>
              <a:rPr lang="fr-BE" dirty="0" err="1" smtClean="0"/>
              <a:t>rollen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80" y="1700808"/>
            <a:ext cx="6958335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330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900000"/>
          </a:xfrm>
        </p:spPr>
        <p:txBody>
          <a:bodyPr>
            <a:normAutofit/>
          </a:bodyPr>
          <a:lstStyle/>
          <a:p>
            <a:r>
              <a:rPr lang="fr-BE" sz="3200" dirty="0" err="1" smtClean="0"/>
              <a:t>Participatie</a:t>
            </a:r>
            <a:endParaRPr lang="nl-BE" sz="32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 smtClean="0"/>
          </a:p>
          <a:p>
            <a:r>
              <a:rPr lang="fr-BE" dirty="0" err="1" smtClean="0"/>
              <a:t>Definitie</a:t>
            </a:r>
            <a:r>
              <a:rPr lang="fr-BE" dirty="0" smtClean="0"/>
              <a:t>: </a:t>
            </a:r>
            <a:r>
              <a:rPr lang="fr-BE" dirty="0" err="1" smtClean="0"/>
              <a:t>interactie</a:t>
            </a:r>
            <a:r>
              <a:rPr lang="fr-BE" dirty="0" smtClean="0"/>
              <a:t>, </a:t>
            </a:r>
            <a:r>
              <a:rPr lang="fr-BE" dirty="0" err="1" smtClean="0"/>
              <a:t>meningsvorming</a:t>
            </a:r>
            <a:r>
              <a:rPr lang="fr-BE" dirty="0" smtClean="0"/>
              <a:t>, </a:t>
            </a:r>
            <a:r>
              <a:rPr lang="fr-BE" dirty="0" err="1" smtClean="0"/>
              <a:t>debat</a:t>
            </a:r>
            <a:r>
              <a:rPr lang="fr-BE" dirty="0" smtClean="0"/>
              <a:t>, …</a:t>
            </a:r>
          </a:p>
          <a:p>
            <a:endParaRPr lang="fr-BE" dirty="0" smtClean="0"/>
          </a:p>
          <a:p>
            <a:pPr marL="359637" lvl="1" indent="0">
              <a:buNone/>
            </a:pPr>
            <a:r>
              <a:rPr lang="fr-BE" dirty="0" smtClean="0"/>
              <a:t>&gt;&lt; </a:t>
            </a:r>
            <a:r>
              <a:rPr lang="fr-BE" dirty="0" err="1" smtClean="0"/>
              <a:t>inspraak</a:t>
            </a:r>
            <a:endParaRPr lang="fr-BE" dirty="0" smtClean="0"/>
          </a:p>
          <a:p>
            <a:endParaRPr lang="fr-BE" dirty="0"/>
          </a:p>
          <a:p>
            <a:r>
              <a:rPr lang="fr-BE" dirty="0" err="1" smtClean="0"/>
              <a:t>Vormen</a:t>
            </a:r>
            <a:r>
              <a:rPr lang="fr-BE" dirty="0" smtClean="0"/>
              <a:t>:</a:t>
            </a:r>
          </a:p>
          <a:p>
            <a:pPr lvl="1"/>
            <a:r>
              <a:rPr lang="fr-BE" dirty="0" err="1" smtClean="0"/>
              <a:t>Politieke</a:t>
            </a:r>
            <a:r>
              <a:rPr lang="fr-BE" dirty="0" smtClean="0"/>
              <a:t> </a:t>
            </a:r>
            <a:r>
              <a:rPr lang="fr-BE" dirty="0" err="1" smtClean="0"/>
              <a:t>burgerparticipatie</a:t>
            </a:r>
            <a:endParaRPr lang="fr-BE" dirty="0" smtClean="0"/>
          </a:p>
          <a:p>
            <a:pPr lvl="1"/>
            <a:r>
              <a:rPr lang="fr-BE" dirty="0" err="1" smtClean="0"/>
              <a:t>Civiele</a:t>
            </a:r>
            <a:r>
              <a:rPr lang="fr-BE" dirty="0" smtClean="0"/>
              <a:t> </a:t>
            </a:r>
            <a:r>
              <a:rPr lang="fr-BE" dirty="0" err="1" smtClean="0"/>
              <a:t>burgerparticipatie</a:t>
            </a:r>
            <a:endParaRPr lang="fr-BE" dirty="0" smtClean="0"/>
          </a:p>
          <a:p>
            <a:pPr lvl="1"/>
            <a:r>
              <a:rPr lang="fr-BE" dirty="0" smtClean="0"/>
              <a:t>Sociale </a:t>
            </a:r>
            <a:r>
              <a:rPr lang="fr-BE" dirty="0" err="1" smtClean="0"/>
              <a:t>participatie</a:t>
            </a:r>
            <a:endParaRPr lang="fr-BE" dirty="0" smtClean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5" name="Rechthoek 4"/>
          <p:cNvSpPr/>
          <p:nvPr/>
        </p:nvSpPr>
        <p:spPr>
          <a:xfrm>
            <a:off x="1403648" y="4437112"/>
            <a:ext cx="1008112" cy="576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0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Trends en </a:t>
            </a:r>
            <a:r>
              <a:rPr lang="fr-BE" dirty="0" err="1" smtClean="0"/>
              <a:t>ontwikkelingen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40000" y="1556791"/>
            <a:ext cx="8334000" cy="4221207"/>
          </a:xfrm>
        </p:spPr>
        <p:txBody>
          <a:bodyPr/>
          <a:lstStyle/>
          <a:p>
            <a:r>
              <a:rPr lang="fr-BE" dirty="0" err="1" smtClean="0"/>
              <a:t>Scholing</a:t>
            </a:r>
            <a:r>
              <a:rPr lang="fr-BE" dirty="0" smtClean="0"/>
              <a:t>, </a:t>
            </a:r>
            <a:r>
              <a:rPr lang="fr-BE" dirty="0" err="1" smtClean="0"/>
              <a:t>kennis</a:t>
            </a:r>
            <a:r>
              <a:rPr lang="fr-BE" dirty="0" smtClean="0"/>
              <a:t>, </a:t>
            </a:r>
            <a:r>
              <a:rPr lang="fr-BE" dirty="0" err="1" smtClean="0"/>
              <a:t>actiebereidheid</a:t>
            </a:r>
            <a:endParaRPr lang="fr-BE" dirty="0" smtClean="0"/>
          </a:p>
          <a:p>
            <a:endParaRPr lang="fr-BE" dirty="0" smtClean="0"/>
          </a:p>
          <a:p>
            <a:r>
              <a:rPr lang="fr-BE" dirty="0" smtClean="0"/>
              <a:t>Trend </a:t>
            </a:r>
            <a:r>
              <a:rPr lang="fr-BE" dirty="0" err="1" smtClean="0"/>
              <a:t>tot</a:t>
            </a:r>
            <a:r>
              <a:rPr lang="fr-BE" dirty="0" smtClean="0"/>
              <a:t> </a:t>
            </a:r>
            <a:r>
              <a:rPr lang="fr-BE" dirty="0" err="1" smtClean="0"/>
              <a:t>individualisering</a:t>
            </a:r>
            <a:r>
              <a:rPr lang="fr-BE" dirty="0" smtClean="0"/>
              <a:t> en ‘de-</a:t>
            </a:r>
            <a:r>
              <a:rPr lang="fr-BE" dirty="0" err="1" smtClean="0"/>
              <a:t>alignment</a:t>
            </a:r>
            <a:r>
              <a:rPr lang="fr-BE" dirty="0" smtClean="0"/>
              <a:t>’</a:t>
            </a:r>
          </a:p>
          <a:p>
            <a:endParaRPr lang="fr-BE" dirty="0"/>
          </a:p>
          <a:p>
            <a:r>
              <a:rPr lang="fr-BE" dirty="0" smtClean="0"/>
              <a:t>Meer </a:t>
            </a:r>
            <a:r>
              <a:rPr lang="fr-BE" dirty="0" err="1" smtClean="0"/>
              <a:t>mogelijkheden</a:t>
            </a:r>
            <a:r>
              <a:rPr lang="fr-BE" dirty="0" smtClean="0"/>
              <a:t> om te </a:t>
            </a:r>
            <a:r>
              <a:rPr lang="fr-BE" dirty="0" err="1" smtClean="0"/>
              <a:t>participeren</a:t>
            </a:r>
            <a:endParaRPr lang="fr-BE" dirty="0" smtClean="0"/>
          </a:p>
          <a:p>
            <a:endParaRPr lang="fr-BE" dirty="0"/>
          </a:p>
          <a:p>
            <a:pPr>
              <a:buFont typeface="Symbol" pitchFamily="18" charset="2"/>
              <a:buChar char="Þ"/>
            </a:pPr>
            <a:r>
              <a:rPr lang="fr-BE" dirty="0" err="1" smtClean="0"/>
              <a:t>Classificatie</a:t>
            </a:r>
            <a:r>
              <a:rPr lang="fr-BE" dirty="0" smtClean="0"/>
              <a:t> van </a:t>
            </a:r>
            <a:r>
              <a:rPr lang="fr-BE" dirty="0" err="1" smtClean="0"/>
              <a:t>burgerschapsstijlen</a:t>
            </a:r>
            <a:endParaRPr lang="fr-BE" dirty="0" smtClean="0"/>
          </a:p>
          <a:p>
            <a:pPr>
              <a:buFont typeface="Symbol" pitchFamily="18" charset="2"/>
              <a:buChar char="Þ"/>
            </a:pPr>
            <a:endParaRPr lang="fr-BE" dirty="0" smtClean="0"/>
          </a:p>
          <a:p>
            <a:pPr>
              <a:buFont typeface="Symbol" pitchFamily="18" charset="2"/>
              <a:buChar char="Þ"/>
            </a:pPr>
            <a:r>
              <a:rPr lang="fr-BE" dirty="0" err="1" smtClean="0"/>
              <a:t>Participatieparadox</a:t>
            </a:r>
            <a:endParaRPr lang="fr-BE" dirty="0"/>
          </a:p>
          <a:p>
            <a:pPr>
              <a:buFont typeface="Symbol" pitchFamily="18" charset="2"/>
              <a:buChar char="Þ"/>
            </a:pPr>
            <a:endParaRPr lang="fr-BE" dirty="0" smtClean="0"/>
          </a:p>
        </p:txBody>
      </p:sp>
    </p:spTree>
    <p:extLst>
      <p:ext uri="{BB962C8B-B14F-4D97-AF65-F5344CB8AC3E}">
        <p14:creationId xmlns:p14="http://schemas.microsoft.com/office/powerpoint/2010/main" val="104908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BE" dirty="0" smtClean="0"/>
              <a:t>Participatievormen</a:t>
            </a:r>
            <a:endParaRPr lang="nl-NL" altLang="nl-BE" dirty="0"/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nl-BE"/>
          </a:p>
        </p:txBody>
      </p:sp>
      <p:graphicFrame>
        <p:nvGraphicFramePr>
          <p:cNvPr id="24371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84639" y="1268413"/>
          <a:ext cx="6381750" cy="485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SmartDraw" r:id="rId4" imgW="5780520" imgH="4059720" progId="">
                  <p:embed/>
                </p:oleObj>
              </mc:Choice>
              <mc:Fallback>
                <p:oleObj name="SmartDraw" r:id="rId4" imgW="5780520" imgH="4059720" progId="">
                  <p:embed/>
                  <p:pic>
                    <p:nvPicPr>
                      <p:cNvPr id="0" name="Picture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39" y="1268413"/>
                        <a:ext cx="6381750" cy="485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717" name="Rectangle 5"/>
          <p:cNvSpPr>
            <a:spLocks noChangeArrowheads="1"/>
          </p:cNvSpPr>
          <p:nvPr/>
        </p:nvSpPr>
        <p:spPr bwMode="auto">
          <a:xfrm>
            <a:off x="6765681" y="1628777"/>
            <a:ext cx="2378319" cy="3600424"/>
          </a:xfrm>
          <a:prstGeom prst="rect">
            <a:avLst/>
          </a:prstGeom>
          <a:solidFill>
            <a:schemeClr val="bg2">
              <a:alpha val="39000"/>
            </a:schemeClr>
          </a:solidFill>
          <a:ln w="317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73063" indent="-373063" defTabSz="762000">
              <a:spcBef>
                <a:spcPct val="20000"/>
              </a:spcBef>
              <a:defRPr sz="2000">
                <a:solidFill>
                  <a:srgbClr val="A50021"/>
                </a:solidFill>
                <a:latin typeface="Arial" charset="0"/>
              </a:defRPr>
            </a:lvl1pPr>
            <a:lvl2pPr marL="777875" indent="-214313" defTabSz="762000">
              <a:spcBef>
                <a:spcPct val="20000"/>
              </a:spcBef>
              <a:buSzPct val="100000"/>
              <a:buChar char="–"/>
              <a:defRPr>
                <a:solidFill>
                  <a:srgbClr val="A50021"/>
                </a:solidFill>
                <a:latin typeface="Times New Roman" pitchFamily="18" charset="0"/>
              </a:defRPr>
            </a:lvl2pPr>
            <a:lvl3pPr marL="1196975" indent="-228600" defTabSz="762000">
              <a:spcBef>
                <a:spcPct val="20000"/>
              </a:spcBef>
              <a:buSzPct val="100000"/>
              <a:defRPr sz="1600">
                <a:solidFill>
                  <a:srgbClr val="A50021"/>
                </a:solidFill>
                <a:latin typeface="Times New Roman" pitchFamily="18" charset="0"/>
              </a:defRPr>
            </a:lvl3pPr>
            <a:lvl4pPr marL="1616075" indent="-228600" defTabSz="762000">
              <a:spcBef>
                <a:spcPct val="20000"/>
              </a:spcBef>
              <a:buSzPct val="100000"/>
              <a:buChar char="–"/>
              <a:defRPr sz="1400">
                <a:solidFill>
                  <a:srgbClr val="A50021"/>
                </a:solidFill>
                <a:latin typeface="Times New Roman" pitchFamily="18" charset="0"/>
              </a:defRPr>
            </a:lvl4pPr>
            <a:lvl5pPr marL="2035175" indent="-228600" defTabSz="762000">
              <a:spcBef>
                <a:spcPct val="20000"/>
              </a:spcBef>
              <a:buSzPct val="100000"/>
              <a:defRPr sz="1200">
                <a:solidFill>
                  <a:srgbClr val="A50021"/>
                </a:solidFill>
                <a:latin typeface="Times New Roman" pitchFamily="18" charset="0"/>
              </a:defRPr>
            </a:lvl5pPr>
            <a:lvl6pPr marL="2492375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rgbClr val="A50021"/>
                </a:solidFill>
                <a:latin typeface="Times New Roman" pitchFamily="18" charset="0"/>
              </a:defRPr>
            </a:lvl6pPr>
            <a:lvl7pPr marL="2949575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rgbClr val="A50021"/>
                </a:solidFill>
                <a:latin typeface="Times New Roman" pitchFamily="18" charset="0"/>
              </a:defRPr>
            </a:lvl7pPr>
            <a:lvl8pPr marL="3406775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rgbClr val="A50021"/>
                </a:solidFill>
                <a:latin typeface="Times New Roman" pitchFamily="18" charset="0"/>
              </a:defRPr>
            </a:lvl8pPr>
            <a:lvl9pPr marL="3863975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200">
                <a:solidFill>
                  <a:srgbClr val="A5002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nl-BE" altLang="nl-BE" dirty="0">
                <a:solidFill>
                  <a:schemeClr val="tx1"/>
                </a:solidFill>
                <a:sym typeface="Wingdings" pitchFamily="2" charset="2"/>
              </a:rPr>
              <a:t>Opiniepeilingen</a:t>
            </a:r>
          </a:p>
          <a:p>
            <a:pPr>
              <a:lnSpc>
                <a:spcPct val="100000"/>
              </a:lnSpc>
            </a:pPr>
            <a:r>
              <a:rPr lang="nl-BE" altLang="nl-BE" dirty="0">
                <a:solidFill>
                  <a:schemeClr val="tx1"/>
                </a:solidFill>
              </a:rPr>
              <a:t>Maatschappelijke adviesraden</a:t>
            </a:r>
          </a:p>
          <a:p>
            <a:pPr>
              <a:lnSpc>
                <a:spcPct val="100000"/>
              </a:lnSpc>
            </a:pPr>
            <a:r>
              <a:rPr lang="nl-BE" altLang="nl-BE" dirty="0" smtClean="0">
                <a:solidFill>
                  <a:schemeClr val="tx1"/>
                </a:solidFill>
              </a:rPr>
              <a:t>Burgerpanels</a:t>
            </a:r>
          </a:p>
          <a:p>
            <a:pPr>
              <a:lnSpc>
                <a:spcPct val="100000"/>
              </a:lnSpc>
            </a:pPr>
            <a:r>
              <a:rPr lang="nl-BE" altLang="nl-BE" dirty="0" smtClean="0">
                <a:solidFill>
                  <a:schemeClr val="tx1"/>
                </a:solidFill>
              </a:rPr>
              <a:t>Participatieve </a:t>
            </a:r>
            <a:r>
              <a:rPr lang="nl-BE" altLang="nl-BE" dirty="0" err="1">
                <a:solidFill>
                  <a:schemeClr val="tx1"/>
                </a:solidFill>
              </a:rPr>
              <a:t>budgetering</a:t>
            </a:r>
            <a:endParaRPr lang="nl-BE" altLang="nl-BE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nl-BE" altLang="nl-BE" dirty="0" err="1" smtClean="0">
                <a:solidFill>
                  <a:schemeClr val="tx1"/>
                </a:solidFill>
              </a:rPr>
              <a:t>Deliberatieve</a:t>
            </a:r>
            <a:r>
              <a:rPr lang="nl-BE" altLang="nl-BE" dirty="0" smtClean="0">
                <a:solidFill>
                  <a:schemeClr val="tx1"/>
                </a:solidFill>
              </a:rPr>
              <a:t> </a:t>
            </a:r>
            <a:r>
              <a:rPr lang="nl-BE" altLang="nl-BE" dirty="0">
                <a:solidFill>
                  <a:schemeClr val="tx1"/>
                </a:solidFill>
              </a:rPr>
              <a:t>polls</a:t>
            </a:r>
          </a:p>
          <a:p>
            <a:pPr>
              <a:lnSpc>
                <a:spcPct val="100000"/>
              </a:lnSpc>
            </a:pPr>
            <a:r>
              <a:rPr lang="nl-BE" altLang="nl-BE" dirty="0" smtClean="0">
                <a:solidFill>
                  <a:schemeClr val="tx1"/>
                </a:solidFill>
              </a:rPr>
              <a:t>Referendum</a:t>
            </a:r>
          </a:p>
          <a:p>
            <a:pPr>
              <a:lnSpc>
                <a:spcPct val="100000"/>
              </a:lnSpc>
            </a:pPr>
            <a:r>
              <a:rPr lang="nl-BE" altLang="nl-BE" dirty="0" smtClean="0">
                <a:solidFill>
                  <a:schemeClr val="tx1"/>
                </a:solidFill>
              </a:rPr>
              <a:t>Green papers</a:t>
            </a:r>
            <a:endParaRPr lang="nl-BE" altLang="nl-BE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nl-NL" altLang="nl-BE" dirty="0" smtClean="0">
                <a:solidFill>
                  <a:schemeClr val="tx1"/>
                </a:solidFill>
              </a:rPr>
              <a:t>Hoorzitting</a:t>
            </a:r>
            <a:endParaRPr lang="nl-NL" alt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99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Trends en </a:t>
            </a:r>
            <a:r>
              <a:rPr lang="fr-BE" dirty="0" err="1" smtClean="0"/>
              <a:t>ontwikkelingen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57" y="1700808"/>
            <a:ext cx="6816877" cy="4205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4572000" y="3327338"/>
            <a:ext cx="165051" cy="952376"/>
          </a:xfrm>
          <a:prstGeom prst="line">
            <a:avLst/>
          </a:prstGeom>
          <a:noFill/>
          <a:ln w="31750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nl-BE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3650507" y="3255137"/>
            <a:ext cx="694688" cy="144401"/>
          </a:xfrm>
          <a:prstGeom prst="line">
            <a:avLst/>
          </a:prstGeom>
          <a:noFill/>
          <a:ln w="31750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nl-BE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3347864" y="3399538"/>
            <a:ext cx="1224136" cy="677534"/>
          </a:xfrm>
          <a:prstGeom prst="line">
            <a:avLst/>
          </a:prstGeom>
          <a:noFill/>
          <a:ln w="31750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342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orate-KU Leuven-Liggend-Achtergrond Wit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52BDEC"/>
      </a:accent3>
      <a:accent4>
        <a:srgbClr val="00407A"/>
      </a:accent4>
      <a:accent5>
        <a:srgbClr val="7F7F7F"/>
      </a:accent5>
      <a:accent6>
        <a:srgbClr val="595959"/>
      </a:accent6>
      <a:hlink>
        <a:srgbClr val="1D8DB0"/>
      </a:hlink>
      <a:folHlink>
        <a:srgbClr val="00407A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orporate-KU Leuven-Liggend-Achtergrond Wit en Watermerk">
  <a:themeElements>
    <a:clrScheme name="KULeuven-Themakleuren">
      <a:dk1>
        <a:srgbClr val="00407A"/>
      </a:dk1>
      <a:lt1>
        <a:srgbClr val="FFFFFF"/>
      </a:lt1>
      <a:dk2>
        <a:srgbClr val="00407A"/>
      </a:dk2>
      <a:lt2>
        <a:srgbClr val="FFFFFF"/>
      </a:lt2>
      <a:accent1>
        <a:srgbClr val="1D8DB0"/>
      </a:accent1>
      <a:accent2>
        <a:srgbClr val="116E8A"/>
      </a:accent2>
      <a:accent3>
        <a:srgbClr val="86BCE5"/>
      </a:accent3>
      <a:accent4>
        <a:srgbClr val="00407A"/>
      </a:accent4>
      <a:accent5>
        <a:srgbClr val="7F7F7F"/>
      </a:accent5>
      <a:accent6>
        <a:srgbClr val="595959"/>
      </a:accent6>
      <a:hlink>
        <a:srgbClr val="009999"/>
      </a:hlink>
      <a:folHlink>
        <a:srgbClr val="800080"/>
      </a:folHlink>
    </a:clrScheme>
    <a:fontScheme name="KULeuv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16E8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corporate-KULeuven</Template>
  <TotalTime>939</TotalTime>
  <Words>607</Words>
  <Application>Microsoft Office PowerPoint</Application>
  <PresentationFormat>Diavoorstelling (4:3)</PresentationFormat>
  <Paragraphs>230</Paragraphs>
  <Slides>25</Slides>
  <Notes>25</Notes>
  <HiddenSlides>0</HiddenSlides>
  <MMClips>0</MMClips>
  <ScaleCrop>false</ScaleCrop>
  <HeadingPairs>
    <vt:vector size="6" baseType="variant">
      <vt:variant>
        <vt:lpstr>Thema</vt:lpstr>
      </vt:variant>
      <vt:variant>
        <vt:i4>2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28" baseType="lpstr">
      <vt:lpstr>Corporate-KU Leuven-Liggend-Achtergrond Wit</vt:lpstr>
      <vt:lpstr>Corporate-KU Leuven-Liggend-Achtergrond Wit en Watermerk</vt:lpstr>
      <vt:lpstr>SmartDraw</vt:lpstr>
      <vt:lpstr> Bestuur en burger   Prof. Dr. Annie Hondeghem KU Leuven Instituut voor de Overheid  m.m.v. dr. Jan Van Damme en  dr. Didier Caluwaerts  12/12/2014 </vt:lpstr>
      <vt:lpstr>Doel van de les </vt:lpstr>
      <vt:lpstr>Inleiding</vt:lpstr>
      <vt:lpstr>De burger in verschillende rollen</vt:lpstr>
      <vt:lpstr>De burger in verschillende rollen</vt:lpstr>
      <vt:lpstr>Participatie</vt:lpstr>
      <vt:lpstr>Trends en ontwikkelingen</vt:lpstr>
      <vt:lpstr>Participatievormen</vt:lpstr>
      <vt:lpstr>Trends en ontwikkelingen</vt:lpstr>
      <vt:lpstr>Participatieladders</vt:lpstr>
      <vt:lpstr>Participatieladders</vt:lpstr>
      <vt:lpstr>Participatieladders</vt:lpstr>
      <vt:lpstr>Voor- en nadelen van participatie</vt:lpstr>
      <vt:lpstr>Voor- en nadelen van participatie</vt:lpstr>
      <vt:lpstr>Van nimby tot banana</vt:lpstr>
      <vt:lpstr>Instrumenten</vt:lpstr>
      <vt:lpstr>Formele inspraakprocedures</vt:lpstr>
      <vt:lpstr>Case LANGE WAPPER</vt:lpstr>
      <vt:lpstr>De Standaard, 1/9/2013</vt:lpstr>
      <vt:lpstr>Burgerfora en beleid</vt:lpstr>
      <vt:lpstr>Burgerfora en beleid</vt:lpstr>
      <vt:lpstr>G1000 </vt:lpstr>
      <vt:lpstr>G1000 - Opbouw</vt:lpstr>
      <vt:lpstr>G1000 - gevolgen</vt:lpstr>
      <vt:lpstr>Besluit</vt:lpstr>
    </vt:vector>
  </TitlesOfParts>
  <Company>KULeuven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ICTS | Communicatie, Servicepunt en Opleiding</dc:creator>
  <dc:description>Huisstijl KU Leuven - versie 24 juli 2012</dc:description>
  <cp:lastModifiedBy>annie</cp:lastModifiedBy>
  <cp:revision>86</cp:revision>
  <cp:lastPrinted>2014-12-12T10:29:20Z</cp:lastPrinted>
  <dcterms:created xsi:type="dcterms:W3CDTF">2014-12-11T21:03:19Z</dcterms:created>
  <dcterms:modified xsi:type="dcterms:W3CDTF">2014-12-12T10:34:59Z</dcterms:modified>
</cp:coreProperties>
</file>