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64" r:id="rId9"/>
    <p:sldId id="266" r:id="rId10"/>
    <p:sldId id="265" r:id="rId11"/>
    <p:sldId id="259" r:id="rId12"/>
  </p:sldIdLst>
  <p:sldSz cx="10693400" cy="7561263"/>
  <p:notesSz cx="6797675" cy="9926638"/>
  <p:defaultTextStyle>
    <a:defPPr>
      <a:defRPr lang="ru-RU"/>
    </a:defPPr>
    <a:lvl1pPr marL="0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99550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E"/>
    <a:srgbClr val="38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52" autoAdjust="0"/>
  </p:normalViewPr>
  <p:slideViewPr>
    <p:cSldViewPr>
      <p:cViewPr>
        <p:scale>
          <a:sx n="69" d="100"/>
          <a:sy n="69" d="100"/>
        </p:scale>
        <p:origin x="-1214" y="-235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7"/>
            <a:ext cx="9089390" cy="162077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9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7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4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6"/>
            <a:ext cx="2406015" cy="64515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6"/>
            <a:ext cx="7039822" cy="645157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1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6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51" indent="0">
              <a:buNone/>
              <a:defRPr sz="2200" b="1"/>
            </a:lvl2pPr>
            <a:lvl3pPr marL="995501" indent="0">
              <a:buNone/>
              <a:defRPr sz="2000" b="1"/>
            </a:lvl3pPr>
            <a:lvl4pPr marL="1493253" indent="0">
              <a:buNone/>
              <a:defRPr sz="1700" b="1"/>
            </a:lvl4pPr>
            <a:lvl5pPr marL="1991004" indent="0">
              <a:buNone/>
              <a:defRPr sz="1700" b="1"/>
            </a:lvl5pPr>
            <a:lvl6pPr marL="2488754" indent="0">
              <a:buNone/>
              <a:defRPr sz="1700" b="1"/>
            </a:lvl6pPr>
            <a:lvl7pPr marL="2986504" indent="0">
              <a:buNone/>
              <a:defRPr sz="1700" b="1"/>
            </a:lvl7pPr>
            <a:lvl8pPr marL="3484256" indent="0">
              <a:buNone/>
              <a:defRPr sz="1700" b="1"/>
            </a:lvl8pPr>
            <a:lvl9pPr marL="3982007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51" indent="0">
              <a:buNone/>
              <a:defRPr sz="2200" b="1"/>
            </a:lvl2pPr>
            <a:lvl3pPr marL="995501" indent="0">
              <a:buNone/>
              <a:defRPr sz="2000" b="1"/>
            </a:lvl3pPr>
            <a:lvl4pPr marL="1493253" indent="0">
              <a:buNone/>
              <a:defRPr sz="1700" b="1"/>
            </a:lvl4pPr>
            <a:lvl5pPr marL="1991004" indent="0">
              <a:buNone/>
              <a:defRPr sz="1700" b="1"/>
            </a:lvl5pPr>
            <a:lvl6pPr marL="2488754" indent="0">
              <a:buNone/>
              <a:defRPr sz="1700" b="1"/>
            </a:lvl6pPr>
            <a:lvl7pPr marL="2986504" indent="0">
              <a:buNone/>
              <a:defRPr sz="1700" b="1"/>
            </a:lvl7pPr>
            <a:lvl8pPr marL="3484256" indent="0">
              <a:buNone/>
              <a:defRPr sz="1700" b="1"/>
            </a:lvl8pPr>
            <a:lvl9pPr marL="3982007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4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827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751" indent="0">
              <a:buNone/>
              <a:defRPr sz="1300"/>
            </a:lvl2pPr>
            <a:lvl3pPr marL="995501" indent="0">
              <a:buNone/>
              <a:defRPr sz="1100"/>
            </a:lvl3pPr>
            <a:lvl4pPr marL="1493253" indent="0">
              <a:buNone/>
              <a:defRPr sz="1000"/>
            </a:lvl4pPr>
            <a:lvl5pPr marL="1991004" indent="0">
              <a:buNone/>
              <a:defRPr sz="1000"/>
            </a:lvl5pPr>
            <a:lvl6pPr marL="2488754" indent="0">
              <a:buNone/>
              <a:defRPr sz="1000"/>
            </a:lvl6pPr>
            <a:lvl7pPr marL="2986504" indent="0">
              <a:buNone/>
              <a:defRPr sz="1000"/>
            </a:lvl7pPr>
            <a:lvl8pPr marL="3484256" indent="0">
              <a:buNone/>
              <a:defRPr sz="1000"/>
            </a:lvl8pPr>
            <a:lvl9pPr marL="39820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751" indent="0">
              <a:buNone/>
              <a:defRPr sz="3000"/>
            </a:lvl2pPr>
            <a:lvl3pPr marL="995501" indent="0">
              <a:buNone/>
              <a:defRPr sz="2600"/>
            </a:lvl3pPr>
            <a:lvl4pPr marL="1493253" indent="0">
              <a:buNone/>
              <a:defRPr sz="2200"/>
            </a:lvl4pPr>
            <a:lvl5pPr marL="1991004" indent="0">
              <a:buNone/>
              <a:defRPr sz="2200"/>
            </a:lvl5pPr>
            <a:lvl6pPr marL="2488754" indent="0">
              <a:buNone/>
              <a:defRPr sz="2200"/>
            </a:lvl6pPr>
            <a:lvl7pPr marL="2986504" indent="0">
              <a:buNone/>
              <a:defRPr sz="2200"/>
            </a:lvl7pPr>
            <a:lvl8pPr marL="3484256" indent="0">
              <a:buNone/>
              <a:defRPr sz="2200"/>
            </a:lvl8pPr>
            <a:lvl9pPr marL="3982007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751" indent="0">
              <a:buNone/>
              <a:defRPr sz="1300"/>
            </a:lvl2pPr>
            <a:lvl3pPr marL="995501" indent="0">
              <a:buNone/>
              <a:defRPr sz="1100"/>
            </a:lvl3pPr>
            <a:lvl4pPr marL="1493253" indent="0">
              <a:buNone/>
              <a:defRPr sz="1000"/>
            </a:lvl4pPr>
            <a:lvl5pPr marL="1991004" indent="0">
              <a:buNone/>
              <a:defRPr sz="1000"/>
            </a:lvl5pPr>
            <a:lvl6pPr marL="2488754" indent="0">
              <a:buNone/>
              <a:defRPr sz="1000"/>
            </a:lvl6pPr>
            <a:lvl7pPr marL="2986504" indent="0">
              <a:buNone/>
              <a:defRPr sz="1000"/>
            </a:lvl7pPr>
            <a:lvl8pPr marL="3484256" indent="0">
              <a:buNone/>
              <a:defRPr sz="1000"/>
            </a:lvl8pPr>
            <a:lvl9pPr marL="39820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99549" tIns="49776" rIns="99549" bIns="49776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49" tIns="49776" rIns="99549" bIns="4977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2" y="7008176"/>
            <a:ext cx="2495127" cy="402567"/>
          </a:xfrm>
          <a:prstGeom prst="rect">
            <a:avLst/>
          </a:prstGeom>
        </p:spPr>
        <p:txBody>
          <a:bodyPr vert="horz" lIns="99549" tIns="49776" rIns="99549" bIns="497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0376-CE46-4986-8253-1876C2CE4352}" type="datetimeFigureOut">
              <a:rPr lang="ru-RU" smtClean="0"/>
              <a:t>07.04.2014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82" y="7008176"/>
            <a:ext cx="3386243" cy="402567"/>
          </a:xfrm>
          <a:prstGeom prst="rect">
            <a:avLst/>
          </a:prstGeom>
        </p:spPr>
        <p:txBody>
          <a:bodyPr vert="horz" lIns="99549" tIns="49776" rIns="99549" bIns="497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6"/>
            <a:ext cx="2495127" cy="402567"/>
          </a:xfrm>
          <a:prstGeom prst="rect">
            <a:avLst/>
          </a:prstGeom>
        </p:spPr>
        <p:txBody>
          <a:bodyPr vert="horz" lIns="99549" tIns="49776" rIns="99549" bIns="497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82A-11D8-45AA-83D0-95F2B6F7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50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13" indent="-373313" algn="l" defTabSz="99550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45" indent="-311094" algn="l" defTabSz="995501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377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128" indent="-248876" algn="l" defTabSz="99550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878" indent="-248876" algn="l" defTabSz="99550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630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80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31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880" indent="-248876" algn="l" defTabSz="9955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1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1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53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04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54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04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56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07" algn="l" defTabSz="99550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" y="1111"/>
            <a:ext cx="10693958" cy="7560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40" y="5533791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Доклад </a:t>
            </a:r>
            <a:r>
              <a:rPr lang="ru-RU" dirty="0">
                <a:solidFill>
                  <a:schemeClr val="bg1"/>
                </a:solidFill>
              </a:rPr>
              <a:t>по 1-му вопросу повестки </a:t>
            </a:r>
            <a:r>
              <a:rPr lang="ru-RU" dirty="0" smtClean="0">
                <a:solidFill>
                  <a:schemeClr val="bg1"/>
                </a:solidFill>
              </a:rPr>
              <a:t>заседания 01.04.2014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«О </a:t>
            </a:r>
            <a:r>
              <a:rPr lang="ru-RU" dirty="0" smtClean="0">
                <a:solidFill>
                  <a:schemeClr val="bg1"/>
                </a:solidFill>
              </a:rPr>
              <a:t>ходе реализации </a:t>
            </a:r>
            <a:r>
              <a:rPr lang="ru-RU" dirty="0">
                <a:solidFill>
                  <a:schemeClr val="bg1"/>
                </a:solidFill>
              </a:rPr>
              <a:t>«Программы развития транспортной системы Санкт-Петербурга и Ленинградской области </a:t>
            </a:r>
          </a:p>
          <a:p>
            <a:r>
              <a:rPr lang="ru-RU" dirty="0">
                <a:solidFill>
                  <a:schemeClr val="bg1"/>
                </a:solidFill>
              </a:rPr>
              <a:t>на период до 2020 года</a:t>
            </a:r>
            <a:r>
              <a:rPr lang="ru-RU" dirty="0" smtClean="0">
                <a:solidFill>
                  <a:schemeClr val="bg1"/>
                </a:solidFill>
              </a:rPr>
              <a:t>».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2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404368"/>
            <a:ext cx="7632848" cy="648071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Предложения в проект решения Координационного совета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37"/>
          <p:cNvSpPr/>
          <p:nvPr/>
        </p:nvSpPr>
        <p:spPr bwMode="auto">
          <a:xfrm>
            <a:off x="522163" y="2483917"/>
            <a:ext cx="231841" cy="252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758428" y="2412479"/>
            <a:ext cx="9484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Сформировать «Перечень 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</a:rPr>
              <a:t>первоочередных мероприятий по развитию транспортной системы Санкт-Петербурга и Ленинградской области, требующих </a:t>
            </a:r>
            <a:r>
              <a:rPr lang="ru-RU" sz="1600" b="1" dirty="0" err="1">
                <a:solidFill>
                  <a:schemeClr val="tx2">
                    <a:lumMod val="75000"/>
                  </a:schemeClr>
                </a:solidFill>
              </a:rPr>
              <a:t>софинансирования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</a:rPr>
              <a:t> из федерального бюджета на плановый период 2014-2016 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годов».</a:t>
            </a:r>
            <a:endParaRPr lang="ru-RU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37"/>
          <p:cNvSpPr/>
          <p:nvPr/>
        </p:nvSpPr>
        <p:spPr bwMode="auto">
          <a:xfrm>
            <a:off x="522163" y="3426948"/>
            <a:ext cx="222765" cy="252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758398" y="3348583"/>
            <a:ext cx="94848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Включать объекты Перечня в ФЦП и АИП на плановый бюджетный период 2014-2016 годов в установленном порядке. Правительству Санкт-Петербурга и Правительству Ленинградской области при участии Дирекции проводить работу по обоснованию включения объектов в ФЦП и </a:t>
            </a:r>
            <a:r>
              <a:rPr lang="ru-RU" sz="1600" b="1" dirty="0" err="1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АИПы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, а также обеспечить синхронизацию мероприятий Перечня.</a:t>
            </a:r>
            <a:endParaRPr lang="ru-RU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37"/>
          <p:cNvSpPr/>
          <p:nvPr/>
        </p:nvSpPr>
        <p:spPr bwMode="auto">
          <a:xfrm>
            <a:off x="522164" y="4847684"/>
            <a:ext cx="216000" cy="229091"/>
          </a:xfrm>
          <a:prstGeom prst="rect">
            <a:avLst/>
          </a:prstGeom>
          <a:solidFill>
            <a:srgbClr val="5F0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7" name="Rectangle 37"/>
          <p:cNvSpPr/>
          <p:nvPr/>
        </p:nvSpPr>
        <p:spPr bwMode="auto">
          <a:xfrm>
            <a:off x="522164" y="5976903"/>
            <a:ext cx="216000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758398" y="4720114"/>
            <a:ext cx="94848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С учетом предложенных решений поручить Дирекции подготовку обоснованных предложений по корректировке Государственной программы Российской Федерации «Развитие транспортной системы» в целях включения в 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Г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осударственную программу раздела по развитию транспортной системы Санкт-Петербурга и Ленинградской области.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58428" y="5868863"/>
            <a:ext cx="94848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С целью подготовки Дирекции предложений по корректировке Государственной программы Правительству Санкт-Петербурга рассмотреть возможность выплаты субсидии Дирекции за 2013 год в полном объеме в соответствии с условиями подписанного  соглашения между учредителями. </a:t>
            </a:r>
            <a:endParaRPr lang="ru-RU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247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8348" y="2844528"/>
            <a:ext cx="8496944" cy="648071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00385E"/>
                </a:solidFill>
              </a:rPr>
              <a:t>Спасибо за внимание!</a:t>
            </a:r>
            <a:endParaRPr lang="ru-RU" dirty="0">
              <a:solidFill>
                <a:srgbClr val="0038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6696744" cy="648071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Цели и задачи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93725"/>
              </p:ext>
            </p:extLst>
          </p:nvPr>
        </p:nvGraphicFramePr>
        <p:xfrm>
          <a:off x="522164" y="1961709"/>
          <a:ext cx="9721080" cy="4242920"/>
        </p:xfrm>
        <a:graphic>
          <a:graphicData uri="http://schemas.openxmlformats.org/drawingml/2006/table">
            <a:tbl>
              <a:tblPr/>
              <a:tblGrid>
                <a:gridCol w="3215364"/>
                <a:gridCol w="6505716"/>
              </a:tblGrid>
              <a:tr h="298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ЦЕЛИ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614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ЗАДАЧИ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C93"/>
                    </a:solidFill>
                  </a:tcPr>
                </a:tc>
              </a:tr>
              <a:tr h="1073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Увеличить скорость транспортного сообщения между центральными районами Санкт-Петербурга и новыми зонами развития городской агломерации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Развить внеуличные виды скоростного общественного транспорта:</a:t>
                      </a:r>
                    </a:p>
                    <a:p>
                      <a:pPr marL="1013704" marR="0" lvl="2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на Южном направлении, Восточном, Северном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Развить улично-дорожную сеть и увеличить пропускную способности вылетных магистралей:</a:t>
                      </a:r>
                    </a:p>
                    <a:p>
                      <a:pPr marL="1013704" marR="0" lvl="2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на Южном направлении, Восточном, Северном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Развить опорную сеть магистралей с непрерывным условием движения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6E8"/>
                    </a:solidFill>
                  </a:tcPr>
                </a:tc>
              </a:tr>
              <a:tr h="510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Повысить качество услуг общественного транспорта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Расширить сеть скоростных внеуличных видов транспорта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Увеличить количество парковочных мест для пересадки на общественный транспорт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6E8"/>
                    </a:solidFill>
                  </a:tcPr>
                </a:tc>
              </a:tr>
              <a:tr h="864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Обеспечить обслуживание транзитных грузопотоков без ущерба для транспортной инфраструктуры городской агломерации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Обеспечение транзитных грузопотоков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Оптимизировать размещение на территории города грузогенерирующих объектов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6E8"/>
                    </a:solidFill>
                  </a:tcPr>
                </a:tc>
              </a:tr>
              <a:tr h="703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Повысить уровень безопасности на транспорте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Повысить уровень организации дорожного движения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Развести в разных уровнях пешеходные, автомобильные и железнодорожные потоки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Развить сеть вертолетных площадок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6E8"/>
                    </a:solidFill>
                  </a:tcPr>
                </a:tc>
              </a:tr>
              <a:tr h="745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Улучшить транспортные связи региона с другими регионами РФ и странами мира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Создать современный аэропорт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Обеспечить развитие инфраструктуры железнодорожного транспорта для удовлетворения растущего спроса на пассажирские перевозки</a:t>
                      </a:r>
                    </a:p>
                    <a:p>
                      <a:pPr marL="0" marR="0" lvl="0" indent="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ru-RU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Обеспечить развитие инфраструктуры внутреннего водного транспорта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6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7632848" cy="648071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Экономический эффект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931" y="2928103"/>
            <a:ext cx="2338218" cy="23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51420" y="6138157"/>
            <a:ext cx="2144713" cy="59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algn="ctr" defTabSz="957263"/>
            <a:r>
              <a:rPr lang="ru-R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рубль</a:t>
            </a:r>
          </a:p>
        </p:txBody>
      </p:sp>
      <p:sp>
        <p:nvSpPr>
          <p:cNvPr id="9" name="Right Arrow 15"/>
          <p:cNvSpPr>
            <a:spLocks noChangeArrowheads="1"/>
          </p:cNvSpPr>
          <p:nvPr/>
        </p:nvSpPr>
        <p:spPr bwMode="auto">
          <a:xfrm>
            <a:off x="2610420" y="6211182"/>
            <a:ext cx="504825" cy="431800"/>
          </a:xfrm>
          <a:prstGeom prst="rightArrow">
            <a:avLst>
              <a:gd name="adj1" fmla="val 50000"/>
              <a:gd name="adj2" fmla="val 50104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863600"/>
            <a:endParaRPr lang="ru-RU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273995" y="6138157"/>
            <a:ext cx="2144713" cy="59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algn="ctr" defTabSz="957263"/>
            <a:r>
              <a:rPr lang="ru-RU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 </a:t>
            </a:r>
            <a:r>
              <a:rPr lang="ru-R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рубля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213" y="5669329"/>
            <a:ext cx="5097463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algn="ctr" defTabSz="957263"/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Эффективность Программы: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/>
          <p:cNvSpPr/>
          <p:nvPr/>
        </p:nvSpPr>
        <p:spPr bwMode="auto">
          <a:xfrm>
            <a:off x="7882964" y="2600800"/>
            <a:ext cx="216000" cy="252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9228" y="2529362"/>
            <a:ext cx="198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Эффект от увеличения доходов населения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37"/>
          <p:cNvSpPr/>
          <p:nvPr/>
        </p:nvSpPr>
        <p:spPr bwMode="auto">
          <a:xfrm>
            <a:off x="7882964" y="3180361"/>
            <a:ext cx="216000" cy="252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8119198" y="3101996"/>
            <a:ext cx="198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Эффект от сокращения затрат времени в пути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37"/>
          <p:cNvSpPr/>
          <p:nvPr/>
        </p:nvSpPr>
        <p:spPr bwMode="auto">
          <a:xfrm>
            <a:off x="7882964" y="3953040"/>
            <a:ext cx="216000" cy="252000"/>
          </a:xfrm>
          <a:prstGeom prst="rect">
            <a:avLst/>
          </a:prstGeom>
          <a:solidFill>
            <a:srgbClr val="5F0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7" name="Rectangle 37"/>
          <p:cNvSpPr/>
          <p:nvPr/>
        </p:nvSpPr>
        <p:spPr bwMode="auto">
          <a:xfrm>
            <a:off x="7882964" y="4814249"/>
            <a:ext cx="216000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8119198" y="3672370"/>
            <a:ext cx="198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Эффект от снижения затрат на пассажирские перевозки, снижения аварийности и снижения экологической нагрузки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119228" y="4671373"/>
            <a:ext cx="198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Экономический эффект от увеличения добавленной стоимости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5758" y="3463421"/>
            <a:ext cx="13811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ИТОГО</a:t>
            </a:r>
          </a:p>
          <a:p>
            <a:pPr algn="ctr"/>
            <a:r>
              <a:rPr lang="ru-RU" sz="3600" b="1" dirty="0" smtClean="0"/>
              <a:t>4053</a:t>
            </a:r>
            <a:r>
              <a:rPr lang="ru-RU" sz="4000" b="1" dirty="0" smtClean="0"/>
              <a:t> </a:t>
            </a:r>
          </a:p>
          <a:p>
            <a:pPr algn="ctr"/>
            <a:r>
              <a:rPr lang="ru-RU" sz="1400" b="1" dirty="0" smtClean="0"/>
              <a:t>млрд.руб.</a:t>
            </a:r>
            <a:endParaRPr lang="ru-RU" sz="14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33830" y="3658920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/>
              <a:t>ИТОГО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1</a:t>
            </a:r>
            <a:r>
              <a:rPr lang="en-US" sz="2400" b="1" dirty="0" smtClean="0"/>
              <a:t> 89</a:t>
            </a:r>
            <a:r>
              <a:rPr lang="ru-RU" sz="2400" b="1" dirty="0" smtClean="0"/>
              <a:t>4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/>
              <a:t>млрд.руб.</a:t>
            </a:r>
            <a:endParaRPr lang="ru-RU" sz="1200" b="1" i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auto">
          <a:xfrm rot="5400000" flipH="1" flipV="1">
            <a:off x="3804733" y="610081"/>
            <a:ext cx="500066" cy="40551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 rot="16200000" flipH="1">
            <a:off x="3937700" y="3441326"/>
            <a:ext cx="357190" cy="4107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16105" y="1887550"/>
            <a:ext cx="2182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Потребность</a:t>
            </a:r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 в</a:t>
            </a:r>
          </a:p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финансировании</a:t>
            </a:r>
          </a:p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Программы</a:t>
            </a:r>
            <a:endParaRPr lang="ru-RU" sz="1800" b="1" dirty="0">
              <a:solidFill>
                <a:srgbClr val="283A7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5813" y="195898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Эффекты программы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754740" y="2887682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Средства</a:t>
            </a:r>
          </a:p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Санкт-Петербурга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098304" y="3816376"/>
            <a:ext cx="1571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Средства</a:t>
            </a:r>
          </a:p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Ленинградской  области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84512" y="2912228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Федеральные средства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6470" y="4997785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Внебюджетные средства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5742" y="32842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ru-RU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8225" y="479448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893</a:t>
            </a:r>
            <a:endParaRPr lang="ru-RU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8040" y="33258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31301" y="4030690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ru-RU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4296" y="2307858"/>
            <a:ext cx="3609384" cy="34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9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8928992" cy="648071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Источники финансирования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66931"/>
              </p:ext>
            </p:extLst>
          </p:nvPr>
        </p:nvGraphicFramePr>
        <p:xfrm>
          <a:off x="162124" y="1787627"/>
          <a:ext cx="10225136" cy="4513284"/>
        </p:xfrm>
        <a:graphic>
          <a:graphicData uri="http://schemas.openxmlformats.org/drawingml/2006/table">
            <a:tbl>
              <a:tblPr/>
              <a:tblGrid>
                <a:gridCol w="4647887"/>
                <a:gridCol w="896529"/>
                <a:gridCol w="917624"/>
                <a:gridCol w="875434"/>
                <a:gridCol w="693803"/>
                <a:gridCol w="759412"/>
                <a:gridCol w="719527"/>
                <a:gridCol w="714920"/>
              </a:tblGrid>
              <a:tr h="538855">
                <a:tc>
                  <a:txBody>
                    <a:bodyPr/>
                    <a:lstStyle/>
                    <a:p>
                      <a:pPr marL="0" marR="0" indent="0" algn="ctr" defTabSz="101370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200" b="1" u="none" strike="noStrike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Источник </a:t>
                      </a:r>
                      <a:r>
                        <a:rPr lang="ru-RU" sz="1200" b="1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финансирования</a:t>
                      </a:r>
                    </a:p>
                    <a:p>
                      <a:pPr algn="l" fontAlgn="b"/>
                      <a:endParaRPr lang="ru-RU" sz="1200" b="1" u="none" strike="noStrike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2012-2020 </a:t>
                      </a:r>
                      <a:b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2012-2015 </a:t>
                      </a:r>
                      <a:b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 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 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 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 г.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2016-2020 </a:t>
                      </a:r>
                      <a:b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CD"/>
                    </a:solidFill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Всего по </a:t>
                      </a:r>
                      <a:r>
                        <a:rPr lang="ru-RU" sz="16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Программе,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в т.ч.: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1 894 022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1 091 983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200 827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281 192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303 474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306 490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802 039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Учтено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337 696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287 296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85 008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73 260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53 416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75 612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50 401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Дополнительная потребность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663 046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234 885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63 824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84 068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86 993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428 161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Финансирование из внебюджетных источников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893 280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569 802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115 819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144 108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165 991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143 885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323 478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 gridSpan="8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7200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E1"/>
                    </a:solidFill>
                  </a:tcPr>
                </a:tc>
              </a:tr>
              <a:tr h="34625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Объем финансирование из средств Федерального бюджета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484 297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268 938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36 202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69 921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69 978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92 839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215 359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Учтено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156 366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135 866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36 202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39 447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23 389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36 829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20 501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Дополнительная потребность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327 931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133 073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30 474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46 589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56 010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194 859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Объем финансирование из средств Санкт-Петербурга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479 581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229 089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47 867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58 298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59 053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63 872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250 492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Учтено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180 225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150 325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47 867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33 648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30 027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38 783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29 900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Дополнительная потребность в финансировании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299 356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78 764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24 650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29 026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25 089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220 592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25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Объем финансирование из средств Ленинградской области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36 864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24 154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940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8 866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8 453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5 895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12 710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Учтено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1 106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1 106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940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Дополнительная потребность в финансировании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35 758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23 048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8 701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8 453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5 895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12 710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071" y="6444927"/>
            <a:ext cx="30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В млн. руб. в ценах 2011 г.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29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8928992" cy="648071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Механизм реализации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4" descr="LO_1 копия"/>
          <p:cNvPicPr>
            <a:picLocks noChangeAspect="1" noChangeArrowheads="1"/>
          </p:cNvPicPr>
          <p:nvPr/>
        </p:nvPicPr>
        <p:blipFill>
          <a:blip r:embed="rId3" cstate="print"/>
          <a:srcRect l="1881" t="2484" b="2483"/>
          <a:stretch>
            <a:fillRect/>
          </a:stretch>
        </p:blipFill>
        <p:spPr bwMode="auto">
          <a:xfrm>
            <a:off x="2726679" y="1769913"/>
            <a:ext cx="7948613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59"/>
          <p:cNvSpPr>
            <a:spLocks/>
          </p:cNvSpPr>
          <p:nvPr/>
        </p:nvSpPr>
        <p:spPr bwMode="auto">
          <a:xfrm>
            <a:off x="4404965" y="3774925"/>
            <a:ext cx="1576387" cy="1752600"/>
          </a:xfrm>
          <a:custGeom>
            <a:avLst/>
            <a:gdLst>
              <a:gd name="T0" fmla="*/ 68043411 w 993"/>
              <a:gd name="T1" fmla="*/ 1428927565 h 1104"/>
              <a:gd name="T2" fmla="*/ 15120935 w 993"/>
              <a:gd name="T3" fmla="*/ 1587698132 h 1104"/>
              <a:gd name="T4" fmla="*/ 0 w 993"/>
              <a:gd name="T5" fmla="*/ 1693545045 h 1104"/>
              <a:gd name="T6" fmla="*/ 45362799 w 993"/>
              <a:gd name="T7" fmla="*/ 1882555886 h 1104"/>
              <a:gd name="T8" fmla="*/ 68043411 w 993"/>
              <a:gd name="T9" fmla="*/ 1965721799 h 1104"/>
              <a:gd name="T10" fmla="*/ 98285269 w 993"/>
              <a:gd name="T11" fmla="*/ 2041326453 h 1104"/>
              <a:gd name="T12" fmla="*/ 158769010 w 993"/>
              <a:gd name="T13" fmla="*/ 2124490779 h 1104"/>
              <a:gd name="T14" fmla="*/ 219252776 w 993"/>
              <a:gd name="T15" fmla="*/ 2147483647 h 1104"/>
              <a:gd name="T16" fmla="*/ 257055892 w 993"/>
              <a:gd name="T17" fmla="*/ 2147483647 h 1104"/>
              <a:gd name="T18" fmla="*/ 430945881 w 993"/>
              <a:gd name="T19" fmla="*/ 2147483647 h 1104"/>
              <a:gd name="T20" fmla="*/ 597276100 w 993"/>
              <a:gd name="T21" fmla="*/ 2147483647 h 1104"/>
              <a:gd name="T22" fmla="*/ 808969105 w 993"/>
              <a:gd name="T23" fmla="*/ 2147483647 h 1104"/>
              <a:gd name="T24" fmla="*/ 1134070071 w 993"/>
              <a:gd name="T25" fmla="*/ 2147483647 h 1104"/>
              <a:gd name="T26" fmla="*/ 1398685534 w 993"/>
              <a:gd name="T27" fmla="*/ 2147483647 h 1104"/>
              <a:gd name="T28" fmla="*/ 1542335153 w 993"/>
              <a:gd name="T29" fmla="*/ 2147483647 h 1104"/>
              <a:gd name="T30" fmla="*/ 1799391343 w 993"/>
              <a:gd name="T31" fmla="*/ 2147483647 h 1104"/>
              <a:gd name="T32" fmla="*/ 1890116917 w 993"/>
              <a:gd name="T33" fmla="*/ 2147483647 h 1104"/>
              <a:gd name="T34" fmla="*/ 2064006807 w 993"/>
              <a:gd name="T35" fmla="*/ 2147483647 h 1104"/>
              <a:gd name="T36" fmla="*/ 2147483647 w 993"/>
              <a:gd name="T37" fmla="*/ 2147483647 h 1104"/>
              <a:gd name="T38" fmla="*/ 2147483647 w 993"/>
              <a:gd name="T39" fmla="*/ 2116931107 h 1104"/>
              <a:gd name="T40" fmla="*/ 2147483647 w 993"/>
              <a:gd name="T41" fmla="*/ 1980842730 h 1104"/>
              <a:gd name="T42" fmla="*/ 2147483647 w 993"/>
              <a:gd name="T43" fmla="*/ 1852314025 h 1104"/>
              <a:gd name="T44" fmla="*/ 2147483647 w 993"/>
              <a:gd name="T45" fmla="*/ 1754028768 h 1104"/>
              <a:gd name="T46" fmla="*/ 2147483647 w 993"/>
              <a:gd name="T47" fmla="*/ 1640620596 h 1104"/>
              <a:gd name="T48" fmla="*/ 2147483647 w 993"/>
              <a:gd name="T49" fmla="*/ 1580136873 h 1104"/>
              <a:gd name="T50" fmla="*/ 2147483647 w 993"/>
              <a:gd name="T51" fmla="*/ 1451609755 h 1104"/>
              <a:gd name="T52" fmla="*/ 2147483647 w 993"/>
              <a:gd name="T53" fmla="*/ 1338203568 h 1104"/>
              <a:gd name="T54" fmla="*/ 2147483647 w 993"/>
              <a:gd name="T55" fmla="*/ 1270158585 h 1104"/>
              <a:gd name="T56" fmla="*/ 2147483647 w 993"/>
              <a:gd name="T57" fmla="*/ 1179433000 h 1104"/>
              <a:gd name="T58" fmla="*/ 2147483647 w 993"/>
              <a:gd name="T59" fmla="*/ 1058465554 h 1104"/>
              <a:gd name="T60" fmla="*/ 2147483647 w 993"/>
              <a:gd name="T61" fmla="*/ 1020662433 h 1104"/>
              <a:gd name="T62" fmla="*/ 2147483647 w 993"/>
              <a:gd name="T63" fmla="*/ 1013102761 h 1104"/>
              <a:gd name="T64" fmla="*/ 2147483647 w 993"/>
              <a:gd name="T65" fmla="*/ 937498107 h 1104"/>
              <a:gd name="T66" fmla="*/ 2147483647 w 993"/>
              <a:gd name="T67" fmla="*/ 816530462 h 1104"/>
              <a:gd name="T68" fmla="*/ 2147483647 w 993"/>
              <a:gd name="T69" fmla="*/ 672882413 h 1104"/>
              <a:gd name="T70" fmla="*/ 2147483647 w 993"/>
              <a:gd name="T71" fmla="*/ 612397103 h 1104"/>
              <a:gd name="T72" fmla="*/ 2147483647 w 993"/>
              <a:gd name="T73" fmla="*/ 476308725 h 1104"/>
              <a:gd name="T74" fmla="*/ 2139611452 w 993"/>
              <a:gd name="T75" fmla="*/ 370462110 h 1104"/>
              <a:gd name="T76" fmla="*/ 2086688994 w 993"/>
              <a:gd name="T77" fmla="*/ 241934992 h 1104"/>
              <a:gd name="T78" fmla="*/ 2041326207 w 993"/>
              <a:gd name="T79" fmla="*/ 241934992 h 1104"/>
              <a:gd name="T80" fmla="*/ 1995963420 w 993"/>
              <a:gd name="T81" fmla="*/ 264615595 h 1104"/>
              <a:gd name="T82" fmla="*/ 1935479704 w 993"/>
              <a:gd name="T83" fmla="*/ 279736525 h 1104"/>
              <a:gd name="T84" fmla="*/ 1769149485 w 993"/>
              <a:gd name="T85" fmla="*/ 234373733 h 1104"/>
              <a:gd name="T86" fmla="*/ 1685983582 w 993"/>
              <a:gd name="T87" fmla="*/ 219252802 h 1104"/>
              <a:gd name="T88" fmla="*/ 1610378540 w 993"/>
              <a:gd name="T89" fmla="*/ 166330289 h 1104"/>
              <a:gd name="T90" fmla="*/ 1527214224 w 993"/>
              <a:gd name="T91" fmla="*/ 151209358 h 1104"/>
              <a:gd name="T92" fmla="*/ 1444048321 w 993"/>
              <a:gd name="T93" fmla="*/ 113406237 h 1104"/>
              <a:gd name="T94" fmla="*/ 1315521219 w 993"/>
              <a:gd name="T95" fmla="*/ 30241874 h 1104"/>
              <a:gd name="T96" fmla="*/ 1217234387 w 993"/>
              <a:gd name="T97" fmla="*/ 37801546 h 1104"/>
              <a:gd name="T98" fmla="*/ 1209674716 w 993"/>
              <a:gd name="T99" fmla="*/ 83165938 h 1104"/>
              <a:gd name="T100" fmla="*/ 1118949142 w 993"/>
              <a:gd name="T101" fmla="*/ 30241874 h 1104"/>
              <a:gd name="T102" fmla="*/ 1043344497 w 993"/>
              <a:gd name="T103" fmla="*/ 22680609 h 1104"/>
              <a:gd name="T104" fmla="*/ 929936736 w 993"/>
              <a:gd name="T105" fmla="*/ 0 h 1104"/>
              <a:gd name="T106" fmla="*/ 786288506 w 993"/>
              <a:gd name="T107" fmla="*/ 22680609 h 1104"/>
              <a:gd name="T108" fmla="*/ 665321074 w 993"/>
              <a:gd name="T109" fmla="*/ 15120937 h 1104"/>
              <a:gd name="T110" fmla="*/ 589716429 w 993"/>
              <a:gd name="T111" fmla="*/ 105846565 h 1104"/>
              <a:gd name="T112" fmla="*/ 491429597 w 993"/>
              <a:gd name="T113" fmla="*/ 264615595 h 1104"/>
              <a:gd name="T114" fmla="*/ 430945881 w 993"/>
              <a:gd name="T115" fmla="*/ 317539646 h 1104"/>
              <a:gd name="T116" fmla="*/ 385582995 w 993"/>
              <a:gd name="T117" fmla="*/ 415824903 h 1104"/>
              <a:gd name="T118" fmla="*/ 378023324 w 993"/>
              <a:gd name="T119" fmla="*/ 506550587 h 1104"/>
              <a:gd name="T120" fmla="*/ 302418679 w 993"/>
              <a:gd name="T121" fmla="*/ 551913379 h 110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93"/>
              <a:gd name="T184" fmla="*/ 0 h 1104"/>
              <a:gd name="T185" fmla="*/ 993 w 993"/>
              <a:gd name="T186" fmla="*/ 1104 h 110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93" h="1104">
                <a:moveTo>
                  <a:pt x="27" y="567"/>
                </a:moveTo>
                <a:lnTo>
                  <a:pt x="6" y="630"/>
                </a:lnTo>
                <a:lnTo>
                  <a:pt x="0" y="672"/>
                </a:lnTo>
                <a:lnTo>
                  <a:pt x="18" y="747"/>
                </a:lnTo>
                <a:lnTo>
                  <a:pt x="27" y="780"/>
                </a:lnTo>
                <a:lnTo>
                  <a:pt x="39" y="810"/>
                </a:lnTo>
                <a:lnTo>
                  <a:pt x="63" y="843"/>
                </a:lnTo>
                <a:lnTo>
                  <a:pt x="87" y="960"/>
                </a:lnTo>
                <a:lnTo>
                  <a:pt x="102" y="987"/>
                </a:lnTo>
                <a:lnTo>
                  <a:pt x="171" y="1038"/>
                </a:lnTo>
                <a:lnTo>
                  <a:pt x="237" y="1065"/>
                </a:lnTo>
                <a:lnTo>
                  <a:pt x="321" y="1092"/>
                </a:lnTo>
                <a:lnTo>
                  <a:pt x="450" y="1104"/>
                </a:lnTo>
                <a:lnTo>
                  <a:pt x="555" y="1101"/>
                </a:lnTo>
                <a:lnTo>
                  <a:pt x="612" y="1074"/>
                </a:lnTo>
                <a:lnTo>
                  <a:pt x="714" y="1041"/>
                </a:lnTo>
                <a:lnTo>
                  <a:pt x="750" y="1014"/>
                </a:lnTo>
                <a:lnTo>
                  <a:pt x="819" y="936"/>
                </a:lnTo>
                <a:lnTo>
                  <a:pt x="891" y="891"/>
                </a:lnTo>
                <a:lnTo>
                  <a:pt x="960" y="840"/>
                </a:lnTo>
                <a:lnTo>
                  <a:pt x="993" y="786"/>
                </a:lnTo>
                <a:lnTo>
                  <a:pt x="993" y="735"/>
                </a:lnTo>
                <a:lnTo>
                  <a:pt x="993" y="696"/>
                </a:lnTo>
                <a:lnTo>
                  <a:pt x="951" y="651"/>
                </a:lnTo>
                <a:lnTo>
                  <a:pt x="927" y="627"/>
                </a:lnTo>
                <a:lnTo>
                  <a:pt x="918" y="576"/>
                </a:lnTo>
                <a:lnTo>
                  <a:pt x="924" y="531"/>
                </a:lnTo>
                <a:lnTo>
                  <a:pt x="951" y="504"/>
                </a:lnTo>
                <a:lnTo>
                  <a:pt x="951" y="468"/>
                </a:lnTo>
                <a:lnTo>
                  <a:pt x="951" y="420"/>
                </a:lnTo>
                <a:lnTo>
                  <a:pt x="933" y="405"/>
                </a:lnTo>
                <a:lnTo>
                  <a:pt x="894" y="402"/>
                </a:lnTo>
                <a:lnTo>
                  <a:pt x="879" y="372"/>
                </a:lnTo>
                <a:lnTo>
                  <a:pt x="897" y="324"/>
                </a:lnTo>
                <a:lnTo>
                  <a:pt x="882" y="267"/>
                </a:lnTo>
                <a:lnTo>
                  <a:pt x="870" y="243"/>
                </a:lnTo>
                <a:lnTo>
                  <a:pt x="855" y="189"/>
                </a:lnTo>
                <a:lnTo>
                  <a:pt x="849" y="147"/>
                </a:lnTo>
                <a:lnTo>
                  <a:pt x="828" y="96"/>
                </a:lnTo>
                <a:lnTo>
                  <a:pt x="810" y="96"/>
                </a:lnTo>
                <a:lnTo>
                  <a:pt x="792" y="105"/>
                </a:lnTo>
                <a:lnTo>
                  <a:pt x="768" y="111"/>
                </a:lnTo>
                <a:lnTo>
                  <a:pt x="702" y="93"/>
                </a:lnTo>
                <a:lnTo>
                  <a:pt x="669" y="87"/>
                </a:lnTo>
                <a:lnTo>
                  <a:pt x="639" y="66"/>
                </a:lnTo>
                <a:lnTo>
                  <a:pt x="606" y="60"/>
                </a:lnTo>
                <a:lnTo>
                  <a:pt x="573" y="45"/>
                </a:lnTo>
                <a:lnTo>
                  <a:pt x="522" y="12"/>
                </a:lnTo>
                <a:lnTo>
                  <a:pt x="483" y="15"/>
                </a:lnTo>
                <a:lnTo>
                  <a:pt x="480" y="33"/>
                </a:lnTo>
                <a:lnTo>
                  <a:pt x="444" y="12"/>
                </a:lnTo>
                <a:lnTo>
                  <a:pt x="414" y="9"/>
                </a:lnTo>
                <a:lnTo>
                  <a:pt x="369" y="0"/>
                </a:lnTo>
                <a:lnTo>
                  <a:pt x="312" y="9"/>
                </a:lnTo>
                <a:lnTo>
                  <a:pt x="264" y="6"/>
                </a:lnTo>
                <a:lnTo>
                  <a:pt x="234" y="42"/>
                </a:lnTo>
                <a:lnTo>
                  <a:pt x="195" y="105"/>
                </a:lnTo>
                <a:lnTo>
                  <a:pt x="171" y="126"/>
                </a:lnTo>
                <a:lnTo>
                  <a:pt x="153" y="165"/>
                </a:lnTo>
                <a:lnTo>
                  <a:pt x="150" y="201"/>
                </a:lnTo>
                <a:lnTo>
                  <a:pt x="120" y="219"/>
                </a:lnTo>
              </a:path>
            </a:pathLst>
          </a:custGeom>
          <a:solidFill>
            <a:srgbClr val="D1D1E1">
              <a:alpha val="56862"/>
            </a:srgbClr>
          </a:solidFill>
          <a:ln w="57150" cmpd="sng">
            <a:solidFill>
              <a:srgbClr val="99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Freeform 61"/>
          <p:cNvSpPr>
            <a:spLocks/>
          </p:cNvSpPr>
          <p:nvPr/>
        </p:nvSpPr>
        <p:spPr bwMode="auto">
          <a:xfrm>
            <a:off x="4501058" y="4324200"/>
            <a:ext cx="955676" cy="635000"/>
          </a:xfrm>
          <a:custGeom>
            <a:avLst/>
            <a:gdLst>
              <a:gd name="T0" fmla="*/ 23778666 w 3900"/>
              <a:gd name="T1" fmla="*/ 41772073 h 2592"/>
              <a:gd name="T2" fmla="*/ 82864874 w 3900"/>
              <a:gd name="T3" fmla="*/ 31689240 h 2592"/>
              <a:gd name="T4" fmla="*/ 109885965 w 3900"/>
              <a:gd name="T5" fmla="*/ 25927450 h 2592"/>
              <a:gd name="T6" fmla="*/ 111687289 w 3900"/>
              <a:gd name="T7" fmla="*/ 23766932 h 2592"/>
              <a:gd name="T8" fmla="*/ 128620652 w 3900"/>
              <a:gd name="T9" fmla="*/ 20526032 h 2592"/>
              <a:gd name="T10" fmla="*/ 143031982 w 3900"/>
              <a:gd name="T11" fmla="*/ 9362821 h 2592"/>
              <a:gd name="T12" fmla="*/ 162126854 w 3900"/>
              <a:gd name="T13" fmla="*/ 0 h 2592"/>
              <a:gd name="T14" fmla="*/ 186265728 w 3900"/>
              <a:gd name="T15" fmla="*/ 3961155 h 2592"/>
              <a:gd name="T16" fmla="*/ 192030407 w 3900"/>
              <a:gd name="T17" fmla="*/ 18725396 h 2592"/>
              <a:gd name="T18" fmla="*/ 202478383 w 3900"/>
              <a:gd name="T19" fmla="*/ 28088213 h 2592"/>
              <a:gd name="T20" fmla="*/ 208963494 w 3900"/>
              <a:gd name="T21" fmla="*/ 42132200 h 2592"/>
              <a:gd name="T22" fmla="*/ 215088389 w 3900"/>
              <a:gd name="T23" fmla="*/ 49694381 h 2592"/>
              <a:gd name="T24" fmla="*/ 226617257 w 3900"/>
              <a:gd name="T25" fmla="*/ 63738606 h 2592"/>
              <a:gd name="T26" fmla="*/ 234183260 w 3900"/>
              <a:gd name="T27" fmla="*/ 73101193 h 2592"/>
              <a:gd name="T28" fmla="*/ 228779042 w 3900"/>
              <a:gd name="T29" fmla="*/ 92546836 h 2592"/>
              <a:gd name="T30" fmla="*/ 226257041 w 3900"/>
              <a:gd name="T31" fmla="*/ 107311070 h 2592"/>
              <a:gd name="T32" fmla="*/ 228779042 w 3900"/>
              <a:gd name="T33" fmla="*/ 120635041 h 2592"/>
              <a:gd name="T34" fmla="*/ 220132391 w 3900"/>
              <a:gd name="T35" fmla="*/ 131078025 h 2592"/>
              <a:gd name="T36" fmla="*/ 206441492 w 3900"/>
              <a:gd name="T37" fmla="*/ 139720587 h 2592"/>
              <a:gd name="T38" fmla="*/ 197074164 w 3900"/>
              <a:gd name="T39" fmla="*/ 148723277 h 2592"/>
              <a:gd name="T40" fmla="*/ 176898400 w 3900"/>
              <a:gd name="T41" fmla="*/ 150883795 h 2592"/>
              <a:gd name="T42" fmla="*/ 165369532 w 3900"/>
              <a:gd name="T43" fmla="*/ 141881350 h 2592"/>
              <a:gd name="T44" fmla="*/ 150237525 w 3900"/>
              <a:gd name="T45" fmla="*/ 143681741 h 2592"/>
              <a:gd name="T46" fmla="*/ 134385331 w 3900"/>
              <a:gd name="T47" fmla="*/ 155205076 h 2592"/>
              <a:gd name="T48" fmla="*/ 114929967 w 3900"/>
              <a:gd name="T49" fmla="*/ 149443531 h 2592"/>
              <a:gd name="T50" fmla="*/ 96195312 w 3900"/>
              <a:gd name="T51" fmla="*/ 147642895 h 2592"/>
              <a:gd name="T52" fmla="*/ 76379763 w 3900"/>
              <a:gd name="T53" fmla="*/ 147642895 h 2592"/>
              <a:gd name="T54" fmla="*/ 60887525 w 3900"/>
              <a:gd name="T55" fmla="*/ 151243922 h 2592"/>
              <a:gd name="T56" fmla="*/ 43233761 w 3900"/>
              <a:gd name="T57" fmla="*/ 146202387 h 2592"/>
              <a:gd name="T58" fmla="*/ 36388435 w 3900"/>
              <a:gd name="T59" fmla="*/ 128557380 h 2592"/>
              <a:gd name="T60" fmla="*/ 23778666 w 3900"/>
              <a:gd name="T61" fmla="*/ 120635041 h 2592"/>
              <a:gd name="T62" fmla="*/ 2522002 w 3900"/>
              <a:gd name="T63" fmla="*/ 110192088 h 2592"/>
              <a:gd name="T64" fmla="*/ 0 w 3900"/>
              <a:gd name="T65" fmla="*/ 86785291 h 2592"/>
              <a:gd name="T66" fmla="*/ 10088009 w 3900"/>
              <a:gd name="T67" fmla="*/ 52575154 h 259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900"/>
              <a:gd name="T103" fmla="*/ 0 h 2592"/>
              <a:gd name="T104" fmla="*/ 3900 w 3900"/>
              <a:gd name="T105" fmla="*/ 2592 h 259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900" h="2592">
                <a:moveTo>
                  <a:pt x="210" y="744"/>
                </a:moveTo>
                <a:lnTo>
                  <a:pt x="396" y="696"/>
                </a:lnTo>
                <a:lnTo>
                  <a:pt x="648" y="678"/>
                </a:lnTo>
                <a:lnTo>
                  <a:pt x="1380" y="528"/>
                </a:lnTo>
                <a:lnTo>
                  <a:pt x="1584" y="510"/>
                </a:lnTo>
                <a:cubicBezTo>
                  <a:pt x="1666" y="484"/>
                  <a:pt x="1750" y="463"/>
                  <a:pt x="1830" y="432"/>
                </a:cubicBezTo>
                <a:cubicBezTo>
                  <a:pt x="1836" y="430"/>
                  <a:pt x="1832" y="419"/>
                  <a:pt x="1836" y="414"/>
                </a:cubicBezTo>
                <a:cubicBezTo>
                  <a:pt x="1842" y="406"/>
                  <a:pt x="1850" y="398"/>
                  <a:pt x="1860" y="396"/>
                </a:cubicBezTo>
                <a:cubicBezTo>
                  <a:pt x="1901" y="386"/>
                  <a:pt x="1986" y="378"/>
                  <a:pt x="1986" y="378"/>
                </a:cubicBezTo>
                <a:lnTo>
                  <a:pt x="2142" y="342"/>
                </a:lnTo>
                <a:lnTo>
                  <a:pt x="2268" y="222"/>
                </a:lnTo>
                <a:lnTo>
                  <a:pt x="2382" y="156"/>
                </a:lnTo>
                <a:lnTo>
                  <a:pt x="2580" y="72"/>
                </a:lnTo>
                <a:lnTo>
                  <a:pt x="2700" y="0"/>
                </a:lnTo>
                <a:lnTo>
                  <a:pt x="2922" y="36"/>
                </a:lnTo>
                <a:lnTo>
                  <a:pt x="3102" y="66"/>
                </a:lnTo>
                <a:lnTo>
                  <a:pt x="3144" y="138"/>
                </a:lnTo>
                <a:lnTo>
                  <a:pt x="3198" y="312"/>
                </a:lnTo>
                <a:lnTo>
                  <a:pt x="3264" y="432"/>
                </a:lnTo>
                <a:lnTo>
                  <a:pt x="3372" y="468"/>
                </a:lnTo>
                <a:lnTo>
                  <a:pt x="3438" y="588"/>
                </a:lnTo>
                <a:lnTo>
                  <a:pt x="3480" y="702"/>
                </a:lnTo>
                <a:lnTo>
                  <a:pt x="3552" y="762"/>
                </a:lnTo>
                <a:lnTo>
                  <a:pt x="3582" y="828"/>
                </a:lnTo>
                <a:lnTo>
                  <a:pt x="3588" y="942"/>
                </a:lnTo>
                <a:lnTo>
                  <a:pt x="3774" y="1062"/>
                </a:lnTo>
                <a:lnTo>
                  <a:pt x="3870" y="1116"/>
                </a:lnTo>
                <a:lnTo>
                  <a:pt x="3900" y="1218"/>
                </a:lnTo>
                <a:lnTo>
                  <a:pt x="3822" y="1386"/>
                </a:lnTo>
                <a:lnTo>
                  <a:pt x="3810" y="1542"/>
                </a:lnTo>
                <a:lnTo>
                  <a:pt x="3786" y="1638"/>
                </a:lnTo>
                <a:lnTo>
                  <a:pt x="3768" y="1788"/>
                </a:lnTo>
                <a:lnTo>
                  <a:pt x="3774" y="1878"/>
                </a:lnTo>
                <a:lnTo>
                  <a:pt x="3810" y="2010"/>
                </a:lnTo>
                <a:lnTo>
                  <a:pt x="3744" y="2136"/>
                </a:lnTo>
                <a:lnTo>
                  <a:pt x="3666" y="2184"/>
                </a:lnTo>
                <a:lnTo>
                  <a:pt x="3534" y="2202"/>
                </a:lnTo>
                <a:lnTo>
                  <a:pt x="3438" y="2328"/>
                </a:lnTo>
                <a:lnTo>
                  <a:pt x="3402" y="2418"/>
                </a:lnTo>
                <a:lnTo>
                  <a:pt x="3282" y="2478"/>
                </a:lnTo>
                <a:lnTo>
                  <a:pt x="3024" y="2502"/>
                </a:lnTo>
                <a:lnTo>
                  <a:pt x="2946" y="2514"/>
                </a:lnTo>
                <a:lnTo>
                  <a:pt x="2844" y="2442"/>
                </a:lnTo>
                <a:lnTo>
                  <a:pt x="2754" y="2364"/>
                </a:lnTo>
                <a:lnTo>
                  <a:pt x="2622" y="2334"/>
                </a:lnTo>
                <a:lnTo>
                  <a:pt x="2502" y="2394"/>
                </a:lnTo>
                <a:lnTo>
                  <a:pt x="2376" y="2496"/>
                </a:lnTo>
                <a:lnTo>
                  <a:pt x="2238" y="2586"/>
                </a:lnTo>
                <a:lnTo>
                  <a:pt x="2088" y="2592"/>
                </a:lnTo>
                <a:lnTo>
                  <a:pt x="1914" y="2490"/>
                </a:lnTo>
                <a:lnTo>
                  <a:pt x="1788" y="2460"/>
                </a:lnTo>
                <a:lnTo>
                  <a:pt x="1602" y="2460"/>
                </a:lnTo>
                <a:lnTo>
                  <a:pt x="1386" y="2448"/>
                </a:lnTo>
                <a:lnTo>
                  <a:pt x="1272" y="2460"/>
                </a:lnTo>
                <a:lnTo>
                  <a:pt x="1140" y="2484"/>
                </a:lnTo>
                <a:lnTo>
                  <a:pt x="1014" y="2520"/>
                </a:lnTo>
                <a:lnTo>
                  <a:pt x="810" y="2502"/>
                </a:lnTo>
                <a:lnTo>
                  <a:pt x="720" y="2436"/>
                </a:lnTo>
                <a:lnTo>
                  <a:pt x="654" y="2226"/>
                </a:lnTo>
                <a:lnTo>
                  <a:pt x="606" y="2142"/>
                </a:lnTo>
                <a:lnTo>
                  <a:pt x="522" y="2022"/>
                </a:lnTo>
                <a:lnTo>
                  <a:pt x="396" y="2010"/>
                </a:lnTo>
                <a:lnTo>
                  <a:pt x="270" y="1968"/>
                </a:lnTo>
                <a:lnTo>
                  <a:pt x="42" y="1836"/>
                </a:lnTo>
                <a:lnTo>
                  <a:pt x="30" y="1722"/>
                </a:lnTo>
                <a:lnTo>
                  <a:pt x="0" y="1446"/>
                </a:lnTo>
                <a:lnTo>
                  <a:pt x="102" y="1158"/>
                </a:lnTo>
                <a:lnTo>
                  <a:pt x="168" y="876"/>
                </a:lnTo>
                <a:lnTo>
                  <a:pt x="210" y="744"/>
                </a:lnTo>
                <a:close/>
              </a:path>
            </a:pathLst>
          </a:custGeom>
          <a:noFill/>
          <a:ln w="38100" cmpd="sng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4978895" y="2344590"/>
            <a:ext cx="600075" cy="115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ПРИОЗЕРСК</a:t>
            </a:r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3134219" y="3036739"/>
            <a:ext cx="423863" cy="96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ВЫБОРГ</a:t>
            </a:r>
          </a:p>
        </p:txBody>
      </p:sp>
      <p:sp>
        <p:nvSpPr>
          <p:cNvPr id="12" name="Rectangle 76"/>
          <p:cNvSpPr>
            <a:spLocks noChangeArrowheads="1"/>
          </p:cNvSpPr>
          <p:nvPr/>
        </p:nvSpPr>
        <p:spPr bwMode="auto">
          <a:xfrm>
            <a:off x="3031033" y="5643413"/>
            <a:ext cx="522287" cy="1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КИНГИСЕПП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2991344" y="6349852"/>
            <a:ext cx="439738" cy="80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СЛАНЦЫ</a:t>
            </a: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4710609" y="5273527"/>
            <a:ext cx="439737" cy="80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ГАТЧИНА</a:t>
            </a:r>
          </a:p>
        </p:txBody>
      </p:sp>
      <p:sp>
        <p:nvSpPr>
          <p:cNvPr id="15" name="Rectangle 79"/>
          <p:cNvSpPr>
            <a:spLocks noChangeArrowheads="1"/>
          </p:cNvSpPr>
          <p:nvPr/>
        </p:nvSpPr>
        <p:spPr bwMode="auto">
          <a:xfrm>
            <a:off x="4720132" y="6973738"/>
            <a:ext cx="277812" cy="100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ЛУГА</a:t>
            </a:r>
          </a:p>
        </p:txBody>
      </p:sp>
      <p:sp>
        <p:nvSpPr>
          <p:cNvPr id="16" name="Rectangle 80"/>
          <p:cNvSpPr>
            <a:spLocks noChangeArrowheads="1"/>
          </p:cNvSpPr>
          <p:nvPr/>
        </p:nvSpPr>
        <p:spPr bwMode="auto">
          <a:xfrm>
            <a:off x="5610720" y="5406875"/>
            <a:ext cx="311150" cy="95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ТОСНО</a:t>
            </a:r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6869607" y="5564040"/>
            <a:ext cx="381000" cy="9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КИРИШИ</a:t>
            </a:r>
          </a:p>
        </p:txBody>
      </p:sp>
      <p:sp>
        <p:nvSpPr>
          <p:cNvPr id="18" name="Rectangle 82"/>
          <p:cNvSpPr>
            <a:spLocks noChangeArrowheads="1"/>
          </p:cNvSpPr>
          <p:nvPr/>
        </p:nvSpPr>
        <p:spPr bwMode="auto">
          <a:xfrm>
            <a:off x="6987083" y="4773465"/>
            <a:ext cx="382587" cy="90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ВОЛХОВ</a:t>
            </a:r>
          </a:p>
        </p:txBody>
      </p:sp>
      <p:sp>
        <p:nvSpPr>
          <p:cNvPr id="19" name="Rectangle 83"/>
          <p:cNvSpPr>
            <a:spLocks noChangeArrowheads="1"/>
          </p:cNvSpPr>
          <p:nvPr/>
        </p:nvSpPr>
        <p:spPr bwMode="auto">
          <a:xfrm>
            <a:off x="8406308" y="5178275"/>
            <a:ext cx="382587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ТИХВИН</a:t>
            </a:r>
          </a:p>
        </p:txBody>
      </p:sp>
      <p:sp>
        <p:nvSpPr>
          <p:cNvPr id="20" name="Rectangle 84"/>
          <p:cNvSpPr>
            <a:spLocks noChangeArrowheads="1"/>
          </p:cNvSpPr>
          <p:nvPr/>
        </p:nvSpPr>
        <p:spPr bwMode="auto">
          <a:xfrm>
            <a:off x="8068170" y="3111352"/>
            <a:ext cx="706438" cy="10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ЛОДЕЙНОЕ ПОЛЕ</a:t>
            </a:r>
          </a:p>
        </p:txBody>
      </p: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2870695" y="2389038"/>
            <a:ext cx="5621338" cy="4735512"/>
            <a:chOff x="218" y="819"/>
            <a:chExt cx="3541" cy="2983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661" y="2795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auto">
            <a:xfrm>
              <a:off x="2904" y="2244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Oval 64"/>
            <p:cNvSpPr>
              <a:spLocks noChangeArrowheads="1"/>
            </p:cNvSpPr>
            <p:nvPr/>
          </p:nvSpPr>
          <p:spPr bwMode="auto">
            <a:xfrm>
              <a:off x="3692" y="1195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auto">
            <a:xfrm>
              <a:off x="1315" y="3735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auto">
            <a:xfrm>
              <a:off x="1503" y="2698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Oval 67"/>
            <p:cNvSpPr>
              <a:spLocks noChangeArrowheads="1"/>
            </p:cNvSpPr>
            <p:nvPr/>
          </p:nvSpPr>
          <p:spPr bwMode="auto">
            <a:xfrm>
              <a:off x="660" y="2905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Oval 68"/>
            <p:cNvSpPr>
              <a:spLocks noChangeArrowheads="1"/>
            </p:cNvSpPr>
            <p:nvPr/>
          </p:nvSpPr>
          <p:spPr bwMode="auto">
            <a:xfrm>
              <a:off x="666" y="1262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auto">
            <a:xfrm>
              <a:off x="1497" y="819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auto">
            <a:xfrm>
              <a:off x="1933" y="2656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auto">
            <a:xfrm>
              <a:off x="3619" y="2596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auto">
            <a:xfrm>
              <a:off x="218" y="3256"/>
              <a:ext cx="67" cy="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3" name="Rectangle 92"/>
          <p:cNvSpPr>
            <a:spLocks noChangeArrowheads="1"/>
          </p:cNvSpPr>
          <p:nvPr/>
        </p:nvSpPr>
        <p:spPr bwMode="auto">
          <a:xfrm>
            <a:off x="3094533" y="3193900"/>
            <a:ext cx="425450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ВЫСОЦК</a:t>
            </a:r>
          </a:p>
        </p:txBody>
      </p:sp>
      <p:pic>
        <p:nvPicPr>
          <p:cNvPr id="34" name="Picture 8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2790" y="3100238"/>
            <a:ext cx="1555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9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3741" y="3224063"/>
            <a:ext cx="1555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9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4216" y="3776513"/>
            <a:ext cx="1555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94"/>
          <p:cNvSpPr>
            <a:spLocks noChangeArrowheads="1"/>
          </p:cNvSpPr>
          <p:nvPr/>
        </p:nvSpPr>
        <p:spPr bwMode="auto">
          <a:xfrm>
            <a:off x="3218357" y="3689200"/>
            <a:ext cx="487362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ПРИМОРСК</a:t>
            </a:r>
          </a:p>
        </p:txBody>
      </p:sp>
      <p:pic>
        <p:nvPicPr>
          <p:cNvPr id="39" name="Picture 9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8690" y="4700438"/>
            <a:ext cx="1555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9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0041" y="5076675"/>
            <a:ext cx="15398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97"/>
          <p:cNvSpPr>
            <a:spLocks noChangeArrowheads="1"/>
          </p:cNvSpPr>
          <p:nvPr/>
        </p:nvSpPr>
        <p:spPr bwMode="auto">
          <a:xfrm>
            <a:off x="2908794" y="4979840"/>
            <a:ext cx="487364" cy="96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/>
              <a:t>УСТЬ-ЛУГА</a:t>
            </a: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4542333" y="4589314"/>
            <a:ext cx="854075" cy="96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 anchorCtr="1"/>
          <a:lstStyle/>
          <a:p>
            <a:pPr algn="ctr"/>
            <a:r>
              <a:rPr lang="ru-RU" sz="600" b="1">
                <a:solidFill>
                  <a:srgbClr val="CC0000"/>
                </a:solidFill>
              </a:rPr>
              <a:t>САНКТ-ПЕТЕРБУРГ</a:t>
            </a:r>
          </a:p>
        </p:txBody>
      </p:sp>
      <p:pic>
        <p:nvPicPr>
          <p:cNvPr id="43" name="Picture 9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1953" y="4595663"/>
            <a:ext cx="1555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Прямоугольник 1"/>
          <p:cNvSpPr>
            <a:spLocks noChangeArrowheads="1"/>
          </p:cNvSpPr>
          <p:nvPr/>
        </p:nvSpPr>
        <p:spPr bwMode="auto">
          <a:xfrm>
            <a:off x="7977190" y="2550392"/>
            <a:ext cx="801687" cy="4275138"/>
          </a:xfrm>
          <a:prstGeom prst="rect">
            <a:avLst/>
          </a:prstGeom>
          <a:solidFill>
            <a:srgbClr val="FFF5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sz="1400" b="1">
              <a:solidFill>
                <a:srgbClr val="3F3F5F"/>
              </a:solidFill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537647" y="2207364"/>
            <a:ext cx="3057525" cy="849313"/>
          </a:xfrm>
          <a:prstGeom prst="rect">
            <a:avLst/>
          </a:prstGeom>
          <a:solidFill>
            <a:srgbClr val="FFF5CD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ru-RU"/>
            </a:defPPr>
          </a:lstStyle>
          <a:p>
            <a:pPr algn="ctr">
              <a:defRPr/>
            </a:pPr>
            <a:r>
              <a:rPr lang="ru-RU" sz="1400" b="1" dirty="0">
                <a:solidFill>
                  <a:srgbClr val="3F3F5F"/>
                </a:solidFill>
              </a:rPr>
              <a:t>Границы </a:t>
            </a:r>
          </a:p>
          <a:p>
            <a:pPr algn="ctr">
              <a:defRPr/>
            </a:pPr>
            <a:r>
              <a:rPr lang="ru-RU" sz="1400" b="1" dirty="0">
                <a:solidFill>
                  <a:srgbClr val="3F3F5F"/>
                </a:solidFill>
              </a:rPr>
              <a:t>Санкт-Петербургского </a:t>
            </a:r>
          </a:p>
          <a:p>
            <a:pPr algn="ctr">
              <a:defRPr/>
            </a:pPr>
            <a:r>
              <a:rPr lang="ru-RU" sz="1400" b="1" dirty="0">
                <a:solidFill>
                  <a:srgbClr val="3F3F5F"/>
                </a:solidFill>
              </a:rPr>
              <a:t>транспортного узла</a:t>
            </a:r>
          </a:p>
        </p:txBody>
      </p:sp>
      <p:sp>
        <p:nvSpPr>
          <p:cNvPr id="46" name="Rectangle 13"/>
          <p:cNvSpPr/>
          <p:nvPr/>
        </p:nvSpPr>
        <p:spPr>
          <a:xfrm>
            <a:off x="6586859" y="3263052"/>
            <a:ext cx="2957513" cy="954087"/>
          </a:xfrm>
          <a:prstGeom prst="rect">
            <a:avLst/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rgbClr val="AEAEC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925" algn="ctr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>
                <a:solidFill>
                  <a:srgbClr val="733D59"/>
                </a:solidFill>
              </a:rPr>
              <a:t>ЗОНА ПРОЕКТИРОВАНИЯ МЕРОПРИЯТИЙ  </a:t>
            </a:r>
          </a:p>
          <a:p>
            <a:pPr marL="34925" algn="ctr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>
                <a:solidFill>
                  <a:srgbClr val="3F3F5F"/>
                </a:solidFill>
              </a:rPr>
              <a:t>граница магистральной автомобильной дороги А-120</a:t>
            </a:r>
          </a:p>
        </p:txBody>
      </p:sp>
      <p:sp>
        <p:nvSpPr>
          <p:cNvPr id="47" name="Rectangle 13"/>
          <p:cNvSpPr/>
          <p:nvPr/>
        </p:nvSpPr>
        <p:spPr>
          <a:xfrm>
            <a:off x="6574968" y="4335315"/>
            <a:ext cx="2965450" cy="876300"/>
          </a:xfrm>
          <a:prstGeom prst="rect">
            <a:avLst/>
          </a:prstGeom>
          <a:solidFill>
            <a:schemeClr val="bg1"/>
          </a:solidFill>
          <a:ln>
            <a:solidFill>
              <a:srgbClr val="AEAEC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925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>
                <a:solidFill>
                  <a:srgbClr val="733D59"/>
                </a:solidFill>
              </a:rPr>
              <a:t>в части Ж/Д транспорта – </a:t>
            </a:r>
          </a:p>
          <a:p>
            <a:pPr marL="34925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>
                <a:solidFill>
                  <a:srgbClr val="3F3F5F"/>
                </a:solidFill>
              </a:rPr>
              <a:t>в административных границах Санкт-Петербурга </a:t>
            </a:r>
            <a:r>
              <a:rPr lang="ru-RU" sz="1200" b="1" dirty="0" smtClean="0">
                <a:solidFill>
                  <a:srgbClr val="3F3F5F"/>
                </a:solidFill>
              </a:rPr>
              <a:t>и Ленинградской области</a:t>
            </a:r>
            <a:endParaRPr lang="ru-RU" sz="1200" b="1" dirty="0">
              <a:solidFill>
                <a:srgbClr val="3F3F5F"/>
              </a:solidFill>
            </a:endParaRPr>
          </a:p>
        </p:txBody>
      </p:sp>
      <p:sp>
        <p:nvSpPr>
          <p:cNvPr id="48" name="Rectangle 13"/>
          <p:cNvSpPr/>
          <p:nvPr/>
        </p:nvSpPr>
        <p:spPr>
          <a:xfrm>
            <a:off x="6583683" y="5276002"/>
            <a:ext cx="2965450" cy="923925"/>
          </a:xfrm>
          <a:prstGeom prst="rect">
            <a:avLst/>
          </a:prstGeom>
          <a:solidFill>
            <a:schemeClr val="bg1"/>
          </a:solidFill>
          <a:ln>
            <a:solidFill>
              <a:srgbClr val="AEAEC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925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>
                <a:solidFill>
                  <a:srgbClr val="733D59"/>
                </a:solidFill>
              </a:rPr>
              <a:t>в части морского транспорта – </a:t>
            </a:r>
          </a:p>
          <a:p>
            <a:pPr marL="34925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>
                <a:solidFill>
                  <a:srgbClr val="3F3F5F"/>
                </a:solidFill>
              </a:rPr>
              <a:t>Большой порт </a:t>
            </a:r>
            <a:r>
              <a:rPr lang="ru-RU" sz="1200" b="1" dirty="0" smtClean="0">
                <a:solidFill>
                  <a:srgbClr val="3F3F5F"/>
                </a:solidFill>
              </a:rPr>
              <a:t>Санкт-Петербург, </a:t>
            </a:r>
            <a:r>
              <a:rPr lang="ru-RU" sz="1200" b="1" dirty="0">
                <a:solidFill>
                  <a:srgbClr val="3F3F5F"/>
                </a:solidFill>
              </a:rPr>
              <a:t>Морские порты Выборг, Высоцк, Приморск и Усть-Луга</a:t>
            </a:r>
          </a:p>
        </p:txBody>
      </p:sp>
      <p:cxnSp>
        <p:nvCxnSpPr>
          <p:cNvPr id="49" name="Прямая со стрелкой 76"/>
          <p:cNvCxnSpPr>
            <a:cxnSpLocks noChangeShapeType="1"/>
            <a:stCxn id="46" idx="1"/>
          </p:cNvCxnSpPr>
          <p:nvPr/>
        </p:nvCxnSpPr>
        <p:spPr bwMode="auto">
          <a:xfrm flipH="1">
            <a:off x="5744665" y="3740096"/>
            <a:ext cx="842194" cy="500656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ectangle 13"/>
          <p:cNvSpPr/>
          <p:nvPr/>
        </p:nvSpPr>
        <p:spPr>
          <a:xfrm>
            <a:off x="6582905" y="6339408"/>
            <a:ext cx="2957513" cy="537567"/>
          </a:xfrm>
          <a:prstGeom prst="rect">
            <a:avLst/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rgbClr val="AEAEC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925" algn="ctr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ru-RU" sz="1200" b="1" dirty="0" smtClean="0">
                <a:solidFill>
                  <a:srgbClr val="733D59"/>
                </a:solidFill>
              </a:rPr>
              <a:t>КОЛИЧЕСТВО ПРОЖИВАЮЩИХ </a:t>
            </a:r>
            <a:endParaRPr lang="en-US" sz="1200" b="1" dirty="0" smtClean="0">
              <a:solidFill>
                <a:srgbClr val="733D59"/>
              </a:solidFill>
            </a:endParaRPr>
          </a:p>
          <a:p>
            <a:pPr marL="34925" algn="ctr" defTabSz="590550" eaLnBrk="0" hangingPunct="0">
              <a:spcBef>
                <a:spcPts val="600"/>
              </a:spcBef>
              <a:buClr>
                <a:srgbClr val="3F3F5F"/>
              </a:buClr>
              <a:defRPr/>
            </a:pPr>
            <a:r>
              <a:rPr lang="en-US" sz="1200" b="1" dirty="0" smtClean="0">
                <a:solidFill>
                  <a:srgbClr val="733D59"/>
                </a:solidFill>
              </a:rPr>
              <a:t>~</a:t>
            </a:r>
            <a:r>
              <a:rPr lang="ru-RU" sz="1200" b="1" dirty="0" smtClean="0">
                <a:solidFill>
                  <a:srgbClr val="733D59"/>
                </a:solidFill>
              </a:rPr>
              <a:t> 6 </a:t>
            </a:r>
            <a:r>
              <a:rPr lang="en-US" sz="1200" b="1" dirty="0" smtClean="0">
                <a:solidFill>
                  <a:srgbClr val="733D59"/>
                </a:solidFill>
              </a:rPr>
              <a:t>300</a:t>
            </a:r>
            <a:r>
              <a:rPr lang="ru-RU" sz="1200" b="1" dirty="0" smtClean="0">
                <a:solidFill>
                  <a:srgbClr val="733D59"/>
                </a:solidFill>
              </a:rPr>
              <a:t> тыс. чел.</a:t>
            </a:r>
            <a:endParaRPr lang="ru-RU" sz="1200" b="1" dirty="0">
              <a:solidFill>
                <a:srgbClr val="733D5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8148" y="2268463"/>
            <a:ext cx="231422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Создание </a:t>
            </a:r>
          </a:p>
          <a:p>
            <a:r>
              <a:rPr lang="ru-RU" dirty="0" smtClean="0"/>
              <a:t>организационной </a:t>
            </a:r>
          </a:p>
          <a:p>
            <a:r>
              <a:rPr lang="ru-RU" dirty="0" smtClean="0"/>
              <a:t>Структуры.</a:t>
            </a:r>
          </a:p>
          <a:p>
            <a:endParaRPr lang="ru-RU" dirty="0"/>
          </a:p>
          <a:p>
            <a:r>
              <a:rPr lang="ru-RU" dirty="0" smtClean="0"/>
              <a:t>2. Механизм </a:t>
            </a:r>
          </a:p>
          <a:p>
            <a:r>
              <a:rPr lang="ru-RU" dirty="0" smtClean="0"/>
              <a:t>взаимодействия </a:t>
            </a:r>
          </a:p>
          <a:p>
            <a:r>
              <a:rPr lang="ru-RU" dirty="0" smtClean="0"/>
              <a:t>ИОГВ </a:t>
            </a:r>
          </a:p>
          <a:p>
            <a:r>
              <a:rPr lang="ru-RU" dirty="0" smtClean="0"/>
              <a:t>Субъектов РФ и </a:t>
            </a:r>
          </a:p>
          <a:p>
            <a:r>
              <a:rPr lang="ru-RU" dirty="0" smtClean="0"/>
              <a:t>федерального </a:t>
            </a:r>
          </a:p>
          <a:p>
            <a:r>
              <a:rPr lang="ru-RU" dirty="0" smtClean="0"/>
              <a:t>Уровня</a:t>
            </a:r>
          </a:p>
          <a:p>
            <a:endParaRPr lang="ru-RU" dirty="0"/>
          </a:p>
          <a:p>
            <a:r>
              <a:rPr lang="ru-RU" dirty="0" smtClean="0"/>
              <a:t>3. Контроль </a:t>
            </a:r>
          </a:p>
          <a:p>
            <a:r>
              <a:rPr lang="ru-RU" dirty="0" smtClean="0"/>
              <a:t>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0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148" y="1116335"/>
            <a:ext cx="8928992" cy="648071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Основные индикаторы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1" y="6444927"/>
            <a:ext cx="30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В млн. руб. в ценах 2011 г.</a:t>
            </a:r>
            <a:endParaRPr lang="ru-RU" sz="1800" dirty="0"/>
          </a:p>
        </p:txBody>
      </p:sp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72006" y="7158050"/>
            <a:ext cx="1579477" cy="22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85" tIns="47893" rIns="95785" bIns="47893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lang="en-US" sz="800">
                <a:solidFill>
                  <a:srgbClr val="E1E1FF"/>
                </a:solidFill>
              </a:rPr>
              <a:t>www.mcd-pkf.cm</a:t>
            </a:r>
            <a:endParaRPr lang="ru-RU" sz="800">
              <a:solidFill>
                <a:srgbClr val="E1E1FF"/>
              </a:solidFill>
            </a:endParaRPr>
          </a:p>
        </p:txBody>
      </p:sp>
      <p:graphicFrame>
        <p:nvGraphicFramePr>
          <p:cNvPr id="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66626"/>
              </p:ext>
            </p:extLst>
          </p:nvPr>
        </p:nvGraphicFramePr>
        <p:xfrm>
          <a:off x="231496" y="1789488"/>
          <a:ext cx="10221143" cy="1137731"/>
        </p:xfrm>
        <a:graphic>
          <a:graphicData uri="http://schemas.openxmlformats.org/drawingml/2006/table">
            <a:tbl>
              <a:tblPr/>
              <a:tblGrid>
                <a:gridCol w="7020048"/>
                <a:gridCol w="1112545"/>
                <a:gridCol w="618642"/>
                <a:gridCol w="696184"/>
                <a:gridCol w="773724"/>
              </a:tblGrid>
              <a:tr h="213325">
                <a:tc>
                  <a:txBody>
                    <a:bodyPr/>
                    <a:lstStyle/>
                    <a:p>
                      <a:pPr marL="0" marR="0" lvl="0" indent="449263" algn="ctr" defTabSz="1012825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Наименование индикатора/показателя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Ед. измерения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5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2015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5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2020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5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E1"/>
                    </a:solidFill>
                  </a:tcPr>
                </a:tc>
              </a:tr>
              <a:tr h="462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Средняя скорость сообщения личным автомобильным транспортом между центральными районами Санкт-Петербурга и периферийными зонами</a:t>
                      </a:r>
                    </a:p>
                  </a:txBody>
                  <a:tcPr marL="19262" marR="19262" marT="0" marB="0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км/ч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20,90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21,61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25,83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2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Средняя  скорость движения городским общественным пассажирским транспортом между центральными районами Санкт-Петербурга и периферийными зонами</a:t>
                      </a:r>
                    </a:p>
                  </a:txBody>
                  <a:tcPr marL="19262" marR="19262" marT="0" marB="0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км/ч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36,0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38,0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39,0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11"/>
          <p:cNvSpPr>
            <a:spLocks noChangeArrowheads="1"/>
          </p:cNvSpPr>
          <p:nvPr/>
        </p:nvSpPr>
        <p:spPr bwMode="auto">
          <a:xfrm>
            <a:off x="238696" y="1284151"/>
            <a:ext cx="10213496" cy="480563"/>
          </a:xfrm>
          <a:prstGeom prst="rect">
            <a:avLst/>
          </a:prstGeom>
          <a:solidFill>
            <a:srgbClr val="FFF5CD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/>
          <a:p>
            <a:pPr>
              <a:lnSpc>
                <a:spcPct val="120000"/>
              </a:lnSpc>
              <a:defRPr/>
            </a:pPr>
            <a:r>
              <a:rPr lang="ru-RU" sz="1400" b="1" dirty="0" smtClean="0">
                <a:solidFill>
                  <a:srgbClr val="3F3F5F"/>
                </a:solidFill>
              </a:rPr>
              <a:t>Увеличить скорость транспортного сообщения между центральными районами Санкт-Петербурга и новыми зонами развития городской агломерации</a:t>
            </a:r>
            <a:endParaRPr lang="ru-RU" sz="1400" b="1" dirty="0">
              <a:solidFill>
                <a:srgbClr val="3F3F5F"/>
              </a:solidFill>
            </a:endParaRPr>
          </a:p>
        </p:txBody>
      </p:sp>
      <p:sp>
        <p:nvSpPr>
          <p:cNvPr id="10" name="Прямоугольник 13"/>
          <p:cNvSpPr>
            <a:spLocks noChangeArrowheads="1"/>
          </p:cNvSpPr>
          <p:nvPr/>
        </p:nvSpPr>
        <p:spPr bwMode="auto">
          <a:xfrm>
            <a:off x="238696" y="2946823"/>
            <a:ext cx="10213496" cy="331710"/>
          </a:xfrm>
          <a:prstGeom prst="rect">
            <a:avLst/>
          </a:prstGeom>
          <a:solidFill>
            <a:srgbClr val="FFF5CD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/>
          <a:p>
            <a:pPr>
              <a:lnSpc>
                <a:spcPct val="120000"/>
              </a:lnSpc>
              <a:defRPr/>
            </a:pPr>
            <a:r>
              <a:rPr lang="ru-RU" sz="1400" b="1" dirty="0" smtClean="0">
                <a:solidFill>
                  <a:srgbClr val="3F3F5F"/>
                </a:solidFill>
              </a:rPr>
              <a:t>Повысить качество услуг общественного транспорта</a:t>
            </a:r>
            <a:endParaRPr lang="ru-RU" sz="1400" b="1" dirty="0">
              <a:solidFill>
                <a:srgbClr val="3F3F5F"/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33866"/>
              </p:ext>
            </p:extLst>
          </p:nvPr>
        </p:nvGraphicFramePr>
        <p:xfrm>
          <a:off x="238695" y="3314643"/>
          <a:ext cx="10213496" cy="1371308"/>
        </p:xfrm>
        <a:graphic>
          <a:graphicData uri="http://schemas.openxmlformats.org/drawingml/2006/table">
            <a:tbl>
              <a:tblPr/>
              <a:tblGrid>
                <a:gridCol w="6988803"/>
                <a:gridCol w="1087259"/>
                <a:gridCol w="677641"/>
                <a:gridCol w="691126"/>
                <a:gridCol w="768667"/>
              </a:tblGrid>
              <a:tr h="268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Среднее время пассажира в пути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час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1,09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1,03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Доля перевозок пассажиров общественным транспортом в общем объеме городских пассажирских перевозок в границах Санкт-Петербурга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75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9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Доля населения, проживающего в пешеходной доступности остановочных пунктов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74,6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89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6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Количество </a:t>
                      </a:r>
                      <a:r>
                        <a:rPr kumimoji="0" lang="ru-RU" sz="13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машиномест</a:t>
                      </a: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 на перехватывающих парковках для легкового автотранспорта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единиц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1298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7500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8200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Прямоугольник 16"/>
          <p:cNvSpPr>
            <a:spLocks noChangeArrowheads="1"/>
          </p:cNvSpPr>
          <p:nvPr/>
        </p:nvSpPr>
        <p:spPr bwMode="auto">
          <a:xfrm>
            <a:off x="238696" y="4722491"/>
            <a:ext cx="10213496" cy="454911"/>
          </a:xfrm>
          <a:prstGeom prst="rect">
            <a:avLst/>
          </a:prstGeom>
          <a:solidFill>
            <a:srgbClr val="FFF5CD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/>
          <a:p>
            <a:pPr>
              <a:lnSpc>
                <a:spcPct val="120000"/>
              </a:lnSpc>
              <a:defRPr/>
            </a:pPr>
            <a:r>
              <a:rPr lang="ru-RU" sz="1400" b="1" dirty="0" smtClean="0">
                <a:solidFill>
                  <a:srgbClr val="3F3F5F"/>
                </a:solidFill>
              </a:rPr>
              <a:t>Обеспечить обслуживание транзитных грузопотоков без ущерба для транспортной инфраструктуры городской агломерации</a:t>
            </a:r>
            <a:endParaRPr lang="ru-RU" sz="1400" b="1" dirty="0">
              <a:solidFill>
                <a:srgbClr val="3F3F5F"/>
              </a:solidFill>
            </a:endParaRPr>
          </a:p>
        </p:txBody>
      </p:sp>
      <p:graphicFrame>
        <p:nvGraphicFramePr>
          <p:cNvPr id="13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98051"/>
              </p:ext>
            </p:extLst>
          </p:nvPr>
        </p:nvGraphicFramePr>
        <p:xfrm>
          <a:off x="238695" y="5207274"/>
          <a:ext cx="10213496" cy="401916"/>
        </p:xfrm>
        <a:graphic>
          <a:graphicData uri="http://schemas.openxmlformats.org/drawingml/2006/table">
            <a:tbl>
              <a:tblPr/>
              <a:tblGrid>
                <a:gridCol w="6988803"/>
                <a:gridCol w="1087259"/>
                <a:gridCol w="677641"/>
                <a:gridCol w="691126"/>
                <a:gridCol w="768667"/>
              </a:tblGrid>
              <a:tr h="401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Доля железнодорожных внешнеэкономических перевозок через </a:t>
                      </a:r>
                      <a:r>
                        <a:rPr kumimoji="0" lang="ru-RU" sz="13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СПбТУ</a:t>
                      </a: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, проходящих через районы плотной городской застройки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42234" y="5672367"/>
            <a:ext cx="10213496" cy="354222"/>
          </a:xfrm>
          <a:prstGeom prst="rect">
            <a:avLst/>
          </a:prstGeom>
          <a:solidFill>
            <a:srgbClr val="FFF5CD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/>
          <a:p>
            <a:pPr>
              <a:lnSpc>
                <a:spcPct val="120000"/>
              </a:lnSpc>
              <a:defRPr/>
            </a:pPr>
            <a:r>
              <a:rPr lang="ru-RU" sz="1400" b="1" dirty="0" smtClean="0">
                <a:solidFill>
                  <a:srgbClr val="3F3F5F"/>
                </a:solidFill>
              </a:rPr>
              <a:t>Повысить уровень безопасности на транспорте</a:t>
            </a:r>
          </a:p>
        </p:txBody>
      </p:sp>
      <p:graphicFrame>
        <p:nvGraphicFramePr>
          <p:cNvPr id="1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95508"/>
              </p:ext>
            </p:extLst>
          </p:nvPr>
        </p:nvGraphicFramePr>
        <p:xfrm>
          <a:off x="242233" y="6050819"/>
          <a:ext cx="10213496" cy="293894"/>
        </p:xfrm>
        <a:graphic>
          <a:graphicData uri="http://schemas.openxmlformats.org/drawingml/2006/table">
            <a:tbl>
              <a:tblPr/>
              <a:tblGrid>
                <a:gridCol w="6988803"/>
                <a:gridCol w="1087259"/>
                <a:gridCol w="677641"/>
                <a:gridCol w="691126"/>
                <a:gridCol w="768667"/>
              </a:tblGrid>
              <a:tr h="29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Количество ДТП на 10 тыс. зарегистрированных транспортных средств</a:t>
                      </a: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единиц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42,7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Прямоугольник 16"/>
          <p:cNvSpPr>
            <a:spLocks noChangeArrowheads="1"/>
          </p:cNvSpPr>
          <p:nvPr/>
        </p:nvSpPr>
        <p:spPr bwMode="auto">
          <a:xfrm>
            <a:off x="245772" y="6414982"/>
            <a:ext cx="10213496" cy="309224"/>
          </a:xfrm>
          <a:prstGeom prst="rect">
            <a:avLst/>
          </a:prstGeom>
          <a:solidFill>
            <a:srgbClr val="FFF5CD"/>
          </a:soli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rIns="72000" anchor="ctr"/>
          <a:lstStyle/>
          <a:p>
            <a:pPr>
              <a:lnSpc>
                <a:spcPct val="120000"/>
              </a:lnSpc>
              <a:defRPr/>
            </a:pPr>
            <a:r>
              <a:rPr lang="ru-RU" sz="1400" b="1" dirty="0" smtClean="0">
                <a:solidFill>
                  <a:srgbClr val="3F3F5F"/>
                </a:solidFill>
              </a:rPr>
              <a:t>Улучшить транспортные связи региона с другими регионами РФ и странами мира</a:t>
            </a:r>
          </a:p>
        </p:txBody>
      </p:sp>
      <p:graphicFrame>
        <p:nvGraphicFramePr>
          <p:cNvPr id="1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6679"/>
              </p:ext>
            </p:extLst>
          </p:nvPr>
        </p:nvGraphicFramePr>
        <p:xfrm>
          <a:off x="245771" y="6756135"/>
          <a:ext cx="10213496" cy="401916"/>
        </p:xfrm>
        <a:graphic>
          <a:graphicData uri="http://schemas.openxmlformats.org/drawingml/2006/table">
            <a:tbl>
              <a:tblPr/>
              <a:tblGrid>
                <a:gridCol w="6988803"/>
                <a:gridCol w="1087259"/>
                <a:gridCol w="677641"/>
                <a:gridCol w="691126"/>
                <a:gridCol w="768667"/>
              </a:tblGrid>
              <a:tr h="401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Отношение объемов пассажирских перевозок в дальнем сообщении в/из </a:t>
                      </a:r>
                      <a:r>
                        <a:rPr kumimoji="0" lang="ru-RU" sz="13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СПбТУ</a:t>
                      </a: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 к численности населения в границах </a:t>
                      </a:r>
                      <a:r>
                        <a:rPr kumimoji="0" lang="ru-RU" sz="13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СПбТУ</a:t>
                      </a:r>
                      <a:r>
                        <a:rPr kumimoji="0" lang="en-US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кол</a:t>
                      </a:r>
                      <a:r>
                        <a:rPr kumimoji="0" lang="en-US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во перевезенных пасс</a:t>
                      </a:r>
                      <a:r>
                        <a:rPr kumimoji="0" lang="en-US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3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ов</a:t>
                      </a:r>
                      <a:r>
                        <a:rPr kumimoji="0" lang="ru-RU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 на жителя</a:t>
                      </a:r>
                      <a:r>
                        <a:rPr kumimoji="0" lang="en-US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0" lang="ru-RU" sz="13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F3F5F"/>
                        </a:solidFill>
                        <a:effectLst/>
                        <a:latin typeface="Arial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9262" marR="19262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единиц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2,8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3,33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3F5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4,94</a:t>
                      </a: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Заголовок 1"/>
          <p:cNvSpPr txBox="1">
            <a:spLocks/>
          </p:cNvSpPr>
          <p:nvPr/>
        </p:nvSpPr>
        <p:spPr>
          <a:xfrm>
            <a:off x="7722964" y="396255"/>
            <a:ext cx="4032448" cy="648071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Индикаторы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10" name="Rectangle 37"/>
          <p:cNvSpPr/>
          <p:nvPr/>
        </p:nvSpPr>
        <p:spPr bwMode="auto">
          <a:xfrm>
            <a:off x="7882964" y="2600800"/>
            <a:ext cx="216000" cy="252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9228" y="2529362"/>
            <a:ext cx="198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Эффект от увеличения доходов населения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37"/>
          <p:cNvSpPr/>
          <p:nvPr/>
        </p:nvSpPr>
        <p:spPr bwMode="auto">
          <a:xfrm>
            <a:off x="7882964" y="3180361"/>
            <a:ext cx="216000" cy="252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9198" y="3101996"/>
            <a:ext cx="198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Эффект от сокращения затрат времени в пути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37"/>
          <p:cNvSpPr/>
          <p:nvPr/>
        </p:nvSpPr>
        <p:spPr bwMode="auto">
          <a:xfrm>
            <a:off x="7882964" y="3953040"/>
            <a:ext cx="216000" cy="252000"/>
          </a:xfrm>
          <a:prstGeom prst="rect">
            <a:avLst/>
          </a:prstGeom>
          <a:solidFill>
            <a:srgbClr val="5F0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5" name="Rectangle 37"/>
          <p:cNvSpPr/>
          <p:nvPr/>
        </p:nvSpPr>
        <p:spPr bwMode="auto">
          <a:xfrm>
            <a:off x="7882964" y="4814249"/>
            <a:ext cx="216000" cy="25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3600"/>
            <a:endParaRPr lang="ru-RU" sz="140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8119198" y="3672370"/>
            <a:ext cx="198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Эффект от снижения затрат на пассажирские перевозки, снижения аварийности и снижения экологической нагрузки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119228" y="4671373"/>
            <a:ext cx="198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Экономический эффект от увеличения добавленной стоимости</a:t>
            </a: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148" y="1887549"/>
            <a:ext cx="3876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Перенос мероприятий за границы бюджетного планирования 2014-2016 годов.</a:t>
            </a:r>
          </a:p>
          <a:p>
            <a:pPr marL="342900" indent="-342900">
              <a:buAutoNum type="arabicPeriod"/>
            </a:pPr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Не реализована дополнительная потребность финансирования из федерального бюджета.</a:t>
            </a:r>
          </a:p>
          <a:p>
            <a:pPr marL="342900" indent="-342900">
              <a:buAutoNum type="arabicPeriod"/>
            </a:pPr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Сокращено внебюджетное финансирование. </a:t>
            </a:r>
          </a:p>
          <a:p>
            <a:pPr marL="342900" indent="-342900">
              <a:buAutoNum type="arabicPeriod"/>
            </a:pPr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Реализуются проекты ГЧП только федерального уровня.</a:t>
            </a:r>
          </a:p>
          <a:p>
            <a:pPr marL="342900" indent="-342900">
              <a:buAutoNum type="arabicPeriod"/>
            </a:pPr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Финансирование из федерального бюджета по схеме субсидий.</a:t>
            </a:r>
          </a:p>
          <a:p>
            <a:pPr marL="342900" indent="-342900">
              <a:buAutoNum type="arabicPeriod"/>
            </a:pPr>
            <a:endParaRPr lang="ru-RU" sz="1800" b="1" dirty="0">
              <a:solidFill>
                <a:srgbClr val="283A7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5813" y="195898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Эффекты программы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296" y="2307858"/>
            <a:ext cx="3609384" cy="34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Заголовок 1"/>
          <p:cNvSpPr txBox="1">
            <a:spLocks/>
          </p:cNvSpPr>
          <p:nvPr/>
        </p:nvSpPr>
        <p:spPr>
          <a:xfrm>
            <a:off x="378148" y="1116335"/>
            <a:ext cx="8928992" cy="648071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Факторы корректировки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554612" y="5724847"/>
            <a:ext cx="2144713" cy="59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algn="ctr" defTabSz="957263"/>
            <a:r>
              <a:rPr lang="ru-R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рубль</a:t>
            </a:r>
          </a:p>
        </p:txBody>
      </p:sp>
      <p:sp>
        <p:nvSpPr>
          <p:cNvPr id="35" name="Right Arrow 15"/>
          <p:cNvSpPr>
            <a:spLocks noChangeArrowheads="1"/>
          </p:cNvSpPr>
          <p:nvPr/>
        </p:nvSpPr>
        <p:spPr bwMode="auto">
          <a:xfrm>
            <a:off x="6713612" y="5797872"/>
            <a:ext cx="504825" cy="431800"/>
          </a:xfrm>
          <a:prstGeom prst="rightArrow">
            <a:avLst>
              <a:gd name="adj1" fmla="val 50000"/>
              <a:gd name="adj2" fmla="val 50104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863600"/>
            <a:endParaRPr lang="ru-RU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7377187" y="5724847"/>
            <a:ext cx="2144713" cy="59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algn="ctr" defTabSz="957263"/>
            <a:r>
              <a:rPr lang="ru-RU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 </a:t>
            </a:r>
            <a:r>
              <a:rPr lang="ru-R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рубля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6699325" y="5719987"/>
            <a:ext cx="519112" cy="59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Умножение 38"/>
          <p:cNvSpPr/>
          <p:nvPr/>
        </p:nvSpPr>
        <p:spPr>
          <a:xfrm>
            <a:off x="7758931" y="5508823"/>
            <a:ext cx="1332185" cy="11521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0406" y="3204567"/>
            <a:ext cx="12144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8000" b="1" dirty="0" smtClean="0">
                <a:solidFill>
                  <a:srgbClr val="FF0000"/>
                </a:solidFill>
              </a:rPr>
              <a:t>?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/>
              <a:t>млрд.руб.</a:t>
            </a:r>
            <a:endParaRPr lang="ru-RU" sz="1200" b="1" i="1" dirty="0"/>
          </a:p>
        </p:txBody>
      </p:sp>
    </p:spTree>
    <p:extLst>
      <p:ext uri="{BB962C8B-B14F-4D97-AF65-F5344CB8AC3E}">
        <p14:creationId xmlns:p14="http://schemas.microsoft.com/office/powerpoint/2010/main" val="12591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5528" cy="7561263"/>
          </a:xfrm>
        </p:spPr>
      </p:pic>
      <p:sp>
        <p:nvSpPr>
          <p:cNvPr id="22" name="TextBox 21"/>
          <p:cNvSpPr txBox="1"/>
          <p:nvPr/>
        </p:nvSpPr>
        <p:spPr>
          <a:xfrm>
            <a:off x="5346700" y="2340471"/>
            <a:ext cx="48965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>
              <a:solidFill>
                <a:srgbClr val="283A72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Финансирование Программы </a:t>
            </a:r>
          </a:p>
          <a:p>
            <a:r>
              <a:rPr lang="ru-RU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в АИП 2013-2015 годов.</a:t>
            </a:r>
          </a:p>
          <a:p>
            <a:endParaRPr lang="ru-RU" b="1" dirty="0">
              <a:solidFill>
                <a:srgbClr val="283A72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План:                             Факт:</a:t>
            </a:r>
          </a:p>
          <a:p>
            <a:r>
              <a:rPr lang="ru-RU" b="1" dirty="0" smtClean="0">
                <a:solidFill>
                  <a:srgbClr val="283A72"/>
                </a:solidFill>
                <a:latin typeface="+mj-lt"/>
              </a:rPr>
              <a:t>84 279 млн. руб.           15 721 млн. руб.</a:t>
            </a:r>
          </a:p>
          <a:p>
            <a:endParaRPr lang="ru-RU" b="1" dirty="0">
              <a:solidFill>
                <a:srgbClr val="283A72"/>
              </a:solidFill>
              <a:latin typeface="+mj-lt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+mj-lt"/>
              </a:rPr>
              <a:t>Условное недофинансирование мероприятий Программы в АИП составило 81%.</a:t>
            </a:r>
          </a:p>
          <a:p>
            <a:endParaRPr lang="ru-RU" sz="1800" b="1" dirty="0">
              <a:solidFill>
                <a:srgbClr val="283A72"/>
              </a:solidFill>
              <a:latin typeface="+mj-lt"/>
            </a:endParaRPr>
          </a:p>
          <a:p>
            <a:endParaRPr lang="ru-RU" sz="1800" b="1" dirty="0" smtClean="0">
              <a:solidFill>
                <a:srgbClr val="283A72"/>
              </a:solidFill>
              <a:latin typeface="+mj-lt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378148" y="1116335"/>
            <a:ext cx="8928992" cy="648071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Факторы корректировки Программы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609" y="3573241"/>
            <a:ext cx="2338218" cy="23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785508" y="4304058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/>
              <a:t>ИТОГО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1</a:t>
            </a:r>
            <a:r>
              <a:rPr lang="en-US" sz="2400" b="1" dirty="0" smtClean="0"/>
              <a:t> 89</a:t>
            </a:r>
            <a:r>
              <a:rPr lang="ru-RU" sz="2400" b="1" dirty="0" smtClean="0"/>
              <a:t>4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/>
              <a:t>млрд.руб.</a:t>
            </a:r>
            <a:endParaRPr lang="ru-RU" sz="12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70236" y="2268463"/>
            <a:ext cx="2308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Запланированная </a:t>
            </a:r>
          </a:p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Arial" pitchFamily="34" charset="0"/>
                <a:cs typeface="Arial" pitchFamily="34" charset="0"/>
              </a:rPr>
              <a:t>Потребность</a:t>
            </a:r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 в</a:t>
            </a:r>
          </a:p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финансировании</a:t>
            </a:r>
          </a:p>
          <a:p>
            <a:pPr algn="ctr"/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Программы</a:t>
            </a:r>
            <a:endParaRPr lang="ru-RU" sz="1800" b="1" dirty="0">
              <a:solidFill>
                <a:srgbClr val="283A72"/>
              </a:solidFill>
              <a:latin typeface="+mj-lt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106418" y="3532820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Средства</a:t>
            </a:r>
          </a:p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Санкт-Петербурга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449982" y="4461514"/>
            <a:ext cx="1571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Средства</a:t>
            </a:r>
          </a:p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Ленинградской  области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6190" y="3557366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Федеральные средства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78148" y="5642923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Внебюджетные средства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7420" y="39294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ru-RU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9903" y="543962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893</a:t>
            </a:r>
            <a:endParaRPr lang="ru-RU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9718" y="397097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82979" y="4675828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ru-RU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2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88" y="-22815"/>
            <a:ext cx="10695528" cy="7561263"/>
          </a:xfrm>
        </p:spPr>
      </p:pic>
      <p:sp>
        <p:nvSpPr>
          <p:cNvPr id="22" name="TextBox 21"/>
          <p:cNvSpPr txBox="1"/>
          <p:nvPr/>
        </p:nvSpPr>
        <p:spPr>
          <a:xfrm>
            <a:off x="5313676" y="2032694"/>
            <a:ext cx="5040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800" b="1" dirty="0" smtClean="0">
              <a:solidFill>
                <a:srgbClr val="283A72"/>
              </a:solidFill>
              <a:latin typeface="+mj-lt"/>
            </a:endParaRPr>
          </a:p>
          <a:p>
            <a:r>
              <a:rPr lang="ru-RU" sz="1800" b="1" dirty="0">
                <a:solidFill>
                  <a:srgbClr val="283A72"/>
                </a:solidFill>
                <a:latin typeface="+mj-lt"/>
              </a:rPr>
              <a:t>В</a:t>
            </a:r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 </a:t>
            </a:r>
            <a:r>
              <a:rPr lang="ru-RU" sz="1800" b="1" dirty="0">
                <a:solidFill>
                  <a:srgbClr val="283A72"/>
                </a:solidFill>
                <a:latin typeface="+mj-lt"/>
              </a:rPr>
              <a:t>соответствии с адресным перечнем мероприятий </a:t>
            </a:r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Программы из 355 мероприятий, направленных на  развитие транспортной системы Санкт-Петербурга и Ленинградской области, в АИП СПб и АИП ЛО на период с 2013 – 2015 гг. включены только 35 мероприятий:</a:t>
            </a:r>
          </a:p>
          <a:p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- 23 мероприятия включены в АИП СПб;</a:t>
            </a:r>
          </a:p>
          <a:p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- 12 мероприятий включены в АИП ЛО.</a:t>
            </a:r>
          </a:p>
          <a:p>
            <a:endParaRPr lang="ru-RU" sz="1800" b="1" dirty="0" smtClean="0">
              <a:solidFill>
                <a:srgbClr val="283A72"/>
              </a:solidFill>
              <a:latin typeface="+mj-lt"/>
            </a:endParaRPr>
          </a:p>
          <a:p>
            <a:r>
              <a:rPr lang="ru-RU" sz="1800" b="1" dirty="0" smtClean="0">
                <a:solidFill>
                  <a:srgbClr val="283A72"/>
                </a:solidFill>
                <a:latin typeface="+mj-lt"/>
              </a:rPr>
              <a:t>Таким образом,</a:t>
            </a:r>
          </a:p>
          <a:p>
            <a:r>
              <a:rPr lang="ru-RU" sz="1800" b="1" dirty="0">
                <a:solidFill>
                  <a:srgbClr val="FF0000"/>
                </a:solidFill>
                <a:latin typeface="+mj-lt"/>
              </a:rPr>
              <a:t>д</a:t>
            </a:r>
            <a:r>
              <a:rPr lang="ru-RU" sz="1800" b="1" dirty="0" smtClean="0">
                <a:solidFill>
                  <a:srgbClr val="FF0000"/>
                </a:solidFill>
                <a:latin typeface="+mj-lt"/>
              </a:rPr>
              <a:t>оля </a:t>
            </a:r>
            <a:r>
              <a:rPr lang="ru-RU" sz="1800" b="1" dirty="0">
                <a:solidFill>
                  <a:srgbClr val="FF0000"/>
                </a:solidFill>
                <a:latin typeface="+mj-lt"/>
              </a:rPr>
              <a:t>мероприятий </a:t>
            </a:r>
            <a:r>
              <a:rPr lang="ru-RU" sz="1800" b="1" dirty="0" smtClean="0">
                <a:solidFill>
                  <a:srgbClr val="FF0000"/>
                </a:solidFill>
                <a:latin typeface="+mj-lt"/>
              </a:rPr>
              <a:t>региональных АИП 2013 – 2015 годов в </a:t>
            </a:r>
            <a:r>
              <a:rPr lang="ru-RU" sz="1800" b="1" smtClean="0">
                <a:solidFill>
                  <a:srgbClr val="FF0000"/>
                </a:solidFill>
                <a:latin typeface="+mj-lt"/>
              </a:rPr>
              <a:t>мероприятиях Программы</a:t>
            </a:r>
            <a:r>
              <a:rPr lang="ru-RU" sz="1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800" b="1" smtClean="0">
                <a:solidFill>
                  <a:srgbClr val="FF0000"/>
                </a:solidFill>
                <a:latin typeface="+mj-lt"/>
              </a:rPr>
              <a:t>составляет </a:t>
            </a:r>
            <a:r>
              <a:rPr lang="ru-RU" sz="1800" b="1" dirty="0">
                <a:solidFill>
                  <a:srgbClr val="FF0000"/>
                </a:solidFill>
                <a:latin typeface="+mj-lt"/>
              </a:rPr>
              <a:t>10</a:t>
            </a:r>
            <a:r>
              <a:rPr lang="ru-RU" sz="1800" b="1" dirty="0" smtClean="0">
                <a:solidFill>
                  <a:srgbClr val="FF0000"/>
                </a:solidFill>
                <a:latin typeface="+mj-lt"/>
              </a:rPr>
              <a:t>% от общего объема.</a:t>
            </a:r>
            <a:endParaRPr lang="ru-RU" sz="1800" b="1" dirty="0">
              <a:solidFill>
                <a:srgbClr val="283A72"/>
              </a:solidFill>
              <a:latin typeface="+mj-lt"/>
            </a:endParaRPr>
          </a:p>
          <a:p>
            <a:endParaRPr lang="ru-RU" sz="1800" b="1" dirty="0">
              <a:solidFill>
                <a:srgbClr val="283A72"/>
              </a:solidFill>
              <a:latin typeface="+mj-lt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378148" y="1116335"/>
            <a:ext cx="8928992" cy="720080"/>
          </a:xfrm>
          <a:prstGeom prst="rect">
            <a:avLst/>
          </a:prstGeom>
        </p:spPr>
        <p:txBody>
          <a:bodyPr vert="horz" lIns="99549" tIns="49776" rIns="99549" bIns="49776" rtlCol="0" anchor="ctr">
            <a:noAutofit/>
          </a:bodyPr>
          <a:lstStyle>
            <a:lvl1pPr algn="ctr" defTabSz="995501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Доля мероприятий региональных АИП 2013 – 2015 годов в мероприятиях Программы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815" y="2186582"/>
            <a:ext cx="378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rgbClr val="283A72"/>
                </a:solidFill>
                <a:latin typeface="+mj-lt"/>
              </a:rPr>
              <a:t>Процентное соотношение мероприятий </a:t>
            </a:r>
          </a:p>
          <a:p>
            <a:pPr algn="ctr"/>
            <a:r>
              <a:rPr lang="ru-RU" sz="1400" b="1" dirty="0" smtClean="0">
                <a:solidFill>
                  <a:srgbClr val="283A72"/>
                </a:solidFill>
                <a:latin typeface="+mj-lt"/>
              </a:rPr>
              <a:t>на период с 2013 – 2015 гг.</a:t>
            </a:r>
            <a:endParaRPr lang="ru-RU" sz="1400" b="1" dirty="0">
              <a:solidFill>
                <a:srgbClr val="283A72"/>
              </a:solidFill>
              <a:latin typeface="+mj-lt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559021" y="3266194"/>
            <a:ext cx="158494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solidFill>
                  <a:srgbClr val="FF0000"/>
                </a:solidFill>
                <a:cs typeface="Arial" pitchFamily="34" charset="0"/>
              </a:rPr>
              <a:t>АИП ЛО</a:t>
            </a:r>
          </a:p>
          <a:p>
            <a:pPr algn="ctr"/>
            <a:r>
              <a:rPr lang="ru-RU" sz="1300" b="1" dirty="0" smtClean="0">
                <a:solidFill>
                  <a:srgbClr val="FF0000"/>
                </a:solidFill>
                <a:cs typeface="Arial" pitchFamily="34" charset="0"/>
              </a:rPr>
              <a:t>30 мероприятий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13942" y="3312543"/>
            <a:ext cx="15716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solidFill>
                  <a:srgbClr val="00B050"/>
                </a:solidFill>
                <a:cs typeface="Arial" pitchFamily="34" charset="0"/>
              </a:rPr>
              <a:t>АИП СПб</a:t>
            </a:r>
          </a:p>
          <a:p>
            <a:pPr algn="ctr"/>
            <a:r>
              <a:rPr lang="ru-RU" sz="1300" b="1" dirty="0" smtClean="0">
                <a:solidFill>
                  <a:srgbClr val="00B050"/>
                </a:solidFill>
                <a:cs typeface="Arial" pitchFamily="34" charset="0"/>
              </a:rPr>
              <a:t>54 мероприятия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549458" y="4860751"/>
            <a:ext cx="15716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solidFill>
                  <a:srgbClr val="0070C0"/>
                </a:solidFill>
                <a:cs typeface="Arial" pitchFamily="34" charset="0"/>
              </a:rPr>
              <a:t>Программа </a:t>
            </a:r>
          </a:p>
          <a:p>
            <a:pPr algn="ctr"/>
            <a:r>
              <a:rPr lang="ru-RU" sz="1400" b="1" dirty="0" smtClean="0">
                <a:solidFill>
                  <a:srgbClr val="0070C0"/>
                </a:solidFill>
                <a:cs typeface="Arial" pitchFamily="34" charset="0"/>
              </a:rPr>
              <a:t>355 мероприятий</a:t>
            </a:r>
            <a:endParaRPr lang="ru-RU" sz="14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8268" y="4156353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/>
              <a:t>23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909" y="4129534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/>
              <a:t>12</a:t>
            </a:r>
            <a:endParaRPr lang="ru-RU" sz="1600" b="1" dirty="0"/>
          </a:p>
        </p:txBody>
      </p:sp>
      <p:sp>
        <p:nvSpPr>
          <p:cNvPr id="2" name="Овал 1"/>
          <p:cNvSpPr/>
          <p:nvPr/>
        </p:nvSpPr>
        <p:spPr>
          <a:xfrm>
            <a:off x="419896" y="2807223"/>
            <a:ext cx="1867819" cy="1901188"/>
          </a:xfrm>
          <a:prstGeom prst="ellipse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1163966" y="3757817"/>
            <a:ext cx="2342612" cy="2408326"/>
          </a:xfrm>
          <a:prstGeom prst="ellipse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465964" y="2800293"/>
            <a:ext cx="1900057" cy="1901188"/>
          </a:xfrm>
          <a:prstGeom prst="ellipse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ирекция_транспорта">
      <a:majorFont>
        <a:latin typeface="Myriad Pro Light SemiCond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1195</Words>
  <Application>Microsoft Office PowerPoint</Application>
  <PresentationFormat>Произвольный</PresentationFormat>
  <Paragraphs>333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Цели и задачи Программы</vt:lpstr>
      <vt:lpstr>Экономический эффект Программы</vt:lpstr>
      <vt:lpstr>Источники финансирования Программы</vt:lpstr>
      <vt:lpstr>Механизм реализации Программы</vt:lpstr>
      <vt:lpstr>Основные индикаторы Программы</vt:lpstr>
      <vt:lpstr>Презентация PowerPoint</vt:lpstr>
      <vt:lpstr>Презентация PowerPoint</vt:lpstr>
      <vt:lpstr>Презентация PowerPoint</vt:lpstr>
      <vt:lpstr>Предложения в проект решения Координационного совета</vt:lpstr>
      <vt:lpstr>Спасибо за внимание!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Stasya</dc:creator>
  <cp:lastModifiedBy>Самсоненко Анна Сергеевна</cp:lastModifiedBy>
  <cp:revision>44</cp:revision>
  <cp:lastPrinted>2014-03-27T08:25:14Z</cp:lastPrinted>
  <dcterms:created xsi:type="dcterms:W3CDTF">2014-02-17T16:59:34Z</dcterms:created>
  <dcterms:modified xsi:type="dcterms:W3CDTF">2014-04-07T13:26:39Z</dcterms:modified>
</cp:coreProperties>
</file>