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9AD-BB9D-4556-8412-D514A83DD6AE}" type="datetimeFigureOut">
              <a:rPr lang="uk-UA" smtClean="0"/>
              <a:t>02.06.2023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DAEA55C-468D-4BB8-A99A-38B5B5F0055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15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9AD-BB9D-4556-8412-D514A83DD6AE}" type="datetimeFigureOut">
              <a:rPr lang="uk-UA" smtClean="0"/>
              <a:t>02.06.2023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AEA55C-468D-4BB8-A99A-38B5B5F0055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005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9AD-BB9D-4556-8412-D514A83DD6AE}" type="datetimeFigureOut">
              <a:rPr lang="uk-UA" smtClean="0"/>
              <a:t>02.06.2023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AEA55C-468D-4BB8-A99A-38B5B5F0055E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37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9AD-BB9D-4556-8412-D514A83DD6AE}" type="datetimeFigureOut">
              <a:rPr lang="uk-UA" smtClean="0"/>
              <a:t>02.06.2023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AEA55C-468D-4BB8-A99A-38B5B5F0055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8085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9AD-BB9D-4556-8412-D514A83DD6AE}" type="datetimeFigureOut">
              <a:rPr lang="uk-UA" smtClean="0"/>
              <a:t>02.06.2023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AEA55C-468D-4BB8-A99A-38B5B5F0055E}" type="slidenum">
              <a:rPr lang="uk-UA" smtClean="0"/>
              <a:t>‹№›</a:t>
            </a:fld>
            <a:endParaRPr lang="uk-U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375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9AD-BB9D-4556-8412-D514A83DD6AE}" type="datetimeFigureOut">
              <a:rPr lang="uk-UA" smtClean="0"/>
              <a:t>02.06.2023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AEA55C-468D-4BB8-A99A-38B5B5F0055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745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9AD-BB9D-4556-8412-D514A83DD6AE}" type="datetimeFigureOut">
              <a:rPr lang="uk-UA" smtClean="0"/>
              <a:t>02.06.2023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A55C-468D-4BB8-A99A-38B5B5F0055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1444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9AD-BB9D-4556-8412-D514A83DD6AE}" type="datetimeFigureOut">
              <a:rPr lang="uk-UA" smtClean="0"/>
              <a:t>02.06.2023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A55C-468D-4BB8-A99A-38B5B5F0055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93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9AD-BB9D-4556-8412-D514A83DD6AE}" type="datetimeFigureOut">
              <a:rPr lang="uk-UA" smtClean="0"/>
              <a:t>02.06.2023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A55C-468D-4BB8-A99A-38B5B5F0055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25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9AD-BB9D-4556-8412-D514A83DD6AE}" type="datetimeFigureOut">
              <a:rPr lang="uk-UA" smtClean="0"/>
              <a:t>02.06.2023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AEA55C-468D-4BB8-A99A-38B5B5F0055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790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9AD-BB9D-4556-8412-D514A83DD6AE}" type="datetimeFigureOut">
              <a:rPr lang="uk-UA" smtClean="0"/>
              <a:t>02.06.2023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AEA55C-468D-4BB8-A99A-38B5B5F0055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73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9AD-BB9D-4556-8412-D514A83DD6AE}" type="datetimeFigureOut">
              <a:rPr lang="uk-UA" smtClean="0"/>
              <a:t>02.06.2023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AEA55C-468D-4BB8-A99A-38B5B5F0055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485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9AD-BB9D-4556-8412-D514A83DD6AE}" type="datetimeFigureOut">
              <a:rPr lang="uk-UA" smtClean="0"/>
              <a:t>02.06.2023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A55C-468D-4BB8-A99A-38B5B5F0055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357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9AD-BB9D-4556-8412-D514A83DD6AE}" type="datetimeFigureOut">
              <a:rPr lang="uk-UA" smtClean="0"/>
              <a:t>02.06.2023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A55C-468D-4BB8-A99A-38B5B5F0055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464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9AD-BB9D-4556-8412-D514A83DD6AE}" type="datetimeFigureOut">
              <a:rPr lang="uk-UA" smtClean="0"/>
              <a:t>02.06.2023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A55C-468D-4BB8-A99A-38B5B5F0055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877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9AD-BB9D-4556-8412-D514A83DD6AE}" type="datetimeFigureOut">
              <a:rPr lang="uk-UA" smtClean="0"/>
              <a:t>02.06.2023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AEA55C-468D-4BB8-A99A-38B5B5F0055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87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D9AD-BB9D-4556-8412-D514A83DD6AE}" type="datetimeFigureOut">
              <a:rPr lang="uk-UA" smtClean="0"/>
              <a:t>02.06.2023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AEA55C-468D-4BB8-A99A-38B5B5F0055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433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mtClean="0"/>
              <a:t>Активні фільтри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Курсова робота </a:t>
            </a:r>
            <a:r>
              <a:rPr lang="uk-UA" dirty="0" err="1" smtClean="0"/>
              <a:t>Монастирьова</a:t>
            </a:r>
            <a:r>
              <a:rPr lang="uk-UA" dirty="0" smtClean="0"/>
              <a:t> Антона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0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Порівняння з теорією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338372" y="1905000"/>
            <a:ext cx="3831519" cy="2826814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/>
              <a:t>Як видно з рисунка, частота зрізу зіставила 3 </a:t>
            </a:r>
            <a:r>
              <a:rPr lang="uk-UA" dirty="0" err="1" smtClean="0"/>
              <a:t>кГц</a:t>
            </a:r>
            <a:r>
              <a:rPr lang="uk-UA" dirty="0" smtClean="0"/>
              <a:t>, а нерівномірність зубців 3 </a:t>
            </a:r>
            <a:r>
              <a:rPr lang="uk-UA" dirty="0" err="1" smtClean="0"/>
              <a:t>дБ</a:t>
            </a:r>
            <a:r>
              <a:rPr lang="uk-UA" dirty="0" smtClean="0"/>
              <a:t>, як вказано в завданні. Коефіцієнт підсилення також співпадає з теоретично обрахованим – </a:t>
            </a:r>
            <a:r>
              <a:rPr lang="en-US" dirty="0" smtClean="0"/>
              <a:t>~</a:t>
            </a:r>
            <a:r>
              <a:rPr lang="uk-UA" dirty="0" smtClean="0"/>
              <a:t>24 </a:t>
            </a:r>
            <a:r>
              <a:rPr lang="uk-UA" dirty="0" err="1" smtClean="0"/>
              <a:t>дБ</a:t>
            </a:r>
            <a:r>
              <a:rPr lang="uk-UA" dirty="0" smtClean="0"/>
              <a:t>.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743" y="1460328"/>
            <a:ext cx="5608109" cy="46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uk-UA" dirty="0"/>
                  <a:t>У ході виконання курсової роботи, було досліджено активні фільтри. </a:t>
                </a:r>
                <a:r>
                  <a:rPr lang="uk-UA" dirty="0" smtClean="0"/>
                  <a:t>Для побудови фільтра нижніх </a:t>
                </a:r>
                <a:r>
                  <a:rPr lang="uk-UA" dirty="0"/>
                  <a:t>частот </a:t>
                </a:r>
                <a:r>
                  <a:rPr lang="uk-UA" dirty="0" err="1"/>
                  <a:t>Чебишева</a:t>
                </a:r>
                <a:r>
                  <a:rPr lang="uk-UA" dirty="0"/>
                  <a:t> 6-го порядку з нерівномірністю 3 </a:t>
                </a:r>
                <a:r>
                  <a:rPr lang="uk-UA" dirty="0" err="1" smtClean="0"/>
                  <a:t>дБ</a:t>
                </a:r>
                <a:r>
                  <a:rPr lang="uk-UA" dirty="0" smtClean="0"/>
                  <a:t> та частотою зрізу на рівні 3 </a:t>
                </a:r>
                <a:r>
                  <a:rPr lang="uk-UA" dirty="0" err="1" smtClean="0"/>
                  <a:t>дБ</a:t>
                </a:r>
                <a:r>
                  <a:rPr lang="uk-UA" dirty="0" smtClean="0"/>
                  <a:t> 3 </a:t>
                </a:r>
                <a:r>
                  <a:rPr lang="uk-UA" dirty="0" err="1" smtClean="0"/>
                  <a:t>кГц</a:t>
                </a:r>
                <a:r>
                  <a:rPr lang="uk-UA" dirty="0" smtClean="0"/>
                  <a:t> було </a:t>
                </a:r>
                <a:r>
                  <a:rPr lang="uk-UA" dirty="0"/>
                  <a:t>розраховано значення елементів, коефіцієнти підсилення кожного з каскадів та загальний коефіцієнт підсилення. Він зіставив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uk-UA" dirty="0"/>
                  <a:t> разів, або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=24,1 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дБ</m:t>
                    </m:r>
                  </m:oMath>
                </a14:m>
                <a:r>
                  <a:rPr lang="uk-UA" dirty="0"/>
                  <a:t>, це ж значення коефіцієнта підсилення отримали через моделювання, побудувавши фільтр в програмі </a:t>
                </a:r>
                <a:r>
                  <a:rPr lang="en-US" dirty="0" err="1"/>
                  <a:t>LTspice</a:t>
                </a:r>
                <a:r>
                  <a:rPr lang="en-US" dirty="0"/>
                  <a:t>. </a:t>
                </a:r>
                <a:r>
                  <a:rPr lang="uk-UA" dirty="0"/>
                  <a:t>Порівнявши отриману амплітудно частотну характеристику з теорією, впевнились в правильності розрахунків та моделювання</a:t>
                </a:r>
                <a:r>
                  <a:rPr lang="uk-UA" dirty="0" smtClean="0"/>
                  <a:t>.</a:t>
                </a:r>
                <a:endParaRPr lang="uk-UA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 r="-5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6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uk-UA" dirty="0"/>
                  <a:t>Варіант 17. Побудувати фільтр нижніх частот </a:t>
                </a:r>
                <a:r>
                  <a:rPr lang="uk-UA" dirty="0" err="1"/>
                  <a:t>Чебишева</a:t>
                </a:r>
                <a:r>
                  <a:rPr lang="uk-UA" dirty="0"/>
                  <a:t> 6-го порядку з нерівномірністю 3 </a:t>
                </a:r>
                <a:r>
                  <a:rPr lang="uk-UA" dirty="0" err="1"/>
                  <a:t>дБ</a:t>
                </a:r>
                <a:r>
                  <a:rPr lang="uk-UA" dirty="0"/>
                  <a:t>. Частота зрізу на рівні 3дБ 3кГц. В якості каскадів 2-го порядку використовуйте фільтри </a:t>
                </a:r>
                <a:r>
                  <a:rPr lang="uk-UA" dirty="0" err="1"/>
                  <a:t>Саллена</a:t>
                </a:r>
                <a:r>
                  <a:rPr lang="uk-UA" dirty="0"/>
                  <a:t> і </a:t>
                </a:r>
                <a:r>
                  <a:rPr lang="uk-UA" dirty="0" err="1"/>
                  <a:t>Кея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(С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~10÷50 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нФ)</m:t>
                    </m:r>
                  </m:oMath>
                </a14:m>
                <a:r>
                  <a:rPr lang="uk-UA" dirty="0"/>
                  <a:t>.</a:t>
                </a:r>
              </a:p>
              <a:p>
                <a:pPr marL="0" indent="0" algn="just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 r="-5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Короткі теоретичні відомості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uk-UA" dirty="0"/>
                  <a:t>Фільтри нижніх частот пропускають частоти, починаючи від нульової і до деякої заданої граничної частоти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зр</m:t>
                        </m:r>
                      </m:sub>
                    </m:sSub>
                  </m:oMath>
                </a14:m>
                <a:r>
                  <a:rPr lang="uk-UA" dirty="0"/>
                  <a:t>, при якій напруга на виході падає на 3 </a:t>
                </a:r>
                <a:r>
                  <a:rPr lang="uk-UA" dirty="0" err="1"/>
                  <a:t>Дб</a:t>
                </a:r>
                <a:r>
                  <a:rPr lang="uk-UA" dirty="0"/>
                  <a:t>. Діапазон цих частот називається смугою пропускання, далі йде перехідна ділянка та смуга придушення</a:t>
                </a:r>
                <a:r>
                  <a:rPr lang="uk-UA" dirty="0" smtClean="0"/>
                  <a:t>.</a:t>
                </a:r>
              </a:p>
              <a:p>
                <a:pPr algn="just"/>
                <a:r>
                  <a:rPr lang="uk-UA" dirty="0"/>
                  <a:t>Фільтр </a:t>
                </a:r>
                <a:r>
                  <a:rPr lang="uk-UA" dirty="0" err="1"/>
                  <a:t>Чебишева</a:t>
                </a:r>
                <a:r>
                  <a:rPr lang="uk-UA" dirty="0"/>
                  <a:t>: характеристика фільтра має хвилеподібні зубці в смузі пропускання і рівномірна в смузі приглушення. Амплітуда зубців (нерівномірність) встановлюється на рівні 0,5, 1, 2 або 3 </a:t>
                </a:r>
                <a:r>
                  <a:rPr lang="uk-UA" dirty="0" err="1"/>
                  <a:t>дБ</a:t>
                </a:r>
                <a:r>
                  <a:rPr lang="uk-UA" dirty="0"/>
                  <a:t>. </a:t>
                </a:r>
                <a:endParaRPr lang="uk-UA" dirty="0" smtClean="0"/>
              </a:p>
              <a:p>
                <a:pPr algn="just"/>
                <a:r>
                  <a:rPr lang="uk-UA" dirty="0"/>
                  <a:t>Активний фільтр характеризується порядком – кількістю його полюсів. Кожен полюс додає до нахилу перехідної ділянки 6 </a:t>
                </a:r>
                <a:r>
                  <a:rPr lang="uk-UA" dirty="0" err="1"/>
                  <a:t>дБ</a:t>
                </a:r>
                <a:r>
                  <a:rPr lang="uk-UA" dirty="0"/>
                  <a:t>/октава. З’єднуючи послідовно фільтри низьких порядків можна отримати фільтри більш високих порядків.</a:t>
                </a:r>
              </a:p>
              <a:p>
                <a:pPr marL="0" indent="0" algn="just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5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0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Фільтр </a:t>
            </a:r>
            <a:r>
              <a:rPr lang="uk-UA" dirty="0" err="1" smtClean="0"/>
              <a:t>Чебишева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uk-UA" dirty="0" smtClean="0"/>
                  <a:t>На перехідній ділянці фільтр </a:t>
                </a:r>
                <a:r>
                  <a:rPr lang="uk-UA" dirty="0" err="1"/>
                  <a:t>Чебишева</a:t>
                </a:r>
                <a:r>
                  <a:rPr lang="uk-UA" dirty="0"/>
                  <a:t> може мати спад більше 6 </a:t>
                </a:r>
                <a:r>
                  <a:rPr lang="uk-UA" dirty="0" err="1"/>
                  <a:t>дБ</a:t>
                </a:r>
                <a:r>
                  <a:rPr lang="uk-UA" dirty="0"/>
                  <a:t>/октава, чим є дуже корисним в деяких випадках. Залежність послаблення в </a:t>
                </a:r>
                <a:r>
                  <a:rPr lang="uk-UA" dirty="0" err="1"/>
                  <a:t>дБ</a:t>
                </a:r>
                <a:r>
                  <a:rPr lang="uk-UA" dirty="0"/>
                  <a:t> на перехідній ділянці</a:t>
                </a:r>
                <a:r>
                  <a:rPr lang="uk-UA" dirty="0" smtClean="0"/>
                  <a:t>:</a:t>
                </a:r>
              </a:p>
              <a:p>
                <a:pPr marL="0" indent="0" algn="just">
                  <a:buNone/>
                </a:pPr>
                <a:endParaRPr lang="uk-UA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ОП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Д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+6</m:t>
                      </m:r>
                      <m:d>
                        <m:dPr>
                          <m:ctrlPr>
                            <a:rPr lang="uk-UA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𝑛𝑙𝑔</m:t>
                      </m:r>
                      <m:r>
                        <a:rPr lang="en-US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uk-UA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en-US" dirty="0"/>
                  <a:t>n – </a:t>
                </a:r>
                <a:r>
                  <a:rPr lang="uk-UA" dirty="0"/>
                  <a:t>порядок фільтра,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uk-UA" dirty="0"/>
                  <a:t> – стала, яка обирається між 1 та 0 і яка характеризує нерівномірність в полосі пропускання</a:t>
                </a:r>
                <a:r>
                  <a:rPr lang="uk-UA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uk-UA" dirty="0"/>
                  <a:t>Цей фільтр використовується, коли потрібно мати дуже крутий спад на перехідній ділянці, але не важливо щоб АЧХ була рівномірною в смузі пропускання.</a:t>
                </a:r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 r="-5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7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1933430" y="886691"/>
                <a:ext cx="4014788" cy="5043004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uk-UA" i="1" dirty="0"/>
                  <a:t>Рис. 1.Частотні характеристики фільтрів </a:t>
                </a:r>
                <a:r>
                  <a:rPr lang="uk-UA" i="1" dirty="0" err="1"/>
                  <a:t>Чебишева</a:t>
                </a:r>
                <a:r>
                  <a:rPr lang="uk-UA" i="1" dirty="0"/>
                  <a:t> верхніх частот з нерівномірністю в смузі пропускання 3 </a:t>
                </a:r>
                <a:r>
                  <a:rPr lang="uk-UA" i="1" dirty="0" err="1"/>
                  <a:t>дБ</a:t>
                </a:r>
                <a:r>
                  <a:rPr lang="uk-UA" i="1" dirty="0"/>
                  <a:t> </a:t>
                </a:r>
                <a:r>
                  <a:rPr lang="uk-UA" i="1" dirty="0" smtClean="0"/>
                  <a:t>–</a:t>
                </a:r>
              </a:p>
              <a:p>
                <a:pPr marL="0" indent="0" algn="ctr">
                  <a:buNone/>
                </a:pPr>
                <a:r>
                  <a:rPr lang="uk-UA" i="1" dirty="0" smtClean="0"/>
                  <a:t>шостого </a:t>
                </a:r>
                <a:r>
                  <a:rPr lang="uk-UA" i="1" dirty="0"/>
                  <a:t>порядку(1</a:t>
                </a:r>
                <a:r>
                  <a:rPr lang="uk-UA" i="1" dirty="0" smtClean="0"/>
                  <a:t>),</a:t>
                </a:r>
              </a:p>
              <a:p>
                <a:pPr marL="0" indent="0" algn="ctr">
                  <a:buNone/>
                </a:pPr>
                <a:r>
                  <a:rPr lang="uk-UA" i="1" dirty="0" smtClean="0"/>
                  <a:t>четвертого </a:t>
                </a:r>
                <a:r>
                  <a:rPr lang="uk-UA" i="1" dirty="0"/>
                  <a:t>порядку(2</a:t>
                </a:r>
                <a:r>
                  <a:rPr lang="uk-UA" i="1" dirty="0" smtClean="0"/>
                  <a:t>),</a:t>
                </a:r>
              </a:p>
              <a:p>
                <a:pPr marL="0" indent="0" algn="ctr">
                  <a:buNone/>
                </a:pPr>
                <a:r>
                  <a:rPr lang="uk-UA" i="1" dirty="0" smtClean="0"/>
                  <a:t>третього </a:t>
                </a:r>
                <a:r>
                  <a:rPr lang="uk-UA" i="1" dirty="0"/>
                  <a:t>порядку(3</a:t>
                </a:r>
                <a:r>
                  <a:rPr lang="uk-UA" i="1" dirty="0" smtClean="0"/>
                  <a:t>),</a:t>
                </a:r>
              </a:p>
              <a:p>
                <a:pPr marL="0" indent="0" algn="ctr">
                  <a:buNone/>
                </a:pPr>
                <a:r>
                  <a:rPr lang="uk-UA" i="1" dirty="0" smtClean="0"/>
                  <a:t>другого </a:t>
                </a:r>
                <a:r>
                  <a:rPr lang="uk-UA" i="1" dirty="0"/>
                  <a:t>порядку(4</a:t>
                </a:r>
                <a:r>
                  <a:rPr lang="uk-UA" i="1" dirty="0" smtClean="0"/>
                  <a:t>),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зр</m:t>
                        </m:r>
                      </m:sub>
                    </m:sSub>
                  </m:oMath>
                </a14:m>
                <a:r>
                  <a:rPr lang="uk-UA" i="1" dirty="0"/>
                  <a:t> – частота </a:t>
                </a:r>
                <a:r>
                  <a:rPr lang="uk-UA" i="1" dirty="0" smtClean="0"/>
                  <a:t>зрізу</a:t>
                </a:r>
                <a:endParaRPr lang="uk-UA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3430" y="886691"/>
                <a:ext cx="4014788" cy="5043004"/>
              </a:xfrm>
              <a:blipFill>
                <a:blip r:embed="rId2"/>
                <a:stretch>
                  <a:fillRect t="-604" r="-106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6410036" y="618837"/>
            <a:ext cx="5208151" cy="52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Фільтри </a:t>
            </a:r>
            <a:r>
              <a:rPr lang="uk-UA" dirty="0" err="1"/>
              <a:t>Саллена</a:t>
            </a:r>
            <a:r>
              <a:rPr lang="uk-UA" dirty="0"/>
              <a:t> та </a:t>
            </a:r>
            <a:r>
              <a:rPr lang="uk-UA" dirty="0" err="1"/>
              <a:t>Кея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89" y="1605949"/>
            <a:ext cx="7021889" cy="42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Хід роботи</a:t>
            </a:r>
            <a:br>
              <a:rPr lang="uk-UA" dirty="0" smtClean="0"/>
            </a:br>
            <a:r>
              <a:rPr lang="uk-UA" dirty="0" smtClean="0"/>
              <a:t>Процедура розрахунку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uk-UA" dirty="0"/>
                  <a:t>Для фільтра нижніх частот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зр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3 дБ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коефіцієнт </m:t>
                        </m:r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зр</m:t>
                            </m:r>
                          </m:sub>
                        </m:sSub>
                      </m:e>
                    </m:d>
                  </m:oMath>
                </a14:m>
                <a:endParaRPr lang="uk-UA" dirty="0"/>
              </a:p>
              <a:p>
                <a:pPr algn="just"/>
                <a:r>
                  <a:rPr lang="uk-UA" dirty="0"/>
                  <a:t>Обирається ємність, однакова для обох конденсаторів каскаду: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=10~50 нФ</m:t>
                      </m:r>
                    </m:oMath>
                  </m:oMathPara>
                </a14:m>
                <a:endParaRPr lang="uk-UA" dirty="0"/>
              </a:p>
              <a:p>
                <a:pPr algn="just"/>
                <a:r>
                  <a:rPr lang="uk-UA" dirty="0"/>
                  <a:t>Розраховується опір, однаковий для всіх резисторів кожного каскаду окрім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uk-UA" dirty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зр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uk-UA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  <a:p>
                <a:pPr algn="just"/>
                <a:r>
                  <a:rPr lang="uk-UA" dirty="0"/>
                  <a:t>Коефіцієнт підсилення в смузі пропускання такого каскаду буде рівним</a:t>
                </a:r>
                <a:r>
                  <a:rPr lang="en-US" dirty="0"/>
                  <a:t>:</a:t>
                </a:r>
                <a:endParaRPr lang="uk-UA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uk-UA" dirty="0"/>
              </a:p>
              <a:p>
                <a:pPr algn="just"/>
                <a:r>
                  <a:rPr lang="uk-UA" dirty="0"/>
                  <a:t>А загальний коефіцієнт підсилення дорівнюватиме: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uk-UA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2" t="-1290" r="-41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5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Розрахунок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uk-UA" dirty="0" smtClean="0"/>
                  <a:t>Для першого каскаду: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=0,958, коефіцієнт 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зр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=0,298.</m:t>
                    </m:r>
                  </m:oMath>
                </a14:m>
                <a:endParaRPr lang="uk-UA" dirty="0" smtClean="0"/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=89 кОм,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=92,75 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кОм,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=2,042</m:t>
                      </m:r>
                    </m:oMath>
                  </m:oMathPara>
                </a14:m>
                <a:endParaRPr lang="uk-UA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uk-UA" dirty="0"/>
                  <a:t>Для другого каскаду: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=0,289, коефіцієнт 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зр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=0,722.</m:t>
                    </m:r>
                  </m:oMath>
                </a14:m>
                <a:endParaRPr lang="en-US" dirty="0" smtClean="0"/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=36,74 кО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м,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62,86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кОм,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=2,711</m:t>
                      </m:r>
                    </m:oMath>
                  </m:oMathPara>
                </a14:m>
                <a:endParaRPr lang="uk-UA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uk-UA" dirty="0"/>
                  <a:t>Для третього каскаду: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=0,078, коефіцієнт 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зр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=0,977.</m:t>
                    </m:r>
                  </m:oMath>
                </a14:m>
                <a:endParaRPr lang="uk-UA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=27,15 кО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м,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52,18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кОм,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=2,922</m:t>
                      </m:r>
                    </m:oMath>
                  </m:oMathPara>
                </a14:m>
                <a:endParaRPr lang="uk-UA" dirty="0" smtClean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uk-UA" dirty="0" smtClean="0"/>
                  <a:t>Загальний коефіцієнт підсилення: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=16,18≈</m:t>
                    </m:r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</m:t>
                    </m:r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</m:t>
                    </m:r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дБ</m:t>
                    </m:r>
                  </m:oMath>
                </a14:m>
                <a:endParaRPr lang="uk-UA" dirty="0"/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5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Моделювання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167" y="1264555"/>
            <a:ext cx="8603487" cy="26877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065" y="4022411"/>
            <a:ext cx="9213689" cy="188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смо">
  <a:themeElements>
    <a:clrScheme name="Пасмо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Пасмо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смо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354</TotalTime>
  <Words>232</Words>
  <Application>Microsoft Office PowerPoint</Application>
  <PresentationFormat>Широкий екран</PresentationFormat>
  <Paragraphs>45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Пасмо</vt:lpstr>
      <vt:lpstr>Активні фільтри</vt:lpstr>
      <vt:lpstr>Завдання</vt:lpstr>
      <vt:lpstr>Короткі теоретичні відомості</vt:lpstr>
      <vt:lpstr>Фільтр Чебишева</vt:lpstr>
      <vt:lpstr>Презентація PowerPoint</vt:lpstr>
      <vt:lpstr>Фільтри Саллена та Кея</vt:lpstr>
      <vt:lpstr>Хід роботи Процедура розрахунку</vt:lpstr>
      <vt:lpstr>Розрахунок</vt:lpstr>
      <vt:lpstr>Моделювання</vt:lpstr>
      <vt:lpstr>Порівняння з теорією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Антон Монастирьов</dc:creator>
  <cp:lastModifiedBy>Антон Монастирьов</cp:lastModifiedBy>
  <cp:revision>12</cp:revision>
  <dcterms:created xsi:type="dcterms:W3CDTF">2023-06-01T11:30:33Z</dcterms:created>
  <dcterms:modified xsi:type="dcterms:W3CDTF">2023-06-02T08:30:33Z</dcterms:modified>
</cp:coreProperties>
</file>