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6" r:id="rId3"/>
    <p:sldId id="282" r:id="rId4"/>
    <p:sldId id="257" r:id="rId5"/>
    <p:sldId id="258" r:id="rId6"/>
    <p:sldId id="260" r:id="rId7"/>
    <p:sldId id="259" r:id="rId8"/>
    <p:sldId id="283" r:id="rId9"/>
    <p:sldId id="285" r:id="rId10"/>
    <p:sldId id="286" r:id="rId11"/>
    <p:sldId id="28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2" r:id="rId27"/>
    <p:sldId id="277" r:id="rId28"/>
    <p:sldId id="279" r:id="rId29"/>
    <p:sldId id="278" r:id="rId30"/>
    <p:sldId id="280" r:id="rId31"/>
    <p:sldId id="281" r:id="rId3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87" d="100"/>
          <a:sy n="87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30363" y="-93133"/>
            <a:ext cx="889000" cy="757767"/>
          </a:xfrm>
          <a:custGeom>
            <a:avLst/>
            <a:gdLst>
              <a:gd name="connsiteX0" fmla="*/ 0 w 747712"/>
              <a:gd name="connsiteY0" fmla="*/ 0 h 559594"/>
              <a:gd name="connsiteX1" fmla="*/ 747712 w 747712"/>
              <a:gd name="connsiteY1" fmla="*/ 0 h 559594"/>
              <a:gd name="connsiteX2" fmla="*/ 747712 w 747712"/>
              <a:gd name="connsiteY2" fmla="*/ 559594 h 559594"/>
              <a:gd name="connsiteX3" fmla="*/ 0 w 747712"/>
              <a:gd name="connsiteY3" fmla="*/ 559594 h 559594"/>
              <a:gd name="connsiteX4" fmla="*/ 0 w 747712"/>
              <a:gd name="connsiteY4" fmla="*/ 0 h 559594"/>
              <a:gd name="connsiteX0" fmla="*/ 747712 w 839152"/>
              <a:gd name="connsiteY0" fmla="*/ 0 h 559594"/>
              <a:gd name="connsiteX1" fmla="*/ 747712 w 839152"/>
              <a:gd name="connsiteY1" fmla="*/ 559594 h 559594"/>
              <a:gd name="connsiteX2" fmla="*/ 0 w 839152"/>
              <a:gd name="connsiteY2" fmla="*/ 559594 h 559594"/>
              <a:gd name="connsiteX3" fmla="*/ 0 w 839152"/>
              <a:gd name="connsiteY3" fmla="*/ 0 h 559594"/>
              <a:gd name="connsiteX4" fmla="*/ 839152 w 839152"/>
              <a:gd name="connsiteY4" fmla="*/ 91440 h 559594"/>
              <a:gd name="connsiteX0" fmla="*/ 747712 w 747712"/>
              <a:gd name="connsiteY0" fmla="*/ 0 h 559594"/>
              <a:gd name="connsiteX1" fmla="*/ 747712 w 747712"/>
              <a:gd name="connsiteY1" fmla="*/ 559594 h 559594"/>
              <a:gd name="connsiteX2" fmla="*/ 0 w 747712"/>
              <a:gd name="connsiteY2" fmla="*/ 559594 h 559594"/>
              <a:gd name="connsiteX3" fmla="*/ 0 w 747712"/>
              <a:gd name="connsiteY3" fmla="*/ 0 h 559594"/>
              <a:gd name="connsiteX0" fmla="*/ 859631 w 859631"/>
              <a:gd name="connsiteY0" fmla="*/ 0 h 561975"/>
              <a:gd name="connsiteX1" fmla="*/ 859631 w 859631"/>
              <a:gd name="connsiteY1" fmla="*/ 559594 h 561975"/>
              <a:gd name="connsiteX2" fmla="*/ 0 w 859631"/>
              <a:gd name="connsiteY2" fmla="*/ 561975 h 561975"/>
              <a:gd name="connsiteX3" fmla="*/ 111919 w 859631"/>
              <a:gd name="connsiteY3" fmla="*/ 0 h 561975"/>
              <a:gd name="connsiteX0" fmla="*/ 859631 w 859631"/>
              <a:gd name="connsiteY0" fmla="*/ 0 h 561975"/>
              <a:gd name="connsiteX1" fmla="*/ 762000 w 859631"/>
              <a:gd name="connsiteY1" fmla="*/ 559594 h 561975"/>
              <a:gd name="connsiteX2" fmla="*/ 0 w 859631"/>
              <a:gd name="connsiteY2" fmla="*/ 561975 h 561975"/>
              <a:gd name="connsiteX3" fmla="*/ 111919 w 859631"/>
              <a:gd name="connsiteY3" fmla="*/ 0 h 561975"/>
              <a:gd name="connsiteX0" fmla="*/ 881063 w 881063"/>
              <a:gd name="connsiteY0" fmla="*/ 0 h 561975"/>
              <a:gd name="connsiteX1" fmla="*/ 762000 w 881063"/>
              <a:gd name="connsiteY1" fmla="*/ 559594 h 561975"/>
              <a:gd name="connsiteX2" fmla="*/ 0 w 881063"/>
              <a:gd name="connsiteY2" fmla="*/ 561975 h 561975"/>
              <a:gd name="connsiteX3" fmla="*/ 111919 w 881063"/>
              <a:gd name="connsiteY3" fmla="*/ 0 h 561975"/>
              <a:gd name="connsiteX0" fmla="*/ 881063 w 881063"/>
              <a:gd name="connsiteY0" fmla="*/ 0 h 559634"/>
              <a:gd name="connsiteX1" fmla="*/ 762000 w 881063"/>
              <a:gd name="connsiteY1" fmla="*/ 559594 h 559634"/>
              <a:gd name="connsiteX2" fmla="*/ 0 w 881063"/>
              <a:gd name="connsiteY2" fmla="*/ 559634 h 559634"/>
              <a:gd name="connsiteX3" fmla="*/ 111919 w 881063"/>
              <a:gd name="connsiteY3" fmla="*/ 0 h 559634"/>
              <a:gd name="connsiteX0" fmla="*/ 888207 w 888207"/>
              <a:gd name="connsiteY0" fmla="*/ 0 h 559634"/>
              <a:gd name="connsiteX1" fmla="*/ 769144 w 888207"/>
              <a:gd name="connsiteY1" fmla="*/ 559594 h 559634"/>
              <a:gd name="connsiteX2" fmla="*/ 0 w 888207"/>
              <a:gd name="connsiteY2" fmla="*/ 559634 h 559634"/>
              <a:gd name="connsiteX3" fmla="*/ 119063 w 888207"/>
              <a:gd name="connsiteY3" fmla="*/ 0 h 55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207" h="559634">
                <a:moveTo>
                  <a:pt x="888207" y="0"/>
                </a:moveTo>
                <a:lnTo>
                  <a:pt x="769144" y="559594"/>
                </a:lnTo>
                <a:lnTo>
                  <a:pt x="0" y="559634"/>
                </a:lnTo>
                <a:lnTo>
                  <a:pt x="119063" y="0"/>
                </a:lnTo>
              </a:path>
            </a:pathLst>
          </a:custGeom>
          <a:noFill/>
          <a:ln w="95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sz="1800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767"/>
            <a:ext cx="1676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279525" y="-14817"/>
            <a:ext cx="814388" cy="4572001"/>
          </a:xfrm>
          <a:custGeom>
            <a:avLst/>
            <a:gdLst>
              <a:gd name="connsiteX0" fmla="*/ 0 w 130968"/>
              <a:gd name="connsiteY0" fmla="*/ 0 h 1040606"/>
              <a:gd name="connsiteX1" fmla="*/ 130968 w 130968"/>
              <a:gd name="connsiteY1" fmla="*/ 0 h 1040606"/>
              <a:gd name="connsiteX2" fmla="*/ 130968 w 130968"/>
              <a:gd name="connsiteY2" fmla="*/ 1040606 h 1040606"/>
              <a:gd name="connsiteX3" fmla="*/ 0 w 130968"/>
              <a:gd name="connsiteY3" fmla="*/ 1040606 h 1040606"/>
              <a:gd name="connsiteX4" fmla="*/ 0 w 130968"/>
              <a:gd name="connsiteY4" fmla="*/ 0 h 1040606"/>
              <a:gd name="connsiteX0" fmla="*/ 207169 w 338137"/>
              <a:gd name="connsiteY0" fmla="*/ 0 h 1040606"/>
              <a:gd name="connsiteX1" fmla="*/ 338137 w 338137"/>
              <a:gd name="connsiteY1" fmla="*/ 0 h 1040606"/>
              <a:gd name="connsiteX2" fmla="*/ 338137 w 338137"/>
              <a:gd name="connsiteY2" fmla="*/ 1040606 h 1040606"/>
              <a:gd name="connsiteX3" fmla="*/ 0 w 338137"/>
              <a:gd name="connsiteY3" fmla="*/ 1040606 h 1040606"/>
              <a:gd name="connsiteX4" fmla="*/ 207169 w 338137"/>
              <a:gd name="connsiteY4" fmla="*/ 0 h 1040606"/>
              <a:gd name="connsiteX0" fmla="*/ 207169 w 338137"/>
              <a:gd name="connsiteY0" fmla="*/ 0 h 1040606"/>
              <a:gd name="connsiteX1" fmla="*/ 338137 w 338137"/>
              <a:gd name="connsiteY1" fmla="*/ 0 h 1040606"/>
              <a:gd name="connsiteX2" fmla="*/ 128587 w 338137"/>
              <a:gd name="connsiteY2" fmla="*/ 1040606 h 1040606"/>
              <a:gd name="connsiteX3" fmla="*/ 0 w 338137"/>
              <a:gd name="connsiteY3" fmla="*/ 1040606 h 1040606"/>
              <a:gd name="connsiteX4" fmla="*/ 207169 w 338137"/>
              <a:gd name="connsiteY4" fmla="*/ 0 h 1040606"/>
              <a:gd name="connsiteX0" fmla="*/ 909451 w 1040419"/>
              <a:gd name="connsiteY0" fmla="*/ 0 h 4559108"/>
              <a:gd name="connsiteX1" fmla="*/ 1040419 w 1040419"/>
              <a:gd name="connsiteY1" fmla="*/ 0 h 4559108"/>
              <a:gd name="connsiteX2" fmla="*/ 830869 w 1040419"/>
              <a:gd name="connsiteY2" fmla="*/ 1040606 h 4559108"/>
              <a:gd name="connsiteX3" fmla="*/ 0 w 1040419"/>
              <a:gd name="connsiteY3" fmla="*/ 4559108 h 4559108"/>
              <a:gd name="connsiteX4" fmla="*/ 909451 w 1040419"/>
              <a:gd name="connsiteY4" fmla="*/ 0 h 4559108"/>
              <a:gd name="connsiteX0" fmla="*/ 909451 w 1040419"/>
              <a:gd name="connsiteY0" fmla="*/ 0 h 4563837"/>
              <a:gd name="connsiteX1" fmla="*/ 1040419 w 1040419"/>
              <a:gd name="connsiteY1" fmla="*/ 0 h 4563837"/>
              <a:gd name="connsiteX2" fmla="*/ 123857 w 1040419"/>
              <a:gd name="connsiteY2" fmla="*/ 4563837 h 4563837"/>
              <a:gd name="connsiteX3" fmla="*/ 0 w 1040419"/>
              <a:gd name="connsiteY3" fmla="*/ 4559108 h 4563837"/>
              <a:gd name="connsiteX4" fmla="*/ 909451 w 1040419"/>
              <a:gd name="connsiteY4" fmla="*/ 0 h 4563837"/>
              <a:gd name="connsiteX0" fmla="*/ 909451 w 1040419"/>
              <a:gd name="connsiteY0" fmla="*/ 0 h 4559108"/>
              <a:gd name="connsiteX1" fmla="*/ 1040419 w 1040419"/>
              <a:gd name="connsiteY1" fmla="*/ 0 h 4559108"/>
              <a:gd name="connsiteX2" fmla="*/ 123857 w 1040419"/>
              <a:gd name="connsiteY2" fmla="*/ 4559107 h 4559108"/>
              <a:gd name="connsiteX3" fmla="*/ 0 w 1040419"/>
              <a:gd name="connsiteY3" fmla="*/ 4559108 h 4559108"/>
              <a:gd name="connsiteX4" fmla="*/ 909451 w 1040419"/>
              <a:gd name="connsiteY4" fmla="*/ 0 h 4559108"/>
              <a:gd name="connsiteX0" fmla="*/ 677722 w 1040419"/>
              <a:gd name="connsiteY0" fmla="*/ 1163424 h 4559108"/>
              <a:gd name="connsiteX1" fmla="*/ 1040419 w 1040419"/>
              <a:gd name="connsiteY1" fmla="*/ 0 h 4559108"/>
              <a:gd name="connsiteX2" fmla="*/ 123857 w 1040419"/>
              <a:gd name="connsiteY2" fmla="*/ 4559107 h 4559108"/>
              <a:gd name="connsiteX3" fmla="*/ 0 w 1040419"/>
              <a:gd name="connsiteY3" fmla="*/ 4559108 h 4559108"/>
              <a:gd name="connsiteX4" fmla="*/ 677722 w 1040419"/>
              <a:gd name="connsiteY4" fmla="*/ 1163424 h 4559108"/>
              <a:gd name="connsiteX0" fmla="*/ 677722 w 808689"/>
              <a:gd name="connsiteY0" fmla="*/ 9459 h 3405143"/>
              <a:gd name="connsiteX1" fmla="*/ 808689 w 808689"/>
              <a:gd name="connsiteY1" fmla="*/ 0 h 3405143"/>
              <a:gd name="connsiteX2" fmla="*/ 123857 w 808689"/>
              <a:gd name="connsiteY2" fmla="*/ 3405142 h 3405143"/>
              <a:gd name="connsiteX3" fmla="*/ 0 w 808689"/>
              <a:gd name="connsiteY3" fmla="*/ 3405143 h 3405143"/>
              <a:gd name="connsiteX4" fmla="*/ 677722 w 808689"/>
              <a:gd name="connsiteY4" fmla="*/ 9459 h 340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689" h="3405143">
                <a:moveTo>
                  <a:pt x="677722" y="9459"/>
                </a:moveTo>
                <a:lnTo>
                  <a:pt x="808689" y="0"/>
                </a:lnTo>
                <a:lnTo>
                  <a:pt x="123857" y="3405142"/>
                </a:lnTo>
                <a:lnTo>
                  <a:pt x="0" y="3405143"/>
                </a:lnTo>
                <a:lnTo>
                  <a:pt x="677722" y="9459"/>
                </a:lnTo>
                <a:close/>
              </a:path>
            </a:pathLst>
          </a:custGeom>
          <a:solidFill>
            <a:srgbClr val="529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sz="18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89102" y="3211514"/>
            <a:ext cx="7204075" cy="771525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36702" y="4219575"/>
            <a:ext cx="7356475" cy="46990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rgbClr val="606062"/>
                </a:solidFill>
                <a:latin typeface="Tahoma" pitchFamily="34" charset="0"/>
              </a:defRPr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688" y="6462184"/>
            <a:ext cx="2159000" cy="395816"/>
          </a:xfrm>
        </p:spPr>
        <p:txBody>
          <a:bodyPr/>
          <a:lstStyle>
            <a:lvl1pPr>
              <a:defRPr/>
            </a:lvl1pPr>
          </a:lstStyle>
          <a:p>
            <a:fld id="{E44F10F8-77FF-4281-B91F-A160A4A3E5D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642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4F10F8-77FF-4281-B91F-A160A4A3E5D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351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38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B20687-7702-4820-9E3C-FD7BCF279A69}" type="datetimeFigureOut">
              <a:rPr lang="uk-UA" smtClean="0"/>
              <a:t>26.04.2016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7985EC-8D41-4252-AC6B-BA902DB697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400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B20687-7702-4820-9E3C-FD7BCF279A69}" type="datetimeFigureOut">
              <a:rPr lang="uk-UA" smtClean="0"/>
              <a:t>26.04.2016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7985EC-8D41-4252-AC6B-BA902DB697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72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457201"/>
            <a:ext cx="6265862" cy="70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nl-BE" smtClean="0"/>
              <a:t>Образец заголовка</a:t>
            </a:r>
            <a:endParaRPr lang="en-US" altLang="nl-B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25" y="1600200"/>
            <a:ext cx="7321550" cy="485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Second level</a:t>
            </a:r>
          </a:p>
          <a:p>
            <a:pPr lvl="1"/>
            <a:r>
              <a:rPr lang="en-US" altLang="nl-BE" smtClean="0"/>
              <a:t>Third level</a:t>
            </a:r>
          </a:p>
          <a:p>
            <a:pPr lvl="2"/>
            <a:r>
              <a:rPr lang="en-US" altLang="nl-BE" smtClean="0"/>
              <a:t>Fourth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2184"/>
            <a:ext cx="2133600" cy="39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06062"/>
                </a:solidFill>
                <a:cs typeface="+mn-cs"/>
              </a:defRPr>
            </a:lvl1pPr>
          </a:lstStyle>
          <a:p>
            <a:fld id="{E44F10F8-77FF-4281-B91F-A160A4A3E5DB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Freeform 11"/>
          <p:cNvSpPr/>
          <p:nvPr/>
        </p:nvSpPr>
        <p:spPr>
          <a:xfrm>
            <a:off x="1" y="-19051"/>
            <a:ext cx="1801813" cy="1045635"/>
          </a:xfrm>
          <a:custGeom>
            <a:avLst/>
            <a:gdLst>
              <a:gd name="connsiteX0" fmla="*/ 0 w 1847850"/>
              <a:gd name="connsiteY0" fmla="*/ 0 h 1045369"/>
              <a:gd name="connsiteX1" fmla="*/ 1847850 w 1847850"/>
              <a:gd name="connsiteY1" fmla="*/ 0 h 1045369"/>
              <a:gd name="connsiteX2" fmla="*/ 1847850 w 1847850"/>
              <a:gd name="connsiteY2" fmla="*/ 1045369 h 1045369"/>
              <a:gd name="connsiteX3" fmla="*/ 0 w 1847850"/>
              <a:gd name="connsiteY3" fmla="*/ 1045369 h 1045369"/>
              <a:gd name="connsiteX4" fmla="*/ 0 w 1847850"/>
              <a:gd name="connsiteY4" fmla="*/ 0 h 1045369"/>
              <a:gd name="connsiteX0" fmla="*/ 7144 w 1854994"/>
              <a:gd name="connsiteY0" fmla="*/ 58341 h 1103710"/>
              <a:gd name="connsiteX1" fmla="*/ 1854994 w 1854994"/>
              <a:gd name="connsiteY1" fmla="*/ 58341 h 1103710"/>
              <a:gd name="connsiteX2" fmla="*/ 1854994 w 1854994"/>
              <a:gd name="connsiteY2" fmla="*/ 1103710 h 1103710"/>
              <a:gd name="connsiteX3" fmla="*/ 7144 w 1854994"/>
              <a:gd name="connsiteY3" fmla="*/ 1103710 h 1103710"/>
              <a:gd name="connsiteX4" fmla="*/ 7144 w 1854994"/>
              <a:gd name="connsiteY4" fmla="*/ 58341 h 1103710"/>
              <a:gd name="connsiteX5" fmla="*/ 0 w 1854994"/>
              <a:gd name="connsiteY5" fmla="*/ 753666 h 1103710"/>
              <a:gd name="connsiteX0" fmla="*/ 0 w 1847850"/>
              <a:gd name="connsiteY0" fmla="*/ 0 h 1045369"/>
              <a:gd name="connsiteX1" fmla="*/ 1847850 w 1847850"/>
              <a:gd name="connsiteY1" fmla="*/ 0 h 1045369"/>
              <a:gd name="connsiteX2" fmla="*/ 1847850 w 1847850"/>
              <a:gd name="connsiteY2" fmla="*/ 1045369 h 1045369"/>
              <a:gd name="connsiteX3" fmla="*/ 0 w 1847850"/>
              <a:gd name="connsiteY3" fmla="*/ 1045369 h 1045369"/>
              <a:gd name="connsiteX4" fmla="*/ 0 w 1847850"/>
              <a:gd name="connsiteY4" fmla="*/ 0 h 1045369"/>
              <a:gd name="connsiteX5" fmla="*/ 0 w 1847850"/>
              <a:gd name="connsiteY5" fmla="*/ 0 h 1045369"/>
              <a:gd name="connsiteX0" fmla="*/ 0 w 1847850"/>
              <a:gd name="connsiteY0" fmla="*/ 0 h 1045369"/>
              <a:gd name="connsiteX1" fmla="*/ 1847850 w 1847850"/>
              <a:gd name="connsiteY1" fmla="*/ 0 h 1045369"/>
              <a:gd name="connsiteX2" fmla="*/ 1847850 w 1847850"/>
              <a:gd name="connsiteY2" fmla="*/ 1045369 h 1045369"/>
              <a:gd name="connsiteX3" fmla="*/ 0 w 1847850"/>
              <a:gd name="connsiteY3" fmla="*/ 1045369 h 1045369"/>
              <a:gd name="connsiteX4" fmla="*/ 0 w 1847850"/>
              <a:gd name="connsiteY4" fmla="*/ 0 h 1045369"/>
              <a:gd name="connsiteX0" fmla="*/ 0 w 1847850"/>
              <a:gd name="connsiteY0" fmla="*/ 0 h 1045369"/>
              <a:gd name="connsiteX1" fmla="*/ 1847850 w 1847850"/>
              <a:gd name="connsiteY1" fmla="*/ 0 h 1045369"/>
              <a:gd name="connsiteX2" fmla="*/ 1643062 w 1847850"/>
              <a:gd name="connsiteY2" fmla="*/ 1045369 h 1045369"/>
              <a:gd name="connsiteX3" fmla="*/ 0 w 1847850"/>
              <a:gd name="connsiteY3" fmla="*/ 1045369 h 1045369"/>
              <a:gd name="connsiteX4" fmla="*/ 0 w 1847850"/>
              <a:gd name="connsiteY4" fmla="*/ 0 h 1045369"/>
              <a:gd name="connsiteX0" fmla="*/ 0 w 1859756"/>
              <a:gd name="connsiteY0" fmla="*/ 0 h 1045369"/>
              <a:gd name="connsiteX1" fmla="*/ 1859756 w 1859756"/>
              <a:gd name="connsiteY1" fmla="*/ 0 h 1045369"/>
              <a:gd name="connsiteX2" fmla="*/ 1643062 w 1859756"/>
              <a:gd name="connsiteY2" fmla="*/ 1045369 h 1045369"/>
              <a:gd name="connsiteX3" fmla="*/ 0 w 1859756"/>
              <a:gd name="connsiteY3" fmla="*/ 1045369 h 1045369"/>
              <a:gd name="connsiteX4" fmla="*/ 0 w 1859756"/>
              <a:gd name="connsiteY4" fmla="*/ 0 h 1045369"/>
              <a:gd name="connsiteX0" fmla="*/ 0 w 1859756"/>
              <a:gd name="connsiteY0" fmla="*/ 0 h 1045369"/>
              <a:gd name="connsiteX1" fmla="*/ 1859756 w 1859756"/>
              <a:gd name="connsiteY1" fmla="*/ 0 h 1045369"/>
              <a:gd name="connsiteX2" fmla="*/ 1643062 w 1859756"/>
              <a:gd name="connsiteY2" fmla="*/ 1045369 h 1045369"/>
              <a:gd name="connsiteX3" fmla="*/ 0 w 1859756"/>
              <a:gd name="connsiteY3" fmla="*/ 1045369 h 1045369"/>
              <a:gd name="connsiteX4" fmla="*/ 91440 w 1859756"/>
              <a:gd name="connsiteY4" fmla="*/ 91440 h 1045369"/>
              <a:gd name="connsiteX0" fmla="*/ 1859756 w 1859756"/>
              <a:gd name="connsiteY0" fmla="*/ 0 h 1045369"/>
              <a:gd name="connsiteX1" fmla="*/ 1643062 w 1859756"/>
              <a:gd name="connsiteY1" fmla="*/ 1045369 h 1045369"/>
              <a:gd name="connsiteX2" fmla="*/ 0 w 1859756"/>
              <a:gd name="connsiteY2" fmla="*/ 1045369 h 1045369"/>
              <a:gd name="connsiteX3" fmla="*/ 91440 w 1859756"/>
              <a:gd name="connsiteY3" fmla="*/ 91440 h 1045369"/>
              <a:gd name="connsiteX0" fmla="*/ 1859756 w 1859756"/>
              <a:gd name="connsiteY0" fmla="*/ 0 h 1045369"/>
              <a:gd name="connsiteX1" fmla="*/ 1643062 w 1859756"/>
              <a:gd name="connsiteY1" fmla="*/ 1045369 h 1045369"/>
              <a:gd name="connsiteX2" fmla="*/ 0 w 1859756"/>
              <a:gd name="connsiteY2" fmla="*/ 1045369 h 1045369"/>
              <a:gd name="connsiteX3" fmla="*/ 91440 w 1859756"/>
              <a:gd name="connsiteY3" fmla="*/ 91440 h 1045369"/>
              <a:gd name="connsiteX0" fmla="*/ 1859756 w 1859756"/>
              <a:gd name="connsiteY0" fmla="*/ 0 h 1045369"/>
              <a:gd name="connsiteX1" fmla="*/ 1643062 w 1859756"/>
              <a:gd name="connsiteY1" fmla="*/ 1045369 h 1045369"/>
              <a:gd name="connsiteX2" fmla="*/ 0 w 1859756"/>
              <a:gd name="connsiteY2" fmla="*/ 1045369 h 1045369"/>
              <a:gd name="connsiteX0" fmla="*/ 1797817 w 1797817"/>
              <a:gd name="connsiteY0" fmla="*/ 0 h 759836"/>
              <a:gd name="connsiteX1" fmla="*/ 1643062 w 1797817"/>
              <a:gd name="connsiteY1" fmla="*/ 759836 h 759836"/>
              <a:gd name="connsiteX2" fmla="*/ 0 w 1797817"/>
              <a:gd name="connsiteY2" fmla="*/ 759836 h 759836"/>
              <a:gd name="connsiteX0" fmla="*/ 1802582 w 1802582"/>
              <a:gd name="connsiteY0" fmla="*/ 0 h 783631"/>
              <a:gd name="connsiteX1" fmla="*/ 1643062 w 1802582"/>
              <a:gd name="connsiteY1" fmla="*/ 783631 h 783631"/>
              <a:gd name="connsiteX2" fmla="*/ 0 w 1802582"/>
              <a:gd name="connsiteY2" fmla="*/ 783631 h 78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2582" h="783631">
                <a:moveTo>
                  <a:pt x="1802582" y="0"/>
                </a:moveTo>
                <a:lnTo>
                  <a:pt x="1643062" y="783631"/>
                </a:lnTo>
                <a:lnTo>
                  <a:pt x="0" y="783631"/>
                </a:lnTo>
              </a:path>
            </a:pathLst>
          </a:custGeom>
          <a:noFill/>
          <a:ln w="95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BE" sz="1800" dirty="0"/>
              <a:t> </a:t>
            </a:r>
          </a:p>
        </p:txBody>
      </p:sp>
      <p:sp>
        <p:nvSpPr>
          <p:cNvPr id="13" name="Freeform 12"/>
          <p:cNvSpPr/>
          <p:nvPr/>
        </p:nvSpPr>
        <p:spPr>
          <a:xfrm>
            <a:off x="1630363" y="-29634"/>
            <a:ext cx="874712" cy="694267"/>
          </a:xfrm>
          <a:custGeom>
            <a:avLst/>
            <a:gdLst>
              <a:gd name="connsiteX0" fmla="*/ 0 w 747712"/>
              <a:gd name="connsiteY0" fmla="*/ 0 h 559594"/>
              <a:gd name="connsiteX1" fmla="*/ 747712 w 747712"/>
              <a:gd name="connsiteY1" fmla="*/ 0 h 559594"/>
              <a:gd name="connsiteX2" fmla="*/ 747712 w 747712"/>
              <a:gd name="connsiteY2" fmla="*/ 559594 h 559594"/>
              <a:gd name="connsiteX3" fmla="*/ 0 w 747712"/>
              <a:gd name="connsiteY3" fmla="*/ 559594 h 559594"/>
              <a:gd name="connsiteX4" fmla="*/ 0 w 747712"/>
              <a:gd name="connsiteY4" fmla="*/ 0 h 559594"/>
              <a:gd name="connsiteX0" fmla="*/ 747712 w 839152"/>
              <a:gd name="connsiteY0" fmla="*/ 0 h 559594"/>
              <a:gd name="connsiteX1" fmla="*/ 747712 w 839152"/>
              <a:gd name="connsiteY1" fmla="*/ 559594 h 559594"/>
              <a:gd name="connsiteX2" fmla="*/ 0 w 839152"/>
              <a:gd name="connsiteY2" fmla="*/ 559594 h 559594"/>
              <a:gd name="connsiteX3" fmla="*/ 0 w 839152"/>
              <a:gd name="connsiteY3" fmla="*/ 0 h 559594"/>
              <a:gd name="connsiteX4" fmla="*/ 839152 w 839152"/>
              <a:gd name="connsiteY4" fmla="*/ 91440 h 559594"/>
              <a:gd name="connsiteX0" fmla="*/ 747712 w 747712"/>
              <a:gd name="connsiteY0" fmla="*/ 0 h 559594"/>
              <a:gd name="connsiteX1" fmla="*/ 747712 w 747712"/>
              <a:gd name="connsiteY1" fmla="*/ 559594 h 559594"/>
              <a:gd name="connsiteX2" fmla="*/ 0 w 747712"/>
              <a:gd name="connsiteY2" fmla="*/ 559594 h 559594"/>
              <a:gd name="connsiteX3" fmla="*/ 0 w 747712"/>
              <a:gd name="connsiteY3" fmla="*/ 0 h 559594"/>
              <a:gd name="connsiteX0" fmla="*/ 859631 w 859631"/>
              <a:gd name="connsiteY0" fmla="*/ 0 h 561975"/>
              <a:gd name="connsiteX1" fmla="*/ 859631 w 859631"/>
              <a:gd name="connsiteY1" fmla="*/ 559594 h 561975"/>
              <a:gd name="connsiteX2" fmla="*/ 0 w 859631"/>
              <a:gd name="connsiteY2" fmla="*/ 561975 h 561975"/>
              <a:gd name="connsiteX3" fmla="*/ 111919 w 859631"/>
              <a:gd name="connsiteY3" fmla="*/ 0 h 561975"/>
              <a:gd name="connsiteX0" fmla="*/ 859631 w 859631"/>
              <a:gd name="connsiteY0" fmla="*/ 0 h 561975"/>
              <a:gd name="connsiteX1" fmla="*/ 762000 w 859631"/>
              <a:gd name="connsiteY1" fmla="*/ 559594 h 561975"/>
              <a:gd name="connsiteX2" fmla="*/ 0 w 859631"/>
              <a:gd name="connsiteY2" fmla="*/ 561975 h 561975"/>
              <a:gd name="connsiteX3" fmla="*/ 111919 w 859631"/>
              <a:gd name="connsiteY3" fmla="*/ 0 h 561975"/>
              <a:gd name="connsiteX0" fmla="*/ 881063 w 881063"/>
              <a:gd name="connsiteY0" fmla="*/ 0 h 561975"/>
              <a:gd name="connsiteX1" fmla="*/ 762000 w 881063"/>
              <a:gd name="connsiteY1" fmla="*/ 559594 h 561975"/>
              <a:gd name="connsiteX2" fmla="*/ 0 w 881063"/>
              <a:gd name="connsiteY2" fmla="*/ 561975 h 561975"/>
              <a:gd name="connsiteX3" fmla="*/ 111919 w 881063"/>
              <a:gd name="connsiteY3" fmla="*/ 0 h 561975"/>
              <a:gd name="connsiteX0" fmla="*/ 881063 w 881063"/>
              <a:gd name="connsiteY0" fmla="*/ 0 h 559634"/>
              <a:gd name="connsiteX1" fmla="*/ 762000 w 881063"/>
              <a:gd name="connsiteY1" fmla="*/ 559594 h 559634"/>
              <a:gd name="connsiteX2" fmla="*/ 0 w 881063"/>
              <a:gd name="connsiteY2" fmla="*/ 559634 h 559634"/>
              <a:gd name="connsiteX3" fmla="*/ 111919 w 881063"/>
              <a:gd name="connsiteY3" fmla="*/ 0 h 559634"/>
              <a:gd name="connsiteX0" fmla="*/ 888207 w 888207"/>
              <a:gd name="connsiteY0" fmla="*/ 0 h 559634"/>
              <a:gd name="connsiteX1" fmla="*/ 769144 w 888207"/>
              <a:gd name="connsiteY1" fmla="*/ 559594 h 559634"/>
              <a:gd name="connsiteX2" fmla="*/ 0 w 888207"/>
              <a:gd name="connsiteY2" fmla="*/ 559634 h 559634"/>
              <a:gd name="connsiteX3" fmla="*/ 119063 w 888207"/>
              <a:gd name="connsiteY3" fmla="*/ 0 h 559634"/>
              <a:gd name="connsiteX0" fmla="*/ 873932 w 873932"/>
              <a:gd name="connsiteY0" fmla="*/ 46897 h 559634"/>
              <a:gd name="connsiteX1" fmla="*/ 769144 w 873932"/>
              <a:gd name="connsiteY1" fmla="*/ 559594 h 559634"/>
              <a:gd name="connsiteX2" fmla="*/ 0 w 873932"/>
              <a:gd name="connsiteY2" fmla="*/ 559634 h 559634"/>
              <a:gd name="connsiteX3" fmla="*/ 119063 w 873932"/>
              <a:gd name="connsiteY3" fmla="*/ 0 h 559634"/>
              <a:gd name="connsiteX0" fmla="*/ 873932 w 873932"/>
              <a:gd name="connsiteY0" fmla="*/ 0 h 512737"/>
              <a:gd name="connsiteX1" fmla="*/ 769144 w 873932"/>
              <a:gd name="connsiteY1" fmla="*/ 512697 h 512737"/>
              <a:gd name="connsiteX2" fmla="*/ 0 w 873932"/>
              <a:gd name="connsiteY2" fmla="*/ 512737 h 512737"/>
              <a:gd name="connsiteX3" fmla="*/ 104788 w 873932"/>
              <a:gd name="connsiteY3" fmla="*/ 4690 h 51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932" h="512737">
                <a:moveTo>
                  <a:pt x="873932" y="0"/>
                </a:moveTo>
                <a:lnTo>
                  <a:pt x="769144" y="512697"/>
                </a:lnTo>
                <a:lnTo>
                  <a:pt x="0" y="512737"/>
                </a:lnTo>
                <a:lnTo>
                  <a:pt x="104788" y="4690"/>
                </a:lnTo>
              </a:path>
            </a:pathLst>
          </a:custGeom>
          <a:noFill/>
          <a:ln w="95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sz="1800"/>
          </a:p>
        </p:txBody>
      </p:sp>
      <p:sp>
        <p:nvSpPr>
          <p:cNvPr id="14" name="Freeform 13"/>
          <p:cNvSpPr/>
          <p:nvPr/>
        </p:nvSpPr>
        <p:spPr>
          <a:xfrm>
            <a:off x="1797051" y="-12700"/>
            <a:ext cx="284163" cy="1041400"/>
          </a:xfrm>
          <a:custGeom>
            <a:avLst/>
            <a:gdLst>
              <a:gd name="connsiteX0" fmla="*/ 0 w 130968"/>
              <a:gd name="connsiteY0" fmla="*/ 0 h 1040606"/>
              <a:gd name="connsiteX1" fmla="*/ 130968 w 130968"/>
              <a:gd name="connsiteY1" fmla="*/ 0 h 1040606"/>
              <a:gd name="connsiteX2" fmla="*/ 130968 w 130968"/>
              <a:gd name="connsiteY2" fmla="*/ 1040606 h 1040606"/>
              <a:gd name="connsiteX3" fmla="*/ 0 w 130968"/>
              <a:gd name="connsiteY3" fmla="*/ 1040606 h 1040606"/>
              <a:gd name="connsiteX4" fmla="*/ 0 w 130968"/>
              <a:gd name="connsiteY4" fmla="*/ 0 h 1040606"/>
              <a:gd name="connsiteX0" fmla="*/ 207169 w 338137"/>
              <a:gd name="connsiteY0" fmla="*/ 0 h 1040606"/>
              <a:gd name="connsiteX1" fmla="*/ 338137 w 338137"/>
              <a:gd name="connsiteY1" fmla="*/ 0 h 1040606"/>
              <a:gd name="connsiteX2" fmla="*/ 338137 w 338137"/>
              <a:gd name="connsiteY2" fmla="*/ 1040606 h 1040606"/>
              <a:gd name="connsiteX3" fmla="*/ 0 w 338137"/>
              <a:gd name="connsiteY3" fmla="*/ 1040606 h 1040606"/>
              <a:gd name="connsiteX4" fmla="*/ 207169 w 338137"/>
              <a:gd name="connsiteY4" fmla="*/ 0 h 1040606"/>
              <a:gd name="connsiteX0" fmla="*/ 207169 w 338137"/>
              <a:gd name="connsiteY0" fmla="*/ 0 h 1040606"/>
              <a:gd name="connsiteX1" fmla="*/ 338137 w 338137"/>
              <a:gd name="connsiteY1" fmla="*/ 0 h 1040606"/>
              <a:gd name="connsiteX2" fmla="*/ 128587 w 338137"/>
              <a:gd name="connsiteY2" fmla="*/ 1040606 h 1040606"/>
              <a:gd name="connsiteX3" fmla="*/ 0 w 338137"/>
              <a:gd name="connsiteY3" fmla="*/ 1040606 h 1040606"/>
              <a:gd name="connsiteX4" fmla="*/ 207169 w 338137"/>
              <a:gd name="connsiteY4" fmla="*/ 0 h 1040606"/>
              <a:gd name="connsiteX0" fmla="*/ 155269 w 338137"/>
              <a:gd name="connsiteY0" fmla="*/ 269611 h 1040606"/>
              <a:gd name="connsiteX1" fmla="*/ 338137 w 338137"/>
              <a:gd name="connsiteY1" fmla="*/ 0 h 1040606"/>
              <a:gd name="connsiteX2" fmla="*/ 128587 w 338137"/>
              <a:gd name="connsiteY2" fmla="*/ 1040606 h 1040606"/>
              <a:gd name="connsiteX3" fmla="*/ 0 w 338137"/>
              <a:gd name="connsiteY3" fmla="*/ 1040606 h 1040606"/>
              <a:gd name="connsiteX4" fmla="*/ 155269 w 338137"/>
              <a:gd name="connsiteY4" fmla="*/ 269611 h 1040606"/>
              <a:gd name="connsiteX0" fmla="*/ 155269 w 281519"/>
              <a:gd name="connsiteY0" fmla="*/ 4730 h 775725"/>
              <a:gd name="connsiteX1" fmla="*/ 281519 w 281519"/>
              <a:gd name="connsiteY1" fmla="*/ 0 h 775725"/>
              <a:gd name="connsiteX2" fmla="*/ 128587 w 281519"/>
              <a:gd name="connsiteY2" fmla="*/ 775725 h 775725"/>
              <a:gd name="connsiteX3" fmla="*/ 0 w 281519"/>
              <a:gd name="connsiteY3" fmla="*/ 775725 h 775725"/>
              <a:gd name="connsiteX4" fmla="*/ 155269 w 281519"/>
              <a:gd name="connsiteY4" fmla="*/ 4730 h 77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519" h="775725">
                <a:moveTo>
                  <a:pt x="155269" y="4730"/>
                </a:moveTo>
                <a:lnTo>
                  <a:pt x="281519" y="0"/>
                </a:lnTo>
                <a:lnTo>
                  <a:pt x="128587" y="775725"/>
                </a:lnTo>
                <a:lnTo>
                  <a:pt x="0" y="775725"/>
                </a:lnTo>
                <a:lnTo>
                  <a:pt x="155269" y="4730"/>
                </a:lnTo>
                <a:close/>
              </a:path>
            </a:pathLst>
          </a:custGeom>
          <a:solidFill>
            <a:srgbClr val="529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sz="1800"/>
          </a:p>
        </p:txBody>
      </p:sp>
      <p:pic>
        <p:nvPicPr>
          <p:cNvPr id="103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767"/>
            <a:ext cx="1676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07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0606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0606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0606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0606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0606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0606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0606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0606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606062"/>
          </a:solidFill>
          <a:latin typeface="Tahoma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rgbClr val="60606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82563" algn="l" rtl="0" eaLnBrk="1" fontAlgn="base" hangingPunct="1">
        <a:spcBef>
          <a:spcPct val="20000"/>
        </a:spcBef>
        <a:spcAft>
          <a:spcPct val="0"/>
        </a:spcAft>
        <a:buClr>
          <a:srgbClr val="606062"/>
        </a:buClr>
        <a:buChar char="•"/>
        <a:defRPr sz="2000">
          <a:solidFill>
            <a:schemeClr val="tx1"/>
          </a:solidFill>
          <a:latin typeface="+mn-lt"/>
        </a:defRPr>
      </a:lvl2pPr>
      <a:lvl3pPr marL="900113" indent="-184150" algn="l" rtl="0" eaLnBrk="1" fontAlgn="base" hangingPunct="1">
        <a:spcBef>
          <a:spcPct val="20000"/>
        </a:spcBef>
        <a:spcAft>
          <a:spcPct val="0"/>
        </a:spcAft>
        <a:buClr>
          <a:srgbClr val="606062"/>
        </a:buClr>
        <a:buChar char="•"/>
        <a:defRPr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2"/>
        </a:buClr>
        <a:buChar char="•"/>
        <a:defRPr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Element_Sterachter.png"/>
          <p:cNvPicPr>
            <a:picLocks noChangeAspect="1"/>
          </p:cNvPicPr>
          <p:nvPr/>
        </p:nvPicPr>
        <p:blipFill>
          <a:blip r:embed="rId5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6" y="14818"/>
            <a:ext cx="6842125" cy="684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3145367"/>
            <a:ext cx="3849688" cy="140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32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ms175913(v=sql.105).asp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3768" y="476672"/>
            <a:ext cx="6660232" cy="1080120"/>
          </a:xfrm>
        </p:spPr>
        <p:txBody>
          <a:bodyPr/>
          <a:lstStyle/>
          <a:p>
            <a:pPr algn="ctr"/>
            <a:r>
              <a:rPr lang="en-US" b="1" dirty="0"/>
              <a:t>SQL </a:t>
            </a:r>
            <a:r>
              <a:rPr lang="en-US" b="1" dirty="0" smtClean="0"/>
              <a:t>Server Execution plans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39" y="1766553"/>
            <a:ext cx="3960440" cy="463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0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-20392"/>
            <a:ext cx="6265862" cy="706967"/>
          </a:xfrm>
        </p:spPr>
        <p:txBody>
          <a:bodyPr/>
          <a:lstStyle/>
          <a:p>
            <a:r>
              <a:rPr lang="en-US" dirty="0" smtClean="0"/>
              <a:t>Logical query processing</a:t>
            </a:r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40768"/>
            <a:ext cx="4680520" cy="521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0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>
            <a:normAutofit/>
          </a:bodyPr>
          <a:lstStyle/>
          <a:p>
            <a:pPr lvl="0"/>
            <a:r>
              <a:rPr lang="uk-UA" dirty="0" err="1"/>
              <a:t>Query</a:t>
            </a:r>
            <a:r>
              <a:rPr lang="uk-UA" dirty="0"/>
              <a:t> </a:t>
            </a:r>
            <a:r>
              <a:rPr lang="uk-UA" dirty="0" err="1" smtClean="0"/>
              <a:t>parsing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1268760"/>
            <a:ext cx="7321550" cy="4853517"/>
          </a:xfrm>
        </p:spPr>
        <p:txBody>
          <a:bodyPr>
            <a:normAutofit/>
          </a:bodyPr>
          <a:lstStyle/>
          <a:p>
            <a:r>
              <a:rPr lang="en-US" dirty="0"/>
              <a:t>Check the correctness of </a:t>
            </a:r>
            <a:r>
              <a:rPr lang="en-US" dirty="0" smtClean="0"/>
              <a:t>s</a:t>
            </a:r>
            <a:r>
              <a:rPr lang="uk-UA" dirty="0" err="1" smtClean="0"/>
              <a:t>yntaxi</a:t>
            </a:r>
            <a:r>
              <a:rPr lang="en-US" dirty="0" smtClean="0"/>
              <a:t>s</a:t>
            </a:r>
          </a:p>
          <a:p>
            <a:endParaRPr lang="en-US" dirty="0" smtClean="0"/>
          </a:p>
          <a:p>
            <a:r>
              <a:rPr lang="en-US" dirty="0" smtClean="0"/>
              <a:t>Exception for DDL operators (</a:t>
            </a:r>
            <a:r>
              <a:rPr lang="uk-UA" dirty="0" err="1" smtClean="0"/>
              <a:t>it</a:t>
            </a:r>
            <a:r>
              <a:rPr lang="uk-UA" dirty="0" smtClean="0"/>
              <a:t> </a:t>
            </a:r>
            <a:r>
              <a:rPr lang="uk-UA" dirty="0" err="1" smtClean="0"/>
              <a:t>will</a:t>
            </a:r>
            <a:r>
              <a:rPr lang="uk-UA" dirty="0" smtClean="0"/>
              <a:t> </a:t>
            </a:r>
            <a:r>
              <a:rPr lang="uk-UA" dirty="0" err="1" smtClean="0"/>
              <a:t>be</a:t>
            </a:r>
            <a:r>
              <a:rPr lang="uk-UA" dirty="0" smtClean="0"/>
              <a:t> </a:t>
            </a:r>
            <a:r>
              <a:rPr lang="uk-UA" dirty="0" err="1" smtClean="0"/>
              <a:t>not</a:t>
            </a:r>
            <a:r>
              <a:rPr lang="uk-UA" dirty="0" smtClean="0"/>
              <a:t> </a:t>
            </a:r>
            <a:r>
              <a:rPr lang="uk-UA" dirty="0" err="1" smtClean="0"/>
              <a:t>be</a:t>
            </a:r>
            <a:r>
              <a:rPr lang="uk-UA" dirty="0" smtClean="0"/>
              <a:t> </a:t>
            </a:r>
            <a:r>
              <a:rPr lang="uk-UA" dirty="0" err="1" smtClean="0"/>
              <a:t>optimized</a:t>
            </a:r>
            <a:r>
              <a:rPr lang="en-US" dirty="0" smtClean="0"/>
              <a:t>)</a:t>
            </a:r>
          </a:p>
          <a:p>
            <a:pPr lvl="1"/>
            <a:r>
              <a:rPr lang="uk-UA" dirty="0" err="1" smtClean="0"/>
              <a:t>there</a:t>
            </a:r>
            <a:r>
              <a:rPr lang="uk-UA" dirty="0" smtClean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only</a:t>
            </a:r>
            <a:r>
              <a:rPr lang="uk-UA" dirty="0"/>
              <a:t> </a:t>
            </a:r>
            <a:r>
              <a:rPr lang="uk-UA" dirty="0" err="1"/>
              <a:t>one</a:t>
            </a:r>
            <a:r>
              <a:rPr lang="uk-UA" dirty="0"/>
              <a:t> "</a:t>
            </a:r>
            <a:r>
              <a:rPr lang="uk-UA" dirty="0" err="1"/>
              <a:t>right</a:t>
            </a:r>
            <a:r>
              <a:rPr lang="uk-UA" dirty="0"/>
              <a:t> </a:t>
            </a:r>
            <a:r>
              <a:rPr lang="uk-UA" dirty="0" err="1"/>
              <a:t>way</a:t>
            </a:r>
            <a:r>
              <a:rPr lang="uk-UA" dirty="0"/>
              <a:t>" </a:t>
            </a:r>
            <a:r>
              <a:rPr lang="uk-UA" dirty="0" err="1" smtClean="0"/>
              <a:t>to</a:t>
            </a:r>
            <a:r>
              <a:rPr lang="uk-UA" dirty="0" smtClean="0"/>
              <a:t> </a:t>
            </a:r>
            <a:r>
              <a:rPr lang="uk-UA" dirty="0" err="1"/>
              <a:t>create</a:t>
            </a:r>
            <a:r>
              <a:rPr lang="uk-UA" dirty="0"/>
              <a:t> a </a:t>
            </a:r>
            <a:r>
              <a:rPr lang="uk-UA" dirty="0" err="1"/>
              <a:t>table</a:t>
            </a:r>
            <a:r>
              <a:rPr lang="uk-UA" dirty="0"/>
              <a:t>; </a:t>
            </a:r>
            <a:r>
              <a:rPr lang="uk-UA" dirty="0" err="1" smtClean="0"/>
              <a:t>there</a:t>
            </a:r>
            <a:r>
              <a:rPr lang="uk-UA" dirty="0" smtClean="0"/>
              <a:t> 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no</a:t>
            </a:r>
            <a:r>
              <a:rPr lang="uk-UA" dirty="0"/>
              <a:t> </a:t>
            </a:r>
            <a:r>
              <a:rPr lang="uk-UA" dirty="0" err="1"/>
              <a:t>opportunities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improving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performance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that</a:t>
            </a:r>
            <a:r>
              <a:rPr lang="uk-UA" dirty="0"/>
              <a:t> </a:t>
            </a:r>
            <a:r>
              <a:rPr lang="uk-UA" dirty="0" err="1"/>
              <a:t>type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 smtClean="0"/>
              <a:t>statement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</a:t>
            </a:r>
            <a:r>
              <a:rPr lang="uk-UA" dirty="0" err="1" smtClean="0"/>
              <a:t>utput</a:t>
            </a:r>
            <a:endParaRPr lang="en-US" dirty="0"/>
          </a:p>
          <a:p>
            <a:pPr lvl="1"/>
            <a:r>
              <a:rPr lang="en-US" dirty="0" smtClean="0"/>
              <a:t>P</a:t>
            </a:r>
            <a:r>
              <a:rPr lang="uk-UA" dirty="0" err="1" smtClean="0"/>
              <a:t>arse</a:t>
            </a:r>
            <a:r>
              <a:rPr lang="uk-UA" dirty="0" smtClean="0"/>
              <a:t> </a:t>
            </a:r>
            <a:r>
              <a:rPr lang="uk-UA" dirty="0" err="1" smtClean="0"/>
              <a:t>tree</a:t>
            </a:r>
            <a:r>
              <a:rPr lang="en-US" dirty="0" smtClean="0"/>
              <a:t> (</a:t>
            </a:r>
            <a:r>
              <a:rPr lang="uk-UA" dirty="0" err="1" smtClean="0"/>
              <a:t>query</a:t>
            </a:r>
            <a:r>
              <a:rPr lang="uk-UA" dirty="0" smtClean="0"/>
              <a:t> </a:t>
            </a:r>
            <a:r>
              <a:rPr lang="uk-UA" dirty="0" err="1" smtClean="0"/>
              <a:t>tree</a:t>
            </a:r>
            <a:r>
              <a:rPr lang="en-US" dirty="0" smtClean="0"/>
              <a:t>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041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>
            <a:normAutofit/>
          </a:bodyPr>
          <a:lstStyle/>
          <a:p>
            <a:pPr lvl="0"/>
            <a:r>
              <a:rPr lang="uk-UA" dirty="0" err="1" smtClean="0"/>
              <a:t>Algebrizer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uk-UA" dirty="0" err="1" smtClean="0"/>
              <a:t>esolves</a:t>
            </a:r>
            <a:r>
              <a:rPr lang="uk-UA" dirty="0" smtClean="0"/>
              <a:t> </a:t>
            </a:r>
            <a:r>
              <a:rPr lang="uk-UA" dirty="0" err="1"/>
              <a:t>all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names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various</a:t>
            </a:r>
            <a:r>
              <a:rPr lang="uk-UA" dirty="0"/>
              <a:t> </a:t>
            </a:r>
            <a:r>
              <a:rPr lang="uk-UA" dirty="0" err="1"/>
              <a:t>objects</a:t>
            </a:r>
            <a:r>
              <a:rPr lang="uk-UA" dirty="0"/>
              <a:t>, </a:t>
            </a:r>
            <a:r>
              <a:rPr lang="uk-UA" dirty="0" err="1"/>
              <a:t>tables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columns</a:t>
            </a:r>
            <a:r>
              <a:rPr lang="uk-UA" dirty="0"/>
              <a:t>, </a:t>
            </a:r>
            <a:r>
              <a:rPr lang="uk-UA" dirty="0" err="1"/>
              <a:t>referred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within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 smtClean="0"/>
              <a:t>query</a:t>
            </a:r>
            <a:r>
              <a:rPr lang="en-US" dirty="0" smtClean="0"/>
              <a:t> (</a:t>
            </a:r>
            <a:r>
              <a:rPr lang="uk-UA" dirty="0" err="1" smtClean="0"/>
              <a:t>aliases</a:t>
            </a:r>
            <a:r>
              <a:rPr lang="en-US" dirty="0" smtClean="0"/>
              <a:t>, </a:t>
            </a:r>
            <a:r>
              <a:rPr lang="uk-UA" dirty="0" err="1" smtClean="0"/>
              <a:t>synonyms</a:t>
            </a:r>
            <a:r>
              <a:rPr lang="en-US" dirty="0" smtClean="0"/>
              <a:t>… objects </a:t>
            </a:r>
            <a:r>
              <a:rPr lang="en-US" dirty="0" err="1" smtClean="0"/>
              <a:t>exitance</a:t>
            </a:r>
            <a:r>
              <a:rPr lang="en-US" dirty="0" smtClean="0"/>
              <a:t>)</a:t>
            </a:r>
            <a:endParaRPr lang="uk-UA" dirty="0" smtClean="0"/>
          </a:p>
          <a:p>
            <a:endParaRPr lang="en-US" dirty="0" smtClean="0"/>
          </a:p>
          <a:p>
            <a:r>
              <a:rPr lang="en-US" dirty="0" smtClean="0"/>
              <a:t>I</a:t>
            </a:r>
            <a:r>
              <a:rPr lang="uk-UA" dirty="0" err="1" smtClean="0"/>
              <a:t>dentif</a:t>
            </a:r>
            <a:r>
              <a:rPr lang="en-US" dirty="0" err="1" smtClean="0"/>
              <a:t>ies</a:t>
            </a:r>
            <a:r>
              <a:rPr lang="uk-UA" dirty="0" smtClean="0"/>
              <a:t>, </a:t>
            </a:r>
            <a:r>
              <a:rPr lang="uk-UA" dirty="0" err="1"/>
              <a:t>at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individual</a:t>
            </a:r>
            <a:r>
              <a:rPr lang="uk-UA" dirty="0"/>
              <a:t> </a:t>
            </a:r>
            <a:r>
              <a:rPr lang="uk-UA" dirty="0" err="1"/>
              <a:t>column</a:t>
            </a:r>
            <a:r>
              <a:rPr lang="uk-UA" dirty="0"/>
              <a:t> </a:t>
            </a:r>
            <a:r>
              <a:rPr lang="uk-UA" dirty="0" err="1"/>
              <a:t>level</a:t>
            </a:r>
            <a:r>
              <a:rPr lang="uk-UA" dirty="0"/>
              <a:t>, </a:t>
            </a:r>
            <a:r>
              <a:rPr lang="uk-UA" dirty="0" err="1"/>
              <a:t>all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types</a:t>
            </a:r>
            <a:r>
              <a:rPr lang="uk-UA" dirty="0"/>
              <a:t> </a:t>
            </a:r>
            <a:r>
              <a:rPr lang="uk-UA" dirty="0" err="1" smtClean="0"/>
              <a:t>for</a:t>
            </a:r>
            <a:r>
              <a:rPr lang="uk-UA" dirty="0" smtClean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 smtClean="0"/>
              <a:t>objects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Q</a:t>
            </a:r>
            <a:r>
              <a:rPr lang="uk-UA" dirty="0" err="1" smtClean="0"/>
              <a:t>uery</a:t>
            </a:r>
            <a:r>
              <a:rPr lang="uk-UA" dirty="0" smtClean="0"/>
              <a:t> </a:t>
            </a:r>
            <a:r>
              <a:rPr lang="uk-UA" dirty="0" err="1"/>
              <a:t>processor</a:t>
            </a:r>
            <a:r>
              <a:rPr lang="uk-UA" dirty="0"/>
              <a:t> </a:t>
            </a:r>
            <a:r>
              <a:rPr lang="uk-UA" dirty="0" err="1" smtClean="0"/>
              <a:t>tree</a:t>
            </a:r>
            <a:r>
              <a:rPr lang="en-US" dirty="0" smtClean="0"/>
              <a:t> (+ </a:t>
            </a:r>
            <a:r>
              <a:rPr lang="uk-UA" dirty="0" err="1" smtClean="0"/>
              <a:t>hash</a:t>
            </a:r>
            <a:r>
              <a:rPr lang="en-US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2545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-1892"/>
            <a:ext cx="6660232" cy="706967"/>
          </a:xfrm>
        </p:spPr>
        <p:txBody>
          <a:bodyPr/>
          <a:lstStyle/>
          <a:p>
            <a:r>
              <a:rPr lang="en-US" dirty="0"/>
              <a:t>Q</a:t>
            </a:r>
            <a:r>
              <a:rPr lang="uk-UA" dirty="0" err="1"/>
              <a:t>uery</a:t>
            </a:r>
            <a:r>
              <a:rPr lang="uk-UA" dirty="0"/>
              <a:t> </a:t>
            </a:r>
            <a:r>
              <a:rPr lang="uk-UA" dirty="0" err="1"/>
              <a:t>optimizer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Optimizer </a:t>
            </a:r>
            <a:r>
              <a:rPr lang="en-US" b="1" dirty="0" smtClean="0"/>
              <a:t>m</a:t>
            </a:r>
            <a:r>
              <a:rPr lang="uk-UA" b="1" dirty="0" err="1" smtClean="0"/>
              <a:t>odels</a:t>
            </a:r>
            <a:r>
              <a:rPr lang="uk-UA" b="1" dirty="0" smtClean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way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which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database</a:t>
            </a:r>
            <a:r>
              <a:rPr lang="uk-UA" dirty="0"/>
              <a:t> </a:t>
            </a:r>
            <a:r>
              <a:rPr lang="uk-UA" dirty="0" err="1"/>
              <a:t>relational</a:t>
            </a:r>
            <a:r>
              <a:rPr lang="uk-UA" dirty="0"/>
              <a:t> </a:t>
            </a:r>
            <a:r>
              <a:rPr lang="uk-UA" dirty="0" err="1"/>
              <a:t>engine</a:t>
            </a:r>
            <a:r>
              <a:rPr lang="uk-UA" dirty="0"/>
              <a:t> </a:t>
            </a:r>
            <a:r>
              <a:rPr lang="uk-UA" dirty="0" err="1" smtClean="0"/>
              <a:t>works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O</a:t>
            </a:r>
            <a:r>
              <a:rPr lang="uk-UA" dirty="0" err="1"/>
              <a:t>ptimizer</a:t>
            </a:r>
            <a:r>
              <a:rPr lang="uk-UA" dirty="0"/>
              <a:t> </a:t>
            </a:r>
            <a:r>
              <a:rPr lang="en-US" dirty="0" err="1"/>
              <a:t>decisdes</a:t>
            </a:r>
            <a:r>
              <a:rPr lang="en-US" dirty="0"/>
              <a:t> </a:t>
            </a:r>
            <a:r>
              <a:rPr lang="uk-UA" dirty="0" err="1"/>
              <a:t>how</a:t>
            </a:r>
            <a:r>
              <a:rPr lang="uk-UA" dirty="0"/>
              <a:t> </a:t>
            </a:r>
            <a:r>
              <a:rPr lang="uk-UA" dirty="0" err="1"/>
              <a:t>best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implement</a:t>
            </a:r>
            <a:r>
              <a:rPr lang="uk-UA" dirty="0"/>
              <a:t> T-SQL </a:t>
            </a:r>
            <a:r>
              <a:rPr lang="uk-UA" dirty="0" err="1"/>
              <a:t>query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</a:t>
            </a:r>
            <a:r>
              <a:rPr lang="uk-UA" b="1" dirty="0" err="1" smtClean="0"/>
              <a:t>tatistics</a:t>
            </a:r>
            <a:r>
              <a:rPr lang="uk-UA" b="1" dirty="0" smtClean="0"/>
              <a:t> </a:t>
            </a:r>
            <a:r>
              <a:rPr lang="en-US" dirty="0" smtClean="0"/>
              <a:t>is t</a:t>
            </a:r>
            <a:r>
              <a:rPr lang="uk-UA" dirty="0" err="1" smtClean="0"/>
              <a:t>he</a:t>
            </a:r>
            <a:r>
              <a:rPr lang="uk-UA" dirty="0" smtClean="0"/>
              <a:t> </a:t>
            </a:r>
            <a:r>
              <a:rPr lang="uk-UA" dirty="0" err="1"/>
              <a:t>most</a:t>
            </a:r>
            <a:r>
              <a:rPr lang="uk-UA" dirty="0"/>
              <a:t> </a:t>
            </a:r>
            <a:r>
              <a:rPr lang="uk-UA" dirty="0" err="1"/>
              <a:t>important</a:t>
            </a:r>
            <a:r>
              <a:rPr lang="uk-UA" dirty="0"/>
              <a:t> </a:t>
            </a:r>
            <a:r>
              <a:rPr lang="uk-UA" dirty="0" err="1"/>
              <a:t>pieces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modelling</a:t>
            </a:r>
            <a:endParaRPr lang="en-US" b="1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Q</a:t>
            </a:r>
            <a:r>
              <a:rPr lang="uk-UA" dirty="0" err="1" smtClean="0"/>
              <a:t>uery</a:t>
            </a:r>
            <a:r>
              <a:rPr lang="uk-UA" dirty="0" smtClean="0"/>
              <a:t> </a:t>
            </a:r>
            <a:r>
              <a:rPr lang="uk-UA" dirty="0" err="1"/>
              <a:t>processor</a:t>
            </a:r>
            <a:r>
              <a:rPr lang="uk-UA" dirty="0"/>
              <a:t> </a:t>
            </a:r>
            <a:r>
              <a:rPr lang="uk-UA" dirty="0" err="1"/>
              <a:t>tree</a:t>
            </a:r>
            <a:r>
              <a:rPr lang="uk-UA" dirty="0"/>
              <a:t> </a:t>
            </a:r>
            <a:r>
              <a:rPr lang="en-US" dirty="0" smtClean="0"/>
              <a:t>+ </a:t>
            </a:r>
            <a:r>
              <a:rPr lang="uk-UA" dirty="0" err="1" smtClean="0"/>
              <a:t>statistics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 smtClean="0"/>
              <a:t>plan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works if </a:t>
            </a:r>
            <a:r>
              <a:rPr lang="uk-UA" dirty="0" err="1" smtClean="0"/>
              <a:t>there</a:t>
            </a:r>
            <a:r>
              <a:rPr lang="uk-UA" dirty="0" smtClean="0"/>
              <a:t> </a:t>
            </a:r>
            <a:r>
              <a:rPr lang="uk-UA" dirty="0" err="1" smtClean="0"/>
              <a:t>is</a:t>
            </a:r>
            <a:r>
              <a:rPr lang="uk-UA" dirty="0" smtClean="0"/>
              <a:t> </a:t>
            </a:r>
            <a:r>
              <a:rPr lang="en-US" dirty="0" smtClean="0"/>
              <a:t>no </a:t>
            </a:r>
            <a:r>
              <a:rPr lang="uk-UA" dirty="0" err="1" smtClean="0"/>
              <a:t>already</a:t>
            </a:r>
            <a:r>
              <a:rPr lang="uk-UA" dirty="0" smtClean="0"/>
              <a:t> a </a:t>
            </a:r>
            <a:r>
              <a:rPr lang="uk-UA" dirty="0" err="1" smtClean="0"/>
              <a:t>cached</a:t>
            </a:r>
            <a:r>
              <a:rPr lang="uk-UA" dirty="0" smtClean="0"/>
              <a:t> </a:t>
            </a:r>
            <a:r>
              <a:rPr lang="uk-UA" dirty="0" err="1" smtClean="0"/>
              <a:t>plan</a:t>
            </a:r>
            <a:endParaRPr lang="en-US" dirty="0" smtClean="0"/>
          </a:p>
          <a:p>
            <a:pPr marL="538163" lvl="2" indent="-174625"/>
            <a:r>
              <a:rPr lang="uk-UA" sz="2100" dirty="0" err="1"/>
              <a:t>Once</a:t>
            </a:r>
            <a:r>
              <a:rPr lang="uk-UA" sz="2100" dirty="0"/>
              <a:t> </a:t>
            </a:r>
            <a:r>
              <a:rPr lang="uk-UA" sz="2100" dirty="0" err="1"/>
              <a:t>the</a:t>
            </a:r>
            <a:r>
              <a:rPr lang="uk-UA" sz="2100" dirty="0"/>
              <a:t> </a:t>
            </a:r>
            <a:r>
              <a:rPr lang="uk-UA" sz="2100" dirty="0" err="1"/>
              <a:t>estimated</a:t>
            </a:r>
            <a:r>
              <a:rPr lang="uk-UA" sz="2100" dirty="0"/>
              <a:t> </a:t>
            </a:r>
            <a:r>
              <a:rPr lang="uk-UA" sz="2100" dirty="0" err="1"/>
              <a:t>plan</a:t>
            </a:r>
            <a:r>
              <a:rPr lang="uk-UA" sz="2100" dirty="0"/>
              <a:t> </a:t>
            </a:r>
            <a:r>
              <a:rPr lang="uk-UA" sz="2100" dirty="0" err="1"/>
              <a:t>is</a:t>
            </a:r>
            <a:r>
              <a:rPr lang="uk-UA" sz="2100" dirty="0"/>
              <a:t> </a:t>
            </a:r>
            <a:r>
              <a:rPr lang="uk-UA" sz="2100" dirty="0" err="1"/>
              <a:t>created</a:t>
            </a:r>
            <a:r>
              <a:rPr lang="uk-UA" sz="2100" dirty="0"/>
              <a:t> </a:t>
            </a:r>
            <a:r>
              <a:rPr lang="en-US" sz="2100" dirty="0">
                <a:sym typeface="Wingdings" pitchFamily="2" charset="2"/>
              </a:rPr>
              <a:t> </a:t>
            </a:r>
            <a:r>
              <a:rPr lang="uk-UA" sz="2100" dirty="0" err="1"/>
              <a:t>store</a:t>
            </a:r>
            <a:r>
              <a:rPr lang="en-US" sz="2100" dirty="0"/>
              <a:t> in </a:t>
            </a:r>
            <a:r>
              <a:rPr lang="uk-UA" sz="2100" b="1" dirty="0" err="1"/>
              <a:t>plan</a:t>
            </a:r>
            <a:r>
              <a:rPr lang="uk-UA" sz="2100" b="1" dirty="0"/>
              <a:t> </a:t>
            </a:r>
            <a:r>
              <a:rPr lang="uk-UA" sz="2100" b="1" dirty="0" err="1"/>
              <a:t>cache</a:t>
            </a:r>
            <a:r>
              <a:rPr lang="uk-UA" sz="2100" b="1" dirty="0"/>
              <a:t> </a:t>
            </a:r>
            <a:r>
              <a:rPr lang="uk-UA" sz="2100" dirty="0"/>
              <a:t>(</a:t>
            </a:r>
            <a:r>
              <a:rPr lang="uk-UA" sz="2100" i="1" dirty="0" err="1"/>
              <a:t>Execution</a:t>
            </a:r>
            <a:r>
              <a:rPr lang="uk-UA" sz="2100" i="1" dirty="0"/>
              <a:t> </a:t>
            </a:r>
            <a:r>
              <a:rPr lang="uk-UA" sz="2100" i="1" dirty="0" err="1"/>
              <a:t>Plan</a:t>
            </a:r>
            <a:r>
              <a:rPr lang="uk-UA" sz="2100" i="1" dirty="0"/>
              <a:t> </a:t>
            </a:r>
            <a:r>
              <a:rPr lang="uk-UA" sz="2100" i="1" dirty="0" err="1" smtClean="0"/>
              <a:t>Reuse</a:t>
            </a:r>
            <a:r>
              <a:rPr lang="uk-UA" sz="2100" dirty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The most </a:t>
            </a:r>
            <a:r>
              <a:rPr lang="uk-UA" dirty="0" err="1" smtClean="0"/>
              <a:t>important</a:t>
            </a:r>
            <a:r>
              <a:rPr lang="uk-UA" dirty="0" smtClean="0"/>
              <a:t> </a:t>
            </a:r>
            <a:r>
              <a:rPr lang="en-US" dirty="0" smtClean="0"/>
              <a:t>optimizer’s task is </a:t>
            </a:r>
            <a:r>
              <a:rPr lang="uk-UA" dirty="0" err="1" smtClean="0"/>
              <a:t>calculation</a:t>
            </a:r>
            <a:r>
              <a:rPr lang="uk-UA" dirty="0" smtClean="0"/>
              <a:t> </a:t>
            </a:r>
            <a:r>
              <a:rPr lang="uk-UA" dirty="0" err="1" smtClean="0"/>
              <a:t>of</a:t>
            </a:r>
            <a:r>
              <a:rPr lang="uk-UA" dirty="0" smtClean="0"/>
              <a:t> </a:t>
            </a:r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uk-UA" b="1" dirty="0" err="1" smtClean="0"/>
              <a:t>execution</a:t>
            </a:r>
            <a:r>
              <a:rPr lang="uk-UA" b="1" dirty="0" smtClean="0"/>
              <a:t> </a:t>
            </a:r>
            <a:r>
              <a:rPr lang="en-US" b="1" dirty="0" smtClean="0"/>
              <a:t>plan </a:t>
            </a:r>
            <a:r>
              <a:rPr lang="uk-UA" b="1" dirty="0" err="1" smtClean="0"/>
              <a:t>cost</a:t>
            </a:r>
            <a:r>
              <a:rPr lang="uk-UA" b="1" dirty="0" smtClean="0"/>
              <a:t> </a:t>
            </a:r>
            <a:r>
              <a:rPr lang="en-US" dirty="0" smtClean="0"/>
              <a:t> (</a:t>
            </a:r>
            <a:r>
              <a:rPr lang="uk-UA" dirty="0" smtClean="0"/>
              <a:t>CPU-</a:t>
            </a:r>
            <a:r>
              <a:rPr lang="uk-UA" dirty="0" err="1" smtClean="0"/>
              <a:t>intensive</a:t>
            </a:r>
            <a:r>
              <a:rPr lang="en-US" dirty="0" smtClean="0"/>
              <a:t> operation </a:t>
            </a:r>
            <a:r>
              <a:rPr lang="en-US" dirty="0" smtClean="0">
                <a:sym typeface="Wingdings" pitchFamily="2" charset="2"/>
              </a:rPr>
              <a:t> cach</a:t>
            </a:r>
            <a:r>
              <a:rPr lang="en-US" dirty="0">
                <a:sym typeface="Wingdings" pitchFamily="2" charset="2"/>
              </a:rPr>
              <a:t>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75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-11847"/>
            <a:ext cx="6265862" cy="706967"/>
          </a:xfrm>
        </p:spPr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uk-UA" dirty="0" err="1" smtClean="0"/>
              <a:t>xecution</a:t>
            </a:r>
            <a:r>
              <a:rPr lang="uk-UA" dirty="0" smtClean="0"/>
              <a:t> </a:t>
            </a:r>
            <a:r>
              <a:rPr lang="uk-UA" dirty="0" err="1" smtClean="0"/>
              <a:t>plan</a:t>
            </a:r>
            <a:r>
              <a:rPr lang="uk-UA" dirty="0" smtClean="0"/>
              <a:t> </a:t>
            </a:r>
            <a:r>
              <a:rPr lang="en-US" dirty="0" smtClean="0"/>
              <a:t>cost (Q</a:t>
            </a:r>
            <a:r>
              <a:rPr lang="uk-UA" dirty="0" err="1" smtClean="0"/>
              <a:t>uery</a:t>
            </a:r>
            <a:r>
              <a:rPr lang="uk-UA" dirty="0" smtClean="0"/>
              <a:t> </a:t>
            </a:r>
            <a:r>
              <a:rPr lang="uk-UA" dirty="0" err="1" smtClean="0"/>
              <a:t>optimizer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00200"/>
            <a:ext cx="8425631" cy="48535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make decision </a:t>
            </a:r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uk-UA" dirty="0" err="1"/>
              <a:t>optimizer</a:t>
            </a:r>
            <a:r>
              <a:rPr lang="uk-UA" dirty="0"/>
              <a:t> </a:t>
            </a:r>
            <a:r>
              <a:rPr lang="uk-UA" dirty="0" err="1" smtClean="0"/>
              <a:t>calculates</a:t>
            </a:r>
            <a:r>
              <a:rPr lang="uk-UA" dirty="0" smtClean="0"/>
              <a:t> </a:t>
            </a:r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uk-UA" b="1" dirty="0" err="1"/>
              <a:t>cost</a:t>
            </a:r>
            <a:r>
              <a:rPr lang="uk-UA" b="1" dirty="0"/>
              <a:t> </a:t>
            </a:r>
            <a:r>
              <a:rPr lang="uk-UA" b="1" dirty="0" err="1"/>
              <a:t>of</a:t>
            </a:r>
            <a:r>
              <a:rPr lang="uk-UA" b="1" dirty="0"/>
              <a:t> </a:t>
            </a:r>
            <a:r>
              <a:rPr lang="uk-UA" b="1" dirty="0" err="1" smtClean="0"/>
              <a:t>execution</a:t>
            </a:r>
            <a:r>
              <a:rPr lang="uk-UA" b="1" dirty="0" smtClean="0"/>
              <a:t> </a:t>
            </a:r>
            <a:r>
              <a:rPr lang="uk-UA" b="1" dirty="0" err="1" smtClean="0"/>
              <a:t>plan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uk-UA" dirty="0" err="1" smtClean="0"/>
              <a:t>required</a:t>
            </a:r>
            <a:r>
              <a:rPr lang="uk-UA" dirty="0" smtClean="0"/>
              <a:t> CPU</a:t>
            </a:r>
            <a:r>
              <a:rPr lang="en-US" dirty="0" smtClean="0"/>
              <a:t>, </a:t>
            </a:r>
            <a:r>
              <a:rPr lang="uk-UA" dirty="0" smtClean="0"/>
              <a:t>I/O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uk-UA" dirty="0" err="1"/>
              <a:t>optimizer</a:t>
            </a:r>
            <a:r>
              <a:rPr lang="uk-UA" dirty="0"/>
              <a:t> </a:t>
            </a:r>
            <a:r>
              <a:rPr lang="uk-UA" dirty="0" err="1"/>
              <a:t>will</a:t>
            </a:r>
            <a:r>
              <a:rPr lang="uk-UA" dirty="0"/>
              <a:t> </a:t>
            </a:r>
            <a:r>
              <a:rPr lang="uk-UA" dirty="0" err="1"/>
              <a:t>generate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evaluate</a:t>
            </a:r>
            <a:r>
              <a:rPr lang="uk-UA" dirty="0"/>
              <a:t> </a:t>
            </a:r>
            <a:r>
              <a:rPr lang="uk-UA" dirty="0" err="1"/>
              <a:t>many</a:t>
            </a:r>
            <a:r>
              <a:rPr lang="uk-UA" dirty="0"/>
              <a:t> </a:t>
            </a:r>
            <a:r>
              <a:rPr lang="uk-UA" dirty="0" err="1"/>
              <a:t>plans</a:t>
            </a:r>
            <a:r>
              <a:rPr lang="uk-UA" dirty="0"/>
              <a:t> </a:t>
            </a:r>
            <a:r>
              <a:rPr lang="uk-UA" dirty="0" err="1" smtClean="0"/>
              <a:t>and</a:t>
            </a:r>
            <a:r>
              <a:rPr lang="en-US" dirty="0" smtClean="0"/>
              <a:t> </a:t>
            </a:r>
            <a:r>
              <a:rPr lang="uk-UA" dirty="0" err="1" smtClean="0"/>
              <a:t>will</a:t>
            </a:r>
            <a:r>
              <a:rPr lang="uk-UA" dirty="0" smtClean="0"/>
              <a:t> </a:t>
            </a:r>
            <a:r>
              <a:rPr lang="uk-UA" dirty="0" err="1"/>
              <a:t>choose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b="1" dirty="0"/>
              <a:t>lowest-cost </a:t>
            </a:r>
            <a:r>
              <a:rPr lang="uk-UA" b="1" dirty="0" err="1" smtClean="0"/>
              <a:t>plan</a:t>
            </a:r>
            <a:endParaRPr lang="en-US" b="1" dirty="0" smtClean="0"/>
          </a:p>
          <a:p>
            <a:pPr lvl="1"/>
            <a:r>
              <a:rPr lang="uk-UA" dirty="0" err="1"/>
              <a:t>it</a:t>
            </a:r>
            <a:r>
              <a:rPr lang="uk-UA" dirty="0"/>
              <a:t> </a:t>
            </a:r>
            <a:r>
              <a:rPr lang="uk-UA" dirty="0" err="1"/>
              <a:t>thinks</a:t>
            </a:r>
            <a:r>
              <a:rPr lang="uk-UA" dirty="0"/>
              <a:t> </a:t>
            </a:r>
            <a:r>
              <a:rPr lang="uk-UA" dirty="0" err="1"/>
              <a:t>will</a:t>
            </a:r>
            <a:r>
              <a:rPr lang="uk-UA" dirty="0"/>
              <a:t> </a:t>
            </a:r>
            <a:r>
              <a:rPr lang="uk-UA" dirty="0" err="1"/>
              <a:t>execute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query</a:t>
            </a:r>
            <a:r>
              <a:rPr lang="uk-UA" dirty="0"/>
              <a:t> </a:t>
            </a:r>
            <a:r>
              <a:rPr lang="uk-UA" dirty="0" err="1"/>
              <a:t>as</a:t>
            </a:r>
            <a:r>
              <a:rPr lang="uk-UA" dirty="0"/>
              <a:t> </a:t>
            </a:r>
            <a:r>
              <a:rPr lang="uk-UA" dirty="0" err="1"/>
              <a:t>fast</a:t>
            </a:r>
            <a:r>
              <a:rPr lang="uk-UA" dirty="0"/>
              <a:t> </a:t>
            </a:r>
            <a:r>
              <a:rPr lang="uk-UA" dirty="0" err="1"/>
              <a:t>as</a:t>
            </a:r>
            <a:r>
              <a:rPr lang="uk-UA" dirty="0"/>
              <a:t> </a:t>
            </a:r>
            <a:r>
              <a:rPr lang="uk-UA" dirty="0" err="1"/>
              <a:t>possible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use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least</a:t>
            </a:r>
            <a:r>
              <a:rPr lang="uk-UA" dirty="0"/>
              <a:t> </a:t>
            </a:r>
            <a:r>
              <a:rPr lang="uk-UA" dirty="0" err="1"/>
              <a:t>amount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resources</a:t>
            </a:r>
            <a:r>
              <a:rPr lang="en-US" dirty="0"/>
              <a:t> (</a:t>
            </a:r>
            <a:r>
              <a:rPr lang="uk-UA" dirty="0"/>
              <a:t>CPU </a:t>
            </a:r>
            <a:r>
              <a:rPr lang="uk-UA" dirty="0" err="1"/>
              <a:t>and</a:t>
            </a:r>
            <a:r>
              <a:rPr lang="uk-UA" dirty="0"/>
              <a:t> I/O</a:t>
            </a:r>
            <a:r>
              <a:rPr lang="en-US" dirty="0"/>
              <a:t>)</a:t>
            </a:r>
            <a:r>
              <a:rPr lang="uk-UA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uk-UA" dirty="0" err="1"/>
              <a:t>optimizer</a:t>
            </a:r>
            <a:r>
              <a:rPr lang="uk-UA" dirty="0"/>
              <a:t> </a:t>
            </a:r>
            <a:r>
              <a:rPr lang="uk-UA" dirty="0" err="1"/>
              <a:t>finds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with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least</a:t>
            </a:r>
            <a:r>
              <a:rPr lang="uk-UA" dirty="0"/>
              <a:t> </a:t>
            </a:r>
            <a:r>
              <a:rPr lang="uk-UA" dirty="0" err="1"/>
              <a:t>cost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shortest</a:t>
            </a:r>
            <a:r>
              <a:rPr lang="uk-UA" dirty="0"/>
              <a:t> </a:t>
            </a:r>
            <a:r>
              <a:rPr lang="uk-UA" dirty="0" err="1"/>
              <a:t>possible</a:t>
            </a:r>
            <a:r>
              <a:rPr lang="uk-UA" dirty="0"/>
              <a:t> </a:t>
            </a:r>
            <a:r>
              <a:rPr lang="uk-UA" dirty="0" err="1"/>
              <a:t>number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 smtClean="0"/>
              <a:t>iterations</a:t>
            </a:r>
            <a:r>
              <a:rPr lang="en-US" dirty="0" smtClean="0"/>
              <a:t> (that’s not the </a:t>
            </a:r>
            <a:r>
              <a:rPr lang="uk-UA" dirty="0" err="1" smtClean="0"/>
              <a:t>best</a:t>
            </a:r>
            <a:r>
              <a:rPr lang="uk-UA" dirty="0" smtClean="0"/>
              <a:t> </a:t>
            </a:r>
            <a:r>
              <a:rPr lang="uk-UA" dirty="0" err="1" smtClean="0"/>
              <a:t>possible</a:t>
            </a:r>
            <a:r>
              <a:rPr lang="uk-UA" dirty="0" smtClean="0"/>
              <a:t> </a:t>
            </a:r>
            <a:r>
              <a:rPr lang="uk-UA" dirty="0" err="1" smtClean="0"/>
              <a:t>plan</a:t>
            </a:r>
            <a:r>
              <a:rPr lang="en-US" dirty="0" smtClean="0"/>
              <a:t>)</a:t>
            </a:r>
            <a:r>
              <a:rPr lang="uk-UA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</a:t>
            </a:r>
            <a:r>
              <a:rPr lang="uk-UA" dirty="0" err="1" smtClean="0"/>
              <a:t>ote</a:t>
            </a:r>
            <a:r>
              <a:rPr lang="en-US" dirty="0"/>
              <a:t>:</a:t>
            </a:r>
            <a:r>
              <a:rPr lang="uk-UA" dirty="0" smtClean="0"/>
              <a:t> </a:t>
            </a:r>
            <a:r>
              <a:rPr lang="uk-UA" b="1" dirty="0" err="1" smtClean="0"/>
              <a:t>the</a:t>
            </a:r>
            <a:r>
              <a:rPr lang="uk-UA" b="1" dirty="0" smtClean="0"/>
              <a:t> </a:t>
            </a:r>
            <a:r>
              <a:rPr lang="uk-UA" b="1" dirty="0" err="1"/>
              <a:t>estimated</a:t>
            </a:r>
            <a:r>
              <a:rPr lang="uk-UA" b="1" dirty="0"/>
              <a:t> </a:t>
            </a:r>
            <a:r>
              <a:rPr lang="uk-UA" b="1" dirty="0" err="1"/>
              <a:t>cost</a:t>
            </a:r>
            <a:r>
              <a:rPr lang="uk-UA" b="1" dirty="0"/>
              <a:t> </a:t>
            </a:r>
            <a:r>
              <a:rPr lang="uk-UA" b="1" dirty="0" err="1"/>
              <a:t>is</a:t>
            </a:r>
            <a:r>
              <a:rPr lang="uk-UA" b="1" dirty="0"/>
              <a:t> </a:t>
            </a:r>
            <a:r>
              <a:rPr lang="uk-UA" b="1" dirty="0" err="1"/>
              <a:t>just</a:t>
            </a:r>
            <a:r>
              <a:rPr lang="uk-UA" b="1" dirty="0"/>
              <a:t> </a:t>
            </a:r>
            <a:r>
              <a:rPr lang="uk-UA" b="1" dirty="0" err="1"/>
              <a:t>that</a:t>
            </a:r>
            <a:r>
              <a:rPr lang="uk-UA" b="1" dirty="0"/>
              <a:t> – </a:t>
            </a:r>
            <a:r>
              <a:rPr lang="uk-UA" b="1" dirty="0" err="1"/>
              <a:t>an</a:t>
            </a:r>
            <a:r>
              <a:rPr lang="uk-UA" b="1" dirty="0"/>
              <a:t> </a:t>
            </a:r>
            <a:r>
              <a:rPr lang="uk-UA" b="1" dirty="0" err="1"/>
              <a:t>estimate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/>
          <a:lstStyle/>
          <a:p>
            <a:r>
              <a:rPr lang="en-US" dirty="0" smtClean="0"/>
              <a:t>Statistics (Q</a:t>
            </a:r>
            <a:r>
              <a:rPr lang="uk-UA" dirty="0" err="1" smtClean="0"/>
              <a:t>uery</a:t>
            </a:r>
            <a:r>
              <a:rPr lang="uk-UA" dirty="0" smtClean="0"/>
              <a:t> </a:t>
            </a:r>
            <a:r>
              <a:rPr lang="uk-UA" dirty="0" err="1" smtClean="0"/>
              <a:t>optimizer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00200"/>
            <a:ext cx="8425631" cy="4853517"/>
          </a:xfrm>
        </p:spPr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uk-UA" dirty="0" err="1" smtClean="0"/>
              <a:t>ollected</a:t>
            </a:r>
            <a:r>
              <a:rPr lang="uk-UA" dirty="0" smtClean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columns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 smtClean="0"/>
              <a:t>indexes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</a:t>
            </a:r>
            <a:r>
              <a:rPr lang="uk-UA" dirty="0" err="1" smtClean="0"/>
              <a:t>escribe</a:t>
            </a:r>
            <a:r>
              <a:rPr lang="uk-UA" dirty="0" smtClean="0"/>
              <a:t> </a:t>
            </a:r>
            <a:r>
              <a:rPr lang="en-US" dirty="0" smtClean="0"/>
              <a:t>the</a:t>
            </a:r>
            <a:r>
              <a:rPr lang="uk-UA" dirty="0" smtClean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distribution</a:t>
            </a:r>
            <a:r>
              <a:rPr lang="uk-UA" dirty="0"/>
              <a:t> </a:t>
            </a:r>
            <a:r>
              <a:rPr lang="en-US" dirty="0" smtClean="0"/>
              <a:t>(</a:t>
            </a:r>
            <a:r>
              <a:rPr lang="uk-UA" dirty="0" err="1"/>
              <a:t>represented</a:t>
            </a:r>
            <a:r>
              <a:rPr lang="uk-UA" dirty="0"/>
              <a:t> </a:t>
            </a:r>
            <a:r>
              <a:rPr lang="uk-UA" dirty="0" err="1"/>
              <a:t>by</a:t>
            </a:r>
            <a:r>
              <a:rPr lang="uk-UA" dirty="0"/>
              <a:t> a </a:t>
            </a:r>
            <a:r>
              <a:rPr lang="uk-UA" dirty="0" err="1"/>
              <a:t>histogram</a:t>
            </a:r>
            <a:r>
              <a:rPr lang="en-US" dirty="0" smtClean="0"/>
              <a:t>) </a:t>
            </a:r>
            <a:r>
              <a:rPr lang="uk-UA" dirty="0" err="1" smtClean="0"/>
              <a:t>and</a:t>
            </a:r>
            <a:r>
              <a:rPr lang="uk-UA" dirty="0" smtClean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en-US" dirty="0" smtClean="0"/>
              <a:t>data </a:t>
            </a:r>
            <a:r>
              <a:rPr lang="uk-UA" dirty="0" err="1" smtClean="0"/>
              <a:t>uniqueness</a:t>
            </a:r>
            <a:r>
              <a:rPr lang="en-US" dirty="0" smtClean="0"/>
              <a:t> (</a:t>
            </a:r>
            <a:r>
              <a:rPr lang="uk-UA" dirty="0" err="1" smtClean="0"/>
              <a:t>selectivity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uk-UA" dirty="0" err="1" smtClean="0"/>
              <a:t>Statistics</a:t>
            </a:r>
            <a:r>
              <a:rPr lang="uk-UA" dirty="0"/>
              <a:t>, </a:t>
            </a:r>
            <a:r>
              <a:rPr lang="uk-UA" dirty="0" err="1"/>
              <a:t>by</a:t>
            </a:r>
            <a:r>
              <a:rPr lang="uk-UA" dirty="0"/>
              <a:t> </a:t>
            </a:r>
            <a:r>
              <a:rPr lang="uk-UA" dirty="0" err="1"/>
              <a:t>default</a:t>
            </a:r>
            <a:r>
              <a:rPr lang="uk-UA" dirty="0"/>
              <a:t>, 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created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updated</a:t>
            </a:r>
            <a:r>
              <a:rPr lang="uk-UA" dirty="0"/>
              <a:t> </a:t>
            </a:r>
            <a:r>
              <a:rPr lang="uk-UA" dirty="0" err="1" smtClean="0"/>
              <a:t>automatically</a:t>
            </a:r>
            <a:endParaRPr lang="en-US" dirty="0" smtClean="0"/>
          </a:p>
          <a:p>
            <a:pPr lvl="1"/>
            <a:r>
              <a:rPr lang="uk-UA" dirty="0" err="1"/>
              <a:t>Table</a:t>
            </a:r>
            <a:r>
              <a:rPr lang="uk-UA" dirty="0"/>
              <a:t> </a:t>
            </a:r>
            <a:r>
              <a:rPr lang="uk-UA" dirty="0" err="1" smtClean="0"/>
              <a:t>variables</a:t>
            </a:r>
            <a:r>
              <a:rPr lang="en-US" dirty="0" smtClean="0"/>
              <a:t> (</a:t>
            </a:r>
            <a:r>
              <a:rPr lang="uk-UA" dirty="0" err="1"/>
              <a:t>do</a:t>
            </a:r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 </a:t>
            </a:r>
            <a:r>
              <a:rPr lang="uk-UA" dirty="0" err="1" smtClean="0"/>
              <a:t>have</a:t>
            </a:r>
            <a:r>
              <a:rPr lang="uk-UA" dirty="0" smtClean="0"/>
              <a:t> </a:t>
            </a:r>
            <a:r>
              <a:rPr lang="uk-UA" dirty="0" err="1"/>
              <a:t>statistics</a:t>
            </a:r>
            <a:r>
              <a:rPr lang="uk-UA" dirty="0"/>
              <a:t> </a:t>
            </a:r>
            <a:r>
              <a:rPr lang="en-US" dirty="0" smtClean="0"/>
              <a:t> - </a:t>
            </a:r>
            <a:r>
              <a:rPr lang="uk-UA" dirty="0" err="1" smtClean="0"/>
              <a:t>optimizer</a:t>
            </a:r>
            <a:r>
              <a:rPr lang="uk-UA" dirty="0" smtClean="0"/>
              <a:t> </a:t>
            </a:r>
            <a:r>
              <a:rPr lang="uk-UA" dirty="0" err="1" smtClean="0"/>
              <a:t>assumes</a:t>
            </a:r>
            <a:r>
              <a:rPr lang="uk-UA" dirty="0" smtClean="0"/>
              <a:t> </a:t>
            </a:r>
            <a:r>
              <a:rPr lang="uk-UA" dirty="0" err="1"/>
              <a:t>they</a:t>
            </a:r>
            <a:r>
              <a:rPr lang="uk-UA" dirty="0"/>
              <a:t> </a:t>
            </a:r>
            <a:r>
              <a:rPr lang="uk-UA" dirty="0" err="1"/>
              <a:t>contain</a:t>
            </a:r>
            <a:r>
              <a:rPr lang="uk-UA" dirty="0"/>
              <a:t> a </a:t>
            </a:r>
            <a:r>
              <a:rPr lang="uk-UA" dirty="0" err="1"/>
              <a:t>single</a:t>
            </a:r>
            <a:r>
              <a:rPr lang="uk-UA" dirty="0"/>
              <a:t> </a:t>
            </a:r>
            <a:r>
              <a:rPr lang="uk-UA" dirty="0" err="1"/>
              <a:t>row</a:t>
            </a:r>
            <a:r>
              <a:rPr lang="en-US" dirty="0" smtClean="0"/>
              <a:t>)</a:t>
            </a:r>
          </a:p>
          <a:p>
            <a:pPr lvl="1"/>
            <a:r>
              <a:rPr lang="uk-UA" dirty="0" err="1"/>
              <a:t>Temporary</a:t>
            </a:r>
            <a:r>
              <a:rPr lang="uk-UA" dirty="0"/>
              <a:t> </a:t>
            </a:r>
            <a:r>
              <a:rPr lang="uk-UA" dirty="0" err="1"/>
              <a:t>tables</a:t>
            </a:r>
            <a:r>
              <a:rPr lang="uk-UA" dirty="0"/>
              <a:t> </a:t>
            </a:r>
            <a:r>
              <a:rPr lang="uk-UA" dirty="0" err="1"/>
              <a:t>do</a:t>
            </a:r>
            <a:r>
              <a:rPr lang="uk-UA" dirty="0"/>
              <a:t> </a:t>
            </a:r>
            <a:r>
              <a:rPr lang="uk-UA" dirty="0" err="1"/>
              <a:t>have</a:t>
            </a:r>
            <a:r>
              <a:rPr lang="uk-UA" dirty="0"/>
              <a:t> </a:t>
            </a:r>
            <a:r>
              <a:rPr lang="uk-UA" dirty="0" err="1"/>
              <a:t>statistics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32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dirty="0" err="1"/>
              <a:t>Query</a:t>
            </a:r>
            <a:r>
              <a:rPr lang="uk-UA" dirty="0"/>
              <a:t> </a:t>
            </a:r>
            <a:r>
              <a:rPr lang="uk-UA" dirty="0" err="1" smtClean="0"/>
              <a:t>execution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</a:t>
            </a:r>
            <a:r>
              <a:rPr lang="uk-UA" dirty="0" err="1" smtClean="0"/>
              <a:t>he</a:t>
            </a:r>
            <a:r>
              <a:rPr lang="uk-UA" dirty="0" smtClean="0"/>
              <a:t> </a:t>
            </a:r>
            <a:r>
              <a:rPr lang="uk-UA" dirty="0" err="1"/>
              <a:t>storage</a:t>
            </a:r>
            <a:r>
              <a:rPr lang="uk-UA" dirty="0"/>
              <a:t> </a:t>
            </a:r>
            <a:r>
              <a:rPr lang="uk-UA" dirty="0" err="1" smtClean="0"/>
              <a:t>engine</a:t>
            </a:r>
            <a:r>
              <a:rPr lang="en-US" dirty="0" smtClean="0"/>
              <a:t> (</a:t>
            </a:r>
            <a:r>
              <a:rPr lang="uk-UA" b="1" dirty="0" err="1" smtClean="0"/>
              <a:t>executes</a:t>
            </a:r>
            <a:r>
              <a:rPr lang="uk-UA" b="1" dirty="0" smtClean="0"/>
              <a:t> </a:t>
            </a:r>
            <a:r>
              <a:rPr lang="uk-UA" b="1" dirty="0" err="1"/>
              <a:t>the</a:t>
            </a:r>
            <a:r>
              <a:rPr lang="uk-UA" b="1" dirty="0"/>
              <a:t> </a:t>
            </a:r>
            <a:r>
              <a:rPr lang="uk-UA" b="1" dirty="0" err="1" smtClean="0"/>
              <a:t>query</a:t>
            </a:r>
            <a:r>
              <a:rPr lang="en-US" b="1" dirty="0" smtClean="0"/>
              <a:t> </a:t>
            </a:r>
            <a:r>
              <a:rPr lang="en-US" b="1" dirty="0" err="1" smtClean="0"/>
              <a:t>physicaly</a:t>
            </a:r>
            <a:r>
              <a:rPr lang="en-US" b="1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Estmated</a:t>
            </a:r>
            <a:r>
              <a:rPr lang="en-US" dirty="0" smtClean="0"/>
              <a:t> e</a:t>
            </a:r>
            <a:r>
              <a:rPr lang="uk-UA" dirty="0" err="1" smtClean="0"/>
              <a:t>xecution</a:t>
            </a:r>
            <a:r>
              <a:rPr lang="uk-UA" dirty="0" smtClean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may</a:t>
            </a:r>
            <a:r>
              <a:rPr lang="uk-UA" dirty="0"/>
              <a:t> </a:t>
            </a:r>
            <a:r>
              <a:rPr lang="uk-UA" dirty="0" err="1"/>
              <a:t>be</a:t>
            </a:r>
            <a:r>
              <a:rPr lang="uk-UA" dirty="0"/>
              <a:t> </a:t>
            </a:r>
            <a:r>
              <a:rPr lang="uk-UA" i="1" dirty="0" err="1" smtClean="0"/>
              <a:t>change</a:t>
            </a:r>
            <a:r>
              <a:rPr lang="en-US" i="1" dirty="0" smtClean="0"/>
              <a:t>d</a:t>
            </a:r>
            <a:r>
              <a:rPr lang="uk-UA" i="1" dirty="0" smtClean="0"/>
              <a:t> </a:t>
            </a:r>
            <a:r>
              <a:rPr lang="uk-UA" dirty="0" err="1"/>
              <a:t>during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actual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 smtClean="0"/>
              <a:t>process</a:t>
            </a:r>
            <a:endParaRPr lang="en-US" dirty="0" smtClean="0"/>
          </a:p>
          <a:p>
            <a:pPr marL="742950" lvl="2" indent="-342900"/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exceeds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threshold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a </a:t>
            </a:r>
            <a:r>
              <a:rPr lang="uk-UA" dirty="0" err="1"/>
              <a:t>parallel</a:t>
            </a:r>
            <a:r>
              <a:rPr lang="uk-UA" dirty="0"/>
              <a:t> </a:t>
            </a:r>
            <a:r>
              <a:rPr lang="uk-UA" dirty="0" err="1" smtClean="0"/>
              <a:t>execution</a:t>
            </a:r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uk-UA" dirty="0" err="1"/>
              <a:t>statistics</a:t>
            </a:r>
            <a:r>
              <a:rPr lang="uk-UA" dirty="0"/>
              <a:t> </a:t>
            </a:r>
            <a:r>
              <a:rPr lang="uk-UA" dirty="0" err="1"/>
              <a:t>used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generate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were</a:t>
            </a:r>
            <a:r>
              <a:rPr lang="uk-UA" dirty="0"/>
              <a:t> </a:t>
            </a:r>
            <a:r>
              <a:rPr lang="uk-UA" dirty="0" err="1"/>
              <a:t>out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date</a:t>
            </a:r>
            <a:r>
              <a:rPr lang="uk-UA" dirty="0"/>
              <a:t>, </a:t>
            </a:r>
            <a:r>
              <a:rPr lang="uk-UA" dirty="0" err="1"/>
              <a:t>or</a:t>
            </a:r>
            <a:r>
              <a:rPr lang="uk-UA" dirty="0"/>
              <a:t> </a:t>
            </a:r>
            <a:r>
              <a:rPr lang="uk-UA" dirty="0" err="1"/>
              <a:t>have</a:t>
            </a:r>
            <a:r>
              <a:rPr lang="uk-UA" dirty="0"/>
              <a:t> </a:t>
            </a:r>
            <a:r>
              <a:rPr lang="uk-UA" dirty="0" err="1"/>
              <a:t>changed</a:t>
            </a:r>
            <a:r>
              <a:rPr lang="uk-UA" dirty="0"/>
              <a:t> </a:t>
            </a:r>
            <a:r>
              <a:rPr lang="uk-UA" dirty="0" err="1"/>
              <a:t>since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original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was</a:t>
            </a:r>
            <a:r>
              <a:rPr lang="uk-UA" dirty="0"/>
              <a:t> </a:t>
            </a:r>
            <a:r>
              <a:rPr lang="uk-UA" dirty="0" err="1" smtClean="0"/>
              <a:t>created</a:t>
            </a:r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r>
              <a:rPr lang="uk-UA" dirty="0" err="1" smtClean="0"/>
              <a:t>processes</a:t>
            </a:r>
            <a:r>
              <a:rPr lang="uk-UA" dirty="0" smtClean="0"/>
              <a:t> </a:t>
            </a:r>
            <a:r>
              <a:rPr lang="uk-UA" dirty="0" err="1"/>
              <a:t>or</a:t>
            </a:r>
            <a:r>
              <a:rPr lang="uk-UA" dirty="0"/>
              <a:t> </a:t>
            </a:r>
            <a:r>
              <a:rPr lang="uk-UA" dirty="0" err="1"/>
              <a:t>objects</a:t>
            </a:r>
            <a:r>
              <a:rPr lang="uk-UA" dirty="0"/>
              <a:t> </a:t>
            </a:r>
            <a:r>
              <a:rPr lang="uk-UA" dirty="0" err="1"/>
              <a:t>within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query</a:t>
            </a:r>
            <a:r>
              <a:rPr lang="uk-UA" dirty="0"/>
              <a:t>, </a:t>
            </a:r>
            <a:r>
              <a:rPr lang="uk-UA" dirty="0" err="1"/>
              <a:t>such</a:t>
            </a:r>
            <a:r>
              <a:rPr lang="uk-UA" dirty="0"/>
              <a:t> </a:t>
            </a:r>
            <a:r>
              <a:rPr lang="uk-UA" dirty="0" err="1"/>
              <a:t>as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inserts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a </a:t>
            </a:r>
            <a:r>
              <a:rPr lang="uk-UA" dirty="0" err="1"/>
              <a:t>temporary</a:t>
            </a:r>
            <a:r>
              <a:rPr lang="uk-UA" dirty="0"/>
              <a:t> </a:t>
            </a:r>
            <a:r>
              <a:rPr lang="uk-UA" dirty="0" err="1"/>
              <a:t>table</a:t>
            </a:r>
            <a:r>
              <a:rPr lang="uk-UA" dirty="0"/>
              <a:t>, </a:t>
            </a:r>
            <a:r>
              <a:rPr lang="uk-UA" dirty="0" err="1"/>
              <a:t>result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a </a:t>
            </a:r>
            <a:r>
              <a:rPr lang="uk-UA" dirty="0" err="1"/>
              <a:t>recompilation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51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>
            <a:normAutofit/>
          </a:bodyPr>
          <a:lstStyle/>
          <a:p>
            <a:r>
              <a:rPr lang="uk-UA" dirty="0" err="1"/>
              <a:t>Estimated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Actual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196752"/>
            <a:ext cx="7321550" cy="48535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</a:t>
            </a:r>
            <a:r>
              <a:rPr lang="uk-UA" dirty="0" err="1" smtClean="0"/>
              <a:t>ook</a:t>
            </a:r>
            <a:r>
              <a:rPr lang="uk-UA" dirty="0" smtClean="0"/>
              <a:t> </a:t>
            </a:r>
            <a:r>
              <a:rPr lang="uk-UA" dirty="0" err="1" smtClean="0"/>
              <a:t>largely</a:t>
            </a:r>
            <a:r>
              <a:rPr lang="uk-UA" dirty="0" smtClean="0"/>
              <a:t> </a:t>
            </a:r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uk-UA" dirty="0" err="1" smtClean="0"/>
              <a:t>same</a:t>
            </a:r>
            <a:endParaRPr lang="uk-UA" dirty="0" smtClean="0"/>
          </a:p>
          <a:p>
            <a:endParaRPr lang="en-US" b="1" dirty="0" smtClean="0"/>
          </a:p>
          <a:p>
            <a:r>
              <a:rPr lang="en-US" b="1" dirty="0" smtClean="0"/>
              <a:t>E</a:t>
            </a:r>
            <a:r>
              <a:rPr lang="uk-UA" b="1" dirty="0" err="1"/>
              <a:t>stimated</a:t>
            </a:r>
            <a:r>
              <a:rPr lang="uk-UA" b="1" dirty="0"/>
              <a:t> </a:t>
            </a:r>
            <a:r>
              <a:rPr lang="uk-UA" b="1" dirty="0" err="1"/>
              <a:t>execution</a:t>
            </a:r>
            <a:r>
              <a:rPr lang="uk-UA" b="1" dirty="0"/>
              <a:t> </a:t>
            </a:r>
            <a:r>
              <a:rPr lang="uk-UA" b="1" dirty="0" err="1"/>
              <a:t>plan</a:t>
            </a:r>
            <a:r>
              <a:rPr lang="en-US" b="1" dirty="0"/>
              <a:t> </a:t>
            </a:r>
            <a:r>
              <a:rPr lang="en-US" b="1" dirty="0" smtClean="0"/>
              <a:t>—</a:t>
            </a:r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uk-UA" dirty="0" err="1"/>
              <a:t>output</a:t>
            </a:r>
            <a:r>
              <a:rPr lang="uk-UA" dirty="0"/>
              <a:t> </a:t>
            </a:r>
            <a:r>
              <a:rPr lang="uk-UA" dirty="0" err="1"/>
              <a:t>from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 smtClean="0"/>
              <a:t>optimizer</a:t>
            </a:r>
            <a:endParaRPr lang="en-US" dirty="0" smtClean="0"/>
          </a:p>
          <a:p>
            <a:pPr lvl="1"/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operators</a:t>
            </a:r>
            <a:r>
              <a:rPr lang="uk-UA" dirty="0"/>
              <a:t>, </a:t>
            </a:r>
            <a:r>
              <a:rPr lang="uk-UA" dirty="0" err="1"/>
              <a:t>or</a:t>
            </a:r>
            <a:r>
              <a:rPr lang="uk-UA" dirty="0"/>
              <a:t> </a:t>
            </a:r>
            <a:r>
              <a:rPr lang="uk-UA" dirty="0" err="1"/>
              <a:t>steps</a:t>
            </a:r>
            <a:r>
              <a:rPr lang="uk-UA" dirty="0"/>
              <a:t>, </a:t>
            </a:r>
            <a:r>
              <a:rPr lang="uk-UA" dirty="0" err="1"/>
              <a:t>within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logical</a:t>
            </a:r>
            <a:r>
              <a:rPr lang="uk-UA" dirty="0"/>
              <a:t> </a:t>
            </a:r>
            <a:r>
              <a:rPr lang="uk-UA" dirty="0" err="1"/>
              <a:t>steps</a:t>
            </a:r>
            <a:r>
              <a:rPr lang="uk-UA" dirty="0"/>
              <a:t>, </a:t>
            </a:r>
            <a:r>
              <a:rPr lang="uk-UA" dirty="0" err="1"/>
              <a:t>because</a:t>
            </a:r>
            <a:r>
              <a:rPr lang="uk-UA" dirty="0"/>
              <a:t> </a:t>
            </a:r>
            <a:r>
              <a:rPr lang="uk-UA" dirty="0" err="1"/>
              <a:t>they're</a:t>
            </a:r>
            <a:r>
              <a:rPr lang="uk-UA" dirty="0"/>
              <a:t> </a:t>
            </a:r>
            <a:r>
              <a:rPr lang="uk-UA" dirty="0" err="1"/>
              <a:t>representative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optimizer's</a:t>
            </a:r>
            <a:r>
              <a:rPr lang="uk-UA" dirty="0"/>
              <a:t> </a:t>
            </a:r>
            <a:r>
              <a:rPr lang="uk-UA" dirty="0" err="1"/>
              <a:t>view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don't</a:t>
            </a:r>
            <a:r>
              <a:rPr lang="uk-UA" dirty="0"/>
              <a:t> </a:t>
            </a:r>
            <a:r>
              <a:rPr lang="uk-UA" dirty="0" err="1"/>
              <a:t>represent</a:t>
            </a:r>
            <a:r>
              <a:rPr lang="uk-UA" dirty="0"/>
              <a:t> </a:t>
            </a:r>
            <a:r>
              <a:rPr lang="uk-UA" dirty="0" err="1"/>
              <a:t>what</a:t>
            </a:r>
            <a:r>
              <a:rPr lang="uk-UA" dirty="0"/>
              <a:t> </a:t>
            </a:r>
            <a:r>
              <a:rPr lang="uk-UA" dirty="0" err="1"/>
              <a:t>physically</a:t>
            </a:r>
            <a:r>
              <a:rPr lang="uk-UA" dirty="0"/>
              <a:t> </a:t>
            </a:r>
            <a:r>
              <a:rPr lang="uk-UA" dirty="0" err="1"/>
              <a:t>occurs</a:t>
            </a:r>
            <a:r>
              <a:rPr lang="uk-UA" dirty="0"/>
              <a:t> </a:t>
            </a:r>
            <a:r>
              <a:rPr lang="uk-UA" dirty="0" err="1"/>
              <a:t>when</a:t>
            </a:r>
            <a:r>
              <a:rPr lang="uk-UA" dirty="0"/>
              <a:t> </a:t>
            </a:r>
            <a:r>
              <a:rPr lang="uk-UA" dirty="0" err="1"/>
              <a:t>thequery</a:t>
            </a:r>
            <a:r>
              <a:rPr lang="uk-UA" dirty="0"/>
              <a:t> </a:t>
            </a:r>
            <a:r>
              <a:rPr lang="uk-UA" dirty="0" err="1" smtClean="0"/>
              <a:t>runs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uk-UA" dirty="0" err="1" smtClean="0"/>
              <a:t>tored</a:t>
            </a:r>
            <a:r>
              <a:rPr lang="uk-UA" dirty="0" smtClean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cache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A</a:t>
            </a:r>
            <a:r>
              <a:rPr lang="uk-UA" b="1" dirty="0" err="1" smtClean="0"/>
              <a:t>ctual</a:t>
            </a:r>
            <a:r>
              <a:rPr lang="uk-UA" b="1" dirty="0" smtClean="0"/>
              <a:t> </a:t>
            </a:r>
            <a:r>
              <a:rPr lang="uk-UA" b="1" dirty="0" err="1"/>
              <a:t>execution</a:t>
            </a:r>
            <a:r>
              <a:rPr lang="uk-UA" b="1" dirty="0"/>
              <a:t> </a:t>
            </a:r>
            <a:r>
              <a:rPr lang="uk-UA" b="1" dirty="0" err="1" smtClean="0"/>
              <a:t>plan</a:t>
            </a:r>
            <a:r>
              <a:rPr lang="en-US" b="1" dirty="0" smtClean="0"/>
              <a:t> —</a:t>
            </a:r>
            <a:r>
              <a:rPr lang="en-US" dirty="0" smtClean="0"/>
              <a:t> </a:t>
            </a:r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uk-UA" dirty="0" err="1" smtClean="0"/>
              <a:t>output</a:t>
            </a:r>
            <a:r>
              <a:rPr lang="uk-UA" dirty="0" smtClean="0"/>
              <a:t> </a:t>
            </a:r>
            <a:r>
              <a:rPr lang="uk-UA" dirty="0" err="1" smtClean="0"/>
              <a:t>from</a:t>
            </a:r>
            <a:r>
              <a:rPr lang="uk-UA" dirty="0" smtClean="0"/>
              <a:t> </a:t>
            </a:r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en-US" dirty="0" smtClean="0"/>
              <a:t>query executor be storage engine</a:t>
            </a:r>
          </a:p>
          <a:p>
            <a:pPr lvl="1"/>
            <a:r>
              <a:rPr lang="uk-UA" dirty="0" err="1"/>
              <a:t>It</a:t>
            </a:r>
            <a:r>
              <a:rPr lang="uk-UA" dirty="0"/>
              <a:t> </a:t>
            </a:r>
            <a:r>
              <a:rPr lang="uk-UA" dirty="0" err="1"/>
              <a:t>shows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representing</a:t>
            </a:r>
            <a:r>
              <a:rPr lang="uk-UA" dirty="0"/>
              <a:t> </a:t>
            </a:r>
            <a:r>
              <a:rPr lang="uk-UA" dirty="0" err="1"/>
              <a:t>what</a:t>
            </a:r>
            <a:r>
              <a:rPr lang="uk-UA" dirty="0"/>
              <a:t> </a:t>
            </a:r>
            <a:r>
              <a:rPr lang="uk-UA" dirty="0" err="1"/>
              <a:t>actually</a:t>
            </a:r>
            <a:r>
              <a:rPr lang="uk-UA" dirty="0"/>
              <a:t> </a:t>
            </a:r>
            <a:r>
              <a:rPr lang="uk-UA" dirty="0" err="1"/>
              <a:t>happened</a:t>
            </a:r>
            <a:r>
              <a:rPr lang="uk-UA" dirty="0"/>
              <a:t> </a:t>
            </a:r>
            <a:r>
              <a:rPr lang="uk-UA" dirty="0" err="1"/>
              <a:t>when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query</a:t>
            </a:r>
            <a:r>
              <a:rPr lang="uk-UA" dirty="0"/>
              <a:t> </a:t>
            </a:r>
            <a:r>
              <a:rPr lang="uk-UA" dirty="0" err="1" smtClean="0"/>
              <a:t>executed</a:t>
            </a:r>
            <a:endParaRPr lang="en-US" dirty="0"/>
          </a:p>
          <a:p>
            <a:pPr lvl="1"/>
            <a:r>
              <a:rPr lang="en-US" dirty="0" smtClean="0"/>
              <a:t>Can retrieve it </a:t>
            </a:r>
            <a:r>
              <a:rPr lang="uk-UA" dirty="0" err="1" smtClean="0"/>
              <a:t>only</a:t>
            </a:r>
            <a:r>
              <a:rPr lang="uk-UA" dirty="0" smtClean="0"/>
              <a:t> </a:t>
            </a:r>
            <a:r>
              <a:rPr lang="uk-UA" dirty="0" err="1"/>
              <a:t>by</a:t>
            </a:r>
            <a:r>
              <a:rPr lang="uk-UA" dirty="0"/>
              <a:t> </a:t>
            </a:r>
            <a:r>
              <a:rPr lang="uk-UA" dirty="0" err="1"/>
              <a:t>capturing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 smtClean="0"/>
              <a:t>of</a:t>
            </a:r>
            <a:r>
              <a:rPr lang="en-US" dirty="0" smtClean="0"/>
              <a:t> </a:t>
            </a:r>
            <a:r>
              <a:rPr lang="uk-UA" dirty="0" smtClean="0"/>
              <a:t>a </a:t>
            </a:r>
            <a:r>
              <a:rPr lang="uk-UA" dirty="0" err="1"/>
              <a:t>query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2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-20392"/>
            <a:ext cx="6265862" cy="706967"/>
          </a:xfrm>
        </p:spPr>
        <p:txBody>
          <a:bodyPr/>
          <a:lstStyle/>
          <a:p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Reuse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</a:t>
            </a:r>
            <a:r>
              <a:rPr lang="uk-UA" dirty="0" err="1" smtClean="0"/>
              <a:t>enerat</a:t>
            </a:r>
            <a:r>
              <a:rPr lang="en-US" dirty="0" err="1" smtClean="0"/>
              <a:t>ing</a:t>
            </a:r>
            <a:r>
              <a:rPr lang="uk-UA" dirty="0" smtClean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 smtClean="0"/>
              <a:t>plans</a:t>
            </a:r>
            <a:r>
              <a:rPr lang="en-US" dirty="0" smtClean="0"/>
              <a:t> is expensive operation</a:t>
            </a:r>
          </a:p>
          <a:p>
            <a:endParaRPr lang="en-US" dirty="0" smtClean="0"/>
          </a:p>
          <a:p>
            <a:r>
              <a:rPr lang="uk-UA" dirty="0" smtClean="0"/>
              <a:t>SQL </a:t>
            </a:r>
            <a:r>
              <a:rPr lang="uk-UA" dirty="0"/>
              <a:t>Server </a:t>
            </a:r>
            <a:r>
              <a:rPr lang="uk-UA" dirty="0" err="1"/>
              <a:t>will</a:t>
            </a:r>
            <a:r>
              <a:rPr lang="uk-UA" dirty="0"/>
              <a:t> </a:t>
            </a:r>
            <a:r>
              <a:rPr lang="uk-UA" dirty="0" err="1"/>
              <a:t>keep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reuse</a:t>
            </a:r>
            <a:r>
              <a:rPr lang="uk-UA" dirty="0"/>
              <a:t> </a:t>
            </a:r>
            <a:r>
              <a:rPr lang="uk-UA" dirty="0" err="1"/>
              <a:t>plans</a:t>
            </a:r>
            <a:r>
              <a:rPr lang="uk-UA" dirty="0"/>
              <a:t> </a:t>
            </a:r>
            <a:r>
              <a:rPr lang="uk-UA" dirty="0" err="1"/>
              <a:t>wherever</a:t>
            </a:r>
            <a:r>
              <a:rPr lang="uk-UA" dirty="0"/>
              <a:t> </a:t>
            </a:r>
            <a:r>
              <a:rPr lang="uk-UA" dirty="0" err="1"/>
              <a:t>possible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order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reduce</a:t>
            </a:r>
            <a:r>
              <a:rPr lang="uk-UA" dirty="0"/>
              <a:t> </a:t>
            </a:r>
            <a:r>
              <a:rPr lang="uk-UA" dirty="0" err="1"/>
              <a:t>that</a:t>
            </a:r>
            <a:r>
              <a:rPr lang="uk-UA" dirty="0"/>
              <a:t> </a:t>
            </a:r>
            <a:r>
              <a:rPr lang="uk-UA" dirty="0" err="1" smtClean="0"/>
              <a:t>overhead</a:t>
            </a:r>
            <a:r>
              <a:rPr lang="en-US" dirty="0" smtClean="0"/>
              <a:t> (</a:t>
            </a:r>
            <a:r>
              <a:rPr lang="uk-UA" b="1" dirty="0" err="1"/>
              <a:t>plan</a:t>
            </a:r>
            <a:r>
              <a:rPr lang="uk-UA" b="1" dirty="0"/>
              <a:t> </a:t>
            </a:r>
            <a:r>
              <a:rPr lang="uk-UA" b="1" dirty="0" err="1"/>
              <a:t>cache</a:t>
            </a:r>
            <a:r>
              <a:rPr lang="uk-UA" b="1" dirty="0"/>
              <a:t> 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uk-UA" dirty="0" err="1" smtClean="0"/>
              <a:t>When</a:t>
            </a:r>
            <a:r>
              <a:rPr lang="uk-UA" dirty="0" smtClean="0"/>
              <a:t> </a:t>
            </a:r>
            <a:r>
              <a:rPr lang="uk-UA" dirty="0" err="1"/>
              <a:t>we</a:t>
            </a:r>
            <a:r>
              <a:rPr lang="uk-UA" dirty="0"/>
              <a:t> </a:t>
            </a:r>
            <a:r>
              <a:rPr lang="uk-UA" dirty="0" err="1"/>
              <a:t>submit</a:t>
            </a:r>
            <a:r>
              <a:rPr lang="uk-UA" dirty="0"/>
              <a:t> a </a:t>
            </a:r>
            <a:r>
              <a:rPr lang="uk-UA" dirty="0" err="1"/>
              <a:t>query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server</a:t>
            </a:r>
            <a:r>
              <a:rPr lang="uk-UA" dirty="0"/>
              <a:t>,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algebrizer</a:t>
            </a:r>
            <a:r>
              <a:rPr lang="uk-UA" dirty="0"/>
              <a:t> </a:t>
            </a:r>
            <a:r>
              <a:rPr lang="uk-UA" dirty="0" err="1"/>
              <a:t>process</a:t>
            </a:r>
            <a:r>
              <a:rPr lang="uk-UA" dirty="0"/>
              <a:t> </a:t>
            </a:r>
            <a:r>
              <a:rPr lang="uk-UA" dirty="0" err="1"/>
              <a:t>creates</a:t>
            </a:r>
            <a:r>
              <a:rPr lang="uk-UA" dirty="0"/>
              <a:t> a </a:t>
            </a:r>
            <a:r>
              <a:rPr lang="uk-UA" dirty="0" err="1"/>
              <a:t>hash</a:t>
            </a:r>
            <a:r>
              <a:rPr lang="uk-UA" dirty="0"/>
              <a:t>, </a:t>
            </a:r>
            <a:r>
              <a:rPr lang="uk-UA" dirty="0" err="1"/>
              <a:t>like</a:t>
            </a:r>
            <a:r>
              <a:rPr lang="uk-UA" dirty="0"/>
              <a:t> a </a:t>
            </a:r>
            <a:r>
              <a:rPr lang="uk-UA" dirty="0" err="1" smtClean="0"/>
              <a:t>coded</a:t>
            </a:r>
            <a:r>
              <a:rPr lang="en-US" dirty="0" smtClean="0"/>
              <a:t> </a:t>
            </a:r>
            <a:r>
              <a:rPr lang="uk-UA" dirty="0" err="1" smtClean="0"/>
              <a:t>signature</a:t>
            </a:r>
            <a:r>
              <a:rPr lang="uk-UA" dirty="0" smtClean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 smtClean="0"/>
              <a:t>query</a:t>
            </a:r>
            <a:r>
              <a:rPr lang="en-US" dirty="0" smtClean="0"/>
              <a:t> (</a:t>
            </a:r>
            <a:r>
              <a:rPr lang="uk-UA" i="1" dirty="0" err="1"/>
              <a:t>query</a:t>
            </a:r>
            <a:r>
              <a:rPr lang="uk-UA" i="1" dirty="0"/>
              <a:t> </a:t>
            </a:r>
            <a:r>
              <a:rPr lang="uk-UA" i="1" dirty="0" err="1"/>
              <a:t>fingerprint</a:t>
            </a:r>
            <a:r>
              <a:rPr lang="en-US" dirty="0" smtClean="0"/>
              <a:t>)</a:t>
            </a:r>
            <a:r>
              <a:rPr lang="uk-UA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uk-UA" dirty="0" err="1" smtClean="0"/>
              <a:t>If</a:t>
            </a:r>
            <a:r>
              <a:rPr lang="uk-UA" dirty="0" smtClean="0"/>
              <a:t> </a:t>
            </a:r>
            <a:r>
              <a:rPr lang="uk-UA" dirty="0"/>
              <a:t>a </a:t>
            </a:r>
            <a:r>
              <a:rPr lang="uk-UA" dirty="0" err="1"/>
              <a:t>query</a:t>
            </a:r>
            <a:r>
              <a:rPr lang="uk-UA" dirty="0"/>
              <a:t> </a:t>
            </a:r>
            <a:r>
              <a:rPr lang="uk-UA" dirty="0" err="1"/>
              <a:t>exists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cache</a:t>
            </a:r>
            <a:r>
              <a:rPr lang="uk-UA" dirty="0"/>
              <a:t> </a:t>
            </a:r>
            <a:r>
              <a:rPr lang="uk-UA" dirty="0" err="1"/>
              <a:t>that</a:t>
            </a:r>
            <a:r>
              <a:rPr lang="uk-UA" dirty="0"/>
              <a:t> </a:t>
            </a:r>
            <a:r>
              <a:rPr lang="uk-UA" dirty="0" err="1"/>
              <a:t>matches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query</a:t>
            </a:r>
            <a:r>
              <a:rPr lang="uk-UA" dirty="0"/>
              <a:t> </a:t>
            </a:r>
            <a:r>
              <a:rPr lang="uk-UA" dirty="0" err="1"/>
              <a:t>coming</a:t>
            </a:r>
            <a:r>
              <a:rPr lang="uk-UA" dirty="0"/>
              <a:t> </a:t>
            </a:r>
            <a:r>
              <a:rPr lang="uk-UA" dirty="0" err="1"/>
              <a:t>into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engine</a:t>
            </a:r>
            <a:r>
              <a:rPr lang="uk-UA" dirty="0"/>
              <a:t>,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entire</a:t>
            </a:r>
            <a:r>
              <a:rPr lang="uk-UA" dirty="0"/>
              <a:t> </a:t>
            </a:r>
            <a:r>
              <a:rPr lang="uk-UA" dirty="0" err="1"/>
              <a:t>cost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optimization</a:t>
            </a:r>
            <a:r>
              <a:rPr lang="uk-UA" dirty="0"/>
              <a:t> </a:t>
            </a:r>
            <a:r>
              <a:rPr lang="uk-UA" dirty="0" err="1"/>
              <a:t>process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skipped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cache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reused</a:t>
            </a:r>
            <a:r>
              <a:rPr lang="uk-UA" dirty="0"/>
              <a:t>.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B</a:t>
            </a:r>
            <a:r>
              <a:rPr lang="uk-UA" b="1" dirty="0" err="1" smtClean="0"/>
              <a:t>est</a:t>
            </a:r>
            <a:r>
              <a:rPr lang="uk-UA" b="1" dirty="0" smtClean="0"/>
              <a:t> </a:t>
            </a:r>
            <a:r>
              <a:rPr lang="uk-UA" b="1" dirty="0" err="1" smtClean="0"/>
              <a:t>practice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uk-UA" dirty="0" smtClean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write</a:t>
            </a:r>
            <a:r>
              <a:rPr lang="uk-UA" dirty="0"/>
              <a:t> </a:t>
            </a:r>
            <a:r>
              <a:rPr lang="uk-UA" dirty="0" err="1"/>
              <a:t>queries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such</a:t>
            </a:r>
            <a:r>
              <a:rPr lang="uk-UA" dirty="0"/>
              <a:t> a </a:t>
            </a:r>
            <a:r>
              <a:rPr lang="uk-UA" dirty="0" err="1"/>
              <a:t>way</a:t>
            </a:r>
            <a:r>
              <a:rPr lang="uk-UA" dirty="0"/>
              <a:t> </a:t>
            </a:r>
            <a:r>
              <a:rPr lang="uk-UA" dirty="0" err="1"/>
              <a:t>that</a:t>
            </a:r>
            <a:r>
              <a:rPr lang="uk-UA" dirty="0"/>
              <a:t> SQL Server </a:t>
            </a:r>
            <a:r>
              <a:rPr lang="uk-UA" dirty="0" err="1"/>
              <a:t>can</a:t>
            </a:r>
            <a:r>
              <a:rPr lang="uk-UA" dirty="0"/>
              <a:t> </a:t>
            </a:r>
            <a:r>
              <a:rPr lang="uk-UA" dirty="0" err="1"/>
              <a:t>reuse</a:t>
            </a:r>
            <a:r>
              <a:rPr lang="uk-UA" dirty="0"/>
              <a:t> </a:t>
            </a:r>
            <a:r>
              <a:rPr lang="uk-UA" dirty="0" err="1" smtClean="0"/>
              <a:t>their</a:t>
            </a:r>
            <a:r>
              <a:rPr lang="uk-UA" dirty="0" smtClean="0"/>
              <a:t> </a:t>
            </a:r>
            <a:r>
              <a:rPr lang="uk-UA" dirty="0" err="1" smtClean="0"/>
              <a:t>plans</a:t>
            </a:r>
            <a:r>
              <a:rPr lang="en-US" dirty="0" smtClean="0"/>
              <a:t> (</a:t>
            </a:r>
            <a:r>
              <a:rPr lang="uk-UA" dirty="0" err="1"/>
              <a:t>stored</a:t>
            </a:r>
            <a:r>
              <a:rPr lang="uk-UA" dirty="0"/>
              <a:t> </a:t>
            </a:r>
            <a:r>
              <a:rPr lang="uk-UA" dirty="0" err="1"/>
              <a:t>procedures</a:t>
            </a:r>
            <a:r>
              <a:rPr lang="uk-UA" dirty="0"/>
              <a:t> </a:t>
            </a:r>
            <a:r>
              <a:rPr lang="en-US" dirty="0" smtClean="0"/>
              <a:t>, </a:t>
            </a:r>
            <a:r>
              <a:rPr lang="uk-UA" dirty="0" err="1"/>
              <a:t>parameterized</a:t>
            </a:r>
            <a:r>
              <a:rPr lang="uk-UA" dirty="0"/>
              <a:t> </a:t>
            </a:r>
            <a:r>
              <a:rPr lang="uk-UA" dirty="0" err="1" smtClean="0"/>
              <a:t>queries</a:t>
            </a:r>
            <a:r>
              <a:rPr lang="en-US" dirty="0" smtClean="0"/>
              <a:t>, views…)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476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/>
          <a:lstStyle/>
          <a:p>
            <a:r>
              <a:rPr lang="en-US" dirty="0" smtClean="0"/>
              <a:t>Cached Plan A</a:t>
            </a:r>
            <a:r>
              <a:rPr lang="uk-UA" dirty="0" err="1" smtClean="0"/>
              <a:t>ge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SQL Server </a:t>
            </a:r>
            <a:r>
              <a:rPr lang="uk-UA" dirty="0" err="1"/>
              <a:t>does</a:t>
            </a:r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 </a:t>
            </a:r>
            <a:r>
              <a:rPr lang="uk-UA" dirty="0" err="1"/>
              <a:t>keep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plans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memory</a:t>
            </a:r>
            <a:r>
              <a:rPr lang="uk-UA" dirty="0"/>
              <a:t> </a:t>
            </a:r>
            <a:r>
              <a:rPr lang="uk-UA" dirty="0" err="1" smtClean="0"/>
              <a:t>forever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uk-UA" dirty="0" smtClean="0"/>
              <a:t>“</a:t>
            </a:r>
            <a:r>
              <a:rPr lang="en-US" dirty="0" smtClean="0"/>
              <a:t>cached plan </a:t>
            </a:r>
            <a:r>
              <a:rPr lang="uk-UA" dirty="0" err="1" smtClean="0"/>
              <a:t>age</a:t>
            </a:r>
            <a:r>
              <a:rPr lang="uk-UA" dirty="0"/>
              <a:t>" </a:t>
            </a:r>
            <a:r>
              <a:rPr lang="en-US" dirty="0" smtClean="0"/>
              <a:t>= </a:t>
            </a:r>
            <a:r>
              <a:rPr lang="uk-UA" dirty="0" err="1" smtClean="0"/>
              <a:t>estimated</a:t>
            </a:r>
            <a:r>
              <a:rPr lang="uk-UA" dirty="0" smtClean="0"/>
              <a:t> </a:t>
            </a:r>
            <a:r>
              <a:rPr lang="uk-UA" dirty="0" err="1" smtClean="0"/>
              <a:t>plan</a:t>
            </a:r>
            <a:r>
              <a:rPr lang="uk-UA" dirty="0" smtClean="0"/>
              <a:t> </a:t>
            </a:r>
            <a:r>
              <a:rPr lang="uk-UA" dirty="0" err="1" smtClean="0"/>
              <a:t>cost</a:t>
            </a:r>
            <a:r>
              <a:rPr lang="uk-UA" dirty="0" smtClean="0"/>
              <a:t> </a:t>
            </a:r>
            <a:r>
              <a:rPr lang="en-US" dirty="0" smtClean="0"/>
              <a:t>* </a:t>
            </a:r>
            <a:r>
              <a:rPr lang="uk-UA" dirty="0" err="1" smtClean="0"/>
              <a:t>number</a:t>
            </a:r>
            <a:r>
              <a:rPr lang="uk-UA" dirty="0" smtClean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times</a:t>
            </a:r>
            <a:r>
              <a:rPr lang="uk-UA" dirty="0"/>
              <a:t> </a:t>
            </a:r>
            <a:r>
              <a:rPr lang="uk-UA" dirty="0" err="1"/>
              <a:t>it</a:t>
            </a:r>
            <a:r>
              <a:rPr lang="uk-UA" dirty="0"/>
              <a:t> </a:t>
            </a:r>
            <a:r>
              <a:rPr lang="uk-UA" dirty="0" err="1"/>
              <a:t>has</a:t>
            </a:r>
            <a:r>
              <a:rPr lang="uk-UA" dirty="0"/>
              <a:t> </a:t>
            </a:r>
            <a:r>
              <a:rPr lang="uk-UA" dirty="0" err="1"/>
              <a:t>been</a:t>
            </a:r>
            <a:r>
              <a:rPr lang="uk-UA" dirty="0"/>
              <a:t> </a:t>
            </a:r>
            <a:r>
              <a:rPr lang="uk-UA" dirty="0" err="1"/>
              <a:t>used</a:t>
            </a:r>
            <a:r>
              <a:rPr lang="uk-UA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uk-UA" b="1" dirty="0" err="1"/>
              <a:t>lazywriter</a:t>
            </a:r>
            <a:r>
              <a:rPr lang="uk-UA" b="1" dirty="0"/>
              <a:t> </a:t>
            </a:r>
            <a:r>
              <a:rPr lang="uk-UA" dirty="0" err="1" smtClean="0"/>
              <a:t>process</a:t>
            </a:r>
            <a:r>
              <a:rPr lang="en-US" dirty="0" smtClean="0"/>
              <a:t> - </a:t>
            </a:r>
            <a:r>
              <a:rPr lang="uk-UA" dirty="0" err="1"/>
              <a:t>periodically</a:t>
            </a:r>
            <a:r>
              <a:rPr lang="uk-UA" dirty="0"/>
              <a:t> </a:t>
            </a:r>
            <a:r>
              <a:rPr lang="uk-UA" dirty="0" err="1"/>
              <a:t>scans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objects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cache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decreases</a:t>
            </a:r>
            <a:r>
              <a:rPr lang="uk-UA" dirty="0"/>
              <a:t> </a:t>
            </a:r>
            <a:r>
              <a:rPr lang="en-US" dirty="0" smtClean="0"/>
              <a:t>the “age” on -1 (each time)</a:t>
            </a:r>
          </a:p>
          <a:p>
            <a:pPr lvl="3"/>
            <a:r>
              <a:rPr lang="uk-UA" dirty="0" err="1" smtClean="0"/>
              <a:t>plan</a:t>
            </a:r>
            <a:r>
              <a:rPr lang="uk-UA" dirty="0" smtClean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removed</a:t>
            </a:r>
            <a:r>
              <a:rPr lang="uk-UA" dirty="0"/>
              <a:t> </a:t>
            </a:r>
            <a:r>
              <a:rPr lang="uk-UA" dirty="0" err="1"/>
              <a:t>from</a:t>
            </a:r>
            <a:r>
              <a:rPr lang="uk-UA" dirty="0"/>
              <a:t> </a:t>
            </a:r>
            <a:r>
              <a:rPr lang="uk-UA" dirty="0" err="1" smtClean="0"/>
              <a:t>memory</a:t>
            </a:r>
            <a:r>
              <a:rPr lang="en-US" dirty="0" smtClean="0"/>
              <a:t> if</a:t>
            </a:r>
            <a:endParaRPr lang="uk-UA" sz="1800" dirty="0"/>
          </a:p>
          <a:p>
            <a:pPr lvl="4"/>
            <a:r>
              <a:rPr lang="en-US" dirty="0" smtClean="0"/>
              <a:t>Age = 0</a:t>
            </a:r>
          </a:p>
          <a:p>
            <a:pPr lvl="4"/>
            <a:r>
              <a:rPr lang="uk-UA" dirty="0" err="1" smtClean="0"/>
              <a:t>more</a:t>
            </a:r>
            <a:r>
              <a:rPr lang="uk-UA" dirty="0" smtClean="0"/>
              <a:t> </a:t>
            </a:r>
            <a:r>
              <a:rPr lang="uk-UA" dirty="0" err="1"/>
              <a:t>memory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required</a:t>
            </a:r>
            <a:r>
              <a:rPr lang="uk-UA" dirty="0"/>
              <a:t> </a:t>
            </a:r>
            <a:r>
              <a:rPr lang="uk-UA" dirty="0" err="1"/>
              <a:t>by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 smtClean="0"/>
              <a:t>system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7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706967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268760"/>
            <a:ext cx="8507288" cy="500141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Brief review of SQL Server Architecture and internals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Processing T-SQL queries processes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Execution plan theory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Query Hints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Optimization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Administrating</a:t>
            </a:r>
          </a:p>
          <a:p>
            <a:pPr lvl="2"/>
            <a:r>
              <a:rPr lang="en-US" dirty="0" smtClean="0"/>
              <a:t>Indexes, statistics…</a:t>
            </a:r>
          </a:p>
          <a:p>
            <a:pPr lvl="2"/>
            <a:r>
              <a:rPr lang="en-US" dirty="0" smtClean="0"/>
              <a:t>Files, partitions,….</a:t>
            </a:r>
          </a:p>
          <a:p>
            <a:pPr lvl="2"/>
            <a:r>
              <a:rPr lang="en-US" dirty="0" smtClean="0"/>
              <a:t>Disks, networks…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Logical 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ewrite query…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Architectural</a:t>
            </a:r>
          </a:p>
          <a:p>
            <a:pPr lvl="2"/>
            <a:r>
              <a:rPr lang="en-US" dirty="0" smtClean="0"/>
              <a:t>Demoralization,….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32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/>
          <a:lstStyle/>
          <a:p>
            <a:r>
              <a:rPr lang="en-US" dirty="0" smtClean="0"/>
              <a:t>Recompilation of execution plan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353623" cy="5256965"/>
          </a:xfrm>
        </p:spPr>
        <p:txBody>
          <a:bodyPr>
            <a:normAutofit fontScale="62500" lnSpcReduction="20000"/>
          </a:bodyPr>
          <a:lstStyle/>
          <a:p>
            <a:r>
              <a:rPr lang="uk-UA" sz="3200" b="1" dirty="0" err="1"/>
              <a:t>Execution</a:t>
            </a:r>
            <a:r>
              <a:rPr lang="uk-UA" sz="3200" b="1" dirty="0"/>
              <a:t> </a:t>
            </a:r>
            <a:r>
              <a:rPr lang="uk-UA" sz="3200" b="1" dirty="0" err="1"/>
              <a:t>plans</a:t>
            </a:r>
            <a:r>
              <a:rPr lang="uk-UA" sz="3200" b="1" dirty="0"/>
              <a:t> </a:t>
            </a:r>
            <a:r>
              <a:rPr lang="uk-UA" sz="3200" b="1" dirty="0" err="1"/>
              <a:t>are</a:t>
            </a:r>
            <a:r>
              <a:rPr lang="uk-UA" sz="3200" b="1" dirty="0"/>
              <a:t> </a:t>
            </a:r>
            <a:r>
              <a:rPr lang="uk-UA" sz="3200" b="1" dirty="0" err="1"/>
              <a:t>not</a:t>
            </a:r>
            <a:r>
              <a:rPr lang="uk-UA" sz="3200" b="1" dirty="0"/>
              <a:t> </a:t>
            </a:r>
            <a:r>
              <a:rPr lang="uk-UA" sz="3200" b="1" dirty="0" err="1" smtClean="0"/>
              <a:t>sacrosanct</a:t>
            </a:r>
            <a:endParaRPr lang="en-US" sz="3200" b="1" dirty="0" smtClean="0"/>
          </a:p>
          <a:p>
            <a:endParaRPr lang="en-US" sz="3200" dirty="0" smtClean="0"/>
          </a:p>
          <a:p>
            <a:r>
              <a:rPr lang="en-US" sz="3200" dirty="0" smtClean="0"/>
              <a:t>A</a:t>
            </a:r>
            <a:r>
              <a:rPr lang="uk-UA" sz="3200" dirty="0" err="1" smtClean="0"/>
              <a:t>ctions</a:t>
            </a:r>
            <a:r>
              <a:rPr lang="uk-UA" sz="3200" dirty="0" smtClean="0"/>
              <a:t> </a:t>
            </a:r>
            <a:r>
              <a:rPr lang="uk-UA" sz="3200" dirty="0" err="1" smtClean="0"/>
              <a:t>lead</a:t>
            </a:r>
            <a:r>
              <a:rPr lang="en-US" sz="3200" dirty="0" smtClean="0"/>
              <a:t>s</a:t>
            </a:r>
            <a:r>
              <a:rPr lang="uk-UA" sz="3200" dirty="0" smtClean="0"/>
              <a:t> </a:t>
            </a:r>
            <a:r>
              <a:rPr lang="uk-UA" sz="3200" dirty="0" err="1"/>
              <a:t>to</a:t>
            </a:r>
            <a:r>
              <a:rPr lang="uk-UA" sz="3200" dirty="0"/>
              <a:t> </a:t>
            </a:r>
            <a:r>
              <a:rPr lang="uk-UA" sz="3200" dirty="0" err="1"/>
              <a:t>recompilation</a:t>
            </a:r>
            <a:r>
              <a:rPr lang="uk-UA" sz="3200" dirty="0"/>
              <a:t> </a:t>
            </a:r>
            <a:r>
              <a:rPr lang="uk-UA" sz="3200" dirty="0" err="1"/>
              <a:t>of</a:t>
            </a:r>
            <a:r>
              <a:rPr lang="uk-UA" sz="3200" dirty="0"/>
              <a:t> </a:t>
            </a:r>
            <a:r>
              <a:rPr lang="uk-UA" sz="3200" dirty="0" err="1"/>
              <a:t>an</a:t>
            </a:r>
            <a:r>
              <a:rPr lang="uk-UA" sz="3200" dirty="0"/>
              <a:t> </a:t>
            </a:r>
            <a:r>
              <a:rPr lang="uk-UA" sz="3200" dirty="0" err="1"/>
              <a:t>execution</a:t>
            </a:r>
            <a:r>
              <a:rPr lang="uk-UA" sz="3200" dirty="0"/>
              <a:t> </a:t>
            </a:r>
            <a:r>
              <a:rPr lang="uk-UA" sz="3200" dirty="0" err="1" smtClean="0"/>
              <a:t>plan</a:t>
            </a:r>
            <a:endParaRPr lang="en-US" sz="3200" dirty="0" smtClean="0"/>
          </a:p>
          <a:p>
            <a:pPr lvl="1"/>
            <a:r>
              <a:rPr lang="uk-UA" sz="2700" dirty="0" err="1"/>
              <a:t>changing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structure</a:t>
            </a:r>
            <a:r>
              <a:rPr lang="uk-UA" sz="2700" dirty="0"/>
              <a:t> </a:t>
            </a:r>
            <a:r>
              <a:rPr lang="uk-UA" sz="2700" dirty="0" err="1"/>
              <a:t>or</a:t>
            </a:r>
            <a:r>
              <a:rPr lang="uk-UA" sz="2700" dirty="0"/>
              <a:t> </a:t>
            </a:r>
            <a:r>
              <a:rPr lang="uk-UA" sz="2700" dirty="0" err="1"/>
              <a:t>schema</a:t>
            </a:r>
            <a:r>
              <a:rPr lang="uk-UA" sz="2700" dirty="0"/>
              <a:t> </a:t>
            </a:r>
            <a:r>
              <a:rPr lang="uk-UA" sz="2700" dirty="0" err="1"/>
              <a:t>of</a:t>
            </a:r>
            <a:r>
              <a:rPr lang="uk-UA" sz="2700" dirty="0"/>
              <a:t> a </a:t>
            </a:r>
            <a:r>
              <a:rPr lang="uk-UA" sz="2700" dirty="0" err="1"/>
              <a:t>table</a:t>
            </a:r>
            <a:r>
              <a:rPr lang="uk-UA" sz="2700" dirty="0"/>
              <a:t> </a:t>
            </a:r>
            <a:r>
              <a:rPr lang="uk-UA" sz="2700" dirty="0" err="1"/>
              <a:t>referenced</a:t>
            </a:r>
            <a:r>
              <a:rPr lang="uk-UA" sz="2700" dirty="0"/>
              <a:t> </a:t>
            </a:r>
            <a:r>
              <a:rPr lang="uk-UA" sz="2700" dirty="0" err="1"/>
              <a:t>by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query</a:t>
            </a:r>
            <a:endParaRPr lang="uk-UA" sz="2700" dirty="0"/>
          </a:p>
          <a:p>
            <a:pPr lvl="1"/>
            <a:r>
              <a:rPr lang="uk-UA" sz="2700" dirty="0" err="1" smtClean="0"/>
              <a:t>changing</a:t>
            </a:r>
            <a:r>
              <a:rPr lang="uk-UA" sz="2700" dirty="0" smtClean="0"/>
              <a:t> </a:t>
            </a:r>
            <a:r>
              <a:rPr lang="uk-UA" sz="2700" dirty="0" err="1"/>
              <a:t>an</a:t>
            </a:r>
            <a:r>
              <a:rPr lang="uk-UA" sz="2700" dirty="0"/>
              <a:t> </a:t>
            </a:r>
            <a:r>
              <a:rPr lang="uk-UA" sz="2700" dirty="0" err="1"/>
              <a:t>index</a:t>
            </a:r>
            <a:r>
              <a:rPr lang="uk-UA" sz="2700" dirty="0"/>
              <a:t> </a:t>
            </a:r>
            <a:r>
              <a:rPr lang="uk-UA" sz="2700" dirty="0" err="1"/>
              <a:t>used</a:t>
            </a:r>
            <a:r>
              <a:rPr lang="uk-UA" sz="2700" dirty="0"/>
              <a:t> </a:t>
            </a:r>
            <a:r>
              <a:rPr lang="uk-UA" sz="2700" dirty="0" err="1"/>
              <a:t>by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query</a:t>
            </a:r>
            <a:endParaRPr lang="uk-UA" sz="2700" dirty="0"/>
          </a:p>
          <a:p>
            <a:pPr lvl="1"/>
            <a:r>
              <a:rPr lang="uk-UA" sz="2700" dirty="0" err="1"/>
              <a:t>dropping</a:t>
            </a:r>
            <a:r>
              <a:rPr lang="uk-UA" sz="2700" dirty="0"/>
              <a:t> </a:t>
            </a:r>
            <a:r>
              <a:rPr lang="uk-UA" sz="2700" dirty="0" err="1"/>
              <a:t>an</a:t>
            </a:r>
            <a:r>
              <a:rPr lang="uk-UA" sz="2700" dirty="0"/>
              <a:t> </a:t>
            </a:r>
            <a:r>
              <a:rPr lang="uk-UA" sz="2700" dirty="0" err="1"/>
              <a:t>index</a:t>
            </a:r>
            <a:r>
              <a:rPr lang="uk-UA" sz="2700" dirty="0"/>
              <a:t> </a:t>
            </a:r>
            <a:r>
              <a:rPr lang="uk-UA" sz="2700" dirty="0" err="1"/>
              <a:t>used</a:t>
            </a:r>
            <a:r>
              <a:rPr lang="uk-UA" sz="2700" dirty="0"/>
              <a:t> </a:t>
            </a:r>
            <a:r>
              <a:rPr lang="uk-UA" sz="2700" dirty="0" err="1"/>
              <a:t>by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query</a:t>
            </a:r>
            <a:endParaRPr lang="uk-UA" sz="2700" dirty="0"/>
          </a:p>
          <a:p>
            <a:pPr lvl="1"/>
            <a:r>
              <a:rPr lang="uk-UA" sz="2700" dirty="0" err="1"/>
              <a:t>updating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statistics</a:t>
            </a:r>
            <a:r>
              <a:rPr lang="uk-UA" sz="2700" dirty="0"/>
              <a:t> </a:t>
            </a:r>
            <a:r>
              <a:rPr lang="uk-UA" sz="2700" dirty="0" err="1"/>
              <a:t>used</a:t>
            </a:r>
            <a:r>
              <a:rPr lang="uk-UA" sz="2700" dirty="0"/>
              <a:t> </a:t>
            </a:r>
            <a:r>
              <a:rPr lang="uk-UA" sz="2700" dirty="0" err="1"/>
              <a:t>by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query</a:t>
            </a:r>
            <a:endParaRPr lang="uk-UA" sz="2700" dirty="0"/>
          </a:p>
          <a:p>
            <a:pPr lvl="1"/>
            <a:r>
              <a:rPr lang="uk-UA" sz="2700" dirty="0" err="1"/>
              <a:t>calling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function</a:t>
            </a:r>
            <a:r>
              <a:rPr lang="uk-UA" sz="2700" dirty="0"/>
              <a:t>, </a:t>
            </a:r>
            <a:r>
              <a:rPr lang="uk-UA" sz="2700" dirty="0" err="1"/>
              <a:t>sp_recomp</a:t>
            </a:r>
            <a:r>
              <a:rPr lang="uk-UA" sz="2700" dirty="0"/>
              <a:t>ile</a:t>
            </a:r>
          </a:p>
          <a:p>
            <a:pPr lvl="1"/>
            <a:r>
              <a:rPr lang="uk-UA" sz="2700" dirty="0" err="1"/>
              <a:t>subjecting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keys</a:t>
            </a:r>
            <a:r>
              <a:rPr lang="uk-UA" sz="2700" dirty="0"/>
              <a:t> </a:t>
            </a:r>
            <a:r>
              <a:rPr lang="uk-UA" sz="2700" dirty="0" err="1"/>
              <a:t>in</a:t>
            </a:r>
            <a:r>
              <a:rPr lang="uk-UA" sz="2700" dirty="0"/>
              <a:t> </a:t>
            </a:r>
            <a:r>
              <a:rPr lang="uk-UA" sz="2700" dirty="0" err="1"/>
              <a:t>tables</a:t>
            </a:r>
            <a:r>
              <a:rPr lang="uk-UA" sz="2700" dirty="0"/>
              <a:t> </a:t>
            </a:r>
            <a:r>
              <a:rPr lang="uk-UA" sz="2700" dirty="0" err="1"/>
              <a:t>referenced</a:t>
            </a:r>
            <a:r>
              <a:rPr lang="uk-UA" sz="2700" dirty="0"/>
              <a:t> </a:t>
            </a:r>
            <a:r>
              <a:rPr lang="uk-UA" sz="2700" dirty="0" err="1"/>
              <a:t>by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query</a:t>
            </a:r>
            <a:r>
              <a:rPr lang="uk-UA" sz="2700" dirty="0"/>
              <a:t> </a:t>
            </a:r>
            <a:r>
              <a:rPr lang="uk-UA" sz="2700" dirty="0" err="1"/>
              <a:t>to</a:t>
            </a:r>
            <a:r>
              <a:rPr lang="uk-UA" sz="2700" dirty="0"/>
              <a:t> a </a:t>
            </a:r>
            <a:r>
              <a:rPr lang="uk-UA" sz="2700" dirty="0" err="1"/>
              <a:t>large</a:t>
            </a:r>
            <a:r>
              <a:rPr lang="uk-UA" sz="2700" dirty="0"/>
              <a:t> </a:t>
            </a:r>
            <a:r>
              <a:rPr lang="uk-UA" sz="2700" dirty="0" err="1"/>
              <a:t>number</a:t>
            </a:r>
            <a:r>
              <a:rPr lang="uk-UA" sz="2700" dirty="0"/>
              <a:t> </a:t>
            </a:r>
            <a:r>
              <a:rPr lang="uk-UA" sz="2700" dirty="0" err="1"/>
              <a:t>of</a:t>
            </a:r>
            <a:r>
              <a:rPr lang="uk-UA" sz="2700" dirty="0"/>
              <a:t> </a:t>
            </a:r>
            <a:r>
              <a:rPr lang="uk-UA" sz="2700" dirty="0" err="1"/>
              <a:t>Inserts</a:t>
            </a:r>
            <a:r>
              <a:rPr lang="uk-UA" sz="2700" dirty="0"/>
              <a:t> </a:t>
            </a:r>
            <a:r>
              <a:rPr lang="uk-UA" sz="2700" dirty="0" err="1"/>
              <a:t>or</a:t>
            </a:r>
            <a:r>
              <a:rPr lang="uk-UA" sz="2700" dirty="0"/>
              <a:t> </a:t>
            </a:r>
            <a:r>
              <a:rPr lang="uk-UA" sz="2700" dirty="0" err="1"/>
              <a:t>Deletes</a:t>
            </a:r>
            <a:r>
              <a:rPr lang="uk-UA" sz="2700" dirty="0"/>
              <a:t> (</a:t>
            </a:r>
            <a:r>
              <a:rPr lang="uk-UA" sz="2700" dirty="0" err="1"/>
              <a:t>which</a:t>
            </a:r>
            <a:r>
              <a:rPr lang="uk-UA" sz="2700" dirty="0"/>
              <a:t> </a:t>
            </a:r>
            <a:r>
              <a:rPr lang="uk-UA" sz="2700" dirty="0" err="1"/>
              <a:t>leads</a:t>
            </a:r>
            <a:r>
              <a:rPr lang="uk-UA" sz="2700" dirty="0"/>
              <a:t> </a:t>
            </a:r>
            <a:r>
              <a:rPr lang="uk-UA" sz="2700" dirty="0" err="1"/>
              <a:t>to</a:t>
            </a:r>
            <a:r>
              <a:rPr lang="uk-UA" sz="2700" dirty="0"/>
              <a:t> </a:t>
            </a:r>
            <a:r>
              <a:rPr lang="uk-UA" sz="2700" dirty="0" err="1"/>
              <a:t>statistics</a:t>
            </a:r>
            <a:r>
              <a:rPr lang="uk-UA" sz="2700" dirty="0"/>
              <a:t> </a:t>
            </a:r>
            <a:r>
              <a:rPr lang="uk-UA" sz="2700" dirty="0" err="1"/>
              <a:t>changes</a:t>
            </a:r>
            <a:r>
              <a:rPr lang="uk-UA" sz="2700" dirty="0"/>
              <a:t>)</a:t>
            </a:r>
          </a:p>
          <a:p>
            <a:pPr lvl="1"/>
            <a:r>
              <a:rPr lang="uk-UA" sz="2700" dirty="0" err="1"/>
              <a:t>for</a:t>
            </a:r>
            <a:r>
              <a:rPr lang="uk-UA" sz="2700" dirty="0"/>
              <a:t> </a:t>
            </a:r>
            <a:r>
              <a:rPr lang="uk-UA" sz="2700" dirty="0" err="1"/>
              <a:t>tables</a:t>
            </a:r>
            <a:r>
              <a:rPr lang="uk-UA" sz="2700" dirty="0"/>
              <a:t> </a:t>
            </a:r>
            <a:r>
              <a:rPr lang="uk-UA" sz="2700" dirty="0" err="1"/>
              <a:t>with</a:t>
            </a:r>
            <a:r>
              <a:rPr lang="uk-UA" sz="2700" dirty="0"/>
              <a:t> </a:t>
            </a:r>
            <a:r>
              <a:rPr lang="uk-UA" sz="2700" dirty="0" err="1"/>
              <a:t>triggers</a:t>
            </a:r>
            <a:r>
              <a:rPr lang="uk-UA" sz="2700" dirty="0"/>
              <a:t>, </a:t>
            </a:r>
            <a:r>
              <a:rPr lang="uk-UA" sz="2700" dirty="0" err="1"/>
              <a:t>significant</a:t>
            </a:r>
            <a:r>
              <a:rPr lang="uk-UA" sz="2700" dirty="0"/>
              <a:t> </a:t>
            </a:r>
            <a:r>
              <a:rPr lang="uk-UA" sz="2700" dirty="0" err="1"/>
              <a:t>growth</a:t>
            </a:r>
            <a:r>
              <a:rPr lang="uk-UA" sz="2700" dirty="0"/>
              <a:t> </a:t>
            </a:r>
            <a:r>
              <a:rPr lang="uk-UA" sz="2700" dirty="0" err="1"/>
              <a:t>of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b="1" dirty="0" err="1"/>
              <a:t>inserted</a:t>
            </a:r>
            <a:r>
              <a:rPr lang="uk-UA" sz="2700" b="1" dirty="0"/>
              <a:t> </a:t>
            </a:r>
            <a:r>
              <a:rPr lang="uk-UA" sz="2700" dirty="0" err="1"/>
              <a:t>or</a:t>
            </a:r>
            <a:r>
              <a:rPr lang="uk-UA" sz="2700" dirty="0"/>
              <a:t> </a:t>
            </a:r>
            <a:r>
              <a:rPr lang="uk-UA" sz="2700" b="1" dirty="0" err="1"/>
              <a:t>deleted</a:t>
            </a:r>
            <a:r>
              <a:rPr lang="uk-UA" sz="2700" b="1" dirty="0"/>
              <a:t> </a:t>
            </a:r>
            <a:r>
              <a:rPr lang="uk-UA" sz="2700" dirty="0" err="1"/>
              <a:t>tables</a:t>
            </a:r>
            <a:endParaRPr lang="uk-UA" sz="2700" dirty="0"/>
          </a:p>
          <a:p>
            <a:pPr lvl="1"/>
            <a:r>
              <a:rPr lang="uk-UA" sz="2700" dirty="0" err="1"/>
              <a:t>mixing</a:t>
            </a:r>
            <a:r>
              <a:rPr lang="uk-UA" sz="2700" dirty="0"/>
              <a:t> DDL </a:t>
            </a:r>
            <a:r>
              <a:rPr lang="uk-UA" sz="2700" dirty="0" err="1"/>
              <a:t>and</a:t>
            </a:r>
            <a:r>
              <a:rPr lang="uk-UA" sz="2700" dirty="0"/>
              <a:t> DML </a:t>
            </a:r>
            <a:r>
              <a:rPr lang="uk-UA" sz="2700" dirty="0" err="1"/>
              <a:t>within</a:t>
            </a:r>
            <a:r>
              <a:rPr lang="uk-UA" sz="2700" dirty="0"/>
              <a:t> a </a:t>
            </a:r>
            <a:r>
              <a:rPr lang="uk-UA" sz="2700" dirty="0" err="1"/>
              <a:t>single</a:t>
            </a:r>
            <a:r>
              <a:rPr lang="uk-UA" sz="2700" dirty="0"/>
              <a:t> </a:t>
            </a:r>
            <a:r>
              <a:rPr lang="uk-UA" sz="2700" dirty="0" err="1"/>
              <a:t>query</a:t>
            </a:r>
            <a:r>
              <a:rPr lang="uk-UA" sz="2700" dirty="0"/>
              <a:t>, </a:t>
            </a:r>
            <a:r>
              <a:rPr lang="uk-UA" sz="2700" dirty="0" err="1"/>
              <a:t>often</a:t>
            </a:r>
            <a:r>
              <a:rPr lang="uk-UA" sz="2700" dirty="0"/>
              <a:t> </a:t>
            </a:r>
            <a:r>
              <a:rPr lang="uk-UA" sz="2700" dirty="0" err="1"/>
              <a:t>called</a:t>
            </a:r>
            <a:r>
              <a:rPr lang="uk-UA" sz="2700" dirty="0"/>
              <a:t> a </a:t>
            </a:r>
            <a:r>
              <a:rPr lang="uk-UA" sz="2700" dirty="0" err="1"/>
              <a:t>deferred</a:t>
            </a:r>
            <a:r>
              <a:rPr lang="uk-UA" sz="2700" dirty="0"/>
              <a:t> </a:t>
            </a:r>
            <a:r>
              <a:rPr lang="uk-UA" sz="2700" dirty="0" err="1"/>
              <a:t>compile</a:t>
            </a:r>
            <a:endParaRPr lang="uk-UA" sz="2700" dirty="0"/>
          </a:p>
          <a:p>
            <a:pPr lvl="1"/>
            <a:r>
              <a:rPr lang="uk-UA" sz="2700" dirty="0" err="1"/>
              <a:t>changing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SET </a:t>
            </a:r>
            <a:r>
              <a:rPr lang="uk-UA" sz="2700" dirty="0" err="1"/>
              <a:t>options</a:t>
            </a:r>
            <a:r>
              <a:rPr lang="uk-UA" sz="2700" dirty="0"/>
              <a:t> </a:t>
            </a:r>
            <a:r>
              <a:rPr lang="uk-UA" sz="2700" dirty="0" err="1"/>
              <a:t>within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execution</a:t>
            </a:r>
            <a:r>
              <a:rPr lang="uk-UA" sz="2700" dirty="0"/>
              <a:t> </a:t>
            </a:r>
            <a:r>
              <a:rPr lang="uk-UA" sz="2700" dirty="0" err="1"/>
              <a:t>of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query</a:t>
            </a:r>
            <a:endParaRPr lang="uk-UA" sz="2700" dirty="0"/>
          </a:p>
          <a:p>
            <a:pPr lvl="1"/>
            <a:r>
              <a:rPr lang="uk-UA" sz="2700" dirty="0" err="1"/>
              <a:t>changing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structure</a:t>
            </a:r>
            <a:r>
              <a:rPr lang="uk-UA" sz="2700" dirty="0"/>
              <a:t> </a:t>
            </a:r>
            <a:r>
              <a:rPr lang="uk-UA" sz="2700" dirty="0" err="1"/>
              <a:t>or</a:t>
            </a:r>
            <a:r>
              <a:rPr lang="uk-UA" sz="2700" dirty="0"/>
              <a:t> </a:t>
            </a:r>
            <a:r>
              <a:rPr lang="uk-UA" sz="2700" dirty="0" err="1"/>
              <a:t>schema</a:t>
            </a:r>
            <a:r>
              <a:rPr lang="uk-UA" sz="2700" dirty="0"/>
              <a:t> </a:t>
            </a:r>
            <a:r>
              <a:rPr lang="uk-UA" sz="2700" dirty="0" err="1"/>
              <a:t>of</a:t>
            </a:r>
            <a:r>
              <a:rPr lang="uk-UA" sz="2700" dirty="0"/>
              <a:t> </a:t>
            </a:r>
            <a:r>
              <a:rPr lang="uk-UA" sz="2700" dirty="0" err="1"/>
              <a:t>temporary</a:t>
            </a:r>
            <a:r>
              <a:rPr lang="uk-UA" sz="2700" dirty="0"/>
              <a:t> </a:t>
            </a:r>
            <a:r>
              <a:rPr lang="uk-UA" sz="2700" dirty="0" err="1"/>
              <a:t>tables</a:t>
            </a:r>
            <a:r>
              <a:rPr lang="uk-UA" sz="2700" dirty="0"/>
              <a:t> </a:t>
            </a:r>
            <a:r>
              <a:rPr lang="uk-UA" sz="2700" dirty="0" err="1"/>
              <a:t>used</a:t>
            </a:r>
            <a:r>
              <a:rPr lang="uk-UA" sz="2700" dirty="0"/>
              <a:t> </a:t>
            </a:r>
            <a:r>
              <a:rPr lang="uk-UA" sz="2700" dirty="0" err="1"/>
              <a:t>by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query</a:t>
            </a:r>
            <a:endParaRPr lang="uk-UA" sz="2700" dirty="0"/>
          </a:p>
          <a:p>
            <a:pPr lvl="1"/>
            <a:r>
              <a:rPr lang="uk-UA" sz="2700" dirty="0" err="1"/>
              <a:t>changes</a:t>
            </a:r>
            <a:r>
              <a:rPr lang="uk-UA" sz="2700" dirty="0"/>
              <a:t> </a:t>
            </a:r>
            <a:r>
              <a:rPr lang="uk-UA" sz="2700" dirty="0" err="1"/>
              <a:t>to</a:t>
            </a:r>
            <a:r>
              <a:rPr lang="uk-UA" sz="2700" dirty="0"/>
              <a:t> </a:t>
            </a:r>
            <a:r>
              <a:rPr lang="uk-UA" sz="2700" dirty="0" err="1"/>
              <a:t>dynamic</a:t>
            </a:r>
            <a:r>
              <a:rPr lang="uk-UA" sz="2700" dirty="0"/>
              <a:t> </a:t>
            </a:r>
            <a:r>
              <a:rPr lang="uk-UA" sz="2700" dirty="0" err="1"/>
              <a:t>views</a:t>
            </a:r>
            <a:r>
              <a:rPr lang="uk-UA" sz="2700" dirty="0"/>
              <a:t> </a:t>
            </a:r>
            <a:r>
              <a:rPr lang="uk-UA" sz="2700" dirty="0" err="1"/>
              <a:t>used</a:t>
            </a:r>
            <a:r>
              <a:rPr lang="uk-UA" sz="2700" dirty="0"/>
              <a:t> </a:t>
            </a:r>
            <a:r>
              <a:rPr lang="uk-UA" sz="2700" dirty="0" err="1"/>
              <a:t>by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query</a:t>
            </a:r>
            <a:endParaRPr lang="uk-UA" sz="2700" dirty="0"/>
          </a:p>
          <a:p>
            <a:pPr lvl="1"/>
            <a:r>
              <a:rPr lang="uk-UA" sz="2700" dirty="0" err="1"/>
              <a:t>changes</a:t>
            </a:r>
            <a:r>
              <a:rPr lang="uk-UA" sz="2700" dirty="0"/>
              <a:t> </a:t>
            </a:r>
            <a:r>
              <a:rPr lang="uk-UA" sz="2700" dirty="0" err="1"/>
              <a:t>to</a:t>
            </a:r>
            <a:r>
              <a:rPr lang="uk-UA" sz="2700" dirty="0"/>
              <a:t> </a:t>
            </a:r>
            <a:r>
              <a:rPr lang="uk-UA" sz="2700" dirty="0" err="1"/>
              <a:t>cursor</a:t>
            </a:r>
            <a:r>
              <a:rPr lang="uk-UA" sz="2700" dirty="0"/>
              <a:t> </a:t>
            </a:r>
            <a:r>
              <a:rPr lang="uk-UA" sz="2700" dirty="0" err="1"/>
              <a:t>options</a:t>
            </a:r>
            <a:r>
              <a:rPr lang="uk-UA" sz="2700" dirty="0"/>
              <a:t> </a:t>
            </a:r>
            <a:r>
              <a:rPr lang="uk-UA" sz="2700" dirty="0" err="1"/>
              <a:t>within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</a:t>
            </a:r>
            <a:r>
              <a:rPr lang="uk-UA" sz="2700" dirty="0" err="1"/>
              <a:t>query</a:t>
            </a:r>
            <a:endParaRPr lang="uk-UA" sz="2700" dirty="0"/>
          </a:p>
          <a:p>
            <a:pPr lvl="1"/>
            <a:r>
              <a:rPr lang="uk-UA" sz="2700" dirty="0" err="1"/>
              <a:t>changes</a:t>
            </a:r>
            <a:r>
              <a:rPr lang="uk-UA" sz="2700" dirty="0"/>
              <a:t> </a:t>
            </a:r>
            <a:r>
              <a:rPr lang="uk-UA" sz="2700" dirty="0" err="1"/>
              <a:t>to</a:t>
            </a:r>
            <a:r>
              <a:rPr lang="uk-UA" sz="2700" dirty="0"/>
              <a:t> a </a:t>
            </a:r>
            <a:r>
              <a:rPr lang="uk-UA" sz="2700" dirty="0" err="1"/>
              <a:t>remote</a:t>
            </a:r>
            <a:r>
              <a:rPr lang="uk-UA" sz="2700" dirty="0"/>
              <a:t> </a:t>
            </a:r>
            <a:r>
              <a:rPr lang="uk-UA" sz="2700" dirty="0" err="1"/>
              <a:t>rowset</a:t>
            </a:r>
            <a:r>
              <a:rPr lang="uk-UA" sz="2700" dirty="0"/>
              <a:t>, </a:t>
            </a:r>
            <a:r>
              <a:rPr lang="uk-UA" sz="2700" dirty="0" err="1"/>
              <a:t>like</a:t>
            </a:r>
            <a:r>
              <a:rPr lang="uk-UA" sz="2700" dirty="0"/>
              <a:t> </a:t>
            </a:r>
            <a:r>
              <a:rPr lang="uk-UA" sz="2700" dirty="0" err="1"/>
              <a:t>in</a:t>
            </a:r>
            <a:r>
              <a:rPr lang="uk-UA" sz="2700" dirty="0"/>
              <a:t> a </a:t>
            </a:r>
            <a:r>
              <a:rPr lang="uk-UA" sz="2700" dirty="0" err="1"/>
              <a:t>distributed</a:t>
            </a:r>
            <a:r>
              <a:rPr lang="uk-UA" sz="2700" dirty="0"/>
              <a:t> </a:t>
            </a:r>
            <a:r>
              <a:rPr lang="uk-UA" sz="2700" dirty="0" err="1"/>
              <a:t>partitioned</a:t>
            </a:r>
            <a:r>
              <a:rPr lang="uk-UA" sz="2700" dirty="0"/>
              <a:t> </a:t>
            </a:r>
            <a:r>
              <a:rPr lang="uk-UA" sz="2700" dirty="0" err="1"/>
              <a:t>view</a:t>
            </a:r>
            <a:endParaRPr lang="uk-UA" sz="2700" dirty="0"/>
          </a:p>
          <a:p>
            <a:pPr lvl="1"/>
            <a:r>
              <a:rPr lang="uk-UA" sz="2700" dirty="0" err="1"/>
              <a:t>when</a:t>
            </a:r>
            <a:r>
              <a:rPr lang="uk-UA" sz="2700" dirty="0"/>
              <a:t> </a:t>
            </a:r>
            <a:r>
              <a:rPr lang="uk-UA" sz="2700" dirty="0" err="1"/>
              <a:t>using</a:t>
            </a:r>
            <a:r>
              <a:rPr lang="uk-UA" sz="2700" dirty="0"/>
              <a:t> client-side </a:t>
            </a:r>
            <a:r>
              <a:rPr lang="uk-UA" sz="2700" dirty="0" err="1"/>
              <a:t>cursors</a:t>
            </a:r>
            <a:r>
              <a:rPr lang="uk-UA" sz="2700" dirty="0"/>
              <a:t>, </a:t>
            </a:r>
            <a:r>
              <a:rPr lang="uk-UA" sz="2700" dirty="0" err="1"/>
              <a:t>if</a:t>
            </a:r>
            <a:r>
              <a:rPr lang="uk-UA" sz="2700" dirty="0"/>
              <a:t> </a:t>
            </a:r>
            <a:r>
              <a:rPr lang="uk-UA" sz="2700" dirty="0" err="1"/>
              <a:t>the</a:t>
            </a:r>
            <a:r>
              <a:rPr lang="uk-UA" sz="2700" dirty="0"/>
              <a:t> FOR BROWSE </a:t>
            </a:r>
            <a:r>
              <a:rPr lang="uk-UA" sz="2700" dirty="0" err="1"/>
              <a:t>options</a:t>
            </a:r>
            <a:r>
              <a:rPr lang="uk-UA" sz="2700" dirty="0"/>
              <a:t> </a:t>
            </a:r>
            <a:r>
              <a:rPr lang="uk-UA" sz="2700" dirty="0" err="1"/>
              <a:t>are</a:t>
            </a:r>
            <a:r>
              <a:rPr lang="uk-UA" sz="2700" dirty="0"/>
              <a:t> </a:t>
            </a:r>
            <a:r>
              <a:rPr lang="uk-UA" sz="2700" dirty="0" err="1"/>
              <a:t>changed</a:t>
            </a:r>
            <a:r>
              <a:rPr lang="uk-UA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6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/>
          <a:lstStyle/>
          <a:p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Formats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27784" y="1628800"/>
            <a:ext cx="3144391" cy="1972816"/>
          </a:xfrm>
        </p:spPr>
        <p:txBody>
          <a:bodyPr/>
          <a:lstStyle/>
          <a:p>
            <a:pPr lvl="0"/>
            <a:r>
              <a:rPr lang="en-US" dirty="0" smtClean="0"/>
              <a:t>G</a:t>
            </a:r>
            <a:r>
              <a:rPr lang="uk-UA" dirty="0" err="1" smtClean="0"/>
              <a:t>raphical</a:t>
            </a:r>
            <a:endParaRPr lang="uk-UA" dirty="0"/>
          </a:p>
          <a:p>
            <a:pPr lvl="0"/>
            <a:r>
              <a:rPr lang="en-US" dirty="0" smtClean="0"/>
              <a:t>T</a:t>
            </a:r>
            <a:r>
              <a:rPr lang="uk-UA" dirty="0" err="1" smtClean="0"/>
              <a:t>ext</a:t>
            </a:r>
            <a:endParaRPr lang="uk-UA" dirty="0"/>
          </a:p>
          <a:p>
            <a:pPr lvl="0"/>
            <a:r>
              <a:rPr lang="uk-UA" dirty="0" smtClean="0"/>
              <a:t>XML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64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/>
          <a:lstStyle/>
          <a:p>
            <a:r>
              <a:rPr lang="uk-UA" dirty="0" err="1"/>
              <a:t>Graphical</a:t>
            </a:r>
            <a:r>
              <a:rPr lang="uk-UA" dirty="0"/>
              <a:t> </a:t>
            </a:r>
            <a:r>
              <a:rPr lang="uk-UA" dirty="0" err="1"/>
              <a:t>plans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uk-UA" dirty="0" err="1"/>
              <a:t>Graphical</a:t>
            </a:r>
            <a:r>
              <a:rPr lang="uk-UA" dirty="0"/>
              <a:t> </a:t>
            </a:r>
            <a:r>
              <a:rPr lang="uk-UA" dirty="0" err="1"/>
              <a:t>plans</a:t>
            </a:r>
            <a:r>
              <a:rPr lang="uk-UA" dirty="0"/>
              <a:t> 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most</a:t>
            </a:r>
            <a:r>
              <a:rPr lang="uk-UA" dirty="0"/>
              <a:t> </a:t>
            </a:r>
            <a:r>
              <a:rPr lang="uk-UA" dirty="0" err="1"/>
              <a:t>commonly</a:t>
            </a:r>
            <a:r>
              <a:rPr lang="uk-UA" dirty="0"/>
              <a:t> </a:t>
            </a:r>
            <a:r>
              <a:rPr lang="uk-UA" dirty="0" err="1"/>
              <a:t>used</a:t>
            </a:r>
            <a:r>
              <a:rPr lang="uk-UA" dirty="0"/>
              <a:t> </a:t>
            </a:r>
            <a:r>
              <a:rPr lang="uk-UA" dirty="0" err="1"/>
              <a:t>type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uk-UA" dirty="0" err="1" smtClean="0"/>
              <a:t>They</a:t>
            </a:r>
            <a:r>
              <a:rPr lang="uk-UA" dirty="0" smtClean="0"/>
              <a:t> 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quick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easy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read</a:t>
            </a:r>
            <a:r>
              <a:rPr lang="uk-UA" dirty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uk-UA" dirty="0" err="1" smtClean="0"/>
              <a:t>We</a:t>
            </a:r>
            <a:r>
              <a:rPr lang="uk-UA" dirty="0" smtClean="0"/>
              <a:t> </a:t>
            </a:r>
            <a:r>
              <a:rPr lang="uk-UA" dirty="0" err="1"/>
              <a:t>can</a:t>
            </a:r>
            <a:r>
              <a:rPr lang="uk-UA" dirty="0"/>
              <a:t> </a:t>
            </a:r>
            <a:r>
              <a:rPr lang="uk-UA" dirty="0" err="1"/>
              <a:t>view</a:t>
            </a:r>
            <a:r>
              <a:rPr lang="uk-UA" dirty="0"/>
              <a:t> </a:t>
            </a:r>
            <a:r>
              <a:rPr lang="uk-UA" dirty="0" err="1"/>
              <a:t>both</a:t>
            </a:r>
            <a:r>
              <a:rPr lang="uk-UA" dirty="0"/>
              <a:t> </a:t>
            </a:r>
            <a:r>
              <a:rPr lang="uk-UA" dirty="0" err="1"/>
              <a:t>estimated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actual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plans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graphical</a:t>
            </a:r>
            <a:r>
              <a:rPr lang="uk-UA" dirty="0"/>
              <a:t> </a:t>
            </a:r>
            <a:r>
              <a:rPr lang="uk-UA" dirty="0" err="1"/>
              <a:t>format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graphical</a:t>
            </a:r>
            <a:r>
              <a:rPr lang="uk-UA" dirty="0"/>
              <a:t> </a:t>
            </a:r>
            <a:r>
              <a:rPr lang="uk-UA" dirty="0" err="1"/>
              <a:t>structure</a:t>
            </a:r>
            <a:r>
              <a:rPr lang="uk-UA" dirty="0"/>
              <a:t> </a:t>
            </a:r>
            <a:r>
              <a:rPr lang="uk-UA" dirty="0" err="1"/>
              <a:t>makes</a:t>
            </a:r>
            <a:r>
              <a:rPr lang="uk-UA" dirty="0"/>
              <a:t> </a:t>
            </a:r>
            <a:r>
              <a:rPr lang="uk-UA" dirty="0" err="1"/>
              <a:t>understanding</a:t>
            </a:r>
            <a:r>
              <a:rPr lang="uk-UA" dirty="0"/>
              <a:t> </a:t>
            </a:r>
            <a:r>
              <a:rPr lang="uk-UA" dirty="0" err="1"/>
              <a:t>most</a:t>
            </a:r>
            <a:r>
              <a:rPr lang="uk-UA" dirty="0"/>
              <a:t> </a:t>
            </a:r>
            <a:r>
              <a:rPr lang="uk-UA" dirty="0" err="1"/>
              <a:t>plans</a:t>
            </a:r>
            <a:r>
              <a:rPr lang="uk-UA" dirty="0"/>
              <a:t> </a:t>
            </a:r>
            <a:r>
              <a:rPr lang="uk-UA" dirty="0" err="1"/>
              <a:t>very</a:t>
            </a:r>
            <a:r>
              <a:rPr lang="uk-UA" dirty="0"/>
              <a:t> </a:t>
            </a:r>
            <a:r>
              <a:rPr lang="uk-UA" dirty="0" err="1"/>
              <a:t>easy</a:t>
            </a:r>
            <a:r>
              <a:rPr lang="uk-UA" dirty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uk-UA" dirty="0" err="1" smtClean="0"/>
              <a:t>However</a:t>
            </a:r>
            <a:r>
              <a:rPr lang="uk-UA" dirty="0"/>
              <a:t>,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detailed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hidden</a:t>
            </a:r>
            <a:r>
              <a:rPr lang="uk-UA" dirty="0"/>
              <a:t> </a:t>
            </a:r>
            <a:r>
              <a:rPr lang="uk-UA" dirty="0" err="1"/>
              <a:t>behind</a:t>
            </a:r>
            <a:r>
              <a:rPr lang="uk-UA" dirty="0"/>
              <a:t> </a:t>
            </a:r>
            <a:r>
              <a:rPr lang="uk-UA" dirty="0" err="1"/>
              <a:t>ToolTips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b="1" dirty="0" err="1"/>
              <a:t>Property</a:t>
            </a:r>
            <a:r>
              <a:rPr lang="uk-UA" b="1" dirty="0"/>
              <a:t> </a:t>
            </a:r>
            <a:r>
              <a:rPr lang="uk-UA" dirty="0" err="1"/>
              <a:t>sheets</a:t>
            </a:r>
            <a:r>
              <a:rPr lang="uk-UA" dirty="0"/>
              <a:t>, </a:t>
            </a:r>
            <a:r>
              <a:rPr lang="uk-UA" dirty="0" err="1"/>
              <a:t>making</a:t>
            </a:r>
            <a:r>
              <a:rPr lang="uk-UA" dirty="0"/>
              <a:t> </a:t>
            </a:r>
            <a:r>
              <a:rPr lang="uk-UA" dirty="0" err="1"/>
              <a:t>it</a:t>
            </a:r>
            <a:r>
              <a:rPr lang="uk-UA" dirty="0"/>
              <a:t> </a:t>
            </a:r>
            <a:r>
              <a:rPr lang="uk-UA" dirty="0" err="1"/>
              <a:t>somewhat</a:t>
            </a:r>
            <a:r>
              <a:rPr lang="uk-UA" dirty="0"/>
              <a:t> </a:t>
            </a:r>
            <a:r>
              <a:rPr lang="uk-UA" dirty="0" err="1"/>
              <a:t>more</a:t>
            </a:r>
            <a:r>
              <a:rPr lang="uk-UA" dirty="0"/>
              <a:t> </a:t>
            </a:r>
            <a:r>
              <a:rPr lang="uk-UA" dirty="0" err="1"/>
              <a:t>difficult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get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7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-28938"/>
            <a:ext cx="6265862" cy="706967"/>
          </a:xfrm>
        </p:spPr>
        <p:txBody>
          <a:bodyPr/>
          <a:lstStyle/>
          <a:p>
            <a:r>
              <a:rPr lang="uk-UA" dirty="0" err="1"/>
              <a:t>Text</a:t>
            </a:r>
            <a:r>
              <a:rPr lang="uk-UA" dirty="0"/>
              <a:t> </a:t>
            </a:r>
            <a:r>
              <a:rPr lang="uk-UA" dirty="0" err="1"/>
              <a:t>plans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9647" cy="485351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uk-UA" dirty="0" err="1"/>
              <a:t>These</a:t>
            </a:r>
            <a:r>
              <a:rPr lang="uk-UA" dirty="0"/>
              <a:t> </a:t>
            </a:r>
            <a:r>
              <a:rPr lang="uk-UA" dirty="0" err="1"/>
              <a:t>can</a:t>
            </a:r>
            <a:r>
              <a:rPr lang="uk-UA" dirty="0"/>
              <a:t> </a:t>
            </a:r>
            <a:r>
              <a:rPr lang="uk-UA" dirty="0" err="1"/>
              <a:t>be</a:t>
            </a:r>
            <a:r>
              <a:rPr lang="uk-UA" dirty="0"/>
              <a:t> </a:t>
            </a:r>
            <a:r>
              <a:rPr lang="uk-UA" dirty="0" err="1"/>
              <a:t>quite</a:t>
            </a:r>
            <a:r>
              <a:rPr lang="uk-UA" dirty="0"/>
              <a:t> </a:t>
            </a:r>
            <a:r>
              <a:rPr lang="uk-UA" dirty="0" err="1"/>
              <a:t>difficult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read</a:t>
            </a:r>
            <a:r>
              <a:rPr lang="uk-UA" dirty="0"/>
              <a:t>, </a:t>
            </a:r>
            <a:r>
              <a:rPr lang="uk-UA" dirty="0" err="1"/>
              <a:t>but</a:t>
            </a:r>
            <a:r>
              <a:rPr lang="uk-UA" dirty="0"/>
              <a:t> </a:t>
            </a:r>
            <a:r>
              <a:rPr lang="uk-UA" dirty="0" err="1"/>
              <a:t>detailed</a:t>
            </a:r>
            <a:r>
              <a:rPr lang="uk-UA" dirty="0"/>
              <a:t> </a:t>
            </a:r>
            <a:r>
              <a:rPr lang="uk-UA" dirty="0" err="1"/>
              <a:t>information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immediately</a:t>
            </a:r>
            <a:r>
              <a:rPr lang="uk-UA" dirty="0"/>
              <a:t> </a:t>
            </a:r>
            <a:r>
              <a:rPr lang="uk-UA" dirty="0" err="1"/>
              <a:t>available</a:t>
            </a:r>
            <a:r>
              <a:rPr lang="uk-UA" dirty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uk-UA" dirty="0" err="1" smtClean="0"/>
              <a:t>Their</a:t>
            </a:r>
            <a:r>
              <a:rPr lang="uk-UA" dirty="0" smtClean="0"/>
              <a:t> </a:t>
            </a:r>
            <a:r>
              <a:rPr lang="uk-UA" dirty="0" err="1"/>
              <a:t>text</a:t>
            </a:r>
            <a:r>
              <a:rPr lang="uk-UA" dirty="0"/>
              <a:t> </a:t>
            </a:r>
            <a:r>
              <a:rPr lang="uk-UA" dirty="0" err="1"/>
              <a:t>format</a:t>
            </a:r>
            <a:r>
              <a:rPr lang="uk-UA" dirty="0"/>
              <a:t> </a:t>
            </a:r>
            <a:r>
              <a:rPr lang="uk-UA" dirty="0" err="1"/>
              <a:t>means</a:t>
            </a:r>
            <a:r>
              <a:rPr lang="uk-UA" dirty="0"/>
              <a:t> </a:t>
            </a:r>
            <a:r>
              <a:rPr lang="uk-UA" dirty="0" err="1"/>
              <a:t>that</a:t>
            </a:r>
            <a:r>
              <a:rPr lang="uk-UA" dirty="0"/>
              <a:t> </a:t>
            </a:r>
            <a:r>
              <a:rPr lang="uk-UA" dirty="0" err="1"/>
              <a:t>they</a:t>
            </a:r>
            <a:r>
              <a:rPr lang="uk-UA" dirty="0"/>
              <a:t> </a:t>
            </a:r>
            <a:r>
              <a:rPr lang="uk-UA" dirty="0" err="1"/>
              <a:t>we</a:t>
            </a:r>
            <a:r>
              <a:rPr lang="uk-UA" dirty="0"/>
              <a:t> </a:t>
            </a:r>
            <a:r>
              <a:rPr lang="uk-UA" dirty="0" err="1"/>
              <a:t>can</a:t>
            </a:r>
            <a:r>
              <a:rPr lang="uk-UA" dirty="0"/>
              <a:t> </a:t>
            </a:r>
            <a:r>
              <a:rPr lang="uk-UA" dirty="0" err="1"/>
              <a:t>copy</a:t>
            </a:r>
            <a:r>
              <a:rPr lang="uk-UA" dirty="0"/>
              <a:t> </a:t>
            </a:r>
            <a:r>
              <a:rPr lang="uk-UA" dirty="0" err="1"/>
              <a:t>or</a:t>
            </a:r>
            <a:r>
              <a:rPr lang="uk-UA" dirty="0"/>
              <a:t> </a:t>
            </a:r>
            <a:r>
              <a:rPr lang="uk-UA" dirty="0" err="1"/>
              <a:t>export</a:t>
            </a:r>
            <a:r>
              <a:rPr lang="uk-UA" dirty="0"/>
              <a:t> </a:t>
            </a:r>
            <a:r>
              <a:rPr lang="uk-UA" dirty="0" err="1"/>
              <a:t>them</a:t>
            </a:r>
            <a:r>
              <a:rPr lang="uk-UA" dirty="0"/>
              <a:t> </a:t>
            </a:r>
            <a:r>
              <a:rPr lang="uk-UA" dirty="0" err="1"/>
              <a:t>into</a:t>
            </a:r>
            <a:r>
              <a:rPr lang="uk-UA" dirty="0"/>
              <a:t> </a:t>
            </a:r>
            <a:r>
              <a:rPr lang="uk-UA" dirty="0" err="1"/>
              <a:t>text</a:t>
            </a:r>
            <a:r>
              <a:rPr lang="uk-UA" dirty="0"/>
              <a:t> </a:t>
            </a:r>
            <a:r>
              <a:rPr lang="uk-UA" dirty="0" err="1"/>
              <a:t>manipulation</a:t>
            </a:r>
            <a:r>
              <a:rPr lang="uk-UA" dirty="0"/>
              <a:t> </a:t>
            </a:r>
            <a:r>
              <a:rPr lang="uk-UA" dirty="0" err="1"/>
              <a:t>software</a:t>
            </a:r>
            <a:r>
              <a:rPr lang="uk-UA" dirty="0"/>
              <a:t> </a:t>
            </a:r>
            <a:r>
              <a:rPr lang="uk-UA" dirty="0" err="1"/>
              <a:t>such</a:t>
            </a:r>
            <a:r>
              <a:rPr lang="uk-UA" dirty="0"/>
              <a:t> </a:t>
            </a:r>
            <a:r>
              <a:rPr lang="uk-UA" dirty="0" err="1"/>
              <a:t>as</a:t>
            </a:r>
            <a:r>
              <a:rPr lang="uk-UA" dirty="0"/>
              <a:t> </a:t>
            </a:r>
            <a:r>
              <a:rPr lang="uk-UA" dirty="0" err="1"/>
              <a:t>NotePad</a:t>
            </a:r>
            <a:r>
              <a:rPr lang="uk-UA" dirty="0"/>
              <a:t> </a:t>
            </a:r>
            <a:r>
              <a:rPr lang="uk-UA" dirty="0" err="1"/>
              <a:t>or</a:t>
            </a:r>
            <a:r>
              <a:rPr lang="uk-UA" dirty="0"/>
              <a:t> Word,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then</a:t>
            </a:r>
            <a:r>
              <a:rPr lang="uk-UA" dirty="0"/>
              <a:t>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searches</a:t>
            </a:r>
            <a:r>
              <a:rPr lang="uk-UA" dirty="0"/>
              <a:t> </a:t>
            </a:r>
            <a:r>
              <a:rPr lang="uk-UA" dirty="0" err="1"/>
              <a:t>against</a:t>
            </a:r>
            <a:r>
              <a:rPr lang="uk-UA" dirty="0"/>
              <a:t> </a:t>
            </a:r>
            <a:r>
              <a:rPr lang="uk-UA" dirty="0" err="1"/>
              <a:t>them</a:t>
            </a:r>
            <a:r>
              <a:rPr lang="uk-UA" dirty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uk-UA" dirty="0" err="1" smtClean="0"/>
              <a:t>While</a:t>
            </a:r>
            <a:r>
              <a:rPr lang="uk-UA" dirty="0" smtClean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detail</a:t>
            </a:r>
            <a:r>
              <a:rPr lang="uk-UA" dirty="0"/>
              <a:t> </a:t>
            </a:r>
            <a:r>
              <a:rPr lang="uk-UA" dirty="0" err="1"/>
              <a:t>they</a:t>
            </a:r>
            <a:r>
              <a:rPr lang="uk-UA" dirty="0"/>
              <a:t> </a:t>
            </a:r>
            <a:r>
              <a:rPr lang="uk-UA" dirty="0" err="1"/>
              <a:t>provide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immediately</a:t>
            </a:r>
            <a:r>
              <a:rPr lang="uk-UA" dirty="0"/>
              <a:t> </a:t>
            </a:r>
            <a:r>
              <a:rPr lang="uk-UA" dirty="0" err="1"/>
              <a:t>available</a:t>
            </a:r>
            <a:r>
              <a:rPr lang="uk-UA" dirty="0"/>
              <a:t>, </a:t>
            </a:r>
            <a:r>
              <a:rPr lang="uk-UA" dirty="0" err="1"/>
              <a:t>there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less</a:t>
            </a:r>
            <a:r>
              <a:rPr lang="uk-UA" dirty="0"/>
              <a:t> </a:t>
            </a:r>
            <a:r>
              <a:rPr lang="uk-UA" dirty="0" err="1"/>
              <a:t>detail</a:t>
            </a:r>
            <a:r>
              <a:rPr lang="uk-UA" dirty="0"/>
              <a:t> </a:t>
            </a:r>
            <a:r>
              <a:rPr lang="uk-UA" dirty="0" err="1"/>
              <a:t>overall</a:t>
            </a:r>
            <a:r>
              <a:rPr lang="uk-UA" dirty="0"/>
              <a:t> </a:t>
            </a:r>
            <a:r>
              <a:rPr lang="uk-UA" dirty="0" err="1"/>
              <a:t>from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output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these</a:t>
            </a:r>
            <a:r>
              <a:rPr lang="uk-UA" dirty="0"/>
              <a:t> </a:t>
            </a:r>
            <a:r>
              <a:rPr lang="uk-UA" dirty="0" err="1"/>
              <a:t>types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, </a:t>
            </a:r>
            <a:r>
              <a:rPr lang="uk-UA" dirty="0" err="1"/>
              <a:t>so</a:t>
            </a:r>
            <a:r>
              <a:rPr lang="uk-UA" dirty="0"/>
              <a:t> </a:t>
            </a:r>
            <a:r>
              <a:rPr lang="uk-UA" dirty="0" err="1"/>
              <a:t>they</a:t>
            </a:r>
            <a:r>
              <a:rPr lang="uk-UA" dirty="0"/>
              <a:t> </a:t>
            </a:r>
            <a:r>
              <a:rPr lang="uk-UA" dirty="0" err="1"/>
              <a:t>can</a:t>
            </a:r>
            <a:r>
              <a:rPr lang="uk-UA" dirty="0"/>
              <a:t> </a:t>
            </a:r>
            <a:r>
              <a:rPr lang="uk-UA" dirty="0" err="1"/>
              <a:t>be</a:t>
            </a:r>
            <a:r>
              <a:rPr lang="uk-UA" dirty="0"/>
              <a:t> </a:t>
            </a:r>
            <a:r>
              <a:rPr lang="uk-UA" dirty="0" err="1"/>
              <a:t>less</a:t>
            </a:r>
            <a:r>
              <a:rPr lang="uk-UA" dirty="0"/>
              <a:t> </a:t>
            </a:r>
            <a:r>
              <a:rPr lang="uk-UA" dirty="0" err="1"/>
              <a:t>useful</a:t>
            </a:r>
            <a:r>
              <a:rPr lang="uk-UA" dirty="0"/>
              <a:t> </a:t>
            </a:r>
            <a:r>
              <a:rPr lang="uk-UA" dirty="0" err="1"/>
              <a:t>than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other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types</a:t>
            </a:r>
            <a:r>
              <a:rPr lang="uk-UA" dirty="0"/>
              <a:t>.</a:t>
            </a:r>
            <a:r>
              <a:rPr lang="uk-UA" b="1" dirty="0"/>
              <a:t> </a:t>
            </a:r>
            <a:endParaRPr lang="uk-UA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uk-UA" dirty="0" err="1" smtClean="0"/>
              <a:t>There</a:t>
            </a:r>
            <a:r>
              <a:rPr lang="uk-UA" dirty="0" smtClean="0"/>
              <a:t> 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three</a:t>
            </a:r>
            <a:r>
              <a:rPr lang="uk-UA" dirty="0"/>
              <a:t> </a:t>
            </a:r>
            <a:r>
              <a:rPr lang="uk-UA" dirty="0" err="1"/>
              <a:t>text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formats</a:t>
            </a:r>
            <a:r>
              <a:rPr lang="uk-UA" dirty="0"/>
              <a:t>:</a:t>
            </a:r>
          </a:p>
          <a:p>
            <a:pPr lvl="0"/>
            <a:r>
              <a:rPr lang="uk-UA" b="1" dirty="0"/>
              <a:t>SHOWPLAN_ALL </a:t>
            </a:r>
            <a:r>
              <a:rPr lang="uk-UA" dirty="0"/>
              <a:t>– A </a:t>
            </a:r>
            <a:r>
              <a:rPr lang="uk-UA" dirty="0" err="1"/>
              <a:t>reasonably</a:t>
            </a:r>
            <a:r>
              <a:rPr lang="uk-UA" dirty="0"/>
              <a:t> </a:t>
            </a:r>
            <a:r>
              <a:rPr lang="uk-UA" dirty="0" err="1"/>
              <a:t>complete</a:t>
            </a:r>
            <a:r>
              <a:rPr lang="uk-UA" dirty="0"/>
              <a:t> </a:t>
            </a:r>
            <a:r>
              <a:rPr lang="uk-UA" dirty="0" err="1"/>
              <a:t>set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showing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estimated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query</a:t>
            </a:r>
            <a:r>
              <a:rPr lang="uk-UA" dirty="0"/>
              <a:t>.</a:t>
            </a:r>
          </a:p>
          <a:p>
            <a:pPr lvl="0"/>
            <a:endParaRPr lang="en-US" b="1" dirty="0" smtClean="0"/>
          </a:p>
          <a:p>
            <a:pPr lvl="0"/>
            <a:r>
              <a:rPr lang="uk-UA" b="1" dirty="0" smtClean="0"/>
              <a:t>SHOWPLAN_TEXT </a:t>
            </a:r>
            <a:r>
              <a:rPr lang="uk-UA" dirty="0"/>
              <a:t>– </a:t>
            </a:r>
            <a:r>
              <a:rPr lang="uk-UA" dirty="0" err="1"/>
              <a:t>Provides</a:t>
            </a:r>
            <a:r>
              <a:rPr lang="uk-UA" dirty="0"/>
              <a:t> a </a:t>
            </a:r>
            <a:r>
              <a:rPr lang="uk-UA" dirty="0" err="1"/>
              <a:t>very</a:t>
            </a:r>
            <a:r>
              <a:rPr lang="uk-UA" dirty="0"/>
              <a:t> </a:t>
            </a:r>
            <a:r>
              <a:rPr lang="uk-UA" dirty="0" err="1"/>
              <a:t>limited</a:t>
            </a:r>
            <a:r>
              <a:rPr lang="uk-UA" dirty="0"/>
              <a:t> </a:t>
            </a:r>
            <a:r>
              <a:rPr lang="uk-UA" dirty="0" err="1"/>
              <a:t>set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use</a:t>
            </a:r>
            <a:r>
              <a:rPr lang="uk-UA" dirty="0"/>
              <a:t> </a:t>
            </a:r>
            <a:r>
              <a:rPr lang="uk-UA" dirty="0" err="1"/>
              <a:t>with</a:t>
            </a:r>
            <a:r>
              <a:rPr lang="uk-UA" dirty="0"/>
              <a:t> </a:t>
            </a:r>
            <a:r>
              <a:rPr lang="uk-UA" dirty="0" err="1"/>
              <a:t>tools</a:t>
            </a:r>
            <a:r>
              <a:rPr lang="uk-UA" dirty="0"/>
              <a:t> </a:t>
            </a:r>
            <a:r>
              <a:rPr lang="uk-UA" dirty="0" err="1"/>
              <a:t>like</a:t>
            </a:r>
            <a:r>
              <a:rPr lang="uk-UA" dirty="0"/>
              <a:t> </a:t>
            </a:r>
            <a:r>
              <a:rPr lang="uk-UA" b="1" dirty="0" err="1"/>
              <a:t>osql.exe</a:t>
            </a:r>
            <a:r>
              <a:rPr lang="uk-UA" dirty="0"/>
              <a:t>. </a:t>
            </a:r>
            <a:r>
              <a:rPr lang="uk-UA" dirty="0" err="1"/>
              <a:t>It</a:t>
            </a:r>
            <a:r>
              <a:rPr lang="uk-UA" dirty="0"/>
              <a:t>, </a:t>
            </a:r>
            <a:r>
              <a:rPr lang="uk-UA" dirty="0" err="1"/>
              <a:t>too</a:t>
            </a:r>
            <a:r>
              <a:rPr lang="uk-UA" dirty="0"/>
              <a:t>, </a:t>
            </a:r>
            <a:r>
              <a:rPr lang="uk-UA" dirty="0" err="1"/>
              <a:t>only</a:t>
            </a:r>
            <a:r>
              <a:rPr lang="uk-UA" dirty="0"/>
              <a:t> </a:t>
            </a:r>
            <a:r>
              <a:rPr lang="uk-UA" dirty="0" err="1"/>
              <a:t>shows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estimated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</a:t>
            </a:r>
            <a:endParaRPr lang="uk-UA" dirty="0"/>
          </a:p>
          <a:p>
            <a:endParaRPr lang="en-US" b="1" dirty="0" smtClean="0"/>
          </a:p>
          <a:p>
            <a:r>
              <a:rPr lang="uk-UA" b="1" dirty="0" smtClean="0"/>
              <a:t>STATISTICS </a:t>
            </a:r>
            <a:r>
              <a:rPr lang="uk-UA" b="1" dirty="0"/>
              <a:t>PROFILE – </a:t>
            </a:r>
            <a:r>
              <a:rPr lang="uk-UA" dirty="0" err="1"/>
              <a:t>Similar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b="1" dirty="0"/>
              <a:t>SHOWPLAN_ALL </a:t>
            </a:r>
            <a:r>
              <a:rPr lang="uk-UA" dirty="0" err="1"/>
              <a:t>except</a:t>
            </a:r>
            <a:r>
              <a:rPr lang="uk-UA" dirty="0"/>
              <a:t> </a:t>
            </a:r>
            <a:r>
              <a:rPr lang="uk-UA" dirty="0" err="1"/>
              <a:t>it</a:t>
            </a:r>
            <a:r>
              <a:rPr lang="uk-UA" dirty="0"/>
              <a:t> </a:t>
            </a:r>
            <a:r>
              <a:rPr lang="uk-UA" dirty="0" err="1"/>
              <a:t>represents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actual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0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-8205"/>
            <a:ext cx="6265862" cy="706967"/>
          </a:xfrm>
        </p:spPr>
        <p:txBody>
          <a:bodyPr>
            <a:normAutofit/>
          </a:bodyPr>
          <a:lstStyle/>
          <a:p>
            <a:r>
              <a:rPr lang="uk-UA" dirty="0"/>
              <a:t>XML </a:t>
            </a:r>
            <a:r>
              <a:rPr lang="uk-UA" dirty="0" err="1" smtClean="0"/>
              <a:t>plans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713663" cy="485351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uk-UA" dirty="0"/>
              <a:t>XML </a:t>
            </a:r>
            <a:r>
              <a:rPr lang="uk-UA" dirty="0" err="1"/>
              <a:t>plans</a:t>
            </a:r>
            <a:r>
              <a:rPr lang="uk-UA" dirty="0"/>
              <a:t> </a:t>
            </a:r>
            <a:r>
              <a:rPr lang="uk-UA" dirty="0" err="1"/>
              <a:t>present</a:t>
            </a:r>
            <a:r>
              <a:rPr lang="uk-UA" dirty="0"/>
              <a:t> a </a:t>
            </a:r>
            <a:r>
              <a:rPr lang="uk-UA" dirty="0" err="1"/>
              <a:t>complete</a:t>
            </a:r>
            <a:r>
              <a:rPr lang="uk-UA" dirty="0"/>
              <a:t> </a:t>
            </a:r>
            <a:r>
              <a:rPr lang="uk-UA" dirty="0" err="1"/>
              <a:t>set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available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a </a:t>
            </a:r>
            <a:r>
              <a:rPr lang="uk-UA" dirty="0" err="1"/>
              <a:t>plan</a:t>
            </a:r>
            <a:r>
              <a:rPr lang="uk-UA" dirty="0"/>
              <a:t>, </a:t>
            </a:r>
            <a:r>
              <a:rPr lang="uk-UA" dirty="0" err="1"/>
              <a:t>all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display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structured</a:t>
            </a:r>
            <a:r>
              <a:rPr lang="uk-UA" dirty="0"/>
              <a:t> XML </a:t>
            </a:r>
            <a:r>
              <a:rPr lang="uk-UA" dirty="0" err="1"/>
              <a:t>format</a:t>
            </a:r>
            <a:r>
              <a:rPr lang="uk-UA" dirty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uk-UA" dirty="0"/>
              <a:t>XML </a:t>
            </a:r>
            <a:r>
              <a:rPr lang="uk-UA" dirty="0" err="1"/>
              <a:t>format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great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transmitting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other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professionals</a:t>
            </a:r>
            <a:r>
              <a:rPr lang="uk-UA" dirty="0"/>
              <a:t> </a:t>
            </a:r>
            <a:r>
              <a:rPr lang="uk-UA" dirty="0" err="1"/>
              <a:t>if</a:t>
            </a:r>
            <a:r>
              <a:rPr lang="uk-UA" dirty="0"/>
              <a:t> 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want</a:t>
            </a:r>
            <a:r>
              <a:rPr lang="uk-UA" dirty="0"/>
              <a:t> </a:t>
            </a:r>
            <a:r>
              <a:rPr lang="uk-UA" dirty="0" err="1"/>
              <a:t>help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an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or</a:t>
            </a:r>
            <a:r>
              <a:rPr lang="uk-UA" dirty="0"/>
              <a:t> </a:t>
            </a:r>
            <a:r>
              <a:rPr lang="uk-UA" dirty="0" err="1"/>
              <a:t>need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share</a:t>
            </a:r>
            <a:r>
              <a:rPr lang="uk-UA" dirty="0"/>
              <a:t> </a:t>
            </a:r>
            <a:r>
              <a:rPr lang="uk-UA" dirty="0" err="1"/>
              <a:t>with</a:t>
            </a:r>
            <a:r>
              <a:rPr lang="uk-UA" dirty="0"/>
              <a:t> co-</a:t>
            </a:r>
            <a:r>
              <a:rPr lang="uk-UA" dirty="0" err="1"/>
              <a:t>workers</a:t>
            </a:r>
            <a:r>
              <a:rPr lang="uk-UA" dirty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uk-UA" dirty="0" err="1" smtClean="0"/>
              <a:t>Using</a:t>
            </a:r>
            <a:r>
              <a:rPr lang="uk-UA" dirty="0" smtClean="0"/>
              <a:t> </a:t>
            </a:r>
            <a:r>
              <a:rPr lang="uk-UA" dirty="0" err="1"/>
              <a:t>XQuery</a:t>
            </a:r>
            <a:r>
              <a:rPr lang="uk-UA" dirty="0"/>
              <a:t>, </a:t>
            </a:r>
            <a:r>
              <a:rPr lang="uk-UA" dirty="0" err="1"/>
              <a:t>we</a:t>
            </a:r>
            <a:r>
              <a:rPr lang="uk-UA" dirty="0"/>
              <a:t> </a:t>
            </a:r>
            <a:r>
              <a:rPr lang="uk-UA" dirty="0" err="1"/>
              <a:t>can</a:t>
            </a:r>
            <a:r>
              <a:rPr lang="uk-UA" dirty="0"/>
              <a:t> </a:t>
            </a:r>
            <a:r>
              <a:rPr lang="uk-UA" dirty="0" err="1"/>
              <a:t>also</a:t>
            </a:r>
            <a:r>
              <a:rPr lang="uk-UA" dirty="0"/>
              <a:t> </a:t>
            </a:r>
            <a:r>
              <a:rPr lang="uk-UA" dirty="0" err="1"/>
              <a:t>query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XML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directly</a:t>
            </a:r>
            <a:r>
              <a:rPr lang="uk-UA" dirty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uk-UA" dirty="0" err="1" smtClean="0"/>
              <a:t>Every</a:t>
            </a:r>
            <a:r>
              <a:rPr lang="uk-UA" dirty="0" smtClean="0"/>
              <a:t> </a:t>
            </a:r>
            <a:r>
              <a:rPr lang="uk-UA" dirty="0" err="1"/>
              <a:t>graphical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actually</a:t>
            </a:r>
            <a:r>
              <a:rPr lang="uk-UA" dirty="0"/>
              <a:t> XML </a:t>
            </a:r>
            <a:r>
              <a:rPr lang="uk-UA" dirty="0" err="1"/>
              <a:t>under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covers</a:t>
            </a:r>
            <a:r>
              <a:rPr lang="uk-UA" dirty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uk-UA" dirty="0" smtClean="0"/>
              <a:t>XML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very</a:t>
            </a:r>
            <a:r>
              <a:rPr lang="uk-UA" dirty="0"/>
              <a:t> </a:t>
            </a:r>
            <a:r>
              <a:rPr lang="uk-UA" dirty="0" err="1"/>
              <a:t>hard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read</a:t>
            </a:r>
            <a:r>
              <a:rPr lang="uk-UA" dirty="0"/>
              <a:t>, </a:t>
            </a:r>
            <a:r>
              <a:rPr lang="uk-UA" dirty="0" err="1"/>
              <a:t>so</a:t>
            </a:r>
            <a:r>
              <a:rPr lang="uk-UA" dirty="0"/>
              <a:t>, </a:t>
            </a:r>
            <a:r>
              <a:rPr lang="uk-UA" dirty="0" err="1"/>
              <a:t>useful</a:t>
            </a:r>
            <a:r>
              <a:rPr lang="uk-UA" dirty="0"/>
              <a:t> </a:t>
            </a:r>
            <a:r>
              <a:rPr lang="uk-UA" dirty="0" err="1"/>
              <a:t>though</a:t>
            </a:r>
            <a:r>
              <a:rPr lang="uk-UA" dirty="0"/>
              <a:t> </a:t>
            </a:r>
            <a:r>
              <a:rPr lang="uk-UA" dirty="0" err="1"/>
              <a:t>these</a:t>
            </a:r>
            <a:r>
              <a:rPr lang="uk-UA" dirty="0"/>
              <a:t> </a:t>
            </a:r>
            <a:r>
              <a:rPr lang="uk-UA" dirty="0" err="1"/>
              <a:t>types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are</a:t>
            </a:r>
            <a:r>
              <a:rPr lang="uk-UA" dirty="0"/>
              <a:t>, </a:t>
            </a:r>
            <a:r>
              <a:rPr lang="uk-UA" dirty="0" err="1"/>
              <a:t>you're</a:t>
            </a:r>
            <a:r>
              <a:rPr lang="uk-UA" dirty="0"/>
              <a:t> </a:t>
            </a:r>
            <a:r>
              <a:rPr lang="uk-UA" dirty="0" err="1"/>
              <a:t>more</a:t>
            </a:r>
            <a:r>
              <a:rPr lang="uk-UA" dirty="0"/>
              <a:t> </a:t>
            </a:r>
            <a:r>
              <a:rPr lang="uk-UA" dirty="0" err="1"/>
              <a:t>likely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use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text</a:t>
            </a:r>
            <a:r>
              <a:rPr lang="uk-UA" dirty="0"/>
              <a:t> </a:t>
            </a:r>
            <a:r>
              <a:rPr lang="uk-UA" dirty="0" err="1"/>
              <a:t>or</a:t>
            </a:r>
            <a:r>
              <a:rPr lang="uk-UA" dirty="0"/>
              <a:t> </a:t>
            </a:r>
            <a:r>
              <a:rPr lang="uk-UA" dirty="0" err="1"/>
              <a:t>graphical</a:t>
            </a:r>
            <a:r>
              <a:rPr lang="uk-UA" dirty="0"/>
              <a:t> </a:t>
            </a:r>
            <a:r>
              <a:rPr lang="uk-UA" dirty="0" err="1"/>
              <a:t>plans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simply</a:t>
            </a:r>
            <a:r>
              <a:rPr lang="uk-UA" dirty="0"/>
              <a:t> </a:t>
            </a:r>
            <a:r>
              <a:rPr lang="uk-UA" dirty="0" err="1"/>
              <a:t>browsing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uk-UA" dirty="0" err="1" smtClean="0"/>
              <a:t>There</a:t>
            </a:r>
            <a:r>
              <a:rPr lang="uk-UA" dirty="0" smtClean="0"/>
              <a:t> 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two</a:t>
            </a:r>
            <a:r>
              <a:rPr lang="uk-UA" dirty="0"/>
              <a:t> </a:t>
            </a:r>
            <a:r>
              <a:rPr lang="uk-UA" dirty="0" err="1"/>
              <a:t>varieties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XML </a:t>
            </a:r>
            <a:r>
              <a:rPr lang="uk-UA" dirty="0" err="1"/>
              <a:t>plan</a:t>
            </a:r>
            <a:r>
              <a:rPr lang="uk-UA" dirty="0"/>
              <a:t>:</a:t>
            </a:r>
          </a:p>
          <a:p>
            <a:pPr lvl="0"/>
            <a:r>
              <a:rPr lang="uk-UA" b="1" dirty="0"/>
              <a:t>SHOWPLAN_XML </a:t>
            </a:r>
            <a:r>
              <a:rPr lang="uk-UA" dirty="0"/>
              <a:t>–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generated</a:t>
            </a:r>
            <a:r>
              <a:rPr lang="uk-UA" dirty="0"/>
              <a:t> </a:t>
            </a:r>
            <a:r>
              <a:rPr lang="uk-UA" dirty="0" err="1"/>
              <a:t>by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optimizer</a:t>
            </a:r>
            <a:r>
              <a:rPr lang="uk-UA" dirty="0"/>
              <a:t> </a:t>
            </a:r>
            <a:r>
              <a:rPr lang="uk-UA" dirty="0" err="1"/>
              <a:t>prior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.</a:t>
            </a:r>
          </a:p>
          <a:p>
            <a:endParaRPr lang="en-US" b="1" dirty="0" smtClean="0"/>
          </a:p>
          <a:p>
            <a:r>
              <a:rPr lang="uk-UA" b="1" dirty="0" smtClean="0"/>
              <a:t>STATISTICS_XML </a:t>
            </a:r>
            <a:r>
              <a:rPr lang="uk-UA" dirty="0"/>
              <a:t>– </a:t>
            </a:r>
            <a:r>
              <a:rPr lang="uk-UA" dirty="0" err="1"/>
              <a:t>The</a:t>
            </a:r>
            <a:r>
              <a:rPr lang="uk-UA" dirty="0"/>
              <a:t> XML </a:t>
            </a:r>
            <a:r>
              <a:rPr lang="uk-UA" dirty="0" err="1"/>
              <a:t>format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actual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02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/>
          <a:lstStyle/>
          <a:p>
            <a:r>
              <a:rPr lang="en-US" dirty="0" smtClean="0"/>
              <a:t>Managing cached plans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Managing cached plans</a:t>
            </a:r>
            <a:endParaRPr lang="en-US" b="1" dirty="0" smtClean="0">
              <a:solidFill>
                <a:srgbClr val="0000FF"/>
              </a:solidFill>
              <a:effectLst/>
              <a:latin typeface="Courier"/>
              <a:ea typeface="Calibri"/>
              <a:cs typeface="Courier"/>
            </a:endParaRPr>
          </a:p>
          <a:p>
            <a:r>
              <a:rPr lang="uk-UA" dirty="0" smtClean="0">
                <a:solidFill>
                  <a:srgbClr val="0000FF"/>
                </a:solidFill>
                <a:effectLst/>
                <a:latin typeface="Courier"/>
                <a:ea typeface="Calibri"/>
                <a:cs typeface="Courier"/>
              </a:rPr>
              <a:t>DBCC </a:t>
            </a:r>
            <a:r>
              <a:rPr lang="uk-UA" dirty="0" smtClean="0">
                <a:solidFill>
                  <a:srgbClr val="000000"/>
                </a:solidFill>
                <a:effectLst/>
                <a:latin typeface="Courier"/>
                <a:ea typeface="Calibri"/>
                <a:cs typeface="Courier"/>
              </a:rPr>
              <a:t>FREEPROCCACHE</a:t>
            </a:r>
            <a:endParaRPr lang="en-US" dirty="0" smtClean="0">
              <a:solidFill>
                <a:srgbClr val="000000"/>
              </a:solidFill>
              <a:effectLst/>
              <a:latin typeface="Courier"/>
              <a:ea typeface="Calibri"/>
              <a:cs typeface="Courier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uk-UA" dirty="0" err="1" smtClean="0"/>
              <a:t>sql_ha</a:t>
            </a:r>
            <a:r>
              <a:rPr lang="uk-UA" dirty="0" smtClean="0"/>
              <a:t>ndle </a:t>
            </a:r>
            <a:r>
              <a:rPr lang="uk-UA" dirty="0"/>
              <a:t>or </a:t>
            </a:r>
            <a:r>
              <a:rPr lang="uk-UA" dirty="0" smtClean="0"/>
              <a:t>plan_handle</a:t>
            </a:r>
            <a:endParaRPr lang="en-US" dirty="0" smtClean="0"/>
          </a:p>
          <a:p>
            <a:r>
              <a:rPr lang="en-US" dirty="0" smtClean="0"/>
              <a:t>DMO views - </a:t>
            </a:r>
            <a:r>
              <a:rPr lang="uk-UA" dirty="0" err="1"/>
              <a:t>sys.dm_exec_que</a:t>
            </a:r>
            <a:r>
              <a:rPr lang="uk-UA" dirty="0"/>
              <a:t>ry_plan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uk-UA" b="1" dirty="0" err="1" smtClean="0"/>
              <a:t>Permissions</a:t>
            </a:r>
            <a:r>
              <a:rPr lang="uk-UA" b="1" dirty="0" smtClean="0"/>
              <a:t> </a:t>
            </a:r>
            <a:r>
              <a:rPr lang="uk-UA" b="1" dirty="0" err="1"/>
              <a:t>required</a:t>
            </a:r>
            <a:r>
              <a:rPr lang="uk-UA" b="1" dirty="0"/>
              <a:t> </a:t>
            </a:r>
            <a:r>
              <a:rPr lang="uk-UA" b="1" dirty="0" err="1"/>
              <a:t>to</a:t>
            </a:r>
            <a:r>
              <a:rPr lang="uk-UA" b="1" dirty="0"/>
              <a:t> </a:t>
            </a:r>
            <a:r>
              <a:rPr lang="uk-UA" b="1" dirty="0" err="1"/>
              <a:t>view</a:t>
            </a:r>
            <a:r>
              <a:rPr lang="uk-UA" b="1" dirty="0"/>
              <a:t> </a:t>
            </a:r>
            <a:r>
              <a:rPr lang="uk-UA" b="1" dirty="0" err="1"/>
              <a:t>execution</a:t>
            </a:r>
            <a:r>
              <a:rPr lang="uk-UA" b="1" dirty="0"/>
              <a:t> </a:t>
            </a:r>
            <a:r>
              <a:rPr lang="uk-UA" b="1" dirty="0" err="1" smtClean="0"/>
              <a:t>plans</a:t>
            </a:r>
            <a:endParaRPr lang="en-US" b="1" dirty="0" smtClean="0"/>
          </a:p>
          <a:p>
            <a:r>
              <a:rPr lang="uk-UA" dirty="0" err="1" smtClean="0"/>
              <a:t>sysadmin</a:t>
            </a:r>
            <a:r>
              <a:rPr lang="uk-UA" dirty="0"/>
              <a:t>, </a:t>
            </a:r>
            <a:r>
              <a:rPr lang="uk-UA" dirty="0" err="1"/>
              <a:t>dbcreator</a:t>
            </a:r>
            <a:r>
              <a:rPr lang="uk-UA" dirty="0"/>
              <a:t> </a:t>
            </a:r>
            <a:r>
              <a:rPr lang="uk-UA" dirty="0" err="1"/>
              <a:t>or</a:t>
            </a:r>
            <a:r>
              <a:rPr lang="uk-UA" dirty="0"/>
              <a:t> </a:t>
            </a:r>
            <a:r>
              <a:rPr lang="uk-UA" dirty="0" err="1" smtClean="0"/>
              <a:t>db_ow</a:t>
            </a:r>
            <a:r>
              <a:rPr lang="uk-UA" dirty="0" smtClean="0"/>
              <a:t>ner</a:t>
            </a:r>
            <a:endParaRPr lang="en-US" dirty="0"/>
          </a:p>
          <a:p>
            <a:r>
              <a:rPr lang="uk-UA" dirty="0" smtClean="0">
                <a:solidFill>
                  <a:srgbClr val="0000FF"/>
                </a:solidFill>
                <a:effectLst/>
                <a:latin typeface="Courier"/>
                <a:ea typeface="Calibri"/>
                <a:cs typeface="Courier"/>
              </a:rPr>
              <a:t>GRANT </a:t>
            </a:r>
            <a:r>
              <a:rPr lang="uk-UA" dirty="0" smtClean="0">
                <a:solidFill>
                  <a:srgbClr val="000000"/>
                </a:solidFill>
                <a:effectLst/>
                <a:latin typeface="Courier"/>
                <a:ea typeface="Calibri"/>
                <a:cs typeface="Courier"/>
              </a:rPr>
              <a:t>SHOWPLAN </a:t>
            </a:r>
            <a:r>
              <a:rPr lang="uk-UA" dirty="0" smtClean="0">
                <a:solidFill>
                  <a:srgbClr val="0000FF"/>
                </a:solidFill>
                <a:effectLst/>
                <a:latin typeface="Courier"/>
                <a:ea typeface="Calibri"/>
                <a:cs typeface="Courier"/>
              </a:rPr>
              <a:t>TO </a:t>
            </a:r>
            <a:r>
              <a:rPr lang="uk-UA" dirty="0" smtClean="0">
                <a:solidFill>
                  <a:srgbClr val="000000"/>
                </a:solidFill>
                <a:effectLst/>
                <a:latin typeface="Courier"/>
                <a:ea typeface="Calibri"/>
                <a:cs typeface="Courier"/>
              </a:rPr>
              <a:t>[username]</a:t>
            </a:r>
            <a:r>
              <a:rPr lang="uk-UA" dirty="0" smtClean="0">
                <a:solidFill>
                  <a:srgbClr val="666666"/>
                </a:solidFill>
                <a:effectLst/>
                <a:latin typeface="Courier"/>
                <a:ea typeface="Calibri"/>
                <a:cs typeface="Courier"/>
              </a:rPr>
              <a:t>;</a:t>
            </a:r>
            <a:endParaRPr lang="en-US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94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268760"/>
            <a:ext cx="8208912" cy="4853517"/>
          </a:xfrm>
        </p:spPr>
        <p:txBody>
          <a:bodyPr>
            <a:normAutofit/>
          </a:bodyPr>
          <a:lstStyle/>
          <a:p>
            <a:r>
              <a:rPr lang="uk-UA" dirty="0" err="1"/>
              <a:t>Getting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estimated</a:t>
            </a:r>
            <a:r>
              <a:rPr lang="uk-UA" dirty="0"/>
              <a:t> </a:t>
            </a:r>
            <a:r>
              <a:rPr lang="uk-UA" dirty="0" err="1" smtClean="0"/>
              <a:t>plan</a:t>
            </a:r>
            <a:endParaRPr lang="en-US" dirty="0" smtClean="0"/>
          </a:p>
          <a:p>
            <a:r>
              <a:rPr lang="uk-UA" dirty="0" err="1"/>
              <a:t>Getting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actual</a:t>
            </a:r>
            <a:r>
              <a:rPr lang="uk-UA" dirty="0"/>
              <a:t> </a:t>
            </a:r>
            <a:r>
              <a:rPr lang="uk-UA" dirty="0" err="1" smtClean="0"/>
              <a:t>plan</a:t>
            </a:r>
            <a:endParaRPr lang="en-US" dirty="0" smtClean="0"/>
          </a:p>
          <a:p>
            <a:r>
              <a:rPr lang="uk-UA" dirty="0" err="1"/>
              <a:t>Interpreting</a:t>
            </a:r>
            <a:r>
              <a:rPr lang="uk-UA" dirty="0"/>
              <a:t> </a:t>
            </a:r>
            <a:r>
              <a:rPr lang="uk-UA" dirty="0" err="1"/>
              <a:t>graphical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 smtClean="0"/>
              <a:t>plans</a:t>
            </a:r>
            <a:endParaRPr lang="en-US" dirty="0" smtClean="0"/>
          </a:p>
          <a:p>
            <a:pPr lvl="1"/>
            <a:r>
              <a:rPr lang="uk-UA" dirty="0" err="1"/>
              <a:t>ToolTips</a:t>
            </a:r>
            <a:endParaRPr lang="en-US" dirty="0" smtClean="0"/>
          </a:p>
          <a:p>
            <a:pPr lvl="1"/>
            <a:r>
              <a:rPr lang="en-US" dirty="0" smtClean="0"/>
              <a:t>Read direction</a:t>
            </a:r>
          </a:p>
          <a:p>
            <a:pPr lvl="1"/>
            <a:r>
              <a:rPr lang="en-US" dirty="0" smtClean="0"/>
              <a:t>Icons, operators</a:t>
            </a:r>
          </a:p>
          <a:p>
            <a:pPr lvl="1"/>
            <a:r>
              <a:rPr lang="en-US" dirty="0" smtClean="0"/>
              <a:t>Arrows</a:t>
            </a:r>
          </a:p>
          <a:p>
            <a:pPr lvl="1"/>
            <a:r>
              <a:rPr lang="en-US" dirty="0" smtClean="0"/>
              <a:t>Property window</a:t>
            </a:r>
          </a:p>
          <a:p>
            <a:r>
              <a:rPr lang="uk-UA" dirty="0" err="1"/>
              <a:t>Saving</a:t>
            </a:r>
            <a:r>
              <a:rPr lang="uk-UA" dirty="0"/>
              <a:t> XML </a:t>
            </a:r>
            <a:r>
              <a:rPr lang="uk-UA" dirty="0" err="1"/>
              <a:t>plans</a:t>
            </a:r>
            <a:r>
              <a:rPr lang="uk-UA" dirty="0"/>
              <a:t> </a:t>
            </a:r>
            <a:r>
              <a:rPr lang="uk-UA" dirty="0" err="1"/>
              <a:t>as</a:t>
            </a:r>
            <a:r>
              <a:rPr lang="uk-UA" dirty="0"/>
              <a:t> </a:t>
            </a:r>
            <a:r>
              <a:rPr lang="uk-UA" dirty="0" err="1"/>
              <a:t>graphical</a:t>
            </a:r>
            <a:r>
              <a:rPr lang="uk-UA" dirty="0"/>
              <a:t> </a:t>
            </a:r>
            <a:r>
              <a:rPr lang="uk-UA" dirty="0" err="1" smtClean="0"/>
              <a:t>plans</a:t>
            </a:r>
            <a:endParaRPr lang="en-US" dirty="0" smtClean="0"/>
          </a:p>
          <a:p>
            <a:r>
              <a:rPr lang="en-US" dirty="0" smtClean="0"/>
              <a:t>DMO</a:t>
            </a:r>
          </a:p>
          <a:p>
            <a:r>
              <a:rPr lang="uk-UA" dirty="0" err="1"/>
              <a:t>Automating</a:t>
            </a:r>
            <a:r>
              <a:rPr lang="uk-UA" dirty="0"/>
              <a:t> </a:t>
            </a:r>
            <a:r>
              <a:rPr lang="uk-UA" dirty="0" err="1"/>
              <a:t>Plan</a:t>
            </a:r>
            <a:r>
              <a:rPr lang="uk-UA" dirty="0"/>
              <a:t> </a:t>
            </a:r>
            <a:r>
              <a:rPr lang="uk-UA" dirty="0" err="1"/>
              <a:t>Capture</a:t>
            </a:r>
            <a:r>
              <a:rPr lang="uk-UA" dirty="0"/>
              <a:t> </a:t>
            </a:r>
            <a:r>
              <a:rPr lang="uk-UA" dirty="0" err="1"/>
              <a:t>Using</a:t>
            </a:r>
            <a:r>
              <a:rPr lang="uk-UA" dirty="0"/>
              <a:t> SQL Server </a:t>
            </a:r>
            <a:r>
              <a:rPr lang="uk-UA" dirty="0" err="1"/>
              <a:t>Trace</a:t>
            </a:r>
            <a:r>
              <a:rPr lang="uk-UA" dirty="0"/>
              <a:t> </a:t>
            </a:r>
            <a:r>
              <a:rPr lang="uk-UA" dirty="0" err="1"/>
              <a:t>Events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50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>
            <a:normAutofit/>
          </a:bodyPr>
          <a:lstStyle/>
          <a:p>
            <a:r>
              <a:rPr lang="uk-UA" dirty="0" err="1" smtClean="0"/>
              <a:t>Language</a:t>
            </a:r>
            <a:r>
              <a:rPr lang="uk-UA" dirty="0" smtClean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Graphical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425631" cy="52565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500" dirty="0" smtClean="0"/>
              <a:t>There are </a:t>
            </a:r>
            <a:r>
              <a:rPr lang="uk-UA" sz="3500" b="1" dirty="0" smtClean="0"/>
              <a:t>78 </a:t>
            </a:r>
            <a:r>
              <a:rPr lang="uk-UA" sz="3500" b="1" dirty="0" err="1" smtClean="0"/>
              <a:t>operators</a:t>
            </a:r>
            <a:endParaRPr lang="en-US" sz="3500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4 </a:t>
            </a:r>
            <a:r>
              <a:rPr lang="uk-UA" sz="3500" dirty="0" err="1" smtClean="0"/>
              <a:t>distinct</a:t>
            </a:r>
            <a:r>
              <a:rPr lang="uk-UA" sz="3500" dirty="0" smtClean="0"/>
              <a:t> </a:t>
            </a:r>
            <a:r>
              <a:rPr lang="uk-UA" sz="3500" dirty="0" err="1"/>
              <a:t>types</a:t>
            </a:r>
            <a:r>
              <a:rPr lang="uk-UA" sz="3500" dirty="0"/>
              <a:t> </a:t>
            </a:r>
            <a:r>
              <a:rPr lang="uk-UA" sz="3500" dirty="0" err="1"/>
              <a:t>of</a:t>
            </a:r>
            <a:r>
              <a:rPr lang="uk-UA" sz="3500" dirty="0"/>
              <a:t> </a:t>
            </a:r>
            <a:r>
              <a:rPr lang="uk-UA" sz="3500" dirty="0" err="1"/>
              <a:t>operator</a:t>
            </a:r>
            <a:r>
              <a:rPr lang="uk-UA" sz="3500" dirty="0"/>
              <a:t>:</a:t>
            </a:r>
          </a:p>
          <a:p>
            <a:r>
              <a:rPr lang="uk-UA" sz="3500" b="1" dirty="0" err="1" smtClean="0"/>
              <a:t>Logical</a:t>
            </a:r>
            <a:r>
              <a:rPr lang="uk-UA" sz="3500" b="1" dirty="0" smtClean="0"/>
              <a:t> </a:t>
            </a:r>
            <a:r>
              <a:rPr lang="uk-UA" sz="3500" b="1" dirty="0" err="1"/>
              <a:t>and</a:t>
            </a:r>
            <a:r>
              <a:rPr lang="uk-UA" sz="3500" b="1" dirty="0"/>
              <a:t> </a:t>
            </a:r>
            <a:r>
              <a:rPr lang="uk-UA" sz="3500" b="1" dirty="0" err="1"/>
              <a:t>Physical</a:t>
            </a:r>
            <a:r>
              <a:rPr lang="uk-UA" sz="3500" b="1" dirty="0"/>
              <a:t> </a:t>
            </a:r>
            <a:r>
              <a:rPr lang="uk-UA" sz="3500" b="1" dirty="0" err="1"/>
              <a:t>Operators</a:t>
            </a:r>
            <a:r>
              <a:rPr lang="uk-UA" sz="3500" dirty="0"/>
              <a:t>, </a:t>
            </a:r>
            <a:r>
              <a:rPr lang="uk-UA" sz="3500" dirty="0" err="1"/>
              <a:t>also</a:t>
            </a:r>
            <a:r>
              <a:rPr lang="uk-UA" sz="3500" dirty="0"/>
              <a:t> </a:t>
            </a:r>
            <a:r>
              <a:rPr lang="uk-UA" sz="3500" dirty="0" err="1"/>
              <a:t>called</a:t>
            </a:r>
            <a:r>
              <a:rPr lang="uk-UA" sz="3500" dirty="0"/>
              <a:t> </a:t>
            </a:r>
            <a:r>
              <a:rPr lang="uk-UA" sz="3500" dirty="0" err="1"/>
              <a:t>iterators</a:t>
            </a:r>
            <a:r>
              <a:rPr lang="uk-UA" sz="3500" dirty="0"/>
              <a:t>, </a:t>
            </a:r>
            <a:r>
              <a:rPr lang="uk-UA" sz="3500" dirty="0" err="1"/>
              <a:t>appear</a:t>
            </a:r>
            <a:r>
              <a:rPr lang="uk-UA" sz="3500" dirty="0"/>
              <a:t> </a:t>
            </a:r>
            <a:r>
              <a:rPr lang="uk-UA" sz="3500" dirty="0" err="1"/>
              <a:t>as</a:t>
            </a:r>
            <a:r>
              <a:rPr lang="uk-UA" sz="3500" dirty="0"/>
              <a:t> </a:t>
            </a:r>
            <a:r>
              <a:rPr lang="uk-UA" sz="3500" dirty="0" err="1"/>
              <a:t>blue</a:t>
            </a:r>
            <a:r>
              <a:rPr lang="uk-UA" sz="3500" dirty="0"/>
              <a:t> </a:t>
            </a:r>
            <a:r>
              <a:rPr lang="uk-UA" sz="3500" dirty="0" err="1"/>
              <a:t>icons</a:t>
            </a:r>
            <a:r>
              <a:rPr lang="uk-UA" sz="3500" dirty="0"/>
              <a:t> </a:t>
            </a:r>
            <a:r>
              <a:rPr lang="uk-UA" sz="3500" dirty="0" err="1"/>
              <a:t>and</a:t>
            </a:r>
            <a:r>
              <a:rPr lang="uk-UA" sz="3500" dirty="0"/>
              <a:t> </a:t>
            </a:r>
            <a:r>
              <a:rPr lang="uk-UA" sz="3500" dirty="0" err="1"/>
              <a:t>represent</a:t>
            </a:r>
            <a:r>
              <a:rPr lang="uk-UA" sz="3500" dirty="0"/>
              <a:t> </a:t>
            </a:r>
            <a:r>
              <a:rPr lang="uk-UA" sz="3500" dirty="0" err="1"/>
              <a:t>query</a:t>
            </a:r>
            <a:r>
              <a:rPr lang="uk-UA" sz="3500" dirty="0"/>
              <a:t> </a:t>
            </a:r>
            <a:r>
              <a:rPr lang="uk-UA" sz="3500" dirty="0" err="1"/>
              <a:t>execution</a:t>
            </a:r>
            <a:r>
              <a:rPr lang="uk-UA" sz="3500" dirty="0"/>
              <a:t> </a:t>
            </a:r>
            <a:r>
              <a:rPr lang="uk-UA" sz="3500" dirty="0" err="1"/>
              <a:t>or</a:t>
            </a:r>
            <a:r>
              <a:rPr lang="uk-UA" sz="3500" dirty="0"/>
              <a:t> DML </a:t>
            </a:r>
            <a:r>
              <a:rPr lang="uk-UA" sz="3500" dirty="0" err="1"/>
              <a:t>operations</a:t>
            </a:r>
            <a:r>
              <a:rPr lang="uk-UA" sz="3500" dirty="0" smtClean="0"/>
              <a:t>.</a:t>
            </a:r>
            <a:endParaRPr lang="en-US" sz="3500" dirty="0" smtClean="0"/>
          </a:p>
          <a:p>
            <a:endParaRPr lang="uk-UA" sz="3500" dirty="0"/>
          </a:p>
          <a:p>
            <a:r>
              <a:rPr lang="uk-UA" sz="3500" b="1" dirty="0" err="1" smtClean="0"/>
              <a:t>Parallelism</a:t>
            </a:r>
            <a:r>
              <a:rPr lang="uk-UA" sz="3500" b="1" dirty="0" smtClean="0"/>
              <a:t> </a:t>
            </a:r>
            <a:r>
              <a:rPr lang="uk-UA" sz="3500" b="1" dirty="0" err="1"/>
              <a:t>Physical</a:t>
            </a:r>
            <a:r>
              <a:rPr lang="uk-UA" sz="3500" b="1" dirty="0"/>
              <a:t> </a:t>
            </a:r>
            <a:r>
              <a:rPr lang="uk-UA" sz="3500" b="1" dirty="0" err="1"/>
              <a:t>Operators</a:t>
            </a:r>
            <a:r>
              <a:rPr lang="uk-UA" sz="3500" b="1" dirty="0"/>
              <a:t> </a:t>
            </a:r>
            <a:r>
              <a:rPr lang="uk-UA" sz="3500" dirty="0" err="1"/>
              <a:t>are</a:t>
            </a:r>
            <a:r>
              <a:rPr lang="uk-UA" sz="3500" dirty="0"/>
              <a:t> </a:t>
            </a:r>
            <a:r>
              <a:rPr lang="uk-UA" sz="3500" dirty="0" err="1"/>
              <a:t>also</a:t>
            </a:r>
            <a:r>
              <a:rPr lang="uk-UA" sz="3500" dirty="0"/>
              <a:t> </a:t>
            </a:r>
            <a:r>
              <a:rPr lang="uk-UA" sz="3500" dirty="0" err="1"/>
              <a:t>blue</a:t>
            </a:r>
            <a:r>
              <a:rPr lang="uk-UA" sz="3500" dirty="0"/>
              <a:t> </a:t>
            </a:r>
            <a:r>
              <a:rPr lang="uk-UA" sz="3500" dirty="0" err="1"/>
              <a:t>icons</a:t>
            </a:r>
            <a:r>
              <a:rPr lang="uk-UA" sz="3500" dirty="0"/>
              <a:t> </a:t>
            </a:r>
            <a:r>
              <a:rPr lang="uk-UA" sz="3500" dirty="0" err="1"/>
              <a:t>and</a:t>
            </a:r>
            <a:r>
              <a:rPr lang="uk-UA" sz="3500" dirty="0"/>
              <a:t> </a:t>
            </a:r>
            <a:r>
              <a:rPr lang="uk-UA" sz="3500" dirty="0" err="1"/>
              <a:t>represent</a:t>
            </a:r>
            <a:r>
              <a:rPr lang="uk-UA" sz="3500" dirty="0"/>
              <a:t> </a:t>
            </a:r>
            <a:r>
              <a:rPr lang="uk-UA" sz="3500" dirty="0" err="1"/>
              <a:t>parallelism</a:t>
            </a:r>
            <a:r>
              <a:rPr lang="uk-UA" sz="3500" dirty="0"/>
              <a:t> </a:t>
            </a:r>
            <a:r>
              <a:rPr lang="uk-UA" sz="3500" dirty="0" err="1"/>
              <a:t>operations</a:t>
            </a:r>
            <a:r>
              <a:rPr lang="uk-UA" sz="3500" dirty="0"/>
              <a:t>. </a:t>
            </a:r>
            <a:r>
              <a:rPr lang="uk-UA" sz="3500" dirty="0" err="1"/>
              <a:t>In</a:t>
            </a:r>
            <a:r>
              <a:rPr lang="uk-UA" sz="3500" dirty="0"/>
              <a:t> a </a:t>
            </a:r>
            <a:r>
              <a:rPr lang="uk-UA" sz="3500" dirty="0" err="1"/>
              <a:t>sense</a:t>
            </a:r>
            <a:r>
              <a:rPr lang="uk-UA" sz="3500" dirty="0"/>
              <a:t>, </a:t>
            </a:r>
            <a:r>
              <a:rPr lang="uk-UA" sz="3500" dirty="0" err="1"/>
              <a:t>they</a:t>
            </a:r>
            <a:r>
              <a:rPr lang="uk-UA" sz="3500" dirty="0"/>
              <a:t> </a:t>
            </a:r>
            <a:r>
              <a:rPr lang="uk-UA" sz="3500" dirty="0" err="1"/>
              <a:t>are</a:t>
            </a:r>
            <a:r>
              <a:rPr lang="uk-UA" sz="3500" dirty="0"/>
              <a:t> a </a:t>
            </a:r>
            <a:r>
              <a:rPr lang="uk-UA" sz="3500" dirty="0" err="1"/>
              <a:t>subset</a:t>
            </a:r>
            <a:r>
              <a:rPr lang="uk-UA" sz="3500" dirty="0"/>
              <a:t> </a:t>
            </a:r>
            <a:r>
              <a:rPr lang="uk-UA" sz="3500" dirty="0" err="1"/>
              <a:t>of</a:t>
            </a:r>
            <a:r>
              <a:rPr lang="uk-UA" sz="3500" dirty="0"/>
              <a:t> </a:t>
            </a:r>
            <a:r>
              <a:rPr lang="uk-UA" sz="3500" dirty="0" err="1"/>
              <a:t>logical</a:t>
            </a:r>
            <a:r>
              <a:rPr lang="uk-UA" sz="3500" dirty="0"/>
              <a:t> </a:t>
            </a:r>
            <a:r>
              <a:rPr lang="uk-UA" sz="3500" dirty="0" err="1"/>
              <a:t>and</a:t>
            </a:r>
            <a:r>
              <a:rPr lang="uk-UA" sz="3500" dirty="0"/>
              <a:t> </a:t>
            </a:r>
            <a:r>
              <a:rPr lang="uk-UA" sz="3500" dirty="0" err="1"/>
              <a:t>physical</a:t>
            </a:r>
            <a:r>
              <a:rPr lang="uk-UA" sz="3500" dirty="0"/>
              <a:t> </a:t>
            </a:r>
            <a:r>
              <a:rPr lang="uk-UA" sz="3500" dirty="0" err="1"/>
              <a:t>operators</a:t>
            </a:r>
            <a:r>
              <a:rPr lang="uk-UA" sz="3500" dirty="0"/>
              <a:t>, </a:t>
            </a:r>
            <a:r>
              <a:rPr lang="uk-UA" sz="3500" dirty="0" err="1"/>
              <a:t>but</a:t>
            </a:r>
            <a:r>
              <a:rPr lang="uk-UA" sz="3500" dirty="0"/>
              <a:t> </a:t>
            </a:r>
            <a:r>
              <a:rPr lang="uk-UA" sz="3500" dirty="0" err="1"/>
              <a:t>entail</a:t>
            </a:r>
            <a:r>
              <a:rPr lang="uk-UA" sz="3500" dirty="0"/>
              <a:t> </a:t>
            </a:r>
            <a:r>
              <a:rPr lang="uk-UA" sz="3500" dirty="0" err="1"/>
              <a:t>an</a:t>
            </a:r>
            <a:r>
              <a:rPr lang="uk-UA" sz="3500" dirty="0"/>
              <a:t> </a:t>
            </a:r>
            <a:r>
              <a:rPr lang="uk-UA" sz="3500" dirty="0" err="1"/>
              <a:t>entirely</a:t>
            </a:r>
            <a:r>
              <a:rPr lang="uk-UA" sz="3500" dirty="0"/>
              <a:t> </a:t>
            </a:r>
            <a:r>
              <a:rPr lang="uk-UA" sz="3500" dirty="0" err="1"/>
              <a:t>different</a:t>
            </a:r>
            <a:r>
              <a:rPr lang="uk-UA" sz="3500" dirty="0"/>
              <a:t> </a:t>
            </a:r>
            <a:r>
              <a:rPr lang="uk-UA" sz="3500" dirty="0" err="1"/>
              <a:t>level</a:t>
            </a:r>
            <a:r>
              <a:rPr lang="uk-UA" sz="3500" dirty="0"/>
              <a:t> </a:t>
            </a:r>
            <a:r>
              <a:rPr lang="uk-UA" sz="3500" dirty="0" err="1"/>
              <a:t>of</a:t>
            </a:r>
            <a:r>
              <a:rPr lang="uk-UA" sz="3500" dirty="0"/>
              <a:t> </a:t>
            </a:r>
            <a:r>
              <a:rPr lang="uk-UA" sz="3500" dirty="0" err="1"/>
              <a:t>execution</a:t>
            </a:r>
            <a:r>
              <a:rPr lang="uk-UA" sz="3500" dirty="0"/>
              <a:t> </a:t>
            </a:r>
            <a:r>
              <a:rPr lang="uk-UA" sz="3500" dirty="0" err="1"/>
              <a:t>plan</a:t>
            </a:r>
            <a:r>
              <a:rPr lang="uk-UA" sz="3500" dirty="0"/>
              <a:t> </a:t>
            </a:r>
            <a:r>
              <a:rPr lang="uk-UA" sz="3500" dirty="0" err="1"/>
              <a:t>analysis</a:t>
            </a:r>
            <a:r>
              <a:rPr lang="uk-UA" sz="3500" dirty="0" smtClean="0"/>
              <a:t>.</a:t>
            </a:r>
            <a:endParaRPr lang="en-US" sz="3500" dirty="0" smtClean="0"/>
          </a:p>
          <a:p>
            <a:endParaRPr lang="uk-UA" sz="3500" dirty="0"/>
          </a:p>
          <a:p>
            <a:r>
              <a:rPr lang="uk-UA" sz="3500" b="1" dirty="0" err="1" smtClean="0"/>
              <a:t>Cursor</a:t>
            </a:r>
            <a:r>
              <a:rPr lang="uk-UA" sz="3500" b="1" dirty="0" smtClean="0"/>
              <a:t> </a:t>
            </a:r>
            <a:r>
              <a:rPr lang="uk-UA" sz="3500" b="1" dirty="0" err="1"/>
              <a:t>Operators</a:t>
            </a:r>
            <a:r>
              <a:rPr lang="uk-UA" sz="3500" b="1" dirty="0"/>
              <a:t> </a:t>
            </a:r>
            <a:r>
              <a:rPr lang="uk-UA" sz="3500" dirty="0" err="1"/>
              <a:t>have</a:t>
            </a:r>
            <a:r>
              <a:rPr lang="uk-UA" sz="3500" dirty="0"/>
              <a:t> </a:t>
            </a:r>
            <a:r>
              <a:rPr lang="uk-UA" sz="3500" dirty="0" err="1"/>
              <a:t>yellow</a:t>
            </a:r>
            <a:r>
              <a:rPr lang="uk-UA" sz="3500" dirty="0"/>
              <a:t> </a:t>
            </a:r>
            <a:r>
              <a:rPr lang="uk-UA" sz="3500" dirty="0" err="1"/>
              <a:t>icons</a:t>
            </a:r>
            <a:r>
              <a:rPr lang="uk-UA" sz="3500" dirty="0"/>
              <a:t> </a:t>
            </a:r>
            <a:r>
              <a:rPr lang="uk-UA" sz="3500" dirty="0" err="1"/>
              <a:t>and</a:t>
            </a:r>
            <a:r>
              <a:rPr lang="uk-UA" sz="3500" dirty="0"/>
              <a:t> </a:t>
            </a:r>
            <a:r>
              <a:rPr lang="uk-UA" sz="3500" dirty="0" err="1"/>
              <a:t>represent</a:t>
            </a:r>
            <a:r>
              <a:rPr lang="uk-UA" sz="3500" dirty="0"/>
              <a:t> Transact-SQL CURSOR </a:t>
            </a:r>
            <a:r>
              <a:rPr lang="uk-UA" sz="3500" dirty="0" err="1"/>
              <a:t>operations</a:t>
            </a:r>
            <a:r>
              <a:rPr lang="uk-UA" sz="3500" dirty="0" smtClean="0"/>
              <a:t>.</a:t>
            </a:r>
            <a:endParaRPr lang="en-US" sz="3500" dirty="0" smtClean="0"/>
          </a:p>
          <a:p>
            <a:endParaRPr lang="uk-UA" sz="3500" dirty="0"/>
          </a:p>
          <a:p>
            <a:r>
              <a:rPr lang="uk-UA" sz="3500" b="1" dirty="0" err="1" smtClean="0"/>
              <a:t>Language</a:t>
            </a:r>
            <a:r>
              <a:rPr lang="uk-UA" sz="3500" b="1" dirty="0" smtClean="0"/>
              <a:t> </a:t>
            </a:r>
            <a:r>
              <a:rPr lang="uk-UA" sz="3500" b="1" dirty="0" err="1"/>
              <a:t>Elements</a:t>
            </a:r>
            <a:r>
              <a:rPr lang="uk-UA" sz="3500" b="1" dirty="0"/>
              <a:t> </a:t>
            </a:r>
            <a:r>
              <a:rPr lang="uk-UA" sz="3500" dirty="0" err="1"/>
              <a:t>are</a:t>
            </a:r>
            <a:r>
              <a:rPr lang="uk-UA" sz="3500" dirty="0"/>
              <a:t> </a:t>
            </a:r>
            <a:r>
              <a:rPr lang="uk-UA" sz="3500" dirty="0" err="1"/>
              <a:t>green</a:t>
            </a:r>
            <a:r>
              <a:rPr lang="uk-UA" sz="3500" dirty="0"/>
              <a:t> </a:t>
            </a:r>
            <a:r>
              <a:rPr lang="uk-UA" sz="3500" dirty="0" err="1"/>
              <a:t>icons</a:t>
            </a:r>
            <a:r>
              <a:rPr lang="uk-UA" sz="3500" dirty="0"/>
              <a:t> </a:t>
            </a:r>
            <a:r>
              <a:rPr lang="uk-UA" sz="3500" dirty="0" err="1"/>
              <a:t>and</a:t>
            </a:r>
            <a:r>
              <a:rPr lang="uk-UA" sz="3500" dirty="0"/>
              <a:t> </a:t>
            </a:r>
            <a:r>
              <a:rPr lang="uk-UA" sz="3500" dirty="0" err="1"/>
              <a:t>represent</a:t>
            </a:r>
            <a:r>
              <a:rPr lang="uk-UA" sz="3500" dirty="0"/>
              <a:t> Transact-SQL </a:t>
            </a:r>
            <a:r>
              <a:rPr lang="uk-UA" sz="3500" dirty="0" err="1"/>
              <a:t>language</a:t>
            </a:r>
            <a:r>
              <a:rPr lang="uk-UA" sz="3500" dirty="0"/>
              <a:t> </a:t>
            </a:r>
            <a:r>
              <a:rPr lang="uk-UA" sz="3500" dirty="0" err="1"/>
              <a:t>elements</a:t>
            </a:r>
            <a:r>
              <a:rPr lang="uk-UA" sz="3500" dirty="0"/>
              <a:t>, </a:t>
            </a:r>
            <a:r>
              <a:rPr lang="uk-UA" sz="3500" dirty="0" err="1"/>
              <a:t>such</a:t>
            </a:r>
            <a:r>
              <a:rPr lang="uk-UA" sz="3500" dirty="0"/>
              <a:t> </a:t>
            </a:r>
            <a:r>
              <a:rPr lang="uk-UA" sz="3500" dirty="0" err="1"/>
              <a:t>as</a:t>
            </a:r>
            <a:r>
              <a:rPr lang="uk-UA" sz="3500" dirty="0"/>
              <a:t> ASSIGN, DECLARE, IF, SELECT (RESULT), WHILE, </a:t>
            </a:r>
            <a:r>
              <a:rPr lang="uk-UA" sz="3500" dirty="0" err="1"/>
              <a:t>and</a:t>
            </a:r>
            <a:r>
              <a:rPr lang="uk-UA" sz="3500" dirty="0"/>
              <a:t> </a:t>
            </a:r>
            <a:r>
              <a:rPr lang="uk-UA" sz="3500" dirty="0" err="1"/>
              <a:t>so</a:t>
            </a:r>
            <a:r>
              <a:rPr lang="uk-UA" sz="3500" dirty="0"/>
              <a:t> </a:t>
            </a:r>
            <a:r>
              <a:rPr lang="uk-UA" sz="3500" dirty="0" err="1"/>
              <a:t>on</a:t>
            </a:r>
            <a:r>
              <a:rPr lang="uk-UA" sz="3500" dirty="0"/>
              <a:t>. </a:t>
            </a:r>
          </a:p>
          <a:p>
            <a:endParaRPr lang="en-US" u="sng" dirty="0" smtClean="0">
              <a:hlinkClick r:id="rId2"/>
            </a:endParaRPr>
          </a:p>
          <a:p>
            <a:pPr marL="0" indent="0">
              <a:buNone/>
            </a:pPr>
            <a:r>
              <a:rPr lang="en-US" sz="2600" u="sng" dirty="0" smtClean="0">
                <a:hlinkClick r:id="rId2"/>
              </a:rPr>
              <a:t>https</a:t>
            </a:r>
            <a:r>
              <a:rPr lang="uk-UA" sz="2600" u="sng" dirty="0">
                <a:hlinkClick r:id="rId2"/>
              </a:rPr>
              <a:t>://</a:t>
            </a:r>
            <a:r>
              <a:rPr lang="en-US" sz="2600" u="sng" dirty="0" err="1">
                <a:hlinkClick r:id="rId2"/>
              </a:rPr>
              <a:t>technet</a:t>
            </a:r>
            <a:r>
              <a:rPr lang="uk-UA" sz="2600" u="sng" dirty="0">
                <a:hlinkClick r:id="rId2"/>
              </a:rPr>
              <a:t>.</a:t>
            </a:r>
            <a:r>
              <a:rPr lang="en-US" sz="2600" u="sng" dirty="0" err="1">
                <a:hlinkClick r:id="rId2"/>
              </a:rPr>
              <a:t>microsoft</a:t>
            </a:r>
            <a:r>
              <a:rPr lang="uk-UA" sz="2600" u="sng" dirty="0">
                <a:hlinkClick r:id="rId2"/>
              </a:rPr>
              <a:t>.</a:t>
            </a:r>
            <a:r>
              <a:rPr lang="en-US" sz="2600" u="sng" dirty="0">
                <a:hlinkClick r:id="rId2"/>
              </a:rPr>
              <a:t>com</a:t>
            </a:r>
            <a:r>
              <a:rPr lang="uk-UA" sz="2600" u="sng" dirty="0">
                <a:hlinkClick r:id="rId2"/>
              </a:rPr>
              <a:t>/</a:t>
            </a:r>
            <a:r>
              <a:rPr lang="en-US" sz="2600" u="sng" dirty="0">
                <a:hlinkClick r:id="rId2"/>
              </a:rPr>
              <a:t>en</a:t>
            </a:r>
            <a:r>
              <a:rPr lang="uk-UA" sz="2600" u="sng" dirty="0" smtClean="0">
                <a:hlinkClick r:id="rId2"/>
              </a:rPr>
              <a:t>-</a:t>
            </a:r>
            <a:r>
              <a:rPr lang="en-US" sz="2600" u="sng" dirty="0" smtClean="0">
                <a:hlinkClick r:id="rId2"/>
              </a:rPr>
              <a:t>us</a:t>
            </a:r>
            <a:r>
              <a:rPr lang="uk-UA" sz="2600" u="sng" dirty="0">
                <a:hlinkClick r:id="rId2"/>
              </a:rPr>
              <a:t>/</a:t>
            </a:r>
            <a:r>
              <a:rPr lang="en-US" sz="2600" u="sng" dirty="0">
                <a:hlinkClick r:id="rId2"/>
              </a:rPr>
              <a:t>library</a:t>
            </a:r>
            <a:r>
              <a:rPr lang="uk-UA" sz="2600" u="sng" dirty="0">
                <a:hlinkClick r:id="rId2"/>
              </a:rPr>
              <a:t>/</a:t>
            </a:r>
            <a:r>
              <a:rPr lang="en-US" sz="2600" u="sng" dirty="0" err="1">
                <a:hlinkClick r:id="rId2"/>
              </a:rPr>
              <a:t>ms</a:t>
            </a:r>
            <a:r>
              <a:rPr lang="uk-UA" sz="2600" u="sng" dirty="0">
                <a:hlinkClick r:id="rId2"/>
              </a:rPr>
              <a:t>175913(</a:t>
            </a:r>
            <a:r>
              <a:rPr lang="en-US" sz="2600" u="sng" dirty="0">
                <a:hlinkClick r:id="rId2"/>
              </a:rPr>
              <a:t>v</a:t>
            </a:r>
            <a:r>
              <a:rPr lang="uk-UA" sz="2600" u="sng" dirty="0">
                <a:hlinkClick r:id="rId2"/>
              </a:rPr>
              <a:t>=</a:t>
            </a:r>
            <a:r>
              <a:rPr lang="en-US" sz="2600" u="sng" dirty="0" err="1">
                <a:hlinkClick r:id="rId2"/>
              </a:rPr>
              <a:t>sql</a:t>
            </a:r>
            <a:r>
              <a:rPr lang="uk-UA" sz="2600" u="sng" dirty="0">
                <a:hlinkClick r:id="rId2"/>
              </a:rPr>
              <a:t>.105).</a:t>
            </a:r>
            <a:r>
              <a:rPr lang="en-US" sz="2600" u="sng" dirty="0" err="1" smtClean="0">
                <a:hlinkClick r:id="rId2"/>
              </a:rPr>
              <a:t>aspx</a:t>
            </a:r>
            <a:endParaRPr lang="uk-UA" sz="2600" dirty="0"/>
          </a:p>
        </p:txBody>
      </p:sp>
    </p:spTree>
    <p:extLst>
      <p:ext uri="{BB962C8B-B14F-4D97-AF65-F5344CB8AC3E}">
        <p14:creationId xmlns:p14="http://schemas.microsoft.com/office/powerpoint/2010/main" val="35103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340768"/>
            <a:ext cx="8209607" cy="4853517"/>
          </a:xfrm>
        </p:spPr>
        <p:txBody>
          <a:bodyPr>
            <a:normAutofit fontScale="92500"/>
          </a:bodyPr>
          <a:lstStyle/>
          <a:p>
            <a:r>
              <a:rPr lang="uk-UA" b="1" dirty="0" err="1" smtClean="0"/>
              <a:t>Operators</a:t>
            </a:r>
            <a:endParaRPr lang="uk-UA" dirty="0"/>
          </a:p>
          <a:p>
            <a:endParaRPr lang="en-US" b="1" dirty="0" smtClean="0"/>
          </a:p>
          <a:p>
            <a:r>
              <a:rPr lang="uk-UA" b="1" dirty="0" err="1" smtClean="0"/>
              <a:t>Joins</a:t>
            </a:r>
            <a:r>
              <a:rPr lang="uk-UA" b="1" dirty="0" smtClean="0"/>
              <a:t> </a:t>
            </a:r>
            <a:r>
              <a:rPr lang="uk-UA" dirty="0" smtClean="0"/>
              <a:t>– </a:t>
            </a:r>
            <a:r>
              <a:rPr lang="uk-UA" dirty="0" err="1" smtClean="0"/>
              <a:t>What's</a:t>
            </a:r>
            <a:r>
              <a:rPr lang="uk-UA" dirty="0" smtClean="0"/>
              <a:t> a </a:t>
            </a:r>
            <a:r>
              <a:rPr lang="uk-UA" dirty="0" err="1" smtClean="0"/>
              <a:t>relational</a:t>
            </a:r>
            <a:r>
              <a:rPr lang="uk-UA" dirty="0" smtClean="0"/>
              <a:t> </a:t>
            </a:r>
            <a:r>
              <a:rPr lang="uk-UA" dirty="0" err="1" smtClean="0"/>
              <a:t>system</a:t>
            </a:r>
            <a:r>
              <a:rPr lang="uk-UA" dirty="0" smtClean="0"/>
              <a:t> </a:t>
            </a:r>
            <a:r>
              <a:rPr lang="uk-UA" dirty="0" err="1" smtClean="0"/>
              <a:t>without</a:t>
            </a:r>
            <a:r>
              <a:rPr lang="uk-UA" dirty="0" smtClean="0"/>
              <a:t> </a:t>
            </a:r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uk-UA" dirty="0" err="1" smtClean="0"/>
              <a:t>joins</a:t>
            </a:r>
            <a:r>
              <a:rPr lang="uk-UA" dirty="0" smtClean="0"/>
              <a:t> </a:t>
            </a:r>
            <a:r>
              <a:rPr lang="uk-UA" dirty="0" err="1" smtClean="0"/>
              <a:t>between</a:t>
            </a:r>
            <a:r>
              <a:rPr lang="uk-UA" dirty="0" smtClean="0"/>
              <a:t> </a:t>
            </a:r>
            <a:r>
              <a:rPr lang="uk-UA" dirty="0" err="1" smtClean="0"/>
              <a:t>tables</a:t>
            </a:r>
            <a:r>
              <a:rPr lang="uk-UA" dirty="0" smtClean="0"/>
              <a:t>?</a:t>
            </a:r>
            <a:endParaRPr lang="uk-UA" dirty="0"/>
          </a:p>
          <a:p>
            <a:endParaRPr lang="en-US" b="1" dirty="0" smtClean="0"/>
          </a:p>
          <a:p>
            <a:r>
              <a:rPr lang="uk-UA" b="1" dirty="0" smtClean="0"/>
              <a:t>WHERE </a:t>
            </a:r>
            <a:r>
              <a:rPr lang="uk-UA" b="1" dirty="0" err="1"/>
              <a:t>clause</a:t>
            </a:r>
            <a:r>
              <a:rPr lang="uk-UA" b="1" dirty="0"/>
              <a:t> </a:t>
            </a:r>
            <a:r>
              <a:rPr lang="uk-UA" dirty="0"/>
              <a:t>– 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need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filter</a:t>
            </a:r>
            <a:r>
              <a:rPr lang="uk-UA" dirty="0"/>
              <a:t> </a:t>
            </a:r>
            <a:r>
              <a:rPr lang="uk-UA" dirty="0" err="1"/>
              <a:t>your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it</a:t>
            </a:r>
            <a:r>
              <a:rPr lang="uk-UA" dirty="0"/>
              <a:t> </a:t>
            </a:r>
            <a:r>
              <a:rPr lang="uk-UA" dirty="0" err="1"/>
              <a:t>does</a:t>
            </a:r>
            <a:r>
              <a:rPr lang="uk-UA" dirty="0"/>
              <a:t> </a:t>
            </a:r>
            <a:r>
              <a:rPr lang="uk-UA" dirty="0" err="1"/>
              <a:t>affect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plans</a:t>
            </a:r>
            <a:r>
              <a:rPr lang="uk-UA" dirty="0"/>
              <a:t>.</a:t>
            </a:r>
          </a:p>
          <a:p>
            <a:endParaRPr lang="en-US" b="1" dirty="0" smtClean="0"/>
          </a:p>
          <a:p>
            <a:r>
              <a:rPr lang="uk-UA" b="1" dirty="0" err="1" smtClean="0"/>
              <a:t>Aggregate</a:t>
            </a:r>
            <a:r>
              <a:rPr lang="uk-UA" dirty="0" err="1" smtClean="0"/>
              <a:t>s</a:t>
            </a:r>
            <a:r>
              <a:rPr lang="uk-UA" dirty="0" smtClean="0"/>
              <a:t> </a:t>
            </a:r>
            <a:r>
              <a:rPr lang="uk-UA" dirty="0"/>
              <a:t>– </a:t>
            </a:r>
            <a:r>
              <a:rPr lang="uk-UA" dirty="0" err="1"/>
              <a:t>How</a:t>
            </a:r>
            <a:r>
              <a:rPr lang="uk-UA" dirty="0"/>
              <a:t> </a:t>
            </a:r>
            <a:r>
              <a:rPr lang="uk-UA" dirty="0" err="1"/>
              <a:t>grouping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changes</a:t>
            </a:r>
            <a:r>
              <a:rPr lang="uk-UA" dirty="0"/>
              <a:t> </a:t>
            </a:r>
            <a:r>
              <a:rPr lang="uk-UA" dirty="0" err="1"/>
              <a:t>execution</a:t>
            </a:r>
            <a:r>
              <a:rPr lang="uk-UA" dirty="0"/>
              <a:t> </a:t>
            </a:r>
            <a:r>
              <a:rPr lang="uk-UA" dirty="0" err="1"/>
              <a:t>plans</a:t>
            </a:r>
            <a:r>
              <a:rPr lang="uk-UA" dirty="0"/>
              <a:t>.</a:t>
            </a:r>
          </a:p>
          <a:p>
            <a:endParaRPr lang="en-US" b="1" dirty="0" smtClean="0"/>
          </a:p>
          <a:p>
            <a:r>
              <a:rPr lang="uk-UA" b="1" dirty="0" err="1" smtClean="0"/>
              <a:t>Execution</a:t>
            </a:r>
            <a:r>
              <a:rPr lang="uk-UA" b="1" dirty="0" smtClean="0"/>
              <a:t> </a:t>
            </a:r>
            <a:r>
              <a:rPr lang="uk-UA" b="1" dirty="0" err="1"/>
              <a:t>plans</a:t>
            </a:r>
            <a:r>
              <a:rPr lang="uk-UA" b="1" dirty="0"/>
              <a:t> </a:t>
            </a:r>
            <a:r>
              <a:rPr lang="uk-UA" b="1" dirty="0" err="1"/>
              <a:t>for</a:t>
            </a:r>
            <a:r>
              <a:rPr lang="uk-UA" b="1" dirty="0"/>
              <a:t> </a:t>
            </a:r>
            <a:r>
              <a:rPr lang="uk-UA" b="1" dirty="0" err="1"/>
              <a:t>data</a:t>
            </a:r>
            <a:r>
              <a:rPr lang="uk-UA" b="1" dirty="0"/>
              <a:t> </a:t>
            </a:r>
            <a:r>
              <a:rPr lang="uk-UA" b="1" dirty="0" err="1"/>
              <a:t>modifications</a:t>
            </a:r>
            <a:r>
              <a:rPr lang="uk-UA" b="1" dirty="0"/>
              <a:t> </a:t>
            </a:r>
            <a:r>
              <a:rPr lang="uk-UA" dirty="0"/>
              <a:t>– INSERT, UPDATE </a:t>
            </a:r>
            <a:r>
              <a:rPr lang="uk-UA" dirty="0" err="1"/>
              <a:t>and</a:t>
            </a:r>
            <a:r>
              <a:rPr lang="uk-UA" dirty="0"/>
              <a:t> DELETE </a:t>
            </a:r>
            <a:r>
              <a:rPr lang="uk-UA" dirty="0" err="1"/>
              <a:t>statements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4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behaviour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0"/>
            <a:ext cx="7705551" cy="4853517"/>
          </a:xfrm>
        </p:spPr>
        <p:txBody>
          <a:bodyPr/>
          <a:lstStyle/>
          <a:p>
            <a:pPr marL="0" indent="0">
              <a:buNone/>
            </a:pPr>
            <a:r>
              <a:rPr lang="uk-UA" dirty="0" err="1"/>
              <a:t>Most</a:t>
            </a:r>
            <a:r>
              <a:rPr lang="uk-UA" dirty="0"/>
              <a:t> </a:t>
            </a:r>
            <a:r>
              <a:rPr lang="uk-UA" dirty="0" err="1"/>
              <a:t>operators</a:t>
            </a:r>
            <a:r>
              <a:rPr lang="uk-UA" dirty="0"/>
              <a:t> </a:t>
            </a:r>
            <a:r>
              <a:rPr lang="uk-UA" dirty="0" err="1"/>
              <a:t>behave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one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two</a:t>
            </a:r>
            <a:r>
              <a:rPr lang="uk-UA" dirty="0"/>
              <a:t> </a:t>
            </a:r>
            <a:r>
              <a:rPr lang="uk-UA" dirty="0" err="1" smtClean="0"/>
              <a:t>ways</a:t>
            </a:r>
            <a:endParaRPr lang="en-US" dirty="0" smtClean="0"/>
          </a:p>
          <a:p>
            <a:pPr lvl="1"/>
            <a:r>
              <a:rPr lang="en-US" b="1" dirty="0" smtClean="0"/>
              <a:t>N</a:t>
            </a:r>
            <a:r>
              <a:rPr lang="uk-UA" b="1" dirty="0" smtClean="0"/>
              <a:t>on-</a:t>
            </a:r>
            <a:r>
              <a:rPr lang="uk-UA" b="1" dirty="0" err="1" smtClean="0"/>
              <a:t>blocking</a:t>
            </a:r>
            <a:r>
              <a:rPr lang="uk-UA" b="1" dirty="0" smtClean="0"/>
              <a:t> 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uk-UA" dirty="0" err="1" smtClean="0"/>
              <a:t>Merge</a:t>
            </a:r>
            <a:r>
              <a:rPr lang="uk-UA" dirty="0" smtClean="0"/>
              <a:t> </a:t>
            </a:r>
            <a:r>
              <a:rPr lang="uk-UA" dirty="0" err="1" smtClean="0"/>
              <a:t>Join</a:t>
            </a:r>
            <a:r>
              <a:rPr lang="en-US" dirty="0" smtClean="0"/>
              <a:t>…)</a:t>
            </a:r>
          </a:p>
          <a:p>
            <a:pPr lvl="2"/>
            <a:r>
              <a:rPr lang="uk-UA" dirty="0" err="1" smtClean="0"/>
              <a:t>creates</a:t>
            </a:r>
            <a:r>
              <a:rPr lang="uk-UA" dirty="0" smtClean="0"/>
              <a:t> </a:t>
            </a:r>
            <a:r>
              <a:rPr lang="uk-UA" dirty="0" err="1" smtClean="0"/>
              <a:t>output</a:t>
            </a:r>
            <a:r>
              <a:rPr lang="uk-UA" dirty="0" smtClean="0"/>
              <a:t> </a:t>
            </a:r>
            <a:r>
              <a:rPr lang="uk-UA" dirty="0" err="1" smtClean="0"/>
              <a:t>data</a:t>
            </a:r>
            <a:r>
              <a:rPr lang="uk-UA" dirty="0" smtClean="0"/>
              <a:t> </a:t>
            </a:r>
            <a:r>
              <a:rPr lang="uk-UA" dirty="0" err="1" smtClean="0"/>
              <a:t>at</a:t>
            </a:r>
            <a:r>
              <a:rPr lang="uk-UA" dirty="0" smtClean="0"/>
              <a:t> </a:t>
            </a:r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uk-UA" dirty="0" err="1" smtClean="0"/>
              <a:t>same</a:t>
            </a:r>
            <a:r>
              <a:rPr lang="uk-UA" dirty="0" smtClean="0"/>
              <a:t> </a:t>
            </a:r>
            <a:r>
              <a:rPr lang="uk-UA" dirty="0" err="1" smtClean="0"/>
              <a:t>time</a:t>
            </a:r>
            <a:r>
              <a:rPr lang="uk-UA" dirty="0" smtClean="0"/>
              <a:t> </a:t>
            </a:r>
            <a:r>
              <a:rPr lang="uk-UA" dirty="0" err="1" smtClean="0"/>
              <a:t>as</a:t>
            </a:r>
            <a:r>
              <a:rPr lang="uk-UA" dirty="0" smtClean="0"/>
              <a:t> </a:t>
            </a:r>
            <a:r>
              <a:rPr lang="uk-UA" dirty="0" err="1" smtClean="0"/>
              <a:t>it</a:t>
            </a:r>
            <a:r>
              <a:rPr lang="uk-UA" dirty="0" smtClean="0"/>
              <a:t> </a:t>
            </a:r>
            <a:r>
              <a:rPr lang="uk-UA" dirty="0" err="1" smtClean="0"/>
              <a:t>receives</a:t>
            </a:r>
            <a:r>
              <a:rPr lang="uk-UA" dirty="0" smtClean="0"/>
              <a:t> </a:t>
            </a:r>
            <a:r>
              <a:rPr lang="uk-UA" dirty="0" err="1" smtClean="0"/>
              <a:t>the</a:t>
            </a:r>
            <a:r>
              <a:rPr lang="uk-UA" dirty="0" smtClean="0"/>
              <a:t> </a:t>
            </a:r>
            <a:r>
              <a:rPr lang="uk-UA" dirty="0" err="1" smtClean="0"/>
              <a:t>input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B</a:t>
            </a:r>
            <a:r>
              <a:rPr lang="uk-UA" b="1" dirty="0" err="1" smtClean="0"/>
              <a:t>locking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uk-UA" dirty="0" err="1"/>
              <a:t>Hash</a:t>
            </a:r>
            <a:r>
              <a:rPr lang="uk-UA" dirty="0"/>
              <a:t> </a:t>
            </a:r>
            <a:r>
              <a:rPr lang="uk-UA" dirty="0" err="1" smtClean="0"/>
              <a:t>Match</a:t>
            </a:r>
            <a:r>
              <a:rPr lang="en-US" dirty="0" smtClean="0"/>
              <a:t>, Sort…)</a:t>
            </a:r>
          </a:p>
          <a:p>
            <a:pPr lvl="2"/>
            <a:r>
              <a:rPr lang="uk-UA" dirty="0" err="1" smtClean="0"/>
              <a:t>has</a:t>
            </a:r>
            <a:r>
              <a:rPr lang="uk-UA" dirty="0" smtClean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get</a:t>
            </a:r>
            <a:r>
              <a:rPr lang="uk-UA" dirty="0"/>
              <a:t> </a:t>
            </a:r>
            <a:r>
              <a:rPr lang="uk-UA" dirty="0" err="1"/>
              <a:t>all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prior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producing</a:t>
            </a:r>
            <a:r>
              <a:rPr lang="uk-UA" dirty="0"/>
              <a:t> </a:t>
            </a:r>
            <a:r>
              <a:rPr lang="uk-UA" dirty="0" err="1"/>
              <a:t>its</a:t>
            </a:r>
            <a:r>
              <a:rPr lang="uk-UA" dirty="0"/>
              <a:t> </a:t>
            </a:r>
            <a:r>
              <a:rPr lang="uk-UA" dirty="0" err="1"/>
              <a:t>output</a:t>
            </a:r>
            <a:r>
              <a:rPr lang="uk-UA" dirty="0"/>
              <a:t>. A </a:t>
            </a:r>
            <a:r>
              <a:rPr lang="uk-UA" dirty="0" err="1"/>
              <a:t>blocking</a:t>
            </a:r>
            <a:r>
              <a:rPr lang="uk-UA" dirty="0"/>
              <a:t> </a:t>
            </a:r>
            <a:r>
              <a:rPr lang="uk-UA" dirty="0" err="1"/>
              <a:t>operator</a:t>
            </a:r>
            <a:r>
              <a:rPr lang="uk-UA" dirty="0"/>
              <a:t> </a:t>
            </a:r>
            <a:r>
              <a:rPr lang="uk-UA" dirty="0" err="1"/>
              <a:t>might</a:t>
            </a:r>
            <a:r>
              <a:rPr lang="uk-UA" dirty="0"/>
              <a:t> </a:t>
            </a:r>
            <a:r>
              <a:rPr lang="uk-UA" dirty="0" err="1"/>
              <a:t>contribute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concurrency</a:t>
            </a:r>
            <a:r>
              <a:rPr lang="uk-UA" dirty="0"/>
              <a:t> </a:t>
            </a:r>
            <a:r>
              <a:rPr lang="uk-UA" dirty="0" err="1"/>
              <a:t>problems</a:t>
            </a:r>
            <a:r>
              <a:rPr lang="uk-UA" dirty="0"/>
              <a:t>, </a:t>
            </a:r>
            <a:r>
              <a:rPr lang="uk-UA" dirty="0" err="1"/>
              <a:t>hurting</a:t>
            </a:r>
            <a:r>
              <a:rPr lang="uk-UA" dirty="0"/>
              <a:t> </a:t>
            </a:r>
            <a:r>
              <a:rPr lang="uk-UA" dirty="0" err="1"/>
              <a:t>performance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5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-20392"/>
            <a:ext cx="6660232" cy="706967"/>
          </a:xfrm>
        </p:spPr>
        <p:txBody>
          <a:bodyPr>
            <a:normAutofit/>
          </a:bodyPr>
          <a:lstStyle/>
          <a:p>
            <a:r>
              <a:rPr lang="en-US" dirty="0" smtClean="0"/>
              <a:t>Start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1196752"/>
            <a:ext cx="7321550" cy="4853517"/>
          </a:xfrm>
        </p:spPr>
        <p:txBody>
          <a:bodyPr/>
          <a:lstStyle/>
          <a:p>
            <a:r>
              <a:rPr lang="uk-UA" dirty="0" err="1" smtClean="0"/>
              <a:t>What</a:t>
            </a:r>
            <a:r>
              <a:rPr lang="uk-UA" dirty="0" smtClean="0"/>
              <a:t> </a:t>
            </a:r>
            <a:r>
              <a:rPr lang="uk-UA" dirty="0" err="1"/>
              <a:t>Happens</a:t>
            </a:r>
            <a:r>
              <a:rPr lang="uk-UA" dirty="0"/>
              <a:t> </a:t>
            </a:r>
            <a:r>
              <a:rPr lang="uk-UA" dirty="0" err="1"/>
              <a:t>When</a:t>
            </a:r>
            <a:r>
              <a:rPr lang="uk-UA" dirty="0"/>
              <a:t> a </a:t>
            </a:r>
            <a:r>
              <a:rPr lang="uk-UA" dirty="0" err="1"/>
              <a:t>Query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Submitted</a:t>
            </a:r>
            <a:r>
              <a:rPr lang="uk-UA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uk-UA" dirty="0" err="1" smtClean="0"/>
              <a:t>Why</a:t>
            </a:r>
            <a:r>
              <a:rPr lang="uk-UA" dirty="0" smtClean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this</a:t>
            </a:r>
            <a:r>
              <a:rPr lang="uk-UA" dirty="0"/>
              <a:t> </a:t>
            </a:r>
            <a:r>
              <a:rPr lang="uk-UA" dirty="0" err="1"/>
              <a:t>query</a:t>
            </a:r>
            <a:r>
              <a:rPr lang="uk-UA" dirty="0"/>
              <a:t> </a:t>
            </a:r>
            <a:r>
              <a:rPr lang="uk-UA" dirty="0" err="1"/>
              <a:t>running</a:t>
            </a:r>
            <a:r>
              <a:rPr lang="uk-UA" dirty="0"/>
              <a:t> </a:t>
            </a:r>
            <a:r>
              <a:rPr lang="uk-UA" dirty="0" err="1"/>
              <a:t>slow</a:t>
            </a:r>
            <a:r>
              <a:rPr lang="uk-UA" dirty="0"/>
              <a:t>?</a:t>
            </a:r>
          </a:p>
          <a:p>
            <a:endParaRPr lang="en-US" dirty="0" smtClean="0"/>
          </a:p>
          <a:p>
            <a:r>
              <a:rPr lang="uk-UA" dirty="0" err="1" smtClean="0"/>
              <a:t>Is</a:t>
            </a:r>
            <a:r>
              <a:rPr lang="uk-UA" dirty="0" smtClean="0"/>
              <a:t> </a:t>
            </a:r>
            <a:r>
              <a:rPr lang="uk-UA" dirty="0"/>
              <a:t>SQL Server </a:t>
            </a:r>
            <a:r>
              <a:rPr lang="uk-UA" dirty="0" err="1"/>
              <a:t>using</a:t>
            </a:r>
            <a:r>
              <a:rPr lang="uk-UA" dirty="0"/>
              <a:t> </a:t>
            </a:r>
            <a:r>
              <a:rPr lang="uk-UA" dirty="0" err="1"/>
              <a:t>my</a:t>
            </a:r>
            <a:r>
              <a:rPr lang="uk-UA" dirty="0"/>
              <a:t> </a:t>
            </a:r>
            <a:r>
              <a:rPr lang="uk-UA" dirty="0" err="1"/>
              <a:t>index</a:t>
            </a:r>
            <a:r>
              <a:rPr lang="uk-UA" dirty="0"/>
              <a:t>?</a:t>
            </a:r>
          </a:p>
          <a:p>
            <a:endParaRPr lang="en-US" dirty="0" smtClean="0"/>
          </a:p>
          <a:p>
            <a:r>
              <a:rPr lang="uk-UA" dirty="0" err="1" smtClean="0"/>
              <a:t>Why</a:t>
            </a:r>
            <a:r>
              <a:rPr lang="uk-UA" dirty="0" smtClean="0"/>
              <a:t> </a:t>
            </a:r>
            <a:r>
              <a:rPr lang="uk-UA" dirty="0" err="1"/>
              <a:t>isn't</a:t>
            </a:r>
            <a:r>
              <a:rPr lang="uk-UA" dirty="0"/>
              <a:t> SQL Server </a:t>
            </a:r>
            <a:r>
              <a:rPr lang="uk-UA" dirty="0" err="1"/>
              <a:t>using</a:t>
            </a:r>
            <a:r>
              <a:rPr lang="uk-UA" dirty="0"/>
              <a:t> </a:t>
            </a:r>
            <a:r>
              <a:rPr lang="uk-UA" dirty="0" err="1"/>
              <a:t>my</a:t>
            </a:r>
            <a:r>
              <a:rPr lang="uk-UA" dirty="0"/>
              <a:t> </a:t>
            </a:r>
            <a:r>
              <a:rPr lang="uk-UA" dirty="0" err="1"/>
              <a:t>index</a:t>
            </a:r>
            <a:r>
              <a:rPr lang="uk-UA" dirty="0"/>
              <a:t>?</a:t>
            </a:r>
          </a:p>
          <a:p>
            <a:endParaRPr lang="en-US" dirty="0" smtClean="0"/>
          </a:p>
          <a:p>
            <a:r>
              <a:rPr lang="uk-UA" dirty="0" err="1" smtClean="0"/>
              <a:t>Why</a:t>
            </a:r>
            <a:r>
              <a:rPr lang="uk-UA" dirty="0" smtClean="0"/>
              <a:t> </a:t>
            </a:r>
            <a:r>
              <a:rPr lang="uk-UA" dirty="0" err="1"/>
              <a:t>does</a:t>
            </a:r>
            <a:r>
              <a:rPr lang="uk-UA" dirty="0"/>
              <a:t> </a:t>
            </a:r>
            <a:r>
              <a:rPr lang="uk-UA" dirty="0" err="1"/>
              <a:t>this</a:t>
            </a:r>
            <a:r>
              <a:rPr lang="uk-UA" dirty="0"/>
              <a:t> </a:t>
            </a:r>
            <a:r>
              <a:rPr lang="uk-UA" dirty="0" err="1"/>
              <a:t>query</a:t>
            </a:r>
            <a:r>
              <a:rPr lang="uk-UA" dirty="0"/>
              <a:t>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faster</a:t>
            </a:r>
            <a:r>
              <a:rPr lang="uk-UA" dirty="0"/>
              <a:t> </a:t>
            </a:r>
            <a:r>
              <a:rPr lang="uk-UA" dirty="0" err="1"/>
              <a:t>than</a:t>
            </a:r>
            <a:r>
              <a:rPr lang="uk-UA" dirty="0"/>
              <a:t> </a:t>
            </a:r>
            <a:r>
              <a:rPr lang="uk-UA" dirty="0" err="1"/>
              <a:t>this</a:t>
            </a:r>
            <a:r>
              <a:rPr lang="uk-UA" dirty="0"/>
              <a:t> </a:t>
            </a:r>
            <a:r>
              <a:rPr lang="uk-UA" dirty="0" err="1"/>
              <a:t>query</a:t>
            </a:r>
            <a:r>
              <a:rPr lang="uk-UA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execution plan?</a:t>
            </a:r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019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764704"/>
          </a:xfrm>
        </p:spPr>
        <p:txBody>
          <a:bodyPr>
            <a:normAutofit/>
          </a:bodyPr>
          <a:lstStyle/>
          <a:p>
            <a:r>
              <a:rPr lang="en-US" dirty="0" smtClean="0"/>
              <a:t>Most frequently encountered operators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91363"/>
              </p:ext>
            </p:extLst>
          </p:nvPr>
        </p:nvGraphicFramePr>
        <p:xfrm>
          <a:off x="1331640" y="1700808"/>
          <a:ext cx="676875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324036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dirty="0" smtClean="0"/>
                        <a:t>1. </a:t>
                      </a:r>
                      <a:r>
                        <a:rPr lang="uk-UA" sz="1800" b="1" dirty="0" err="1" smtClean="0"/>
                        <a:t>Select</a:t>
                      </a:r>
                      <a:r>
                        <a:rPr lang="uk-UA" sz="1800" b="1" dirty="0" smtClean="0"/>
                        <a:t> (</a:t>
                      </a:r>
                      <a:r>
                        <a:rPr lang="uk-UA" sz="1800" b="1" dirty="0" err="1" smtClean="0"/>
                        <a:t>Result</a:t>
                      </a:r>
                      <a:r>
                        <a:rPr lang="uk-UA" sz="1800" b="1" dirty="0" smtClean="0"/>
                        <a:t>) 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b="1" dirty="0" smtClean="0"/>
                        <a:t>2. </a:t>
                      </a:r>
                      <a:r>
                        <a:rPr lang="uk-UA" sz="1800" b="1" dirty="0" err="1" smtClean="0"/>
                        <a:t>Clustered</a:t>
                      </a:r>
                      <a:r>
                        <a:rPr lang="uk-UA" sz="1800" b="1" dirty="0" smtClean="0"/>
                        <a:t> </a:t>
                      </a:r>
                      <a:r>
                        <a:rPr lang="uk-UA" sz="1800" b="1" dirty="0" err="1" smtClean="0"/>
                        <a:t>Index</a:t>
                      </a:r>
                      <a:r>
                        <a:rPr lang="uk-UA" sz="1800" b="1" dirty="0" smtClean="0"/>
                        <a:t> </a:t>
                      </a:r>
                      <a:r>
                        <a:rPr lang="uk-UA" sz="1800" b="1" dirty="0" err="1" smtClean="0"/>
                        <a:t>Scan</a:t>
                      </a:r>
                      <a:r>
                        <a:rPr lang="uk-UA" sz="1800" b="1" dirty="0" smtClean="0"/>
                        <a:t> 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b="1" dirty="0" smtClean="0"/>
                        <a:t>3. </a:t>
                      </a:r>
                      <a:r>
                        <a:rPr lang="uk-UA" sz="1800" b="1" dirty="0" err="1" smtClean="0"/>
                        <a:t>NonClustered</a:t>
                      </a:r>
                      <a:r>
                        <a:rPr lang="uk-UA" sz="1800" b="1" dirty="0" smtClean="0"/>
                        <a:t> </a:t>
                      </a:r>
                      <a:r>
                        <a:rPr lang="uk-UA" sz="1800" b="1" dirty="0" err="1" smtClean="0"/>
                        <a:t>Index</a:t>
                      </a:r>
                      <a:r>
                        <a:rPr lang="uk-UA" sz="1800" b="1" dirty="0" smtClean="0"/>
                        <a:t> </a:t>
                      </a:r>
                      <a:r>
                        <a:rPr lang="uk-UA" sz="1800" b="1" dirty="0" err="1" smtClean="0"/>
                        <a:t>Scan</a:t>
                      </a:r>
                      <a:r>
                        <a:rPr lang="uk-UA" sz="1800" b="1" dirty="0" smtClean="0"/>
                        <a:t> 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b="1" dirty="0" smtClean="0"/>
                        <a:t>4. </a:t>
                      </a:r>
                      <a:r>
                        <a:rPr lang="uk-UA" sz="1800" b="1" dirty="0" err="1" smtClean="0"/>
                        <a:t>Clustered</a:t>
                      </a:r>
                      <a:r>
                        <a:rPr lang="uk-UA" sz="1800" b="1" dirty="0" smtClean="0"/>
                        <a:t> </a:t>
                      </a:r>
                      <a:r>
                        <a:rPr lang="uk-UA" sz="1800" b="1" dirty="0" err="1" smtClean="0"/>
                        <a:t>Index</a:t>
                      </a:r>
                      <a:r>
                        <a:rPr lang="uk-UA" sz="1800" b="1" dirty="0" smtClean="0"/>
                        <a:t> </a:t>
                      </a:r>
                      <a:r>
                        <a:rPr lang="uk-UA" sz="1800" b="1" dirty="0" err="1" smtClean="0"/>
                        <a:t>Seek</a:t>
                      </a:r>
                      <a:r>
                        <a:rPr lang="uk-UA" sz="1800" b="1" dirty="0" smtClean="0"/>
                        <a:t> 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b="1" dirty="0" smtClean="0"/>
                        <a:t>5. </a:t>
                      </a:r>
                      <a:r>
                        <a:rPr lang="uk-UA" sz="1800" b="1" dirty="0" err="1" smtClean="0"/>
                        <a:t>NonClustered</a:t>
                      </a:r>
                      <a:r>
                        <a:rPr lang="uk-UA" sz="1800" b="1" dirty="0" smtClean="0"/>
                        <a:t> </a:t>
                      </a:r>
                      <a:r>
                        <a:rPr lang="uk-UA" sz="1800" b="1" dirty="0" err="1" smtClean="0"/>
                        <a:t>Index</a:t>
                      </a:r>
                      <a:r>
                        <a:rPr lang="uk-UA" sz="1800" b="1" dirty="0" smtClean="0"/>
                        <a:t> </a:t>
                      </a:r>
                      <a:r>
                        <a:rPr lang="uk-UA" sz="1800" b="1" dirty="0" err="1" smtClean="0"/>
                        <a:t>Seek</a:t>
                      </a:r>
                      <a:r>
                        <a:rPr lang="uk-UA" sz="1800" b="1" dirty="0" smtClean="0"/>
                        <a:t> 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b="1" dirty="0" smtClean="0"/>
                        <a:t>6. </a:t>
                      </a:r>
                      <a:r>
                        <a:rPr lang="uk-UA" sz="1800" b="1" dirty="0" err="1" smtClean="0"/>
                        <a:t>Hash</a:t>
                      </a:r>
                      <a:r>
                        <a:rPr lang="uk-UA" sz="1800" b="1" dirty="0" smtClean="0"/>
                        <a:t> </a:t>
                      </a:r>
                      <a:r>
                        <a:rPr lang="uk-UA" sz="1800" b="1" dirty="0" err="1" smtClean="0"/>
                        <a:t>Match</a:t>
                      </a:r>
                      <a:r>
                        <a:rPr lang="uk-UA" sz="1800" b="1" dirty="0" smtClean="0"/>
                        <a:t> 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b="1" dirty="0" smtClean="0"/>
                        <a:t>7. </a:t>
                      </a:r>
                      <a:r>
                        <a:rPr lang="uk-UA" sz="1800" b="1" dirty="0" err="1" smtClean="0"/>
                        <a:t>Nested</a:t>
                      </a:r>
                      <a:r>
                        <a:rPr lang="uk-UA" sz="1800" b="1" dirty="0" smtClean="0"/>
                        <a:t> </a:t>
                      </a:r>
                      <a:r>
                        <a:rPr lang="uk-UA" sz="1800" b="1" dirty="0" err="1" smtClean="0"/>
                        <a:t>Loops</a:t>
                      </a:r>
                      <a:r>
                        <a:rPr lang="uk-UA" sz="1800" b="1" dirty="0" smtClean="0"/>
                        <a:t> 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b="1" dirty="0" smtClean="0"/>
                        <a:t>8. </a:t>
                      </a:r>
                      <a:r>
                        <a:rPr lang="uk-UA" sz="1800" b="1" dirty="0" err="1" smtClean="0"/>
                        <a:t>Merge</a:t>
                      </a:r>
                      <a:r>
                        <a:rPr lang="uk-UA" sz="1800" b="1" dirty="0" smtClean="0"/>
                        <a:t> </a:t>
                      </a:r>
                      <a:r>
                        <a:rPr lang="uk-UA" sz="1800" b="1" dirty="0" err="1" smtClean="0"/>
                        <a:t>Join</a:t>
                      </a:r>
                      <a:r>
                        <a:rPr lang="uk-UA" sz="1800" b="1" dirty="0" smtClean="0"/>
                        <a:t> 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b="1" dirty="0" smtClean="0"/>
                        <a:t>9. </a:t>
                      </a:r>
                      <a:r>
                        <a:rPr lang="uk-UA" sz="1800" b="1" dirty="0" err="1" smtClean="0"/>
                        <a:t>Sort</a:t>
                      </a:r>
                      <a:r>
                        <a:rPr lang="uk-UA" sz="1800" b="1" dirty="0" smtClean="0"/>
                        <a:t> 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b="1" dirty="0" smtClean="0"/>
                        <a:t>10. </a:t>
                      </a:r>
                      <a:r>
                        <a:rPr lang="uk-UA" sz="1800" b="1" dirty="0" err="1" smtClean="0"/>
                        <a:t>Key</a:t>
                      </a:r>
                      <a:r>
                        <a:rPr lang="uk-UA" sz="1800" b="1" dirty="0" smtClean="0"/>
                        <a:t> </a:t>
                      </a:r>
                      <a:r>
                        <a:rPr lang="uk-UA" sz="1800" b="1" dirty="0" err="1" smtClean="0"/>
                        <a:t>Lookup</a:t>
                      </a:r>
                      <a:r>
                        <a:rPr lang="uk-UA" sz="1800" b="1" dirty="0" smtClean="0"/>
                        <a:t> 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b="1" dirty="0" smtClean="0"/>
                        <a:t>11. </a:t>
                      </a:r>
                      <a:r>
                        <a:rPr lang="uk-UA" sz="1800" b="1" dirty="0" err="1" smtClean="0"/>
                        <a:t>Compute</a:t>
                      </a:r>
                      <a:r>
                        <a:rPr lang="uk-UA" sz="1800" b="1" dirty="0" smtClean="0"/>
                        <a:t> </a:t>
                      </a:r>
                      <a:r>
                        <a:rPr lang="uk-UA" sz="1800" b="1" dirty="0" err="1" smtClean="0"/>
                        <a:t>Scalar</a:t>
                      </a:r>
                      <a:r>
                        <a:rPr lang="uk-UA" sz="1800" b="1" dirty="0" smtClean="0"/>
                        <a:t> 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dirty="0" smtClean="0"/>
                        <a:t>12. </a:t>
                      </a:r>
                      <a:r>
                        <a:rPr lang="uk-UA" sz="1800" dirty="0" err="1" smtClean="0"/>
                        <a:t>Constant</a:t>
                      </a:r>
                      <a:r>
                        <a:rPr lang="uk-UA" sz="1800" dirty="0" smtClean="0"/>
                        <a:t> </a:t>
                      </a:r>
                      <a:r>
                        <a:rPr lang="uk-UA" sz="1800" dirty="0" err="1" smtClean="0"/>
                        <a:t>Scan</a:t>
                      </a:r>
                      <a:r>
                        <a:rPr lang="uk-UA" sz="1800" dirty="0" smtClean="0"/>
                        <a:t> </a:t>
                      </a:r>
                    </a:p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uk-UA" sz="1800" b="1" dirty="0" smtClean="0"/>
                        <a:t>13. </a:t>
                      </a:r>
                      <a:r>
                        <a:rPr lang="uk-UA" sz="1800" b="1" dirty="0" err="1" smtClean="0"/>
                        <a:t>Table</a:t>
                      </a:r>
                      <a:r>
                        <a:rPr lang="uk-UA" sz="1800" b="1" dirty="0" smtClean="0"/>
                        <a:t> </a:t>
                      </a:r>
                      <a:r>
                        <a:rPr lang="uk-UA" sz="1800" b="1" dirty="0" err="1" smtClean="0"/>
                        <a:t>Scan</a:t>
                      </a:r>
                      <a:r>
                        <a:rPr lang="uk-UA" sz="1800" b="1" dirty="0" smtClean="0"/>
                        <a:t> 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b="1" dirty="0" smtClean="0"/>
                        <a:t>14. RID </a:t>
                      </a:r>
                      <a:r>
                        <a:rPr lang="uk-UA" sz="1800" b="1" dirty="0" err="1" smtClean="0"/>
                        <a:t>Lookup</a:t>
                      </a:r>
                      <a:r>
                        <a:rPr lang="uk-UA" sz="1800" b="1" dirty="0" smtClean="0"/>
                        <a:t> 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b="1" dirty="0" smtClean="0"/>
                        <a:t>15. </a:t>
                      </a:r>
                      <a:r>
                        <a:rPr lang="uk-UA" sz="1800" b="1" dirty="0" err="1" smtClean="0"/>
                        <a:t>Filter</a:t>
                      </a:r>
                      <a:r>
                        <a:rPr lang="uk-UA" sz="1800" b="1" dirty="0" smtClean="0"/>
                        <a:t> 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dirty="0" smtClean="0"/>
                        <a:t>16. </a:t>
                      </a:r>
                      <a:r>
                        <a:rPr lang="uk-UA" sz="1800" dirty="0" err="1" smtClean="0"/>
                        <a:t>Lazy</a:t>
                      </a:r>
                      <a:r>
                        <a:rPr lang="uk-UA" sz="1800" dirty="0" smtClean="0"/>
                        <a:t> </a:t>
                      </a:r>
                      <a:r>
                        <a:rPr lang="uk-UA" sz="1800" dirty="0" err="1" smtClean="0"/>
                        <a:t>Spool</a:t>
                      </a:r>
                      <a:r>
                        <a:rPr lang="uk-UA" sz="1800" dirty="0" smtClean="0"/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uk-UA" sz="1800" dirty="0" smtClean="0"/>
                        <a:t>17. </a:t>
                      </a:r>
                      <a:r>
                        <a:rPr lang="uk-UA" sz="1800" dirty="0" err="1" smtClean="0"/>
                        <a:t>Spool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dirty="0" smtClean="0"/>
                        <a:t>18. </a:t>
                      </a:r>
                      <a:r>
                        <a:rPr lang="uk-UA" sz="1800" dirty="0" err="1" smtClean="0"/>
                        <a:t>Eager</a:t>
                      </a:r>
                      <a:r>
                        <a:rPr lang="uk-UA" sz="1800" dirty="0" smtClean="0"/>
                        <a:t> </a:t>
                      </a:r>
                      <a:r>
                        <a:rPr lang="uk-UA" sz="1800" dirty="0" err="1" smtClean="0"/>
                        <a:t>Spool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dirty="0" smtClean="0"/>
                        <a:t>19. </a:t>
                      </a:r>
                      <a:r>
                        <a:rPr lang="uk-UA" sz="1800" dirty="0" err="1" smtClean="0"/>
                        <a:t>Stream</a:t>
                      </a:r>
                      <a:r>
                        <a:rPr lang="uk-UA" sz="1800" dirty="0" smtClean="0"/>
                        <a:t> </a:t>
                      </a:r>
                      <a:r>
                        <a:rPr lang="uk-UA" sz="1800" dirty="0" err="1" smtClean="0"/>
                        <a:t>Aggregate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dirty="0" smtClean="0"/>
                        <a:t>20. </a:t>
                      </a:r>
                      <a:r>
                        <a:rPr lang="uk-UA" sz="1800" dirty="0" err="1" smtClean="0"/>
                        <a:t>Distribute</a:t>
                      </a:r>
                      <a:r>
                        <a:rPr lang="uk-UA" sz="1800" dirty="0" smtClean="0"/>
                        <a:t> </a:t>
                      </a:r>
                      <a:r>
                        <a:rPr lang="uk-UA" sz="1800" dirty="0" err="1" smtClean="0"/>
                        <a:t>Streams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dirty="0" smtClean="0"/>
                        <a:t>21. </a:t>
                      </a:r>
                      <a:r>
                        <a:rPr lang="uk-UA" sz="1800" dirty="0" err="1" smtClean="0"/>
                        <a:t>Repartition</a:t>
                      </a:r>
                      <a:r>
                        <a:rPr lang="uk-UA" sz="1800" dirty="0" smtClean="0"/>
                        <a:t> </a:t>
                      </a:r>
                      <a:r>
                        <a:rPr lang="uk-UA" sz="1800" dirty="0" err="1" smtClean="0"/>
                        <a:t>Streams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dirty="0" smtClean="0"/>
                        <a:t>22. </a:t>
                      </a:r>
                      <a:r>
                        <a:rPr lang="uk-UA" sz="1800" dirty="0" err="1" smtClean="0"/>
                        <a:t>Gather</a:t>
                      </a:r>
                      <a:r>
                        <a:rPr lang="uk-UA" sz="1800" dirty="0" smtClean="0"/>
                        <a:t> </a:t>
                      </a:r>
                      <a:r>
                        <a:rPr lang="uk-UA" sz="1800" dirty="0" err="1" smtClean="0"/>
                        <a:t>Streams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dirty="0" smtClean="0"/>
                        <a:t>23. </a:t>
                      </a:r>
                      <a:r>
                        <a:rPr lang="uk-UA" sz="1800" dirty="0" err="1" smtClean="0"/>
                        <a:t>Bitmap</a:t>
                      </a:r>
                      <a:endParaRPr lang="uk-UA" sz="1800" dirty="0" smtClean="0"/>
                    </a:p>
                    <a:p>
                      <a:pPr marL="0" indent="0">
                        <a:buNone/>
                      </a:pPr>
                      <a:r>
                        <a:rPr lang="uk-UA" sz="1800" dirty="0" smtClean="0"/>
                        <a:t>24. </a:t>
                      </a:r>
                      <a:r>
                        <a:rPr lang="uk-UA" sz="1800" dirty="0" err="1" smtClean="0"/>
                        <a:t>Split</a:t>
                      </a:r>
                      <a:endParaRPr lang="uk-UA" sz="1800" dirty="0" smtClean="0"/>
                    </a:p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8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706967"/>
          </a:xfrm>
        </p:spPr>
        <p:txBody>
          <a:bodyPr/>
          <a:lstStyle/>
          <a:p>
            <a:r>
              <a:rPr lang="en-US" dirty="0" smtClean="0"/>
              <a:t>SQL Server Architecture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protocols</a:t>
            </a:r>
          </a:p>
          <a:p>
            <a:endParaRPr lang="en-US" dirty="0" smtClean="0"/>
          </a:p>
          <a:p>
            <a:r>
              <a:rPr lang="en-US" dirty="0" smtClean="0"/>
              <a:t>Database engine</a:t>
            </a:r>
          </a:p>
          <a:p>
            <a:pPr lvl="1"/>
            <a:r>
              <a:rPr lang="en-US" dirty="0" smtClean="0"/>
              <a:t>Relational engine (Query Processor)</a:t>
            </a:r>
          </a:p>
          <a:p>
            <a:pPr lvl="1"/>
            <a:r>
              <a:rPr lang="en-US" dirty="0" smtClean="0"/>
              <a:t>Storage engine (store\retrieve data)</a:t>
            </a:r>
          </a:p>
          <a:p>
            <a:endParaRPr lang="en-US" dirty="0" smtClean="0"/>
          </a:p>
          <a:p>
            <a:r>
              <a:rPr lang="en-US" dirty="0" smtClean="0"/>
              <a:t>SQL OS (level between OS and SQL Server)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34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660232" cy="706967"/>
          </a:xfrm>
        </p:spPr>
        <p:txBody>
          <a:bodyPr/>
          <a:lstStyle/>
          <a:p>
            <a:r>
              <a:rPr lang="en-US" dirty="0" smtClean="0"/>
              <a:t>SQL Server Architecture</a:t>
            </a:r>
            <a:endParaRPr lang="uk-UA" dirty="0"/>
          </a:p>
        </p:txBody>
      </p:sp>
      <p:pic>
        <p:nvPicPr>
          <p:cNvPr id="4" name="Picture 2" descr="C:\Users\v-ajs\Desktop\SQL_Server_Ar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1136" y="1052736"/>
            <a:ext cx="7119296" cy="5581752"/>
          </a:xfrm>
          <a:noFill/>
        </p:spPr>
      </p:pic>
    </p:spTree>
    <p:extLst>
      <p:ext uri="{BB962C8B-B14F-4D97-AF65-F5344CB8AC3E}">
        <p14:creationId xmlns:p14="http://schemas.microsoft.com/office/powerpoint/2010/main" val="28052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0943" y="0"/>
            <a:ext cx="6660232" cy="1143000"/>
          </a:xfrm>
        </p:spPr>
        <p:txBody>
          <a:bodyPr>
            <a:normAutofit/>
          </a:bodyPr>
          <a:lstStyle/>
          <a:p>
            <a:r>
              <a:rPr lang="uk-UA" dirty="0" err="1"/>
              <a:t>What</a:t>
            </a:r>
            <a:r>
              <a:rPr lang="uk-UA" dirty="0"/>
              <a:t> </a:t>
            </a:r>
            <a:r>
              <a:rPr lang="uk-UA" dirty="0" err="1"/>
              <a:t>Happens</a:t>
            </a:r>
            <a:r>
              <a:rPr lang="uk-UA" dirty="0"/>
              <a:t> </a:t>
            </a:r>
            <a:r>
              <a:rPr lang="uk-UA" dirty="0" err="1"/>
              <a:t>When</a:t>
            </a:r>
            <a:r>
              <a:rPr lang="uk-UA" dirty="0"/>
              <a:t> a </a:t>
            </a:r>
            <a:r>
              <a:rPr lang="uk-UA" dirty="0" err="1"/>
              <a:t>Query</a:t>
            </a:r>
            <a:r>
              <a:rPr lang="uk-UA" dirty="0"/>
              <a:t> </a:t>
            </a:r>
            <a:r>
              <a:rPr lang="uk-UA" dirty="0" err="1" smtClean="0"/>
              <a:t>is</a:t>
            </a:r>
            <a:r>
              <a:rPr lang="en-US" dirty="0" smtClean="0"/>
              <a:t> </a:t>
            </a:r>
            <a:r>
              <a:rPr lang="uk-UA" dirty="0" err="1" smtClean="0"/>
              <a:t>Submitted</a:t>
            </a:r>
            <a:r>
              <a:rPr lang="uk-UA" dirty="0"/>
              <a:t>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32" y="1196752"/>
            <a:ext cx="69342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7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/>
          <a:lstStyle/>
          <a:p>
            <a:r>
              <a:rPr lang="en-US" dirty="0" smtClean="0"/>
              <a:t>Query processing flow</a:t>
            </a:r>
            <a:endParaRPr lang="uk-U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1"/>
            <a:ext cx="7416824" cy="458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/>
          <a:lstStyle/>
          <a:p>
            <a:r>
              <a:rPr lang="en-US" dirty="0" smtClean="0"/>
              <a:t>Logical query processing</a:t>
            </a:r>
            <a:endParaRPr lang="uk-UA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0" y="1198018"/>
            <a:ext cx="9002413" cy="544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5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6265862" cy="706967"/>
          </a:xfrm>
        </p:spPr>
        <p:txBody>
          <a:bodyPr/>
          <a:lstStyle/>
          <a:p>
            <a:r>
              <a:rPr lang="en-US" dirty="0" smtClean="0"/>
              <a:t>Logical query processing</a:t>
            </a:r>
            <a:endParaRPr lang="uk-U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2816"/>
            <a:ext cx="428118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1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pt Template 16x9">
  <a:themeElements>
    <a:clrScheme name="Mat_pres_template_company_nam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F91CD"/>
      </a:accent1>
      <a:accent2>
        <a:srgbClr val="333399"/>
      </a:accent2>
      <a:accent3>
        <a:srgbClr val="FFFFFF"/>
      </a:accent3>
      <a:accent4>
        <a:srgbClr val="000000"/>
      </a:accent4>
      <a:accent5>
        <a:srgbClr val="B2C7E3"/>
      </a:accent5>
      <a:accent6>
        <a:srgbClr val="2D2D8A"/>
      </a:accent6>
      <a:hlink>
        <a:srgbClr val="6C91C6"/>
      </a:hlink>
      <a:folHlink>
        <a:srgbClr val="606062"/>
      </a:folHlink>
    </a:clrScheme>
    <a:fontScheme name="Mat_pres_template_company_name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t_pres_template_company_na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_pres_template_company_na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_pres_template_company_na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_pres_template_company_na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_pres_template_company_na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_pres_template_company_na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_pres_template_company_na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_pres_template_company_na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_pres_template_company_na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_pres_template_company_na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_pres_template_company_na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_pres_template_company_na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_pres_template_company_na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6C91C6"/>
        </a:hlink>
        <a:folHlink>
          <a:srgbClr val="6060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_pres_template_company_nam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F91CD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2C7E3"/>
        </a:accent5>
        <a:accent6>
          <a:srgbClr val="2D2D8A"/>
        </a:accent6>
        <a:hlink>
          <a:srgbClr val="6C91C6"/>
        </a:hlink>
        <a:folHlink>
          <a:srgbClr val="6060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terialise ppt template.potx" id="{08252CA2-6417-4F38-AC6D-466AE43297CA}" vid="{F7806DCC-7972-46ED-AA5D-14C85C200ACB}"/>
    </a:ext>
  </a:extLst>
</a:theme>
</file>

<file path=ppt/theme/theme2.xml><?xml version="1.0" encoding="utf-8"?>
<a:theme xmlns:a="http://schemas.openxmlformats.org/drawingml/2006/main" name="Materialise Logo Start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rialise ppt template.potx" id="{08252CA2-6417-4F38-AC6D-466AE43297CA}" vid="{774E4FB7-3458-4DAB-8579-8DDBDA11AA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KPI Management System v5</Template>
  <TotalTime>1807</TotalTime>
  <Words>1800</Words>
  <Application>Microsoft Office PowerPoint</Application>
  <PresentationFormat>On-screen Show (4:3)</PresentationFormat>
  <Paragraphs>260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</vt:lpstr>
      <vt:lpstr>Tahoma</vt:lpstr>
      <vt:lpstr>Wingdings</vt:lpstr>
      <vt:lpstr>Corporate ppt Template 16x9</vt:lpstr>
      <vt:lpstr>Materialise Logo StartSlide</vt:lpstr>
      <vt:lpstr>SQL Server Execution plans</vt:lpstr>
      <vt:lpstr>Plan</vt:lpstr>
      <vt:lpstr>Start</vt:lpstr>
      <vt:lpstr>SQL Server Architecture</vt:lpstr>
      <vt:lpstr>SQL Server Architecture</vt:lpstr>
      <vt:lpstr>What Happens When a Query is Submitted?</vt:lpstr>
      <vt:lpstr>Query processing flow</vt:lpstr>
      <vt:lpstr>Logical query processing</vt:lpstr>
      <vt:lpstr>Logical query processing</vt:lpstr>
      <vt:lpstr>Logical query processing</vt:lpstr>
      <vt:lpstr>Query parsing</vt:lpstr>
      <vt:lpstr>Algebrizer</vt:lpstr>
      <vt:lpstr>Query optimizer</vt:lpstr>
      <vt:lpstr>Execution plan cost (Query optimizer)</vt:lpstr>
      <vt:lpstr>Statistics (Query optimizer)</vt:lpstr>
      <vt:lpstr>Query execution</vt:lpstr>
      <vt:lpstr>Estimated and Actual Execution Plans</vt:lpstr>
      <vt:lpstr>Execution Plan Reuse</vt:lpstr>
      <vt:lpstr>Cached Plan Age</vt:lpstr>
      <vt:lpstr>Recompilation of execution plan</vt:lpstr>
      <vt:lpstr>Execution Plan Formats</vt:lpstr>
      <vt:lpstr>Graphical plans</vt:lpstr>
      <vt:lpstr>Text plans</vt:lpstr>
      <vt:lpstr>XML plans</vt:lpstr>
      <vt:lpstr>Managing cached plans</vt:lpstr>
      <vt:lpstr>Demo</vt:lpstr>
      <vt:lpstr>Language of Graphical Execution Plans</vt:lpstr>
      <vt:lpstr>Topics</vt:lpstr>
      <vt:lpstr>Operator behaviour</vt:lpstr>
      <vt:lpstr>Most frequently encountered operators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Execution plan</dc:title>
  <dc:creator>Viktor</dc:creator>
  <cp:lastModifiedBy>Viktor Chayun</cp:lastModifiedBy>
  <cp:revision>168</cp:revision>
  <dcterms:created xsi:type="dcterms:W3CDTF">2016-04-23T10:41:52Z</dcterms:created>
  <dcterms:modified xsi:type="dcterms:W3CDTF">2016-04-26T11:04:09Z</dcterms:modified>
</cp:coreProperties>
</file>