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58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F68"/>
    <a:srgbClr val="00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9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7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3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56B2-C711-4B02-8FB4-0328421D474A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D4E-7600-4D16-B647-AB1D4B4C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0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n I Purchase A Car In Another State For Sale OFF 77%, 53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1" y="3933056"/>
            <a:ext cx="7918749" cy="29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9675" y="2996952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tantia" pitchFamily="18" charset="0"/>
              </a:rPr>
              <a:t>Enhancing Customer Experience</a:t>
            </a:r>
            <a:endParaRPr lang="ru-RU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026" name="Picture 2" descr="Uniwersytet WSB Merito Wrocław - wcześniej Wyższa Szkoła Bankowa | Wroc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66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Carvago.com | Online service - buying and selling used ca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Carvago.com | Online service - buying and selling used ca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Carvago.com | Online service - buying and selling used ca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96552" y="1524744"/>
            <a:ext cx="8424936" cy="1470025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onstantia" pitchFamily="18" charset="0"/>
              </a:rPr>
              <a:t>Car Sales System Use Cases</a:t>
            </a:r>
            <a:endParaRPr lang="ru-RU" sz="48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835696" y="2885206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647" y="3504739"/>
            <a:ext cx="96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Insurance</a:t>
            </a:r>
            <a:endParaRPr lang="uk-UA" sz="1200" dirty="0"/>
          </a:p>
          <a:p>
            <a:r>
              <a:rPr lang="en-US" sz="1200" dirty="0"/>
              <a:t>Coordinator</a:t>
            </a:r>
            <a:endParaRPr lang="ru-RU" sz="1100" dirty="0"/>
          </a:p>
        </p:txBody>
      </p:sp>
      <p:sp>
        <p:nvSpPr>
          <p:cNvPr id="49" name="Овал 48"/>
          <p:cNvSpPr/>
          <p:nvPr/>
        </p:nvSpPr>
        <p:spPr>
          <a:xfrm>
            <a:off x="4349869" y="3061986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Insured Cars</a:t>
            </a:r>
          </a:p>
        </p:txBody>
      </p:sp>
      <p:sp>
        <p:nvSpPr>
          <p:cNvPr id="53" name="Овал 52"/>
          <p:cNvSpPr/>
          <p:nvPr/>
        </p:nvSpPr>
        <p:spPr>
          <a:xfrm>
            <a:off x="4184250" y="1724343"/>
            <a:ext cx="1251846" cy="533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Insurance Functions</a:t>
            </a:r>
          </a:p>
        </p:txBody>
      </p:sp>
      <p:cxnSp>
        <p:nvCxnSpPr>
          <p:cNvPr id="55" name="Прямая со стрелкой 54"/>
          <p:cNvCxnSpPr>
            <a:stCxn id="10" idx="7"/>
            <a:endCxn id="53" idx="3"/>
          </p:cNvCxnSpPr>
          <p:nvPr/>
        </p:nvCxnSpPr>
        <p:spPr>
          <a:xfrm flipV="1">
            <a:off x="2696173" y="2179352"/>
            <a:ext cx="1671406" cy="785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0" idx="6"/>
            <a:endCxn id="49" idx="2"/>
          </p:cNvCxnSpPr>
          <p:nvPr/>
        </p:nvCxnSpPr>
        <p:spPr>
          <a:xfrm>
            <a:off x="2843808" y="3157487"/>
            <a:ext cx="1506061" cy="192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37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6: Process Insurance Claims</a:t>
            </a:r>
          </a:p>
        </p:txBody>
      </p:sp>
      <p:cxnSp>
        <p:nvCxnSpPr>
          <p:cNvPr id="5" name="Прямая со стрелкой 4"/>
          <p:cNvCxnSpPr>
            <a:endCxn id="10" idx="2"/>
          </p:cNvCxnSpPr>
          <p:nvPr/>
        </p:nvCxnSpPr>
        <p:spPr>
          <a:xfrm>
            <a:off x="804123" y="3157487"/>
            <a:ext cx="1031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3325316" y="4639270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Claim Status</a:t>
            </a:r>
            <a:endParaRPr lang="ru-RU" sz="1200" dirty="0"/>
          </a:p>
        </p:txBody>
      </p:sp>
      <p:cxnSp>
        <p:nvCxnSpPr>
          <p:cNvPr id="33" name="Прямая со стрелкой 32"/>
          <p:cNvCxnSpPr>
            <a:stCxn id="10" idx="5"/>
            <a:endCxn id="50" idx="1"/>
          </p:cNvCxnSpPr>
          <p:nvPr/>
        </p:nvCxnSpPr>
        <p:spPr>
          <a:xfrm>
            <a:off x="2696173" y="3350018"/>
            <a:ext cx="822412" cy="137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Businessman standing with suitcase in one hand and raising the other to catch transpor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1" y="2763719"/>
            <a:ext cx="787533" cy="7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002" y="5445224"/>
            <a:ext cx="714631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400" b="1" dirty="0"/>
              <a:t>:</a:t>
            </a:r>
          </a:p>
          <a:p>
            <a:r>
              <a:rPr lang="en-US" sz="1200" b="1" dirty="0"/>
              <a:t>Insurance Coordinator Logs In: </a:t>
            </a:r>
            <a:r>
              <a:rPr lang="en-US" sz="1200" dirty="0"/>
              <a:t>Ian, the insurance coordinator, logs into the system.</a:t>
            </a:r>
          </a:p>
          <a:p>
            <a:r>
              <a:rPr lang="en-US" sz="1200" b="1" dirty="0"/>
              <a:t>Accessing Insurance Functionalities: </a:t>
            </a:r>
            <a:r>
              <a:rPr lang="en-US" sz="1200" dirty="0"/>
              <a:t>Ian accesses the insurance-related functionalities within the system.</a:t>
            </a:r>
          </a:p>
          <a:p>
            <a:r>
              <a:rPr lang="en-US" sz="1200" b="1" dirty="0"/>
              <a:t>Viewing Insured Cars: </a:t>
            </a:r>
            <a:r>
              <a:rPr lang="en-US" sz="1200" dirty="0"/>
              <a:t>Ian views information about insured cars and their coverage.</a:t>
            </a:r>
          </a:p>
          <a:p>
            <a:r>
              <a:rPr lang="en-US" sz="1200" b="1" dirty="0"/>
              <a:t>Processing Claim: </a:t>
            </a:r>
            <a:r>
              <a:rPr lang="en-US" sz="1200" dirty="0"/>
              <a:t>If a claim is submitted, Ian updates the claim status and processes the necessary information,</a:t>
            </a:r>
            <a:br>
              <a:rPr lang="en-US" sz="1200" dirty="0"/>
            </a:br>
            <a:r>
              <a:rPr lang="en-US" sz="1200" dirty="0"/>
              <a:t>ensuring a smooth insurance coordination process.</a:t>
            </a:r>
          </a:p>
        </p:txBody>
      </p:sp>
      <p:pic>
        <p:nvPicPr>
          <p:cNvPr id="27" name="Picture 2" descr="Workflow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656359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/>
              <a:t>Driving Success:</a:t>
            </a:r>
            <a:br>
              <a:rPr lang="ru-RU" sz="3600" dirty="0"/>
            </a:br>
            <a:r>
              <a:rPr lang="en-US" sz="3600" dirty="0"/>
              <a:t>Why the Car Sales System Matters</a:t>
            </a:r>
            <a:endParaRPr lang="ru-RU" sz="3600" dirty="0">
              <a:latin typeface="Constantia" pitchFamily="18" charset="0"/>
            </a:endParaRPr>
          </a:p>
        </p:txBody>
      </p:sp>
      <p:pic>
        <p:nvPicPr>
          <p:cNvPr id="3076" name="Picture 4" descr="Case stud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85" y="817841"/>
            <a:ext cx="571128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71" y="1490591"/>
            <a:ext cx="862928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Enhanced Customer Experience: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Provides customers with an intuitive and streamlined car buying journey.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Access to real-time information and personalized services.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Efficient Inventory Management: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Empowers administrators with tools for seamless inventory control.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Real-time updates and status tracking for every vehicle.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Data-Driven Decision Making: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Managers benefit from comprehensive reports for strategic planning.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Insights into sales performance, customer trends, and inventory status.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Streamlined Transactions: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From browsing to purchasing, every step is optimized for efficiency.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Reduces transaction times, enhancing overall customer satisfaction.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Improved Communication: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Facilitates seamless communication between customers, salespersons, administrators, and support teams.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Ensures everyone is on the same page, reducing errors and misunderstandings.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Empowering Salespersons: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Salespersons have easy access to customer preferences, inventory details, and transaction history.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Enables personalized and efficient customer interactions.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Insurance Coordination: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Streamlines insurance-related processes, reducing administrative burdens.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Enhances coordination between the sales and insurance aspects of the business.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Adaptability and Scalability:</a:t>
            </a:r>
            <a:endParaRPr lang="en-US" sz="140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Designed to grow with the business, accommodating changes in inventory size and customer base.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400" dirty="0"/>
              <a:t>Adaptable to emerging trends and technologies in the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0073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itle Slide Templates for PowerPoint and Keynote - Showeet | Powerpoint  templates, Best presentation templates,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3501008"/>
            <a:ext cx="3816424" cy="156966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01008"/>
            <a:ext cx="3816424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ANY QUESTIONS?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THANK YOU FOR ATTENTION!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6783" y="5943763"/>
            <a:ext cx="2050433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©</a:t>
            </a:r>
            <a:r>
              <a:rPr lang="en-US">
                <a:solidFill>
                  <a:schemeClr val="bg1"/>
                </a:solidFill>
              </a:rPr>
              <a:t>Anton Ostapchuk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tantia" pitchFamily="18" charset="0"/>
              </a:rPr>
              <a:t>Welcome to the Future of Car Buying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3" name="AutoShape 4" descr="Financial Issues of Buying a New Car for an Employee | TradeSm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Financial Issues of Buying a New Car for an Employee | TradeSm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Financial Issues of Buying a New Car for an Employee | TradeSm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2" descr="Financial Issues of Buying a New Car for an Employee | TradeSm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How To Buy A - Subcompact Car, HD Png Download , Transparent Png Image -  PNGi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7" y="3457574"/>
            <a:ext cx="8191500" cy="34004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2276872"/>
            <a:ext cx="6296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itchFamily="18" charset="0"/>
              </a:rPr>
              <a:t>Car Sales System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alisto MT" pitchFamily="18" charset="0"/>
              </a:rPr>
              <a:t>- automates the purchasing, free zone, sales, </a:t>
            </a:r>
          </a:p>
          <a:p>
            <a:r>
              <a:rPr lang="en-US" dirty="0">
                <a:latin typeface="Calisto MT" pitchFamily="18" charset="0"/>
              </a:rPr>
              <a:t>customer accounting and customer care functions required for</a:t>
            </a:r>
          </a:p>
          <a:p>
            <a:r>
              <a:rPr lang="en-US" dirty="0">
                <a:latin typeface="Calisto MT" pitchFamily="18" charset="0"/>
              </a:rPr>
              <a:t>cars retail companies in their day to day operations.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2064" name="Picture 16" descr="Manage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273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1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24744"/>
            <a:ext cx="4138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customer</a:t>
            </a:r>
            <a:r>
              <a:rPr lang="en-US" b="1" dirty="0"/>
              <a:t> uses a Car Sales System to:</a:t>
            </a:r>
          </a:p>
          <a:p>
            <a:r>
              <a:rPr lang="en-US" dirty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Browse Available Cars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Purchase a Car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26409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administrator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Manage Inventory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3" y="3284984"/>
            <a:ext cx="26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manager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View Sales Report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313583"/>
            <a:ext cx="3824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Customer Support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Manage Customer Information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253300"/>
            <a:ext cx="3276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Insurance Coordinator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Process Insurance Claims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90435" y="112474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  <a:endParaRPr lang="ru-RU" b="1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>
            <a:off x="6516217" y="1309410"/>
            <a:ext cx="2742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0433" y="2264098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531674" y="2448764"/>
            <a:ext cx="2742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0435" y="328498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  <a:endParaRPr lang="ru-RU" b="1" dirty="0"/>
          </a:p>
        </p:txBody>
      </p: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>
            <a:off x="6516217" y="3469650"/>
            <a:ext cx="2742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90432" y="4313583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  <a:endParaRPr lang="ru-RU" b="1" dirty="0"/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>
            <a:off x="6516214" y="4498249"/>
            <a:ext cx="2742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90433" y="5236913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  <a:endParaRPr lang="ru-RU" b="1" dirty="0"/>
          </a:p>
        </p:txBody>
      </p:sp>
      <p:cxnSp>
        <p:nvCxnSpPr>
          <p:cNvPr id="20" name="Прямая со стрелкой 19"/>
          <p:cNvCxnSpPr>
            <a:stCxn id="19" idx="1"/>
          </p:cNvCxnSpPr>
          <p:nvPr/>
        </p:nvCxnSpPr>
        <p:spPr>
          <a:xfrm flipH="1">
            <a:off x="6516215" y="5421579"/>
            <a:ext cx="2742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24744"/>
            <a:ext cx="4138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customer</a:t>
            </a:r>
            <a:r>
              <a:rPr lang="en-US" b="1" dirty="0"/>
              <a:t> uses a Car Sales System to:</a:t>
            </a:r>
          </a:p>
          <a:p>
            <a:r>
              <a:rPr lang="en-US" dirty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Browse Available Cars</a:t>
            </a:r>
            <a:r>
              <a:rPr lang="en-US" dirty="0"/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Purchase a Car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26409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administrator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Manage Inventory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3" y="3284984"/>
            <a:ext cx="26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manager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View Sales Report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313583"/>
            <a:ext cx="3824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Customer Support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Manage Customer Information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253300"/>
            <a:ext cx="3276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Insurance Coordinator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Process Insurance Claims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0435" y="112474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actor</a:t>
            </a:r>
            <a:endParaRPr lang="ru-RU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>
            <a:off x="6516217" y="1309410"/>
            <a:ext cx="27421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0435" y="2264098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actor</a:t>
            </a:r>
            <a:endParaRPr lang="ru-RU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1"/>
          </p:cNvCxnSpPr>
          <p:nvPr/>
        </p:nvCxnSpPr>
        <p:spPr>
          <a:xfrm flipH="1">
            <a:off x="6516217" y="2448764"/>
            <a:ext cx="27421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90435" y="328498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actor</a:t>
            </a:r>
            <a:endParaRPr lang="ru-RU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stCxn id="24" idx="1"/>
          </p:cNvCxnSpPr>
          <p:nvPr/>
        </p:nvCxnSpPr>
        <p:spPr>
          <a:xfrm flipH="1">
            <a:off x="6516217" y="3469650"/>
            <a:ext cx="27421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90435" y="4313583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actor</a:t>
            </a:r>
            <a:endParaRPr lang="ru-RU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Прямая со стрелкой 26"/>
          <p:cNvCxnSpPr>
            <a:stCxn id="26" idx="1"/>
          </p:cNvCxnSpPr>
          <p:nvPr/>
        </p:nvCxnSpPr>
        <p:spPr>
          <a:xfrm flipH="1">
            <a:off x="6516217" y="4498249"/>
            <a:ext cx="27421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435" y="5253300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actor</a:t>
            </a:r>
            <a:endParaRPr lang="ru-RU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Прямая со стрелкой 28"/>
          <p:cNvCxnSpPr>
            <a:stCxn id="28" idx="1"/>
          </p:cNvCxnSpPr>
          <p:nvPr/>
        </p:nvCxnSpPr>
        <p:spPr>
          <a:xfrm flipH="1">
            <a:off x="6516217" y="5437966"/>
            <a:ext cx="274218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90435" y="162880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31" name="Прямая со стрелкой 30"/>
          <p:cNvCxnSpPr>
            <a:stCxn id="30" idx="1"/>
          </p:cNvCxnSpPr>
          <p:nvPr/>
        </p:nvCxnSpPr>
        <p:spPr>
          <a:xfrm flipH="1">
            <a:off x="6516217" y="1813466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90435" y="195574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33" name="Прямая со стрелкой 32"/>
          <p:cNvCxnSpPr>
            <a:stCxn id="32" idx="1"/>
          </p:cNvCxnSpPr>
          <p:nvPr/>
        </p:nvCxnSpPr>
        <p:spPr>
          <a:xfrm flipH="1">
            <a:off x="6516217" y="2140407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0435" y="2818096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35" name="Прямая со стрелкой 34"/>
          <p:cNvCxnSpPr>
            <a:stCxn id="34" idx="1"/>
          </p:cNvCxnSpPr>
          <p:nvPr/>
        </p:nvCxnSpPr>
        <p:spPr>
          <a:xfrm flipH="1">
            <a:off x="6516217" y="3002762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90435" y="3838982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37" name="Прямая со стрелкой 36"/>
          <p:cNvCxnSpPr>
            <a:stCxn id="36" idx="1"/>
          </p:cNvCxnSpPr>
          <p:nvPr/>
        </p:nvCxnSpPr>
        <p:spPr>
          <a:xfrm flipH="1">
            <a:off x="6516217" y="4023648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90435" y="48675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39" name="Прямая со стрелкой 38"/>
          <p:cNvCxnSpPr>
            <a:stCxn id="38" idx="1"/>
          </p:cNvCxnSpPr>
          <p:nvPr/>
        </p:nvCxnSpPr>
        <p:spPr>
          <a:xfrm flipH="1">
            <a:off x="6516217" y="5052247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90435" y="5807298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  <a:endParaRPr lang="ru-RU" b="1" dirty="0"/>
          </a:p>
        </p:txBody>
      </p:sp>
      <p:cxnSp>
        <p:nvCxnSpPr>
          <p:cNvPr id="41" name="Прямая со стрелкой 40"/>
          <p:cNvCxnSpPr>
            <a:stCxn id="40" idx="1"/>
          </p:cNvCxnSpPr>
          <p:nvPr/>
        </p:nvCxnSpPr>
        <p:spPr>
          <a:xfrm flipH="1">
            <a:off x="6516217" y="5991964"/>
            <a:ext cx="2742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517318" y="1839698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System</a:t>
            </a:r>
            <a:endParaRPr lang="ru-RU" sz="1200" dirty="0"/>
          </a:p>
        </p:txBody>
      </p:sp>
      <p:cxnSp>
        <p:nvCxnSpPr>
          <p:cNvPr id="12" name="Прямая со стрелкой 11"/>
          <p:cNvCxnSpPr>
            <a:endCxn id="10" idx="2"/>
          </p:cNvCxnSpPr>
          <p:nvPr/>
        </p:nvCxnSpPr>
        <p:spPr>
          <a:xfrm flipV="1">
            <a:off x="853629" y="2111979"/>
            <a:ext cx="3663689" cy="1021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564" y="347756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</a:t>
            </a:r>
            <a:endParaRPr lang="ru-RU" sz="1200" dirty="0"/>
          </a:p>
        </p:txBody>
      </p:sp>
      <p:sp>
        <p:nvSpPr>
          <p:cNvPr id="49" name="Овал 48"/>
          <p:cNvSpPr/>
          <p:nvPr/>
        </p:nvSpPr>
        <p:spPr>
          <a:xfrm>
            <a:off x="5437669" y="3854307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Available Cars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5"/>
            <a:endCxn id="57" idx="0"/>
          </p:cNvCxnSpPr>
          <p:nvPr/>
        </p:nvCxnSpPr>
        <p:spPr>
          <a:xfrm>
            <a:off x="6564125" y="4346008"/>
            <a:ext cx="0" cy="52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966612" y="2963759"/>
            <a:ext cx="1130920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 and Search</a:t>
            </a:r>
            <a:endParaRPr lang="ru-RU" sz="1200" dirty="0"/>
          </a:p>
        </p:txBody>
      </p:sp>
      <p:cxnSp>
        <p:nvCxnSpPr>
          <p:cNvPr id="55" name="Прямая со стрелкой 54"/>
          <p:cNvCxnSpPr>
            <a:stCxn id="10" idx="6"/>
            <a:endCxn id="53" idx="0"/>
          </p:cNvCxnSpPr>
          <p:nvPr/>
        </p:nvCxnSpPr>
        <p:spPr>
          <a:xfrm>
            <a:off x="5525430" y="2111979"/>
            <a:ext cx="6642" cy="851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908" y="4869160"/>
            <a:ext cx="1268434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Car Details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53" idx="6"/>
            <a:endCxn id="49" idx="0"/>
          </p:cNvCxnSpPr>
          <p:nvPr/>
        </p:nvCxnSpPr>
        <p:spPr>
          <a:xfrm>
            <a:off x="6097532" y="3205661"/>
            <a:ext cx="0" cy="648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341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1: Browse Available Cars</a:t>
            </a:r>
          </a:p>
        </p:txBody>
      </p:sp>
      <p:cxnSp>
        <p:nvCxnSpPr>
          <p:cNvPr id="65" name="Прямая со стрелкой 64"/>
          <p:cNvCxnSpPr>
            <a:endCxn id="53" idx="2"/>
          </p:cNvCxnSpPr>
          <p:nvPr/>
        </p:nvCxnSpPr>
        <p:spPr>
          <a:xfrm>
            <a:off x="875654" y="3161654"/>
            <a:ext cx="4090958" cy="44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49" idx="2"/>
          </p:cNvCxnSpPr>
          <p:nvPr/>
        </p:nvCxnSpPr>
        <p:spPr>
          <a:xfrm>
            <a:off x="867905" y="3161654"/>
            <a:ext cx="4569764" cy="980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57" idx="2"/>
          </p:cNvCxnSpPr>
          <p:nvPr/>
        </p:nvCxnSpPr>
        <p:spPr>
          <a:xfrm>
            <a:off x="853629" y="3170235"/>
            <a:ext cx="5076279" cy="195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Workflow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ma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5" y="2766353"/>
            <a:ext cx="790601" cy="7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118898" y="5420991"/>
            <a:ext cx="7779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400" b="1" dirty="0"/>
              <a:t>:</a:t>
            </a:r>
          </a:p>
          <a:p>
            <a:r>
              <a:rPr lang="en-US" sz="1200" b="1" dirty="0"/>
              <a:t>Customer Accesses System: </a:t>
            </a:r>
            <a:r>
              <a:rPr lang="en-US" sz="1200" dirty="0"/>
              <a:t>John, a potential car buyer, logs into the car sales system on his computer.</a:t>
            </a:r>
          </a:p>
          <a:p>
            <a:r>
              <a:rPr lang="en-US" sz="1200" b="1" dirty="0"/>
              <a:t>System Displays Car List: </a:t>
            </a:r>
            <a:r>
              <a:rPr lang="en-US" sz="1200" dirty="0"/>
              <a:t>The system presents a list of available cars, showing essential details like model, color, and price.</a:t>
            </a:r>
          </a:p>
          <a:p>
            <a:r>
              <a:rPr lang="en-US" sz="1200" b="1" dirty="0"/>
              <a:t>Filtering and Searching: </a:t>
            </a:r>
            <a:r>
              <a:rPr lang="en-US" sz="1200" dirty="0"/>
              <a:t>John filters cars based on his criteria, such as manufacturer, model, and price range.</a:t>
            </a:r>
          </a:p>
          <a:p>
            <a:r>
              <a:rPr lang="en-US" sz="1200" b="1" dirty="0"/>
              <a:t>Car Selection: </a:t>
            </a:r>
            <a:r>
              <a:rPr lang="en-US" sz="1200" dirty="0"/>
              <a:t>After browsing, John selects a car to view more detailed information about it.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2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рямоугольник 124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835696" y="2761442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Express Interest</a:t>
            </a:r>
            <a:endParaRPr lang="ru-RU" sz="1200" dirty="0"/>
          </a:p>
        </p:txBody>
      </p:sp>
      <p:cxnSp>
        <p:nvCxnSpPr>
          <p:cNvPr id="12" name="Прямая со стрелкой 11"/>
          <p:cNvCxnSpPr>
            <a:endCxn id="10" idx="2"/>
          </p:cNvCxnSpPr>
          <p:nvPr/>
        </p:nvCxnSpPr>
        <p:spPr>
          <a:xfrm flipV="1">
            <a:off x="899592" y="3033723"/>
            <a:ext cx="936104" cy="49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564" y="347756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</a:t>
            </a:r>
            <a:endParaRPr lang="ru-RU" sz="1200" dirty="0"/>
          </a:p>
        </p:txBody>
      </p:sp>
      <p:sp>
        <p:nvSpPr>
          <p:cNvPr id="49" name="Овал 48"/>
          <p:cNvSpPr/>
          <p:nvPr/>
        </p:nvSpPr>
        <p:spPr>
          <a:xfrm>
            <a:off x="4959020" y="1540678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Sales Assistance</a:t>
            </a:r>
          </a:p>
        </p:txBody>
      </p:sp>
      <p:cxnSp>
        <p:nvCxnSpPr>
          <p:cNvPr id="51" name="Прямая со стрелкой 50"/>
          <p:cNvCxnSpPr>
            <a:stCxn id="10" idx="7"/>
            <a:endCxn id="53" idx="2"/>
          </p:cNvCxnSpPr>
          <p:nvPr/>
        </p:nvCxnSpPr>
        <p:spPr>
          <a:xfrm flipV="1">
            <a:off x="2696173" y="2204541"/>
            <a:ext cx="855462" cy="63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3551635" y="1962639"/>
            <a:ext cx="1224136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Check Availability</a:t>
            </a:r>
          </a:p>
        </p:txBody>
      </p:sp>
      <p:sp>
        <p:nvSpPr>
          <p:cNvPr id="57" name="Овал 56"/>
          <p:cNvSpPr/>
          <p:nvPr/>
        </p:nvSpPr>
        <p:spPr>
          <a:xfrm>
            <a:off x="3641777" y="4077072"/>
            <a:ext cx="1268434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Transaction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10" idx="5"/>
            <a:endCxn id="57" idx="1"/>
          </p:cNvCxnSpPr>
          <p:nvPr/>
        </p:nvCxnSpPr>
        <p:spPr>
          <a:xfrm>
            <a:off x="2696173" y="3226254"/>
            <a:ext cx="1131362" cy="924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27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</a:t>
            </a:r>
            <a:r>
              <a:rPr lang="uk-UA" b="1" dirty="0"/>
              <a:t>2</a:t>
            </a:r>
            <a:r>
              <a:rPr lang="en-US" b="1" dirty="0"/>
              <a:t>: Purchase a Car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06751" y="3477567"/>
            <a:ext cx="93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Salesperson</a:t>
            </a:r>
            <a:endParaRPr lang="ru-RU" sz="1200" dirty="0"/>
          </a:p>
        </p:txBody>
      </p:sp>
      <p:sp>
        <p:nvSpPr>
          <p:cNvPr id="91" name="Овал 90"/>
          <p:cNvSpPr/>
          <p:nvPr/>
        </p:nvSpPr>
        <p:spPr>
          <a:xfrm>
            <a:off x="4910211" y="2450907"/>
            <a:ext cx="1224136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 Insurance</a:t>
            </a:r>
          </a:p>
        </p:txBody>
      </p:sp>
      <p:sp>
        <p:nvSpPr>
          <p:cNvPr id="92" name="Овал 91"/>
          <p:cNvSpPr/>
          <p:nvPr/>
        </p:nvSpPr>
        <p:spPr>
          <a:xfrm>
            <a:off x="4937681" y="3536511"/>
            <a:ext cx="1224136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Payment Process</a:t>
            </a:r>
          </a:p>
        </p:txBody>
      </p:sp>
      <p:cxnSp>
        <p:nvCxnSpPr>
          <p:cNvPr id="94" name="Прямая со стрелкой 93"/>
          <p:cNvCxnSpPr>
            <a:endCxn id="49" idx="6"/>
          </p:cNvCxnSpPr>
          <p:nvPr/>
        </p:nvCxnSpPr>
        <p:spPr>
          <a:xfrm flipH="1" flipV="1">
            <a:off x="6278745" y="1828710"/>
            <a:ext cx="2194569" cy="1205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92" idx="7"/>
          </p:cNvCxnSpPr>
          <p:nvPr/>
        </p:nvCxnSpPr>
        <p:spPr>
          <a:xfrm flipH="1">
            <a:off x="5982546" y="3008969"/>
            <a:ext cx="2490768" cy="59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91" idx="6"/>
          </p:cNvCxnSpPr>
          <p:nvPr/>
        </p:nvCxnSpPr>
        <p:spPr>
          <a:xfrm flipH="1" flipV="1">
            <a:off x="6134347" y="2692809"/>
            <a:ext cx="2338967" cy="34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Workflow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tickma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5" y="2766353"/>
            <a:ext cx="790601" cy="7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anding businessman with rised arm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65" y="2692809"/>
            <a:ext cx="851502" cy="8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84818" y="5403965"/>
            <a:ext cx="912044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b="1" dirty="0"/>
              <a:t>Customer Expresses Interest: </a:t>
            </a:r>
            <a:r>
              <a:rPr lang="en-US" sz="1200" dirty="0"/>
              <a:t>Sarah finds a car she likes and expresses interest in purchasing it.</a:t>
            </a:r>
          </a:p>
          <a:p>
            <a:r>
              <a:rPr lang="en-US" sz="1200" b="1" dirty="0"/>
              <a:t>Salesperson Assistance: </a:t>
            </a:r>
            <a:r>
              <a:rPr lang="en-US" sz="1200" dirty="0"/>
              <a:t>The salesperson, Mike, guides Sarah through the purchase process, answering questions and providing assistance.</a:t>
            </a:r>
          </a:p>
          <a:p>
            <a:r>
              <a:rPr lang="en-US" sz="1200" b="1" dirty="0"/>
              <a:t>Checking Availability: </a:t>
            </a:r>
            <a:r>
              <a:rPr lang="en-US" sz="1200" dirty="0"/>
              <a:t>Mike checks the availability and details of the selected car in the system.</a:t>
            </a:r>
          </a:p>
          <a:p>
            <a:r>
              <a:rPr lang="en-US" sz="1200" b="1" dirty="0"/>
              <a:t>Generating Transaction: </a:t>
            </a:r>
            <a:r>
              <a:rPr lang="en-US" sz="1200" dirty="0"/>
              <a:t>Once Sarah decides to buy, the system generates a sales transaction, recording customer and salesperson information.</a:t>
            </a:r>
          </a:p>
          <a:p>
            <a:r>
              <a:rPr lang="en-US" sz="1200" b="1" dirty="0"/>
              <a:t>Payment Process: </a:t>
            </a:r>
            <a:r>
              <a:rPr lang="en-US" sz="1200" dirty="0"/>
              <a:t>Mike initiates the payment process, recording payment details securely.</a:t>
            </a:r>
          </a:p>
          <a:p>
            <a:r>
              <a:rPr lang="en-US" sz="1200" b="1" dirty="0"/>
              <a:t>Updating Insurance: </a:t>
            </a:r>
            <a:r>
              <a:rPr lang="en-US" sz="1200" dirty="0"/>
              <a:t>If Sarah desires, Mike updates the insurance information for the purchased car.</a:t>
            </a:r>
          </a:p>
        </p:txBody>
      </p:sp>
    </p:spTree>
    <p:extLst>
      <p:ext uri="{BB962C8B-B14F-4D97-AF65-F5344CB8AC3E}">
        <p14:creationId xmlns:p14="http://schemas.microsoft.com/office/powerpoint/2010/main" val="25343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835696" y="2885206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6997" y="3483803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Administrator</a:t>
            </a:r>
            <a:endParaRPr lang="ru-RU" sz="1100" dirty="0"/>
          </a:p>
        </p:txBody>
      </p:sp>
      <p:sp>
        <p:nvSpPr>
          <p:cNvPr id="49" name="Овал 48"/>
          <p:cNvSpPr/>
          <p:nvPr/>
        </p:nvSpPr>
        <p:spPr>
          <a:xfrm>
            <a:off x="5308180" y="2907739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New Cars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10" idx="4"/>
            <a:endCxn id="57" idx="0"/>
          </p:cNvCxnSpPr>
          <p:nvPr/>
        </p:nvCxnSpPr>
        <p:spPr>
          <a:xfrm>
            <a:off x="2339752" y="3429767"/>
            <a:ext cx="1239357" cy="1511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184250" y="1724343"/>
            <a:ext cx="1130920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Inventory</a:t>
            </a:r>
            <a:endParaRPr lang="ru-RU" sz="1200" dirty="0"/>
          </a:p>
        </p:txBody>
      </p:sp>
      <p:cxnSp>
        <p:nvCxnSpPr>
          <p:cNvPr id="55" name="Прямая со стрелкой 54"/>
          <p:cNvCxnSpPr>
            <a:stCxn id="10" idx="7"/>
            <a:endCxn id="53" idx="3"/>
          </p:cNvCxnSpPr>
          <p:nvPr/>
        </p:nvCxnSpPr>
        <p:spPr>
          <a:xfrm flipV="1">
            <a:off x="2696173" y="2137296"/>
            <a:ext cx="1653696" cy="827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944892" y="4941168"/>
            <a:ext cx="1268434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Car Status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10" idx="6"/>
            <a:endCxn id="49" idx="2"/>
          </p:cNvCxnSpPr>
          <p:nvPr/>
        </p:nvCxnSpPr>
        <p:spPr>
          <a:xfrm>
            <a:off x="2843808" y="3157487"/>
            <a:ext cx="2464372" cy="38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</a:t>
            </a:r>
            <a:r>
              <a:rPr lang="uk-UA" b="1" dirty="0"/>
              <a:t>3</a:t>
            </a:r>
            <a:r>
              <a:rPr lang="en-US" b="1" dirty="0"/>
              <a:t>: Manage Inventory</a:t>
            </a:r>
          </a:p>
        </p:txBody>
      </p:sp>
      <p:cxnSp>
        <p:nvCxnSpPr>
          <p:cNvPr id="5" name="Прямая со стрелкой 4"/>
          <p:cNvCxnSpPr>
            <a:endCxn id="10" idx="2"/>
          </p:cNvCxnSpPr>
          <p:nvPr/>
        </p:nvCxnSpPr>
        <p:spPr>
          <a:xfrm>
            <a:off x="804123" y="3157487"/>
            <a:ext cx="1031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588555" y="4185467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View/Edit Information</a:t>
            </a:r>
            <a:endParaRPr lang="ru-RU" sz="1200" dirty="0"/>
          </a:p>
        </p:txBody>
      </p:sp>
      <p:cxnSp>
        <p:nvCxnSpPr>
          <p:cNvPr id="33" name="Прямая со стрелкой 32"/>
          <p:cNvCxnSpPr>
            <a:stCxn id="10" idx="5"/>
            <a:endCxn id="50" idx="1"/>
          </p:cNvCxnSpPr>
          <p:nvPr/>
        </p:nvCxnSpPr>
        <p:spPr>
          <a:xfrm>
            <a:off x="2696173" y="3350018"/>
            <a:ext cx="2085651" cy="919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Workflow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usinessman standing with suitcase in one hand and raising the other to catch transpo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1" y="2763719"/>
            <a:ext cx="787533" cy="7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7504" y="5435557"/>
            <a:ext cx="904074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200" b="1" dirty="0"/>
              <a:t>Administrator Logs In: </a:t>
            </a:r>
            <a:r>
              <a:rPr lang="en-US" sz="1200" dirty="0"/>
              <a:t>Emily, the system administrator, logs into the car sales system.</a:t>
            </a:r>
          </a:p>
          <a:p>
            <a:r>
              <a:rPr lang="en-US" sz="1200" b="1" dirty="0"/>
              <a:t>Accessing Inventory Management: </a:t>
            </a:r>
            <a:r>
              <a:rPr lang="en-US" sz="1200" dirty="0"/>
              <a:t>Emily accesses the inventory management functionality within the system.</a:t>
            </a:r>
          </a:p>
          <a:p>
            <a:r>
              <a:rPr lang="en-US" sz="1200" b="1" dirty="0"/>
              <a:t>Adding New Cars: </a:t>
            </a:r>
            <a:r>
              <a:rPr lang="en-US" sz="1200" dirty="0"/>
              <a:t>Emily adds new cars to the inventory, specifying details like model, color, and manufacturing date.</a:t>
            </a:r>
          </a:p>
          <a:p>
            <a:r>
              <a:rPr lang="en-US" sz="1200" b="1" dirty="0"/>
              <a:t>Updating Car Status: </a:t>
            </a:r>
            <a:r>
              <a:rPr lang="en-US" sz="1200" dirty="0"/>
              <a:t>Emily updates the status of cars based on recent transactions (e.g., marking a car as sold).</a:t>
            </a:r>
          </a:p>
          <a:p>
            <a:r>
              <a:rPr lang="en-US" sz="1200" b="1" dirty="0"/>
              <a:t>Viewing/Editing Information: </a:t>
            </a:r>
            <a:r>
              <a:rPr lang="en-US" sz="1200" dirty="0"/>
              <a:t>Emily views and edits information related to manufacturers, models, and variants to keep the database accurate.</a:t>
            </a:r>
          </a:p>
        </p:txBody>
      </p:sp>
    </p:spTree>
    <p:extLst>
      <p:ext uri="{BB962C8B-B14F-4D97-AF65-F5344CB8AC3E}">
        <p14:creationId xmlns:p14="http://schemas.microsoft.com/office/powerpoint/2010/main" val="41616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835696" y="2885206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647" y="3504739"/>
            <a:ext cx="74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Manager</a:t>
            </a:r>
            <a:endParaRPr lang="ru-RU" sz="1100" dirty="0"/>
          </a:p>
        </p:txBody>
      </p:sp>
      <p:sp>
        <p:nvSpPr>
          <p:cNvPr id="49" name="Овал 48"/>
          <p:cNvSpPr/>
          <p:nvPr/>
        </p:nvSpPr>
        <p:spPr>
          <a:xfrm>
            <a:off x="4349869" y="3061986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Time Period</a:t>
            </a:r>
          </a:p>
        </p:txBody>
      </p:sp>
      <p:sp>
        <p:nvSpPr>
          <p:cNvPr id="53" name="Овал 52"/>
          <p:cNvSpPr/>
          <p:nvPr/>
        </p:nvSpPr>
        <p:spPr>
          <a:xfrm>
            <a:off x="4184250" y="1724343"/>
            <a:ext cx="1130920" cy="483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Reports</a:t>
            </a:r>
          </a:p>
        </p:txBody>
      </p:sp>
      <p:cxnSp>
        <p:nvCxnSpPr>
          <p:cNvPr id="55" name="Прямая со стрелкой 54"/>
          <p:cNvCxnSpPr>
            <a:stCxn id="10" idx="7"/>
            <a:endCxn id="53" idx="3"/>
          </p:cNvCxnSpPr>
          <p:nvPr/>
        </p:nvCxnSpPr>
        <p:spPr>
          <a:xfrm flipV="1">
            <a:off x="2696173" y="2137296"/>
            <a:ext cx="1653696" cy="827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0" idx="6"/>
            <a:endCxn id="49" idx="2"/>
          </p:cNvCxnSpPr>
          <p:nvPr/>
        </p:nvCxnSpPr>
        <p:spPr>
          <a:xfrm>
            <a:off x="2843808" y="3157487"/>
            <a:ext cx="1506061" cy="192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4: View Sales Report</a:t>
            </a:r>
          </a:p>
        </p:txBody>
      </p:sp>
      <p:cxnSp>
        <p:nvCxnSpPr>
          <p:cNvPr id="5" name="Прямая со стрелкой 4"/>
          <p:cNvCxnSpPr>
            <a:endCxn id="10" idx="2"/>
          </p:cNvCxnSpPr>
          <p:nvPr/>
        </p:nvCxnSpPr>
        <p:spPr>
          <a:xfrm>
            <a:off x="804123" y="3157487"/>
            <a:ext cx="1031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3325316" y="4639270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Sales Report</a:t>
            </a:r>
            <a:endParaRPr lang="ru-RU" sz="1200" dirty="0"/>
          </a:p>
        </p:txBody>
      </p:sp>
      <p:cxnSp>
        <p:nvCxnSpPr>
          <p:cNvPr id="33" name="Прямая со стрелкой 32"/>
          <p:cNvCxnSpPr>
            <a:stCxn id="10" idx="5"/>
            <a:endCxn id="50" idx="1"/>
          </p:cNvCxnSpPr>
          <p:nvPr/>
        </p:nvCxnSpPr>
        <p:spPr>
          <a:xfrm>
            <a:off x="2696173" y="3350018"/>
            <a:ext cx="822412" cy="137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Workflow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Businessman standing with suitcase in one hand and raising the other to catch transpo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1" y="2763719"/>
            <a:ext cx="787533" cy="7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5417995"/>
            <a:ext cx="70991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200" b="1" dirty="0"/>
              <a:t>Manager Logs In: </a:t>
            </a:r>
            <a:r>
              <a:rPr lang="en-US" sz="1200" dirty="0"/>
              <a:t>Alex, the sales manager, logs into the system.</a:t>
            </a:r>
          </a:p>
          <a:p>
            <a:r>
              <a:rPr lang="en-US" sz="1200" b="1" dirty="0"/>
              <a:t>Accessing Reporting Functionality: </a:t>
            </a:r>
            <a:r>
              <a:rPr lang="en-US" sz="1200" dirty="0"/>
              <a:t>Alex accesses the reporting functionalities within the system.</a:t>
            </a:r>
          </a:p>
          <a:p>
            <a:r>
              <a:rPr lang="en-US" sz="1200" b="1" dirty="0"/>
              <a:t>Selecting Time Period: </a:t>
            </a:r>
            <a:r>
              <a:rPr lang="en-US" sz="1200" dirty="0"/>
              <a:t>Alex selects the desired time period for the sales report, maybe for the past month.</a:t>
            </a:r>
          </a:p>
          <a:p>
            <a:r>
              <a:rPr lang="en-US" sz="1200" b="1" dirty="0"/>
              <a:t>Generating Sales Report: </a:t>
            </a:r>
            <a:r>
              <a:rPr lang="en-US" sz="1200" dirty="0"/>
              <a:t>The system generates and displays a detailed report showing the number of cars sold,</a:t>
            </a:r>
            <a:br>
              <a:rPr lang="en-US" sz="1200" dirty="0"/>
            </a:br>
            <a:r>
              <a:rPr lang="en-US" sz="1200" dirty="0"/>
              <a:t>total revenue, and other relevant metrics.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2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115616" y="1221685"/>
            <a:ext cx="7058850" cy="43675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67544" y="620688"/>
            <a:ext cx="7920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835696" y="2885206"/>
            <a:ext cx="1008112" cy="544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647" y="350473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</a:t>
            </a:r>
            <a:endParaRPr lang="uk-UA" sz="1200" dirty="0"/>
          </a:p>
          <a:p>
            <a:r>
              <a:rPr lang="en-US" sz="1200" dirty="0"/>
              <a:t>Support</a:t>
            </a:r>
            <a:endParaRPr lang="ru-RU" sz="1100" dirty="0"/>
          </a:p>
        </p:txBody>
      </p:sp>
      <p:sp>
        <p:nvSpPr>
          <p:cNvPr id="49" name="Овал 48"/>
          <p:cNvSpPr/>
          <p:nvPr/>
        </p:nvSpPr>
        <p:spPr>
          <a:xfrm>
            <a:off x="4349869" y="3061986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and View Details</a:t>
            </a:r>
          </a:p>
        </p:txBody>
      </p:sp>
      <p:sp>
        <p:nvSpPr>
          <p:cNvPr id="53" name="Овал 52"/>
          <p:cNvSpPr/>
          <p:nvPr/>
        </p:nvSpPr>
        <p:spPr>
          <a:xfrm>
            <a:off x="4184250" y="1724342"/>
            <a:ext cx="1179838" cy="5525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Customer Info</a:t>
            </a:r>
          </a:p>
        </p:txBody>
      </p:sp>
      <p:cxnSp>
        <p:nvCxnSpPr>
          <p:cNvPr id="55" name="Прямая со стрелкой 54"/>
          <p:cNvCxnSpPr>
            <a:stCxn id="10" idx="7"/>
            <a:endCxn id="53" idx="3"/>
          </p:cNvCxnSpPr>
          <p:nvPr/>
        </p:nvCxnSpPr>
        <p:spPr>
          <a:xfrm flipV="1">
            <a:off x="2696173" y="2195955"/>
            <a:ext cx="1660860" cy="769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0" idx="6"/>
            <a:endCxn id="49" idx="2"/>
          </p:cNvCxnSpPr>
          <p:nvPr/>
        </p:nvCxnSpPr>
        <p:spPr>
          <a:xfrm>
            <a:off x="2843808" y="3157487"/>
            <a:ext cx="1506061" cy="192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3" y="899428"/>
            <a:ext cx="426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 5: Manage Customer Information</a:t>
            </a:r>
          </a:p>
        </p:txBody>
      </p:sp>
      <p:cxnSp>
        <p:nvCxnSpPr>
          <p:cNvPr id="5" name="Прямая со стрелкой 4"/>
          <p:cNvCxnSpPr>
            <a:endCxn id="10" idx="2"/>
          </p:cNvCxnSpPr>
          <p:nvPr/>
        </p:nvCxnSpPr>
        <p:spPr>
          <a:xfrm>
            <a:off x="804123" y="3157487"/>
            <a:ext cx="1031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3325316" y="4639270"/>
            <a:ext cx="1319725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Customer Info</a:t>
            </a:r>
            <a:endParaRPr lang="ru-RU" sz="1200" dirty="0"/>
          </a:p>
        </p:txBody>
      </p:sp>
      <p:cxnSp>
        <p:nvCxnSpPr>
          <p:cNvPr id="33" name="Прямая со стрелкой 32"/>
          <p:cNvCxnSpPr>
            <a:stCxn id="10" idx="5"/>
            <a:endCxn id="50" idx="1"/>
          </p:cNvCxnSpPr>
          <p:nvPr/>
        </p:nvCxnSpPr>
        <p:spPr>
          <a:xfrm>
            <a:off x="2696173" y="3350018"/>
            <a:ext cx="822412" cy="137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Workflow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81947"/>
            <a:ext cx="204293" cy="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usinessman standing with suitcase in one hand and raising the other to catch transpo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1" y="2763719"/>
            <a:ext cx="787533" cy="7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767" y="5445224"/>
            <a:ext cx="8886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Scenario</a:t>
            </a:r>
            <a:r>
              <a:rPr lang="en-US" sz="1400" b="1" dirty="0"/>
              <a:t>:</a:t>
            </a:r>
            <a:endParaRPr lang="en-US" sz="1200" dirty="0"/>
          </a:p>
          <a:p>
            <a:r>
              <a:rPr lang="en-US" sz="1200" b="1" dirty="0"/>
              <a:t>Customer Support Representative Logs In: </a:t>
            </a:r>
            <a:r>
              <a:rPr lang="en-US" sz="1200" dirty="0"/>
              <a:t>Rachel, a customer support representative, logs into the system.</a:t>
            </a:r>
          </a:p>
          <a:p>
            <a:r>
              <a:rPr lang="en-US" sz="1200" b="1" dirty="0"/>
              <a:t>Accessing Customer Information: </a:t>
            </a:r>
            <a:r>
              <a:rPr lang="en-US" sz="1200" dirty="0"/>
              <a:t>Rachel accesses the customer information module within the system.</a:t>
            </a:r>
          </a:p>
          <a:p>
            <a:r>
              <a:rPr lang="en-US" sz="1200" b="1" dirty="0"/>
              <a:t>Searching and Viewing Details: </a:t>
            </a:r>
            <a:r>
              <a:rPr lang="en-US" sz="1200" dirty="0"/>
              <a:t>Rachel searches for a specific customer and views their details, including recent interactions.</a:t>
            </a:r>
          </a:p>
          <a:p>
            <a:r>
              <a:rPr lang="en-US" sz="1200" b="1" dirty="0"/>
              <a:t>Updating Customer Information: </a:t>
            </a:r>
            <a:r>
              <a:rPr lang="en-US" sz="1200" dirty="0"/>
              <a:t>If needed, Rachel updates customer information, such as contact details, based on the customer's request.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4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1028</Words>
  <Application>Microsoft Office PowerPoint</Application>
  <PresentationFormat>On-screen Show (4:3)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Comic Sans MS</vt:lpstr>
      <vt:lpstr>Constantia</vt:lpstr>
      <vt:lpstr>Wingdings</vt:lpstr>
      <vt:lpstr>Тема Office</vt:lpstr>
      <vt:lpstr>Car Sales System Use Cases</vt:lpstr>
      <vt:lpstr>Welcome to the Future of Car Buying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System Use Cases</dc:title>
  <dc:creator>stenq .</dc:creator>
  <cp:lastModifiedBy>Anton 91642</cp:lastModifiedBy>
  <cp:revision>20</cp:revision>
  <dcterms:created xsi:type="dcterms:W3CDTF">2023-11-19T13:29:59Z</dcterms:created>
  <dcterms:modified xsi:type="dcterms:W3CDTF">2024-04-16T17:45:03Z</dcterms:modified>
</cp:coreProperties>
</file>