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4"/>
  </p:notesMasterIdLst>
  <p:handoutMasterIdLst>
    <p:handoutMasterId r:id="rId35"/>
  </p:handoutMasterIdLst>
  <p:sldIdLst>
    <p:sldId id="374" r:id="rId2"/>
    <p:sldId id="360" r:id="rId3"/>
    <p:sldId id="395" r:id="rId4"/>
    <p:sldId id="407" r:id="rId5"/>
    <p:sldId id="406" r:id="rId6"/>
    <p:sldId id="405" r:id="rId7"/>
    <p:sldId id="359" r:id="rId8"/>
    <p:sldId id="377" r:id="rId9"/>
    <p:sldId id="378" r:id="rId10"/>
    <p:sldId id="379" r:id="rId11"/>
    <p:sldId id="382" r:id="rId12"/>
    <p:sldId id="381" r:id="rId13"/>
    <p:sldId id="383" r:id="rId14"/>
    <p:sldId id="385" r:id="rId15"/>
    <p:sldId id="386" r:id="rId16"/>
    <p:sldId id="391" r:id="rId17"/>
    <p:sldId id="392" r:id="rId18"/>
    <p:sldId id="393" r:id="rId19"/>
    <p:sldId id="387" r:id="rId20"/>
    <p:sldId id="394" r:id="rId21"/>
    <p:sldId id="372" r:id="rId22"/>
    <p:sldId id="398" r:id="rId23"/>
    <p:sldId id="396" r:id="rId24"/>
    <p:sldId id="397" r:id="rId25"/>
    <p:sldId id="404" r:id="rId26"/>
    <p:sldId id="399" r:id="rId27"/>
    <p:sldId id="408" r:id="rId28"/>
    <p:sldId id="410" r:id="rId29"/>
    <p:sldId id="401" r:id="rId30"/>
    <p:sldId id="403" r:id="rId31"/>
    <p:sldId id="409" r:id="rId32"/>
    <p:sldId id="376" r:id="rId33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4E0B82-884B-4A60-A37C-15C6151F2B77}">
          <p14:sldIdLst>
            <p14:sldId id="374"/>
            <p14:sldId id="360"/>
            <p14:sldId id="395"/>
            <p14:sldId id="407"/>
          </p14:sldIdLst>
        </p14:section>
        <p14:section name="Intro to NNs" id="{29B7F080-ACD0-4283-9AE2-2D24F5B8CD19}">
          <p14:sldIdLst>
            <p14:sldId id="406"/>
            <p14:sldId id="405"/>
            <p14:sldId id="359"/>
            <p14:sldId id="377"/>
            <p14:sldId id="378"/>
            <p14:sldId id="379"/>
          </p14:sldIdLst>
        </p14:section>
        <p14:section name="Intro to CNNs" id="{20F36753-C294-4D06-AE03-BF9FAC08D50B}">
          <p14:sldIdLst>
            <p14:sldId id="382"/>
            <p14:sldId id="381"/>
            <p14:sldId id="383"/>
            <p14:sldId id="385"/>
            <p14:sldId id="386"/>
            <p14:sldId id="391"/>
            <p14:sldId id="392"/>
            <p14:sldId id="393"/>
            <p14:sldId id="387"/>
            <p14:sldId id="394"/>
            <p14:sldId id="372"/>
          </p14:sldIdLst>
        </p14:section>
        <p14:section name="Distracted Drivers" id="{2A79AC11-93D7-4E07-A871-1EE235D08809}">
          <p14:sldIdLst>
            <p14:sldId id="398"/>
            <p14:sldId id="396"/>
            <p14:sldId id="397"/>
            <p14:sldId id="404"/>
            <p14:sldId id="399"/>
            <p14:sldId id="408"/>
            <p14:sldId id="410"/>
            <p14:sldId id="401"/>
            <p14:sldId id="403"/>
            <p14:sldId id="409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163" autoAdjust="0"/>
  </p:normalViewPr>
  <p:slideViewPr>
    <p:cSldViewPr>
      <p:cViewPr varScale="1">
        <p:scale>
          <a:sx n="111" d="100"/>
          <a:sy n="111" d="100"/>
        </p:scale>
        <p:origin x="882" y="96"/>
      </p:cViewPr>
      <p:guideLst>
        <p:guide orient="horz" pos="677"/>
        <p:guide pos="5469"/>
        <p:guide orient="horz" pos="903"/>
        <p:guide pos="381"/>
      </p:guideLst>
    </p:cSldViewPr>
  </p:slideViewPr>
  <p:outlineViewPr>
    <p:cViewPr>
      <p:scale>
        <a:sx n="33" d="100"/>
        <a:sy n="33" d="100"/>
      </p:scale>
      <p:origin x="0" y="-1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8B9A6-19A3-49CF-866D-A29C88DE00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9C3C2-91BE-4280-B149-1BD9A4C44ECE}">
      <dgm:prSet phldrT="[Text]" custT="1"/>
      <dgm:spPr/>
      <dgm:t>
        <a:bodyPr/>
        <a:lstStyle/>
        <a:p>
          <a:r>
            <a:rPr lang="en-US" sz="2000" dirty="0" smtClean="0"/>
            <a:t>customers</a:t>
          </a:r>
          <a:endParaRPr lang="en-US" sz="2000" dirty="0"/>
        </a:p>
      </dgm:t>
    </dgm:pt>
    <dgm:pt modelId="{BB6C4FBF-E169-46D8-A283-2F72AB28E6F7}" type="parTrans" cxnId="{844F4563-B035-4EB1-8F09-30B04EBC4554}">
      <dgm:prSet/>
      <dgm:spPr/>
      <dgm:t>
        <a:bodyPr/>
        <a:lstStyle/>
        <a:p>
          <a:endParaRPr lang="en-US"/>
        </a:p>
      </dgm:t>
    </dgm:pt>
    <dgm:pt modelId="{1BDA78C5-6490-43BB-A245-6F75C6F619D4}" type="sibTrans" cxnId="{844F4563-B035-4EB1-8F09-30B04EBC4554}">
      <dgm:prSet/>
      <dgm:spPr/>
      <dgm:t>
        <a:bodyPr/>
        <a:lstStyle/>
        <a:p>
          <a:endParaRPr lang="en-US"/>
        </a:p>
      </dgm:t>
    </dgm:pt>
    <dgm:pt modelId="{0B0B255D-9700-43D1-82CB-ECCD83152E66}">
      <dgm:prSet phldrT="[Text]" custT="1"/>
      <dgm:spPr/>
      <dgm:t>
        <a:bodyPr/>
        <a:lstStyle/>
        <a:p>
          <a:r>
            <a:rPr lang="en-US" sz="1400" b="0" i="0" dirty="0" smtClean="0"/>
            <a:t>more affordable insurance for young drivers</a:t>
          </a:r>
          <a:endParaRPr lang="en-US" sz="1400" dirty="0"/>
        </a:p>
      </dgm:t>
    </dgm:pt>
    <dgm:pt modelId="{14CFD4DB-6098-4BFD-A2FA-981CD65F359A}" type="parTrans" cxnId="{386152AB-F821-4D5A-9B3D-416DE60258D0}">
      <dgm:prSet/>
      <dgm:spPr/>
      <dgm:t>
        <a:bodyPr/>
        <a:lstStyle/>
        <a:p>
          <a:endParaRPr lang="en-US"/>
        </a:p>
      </dgm:t>
    </dgm:pt>
    <dgm:pt modelId="{12CB2C87-EAB3-48A9-A222-957F61154F0F}" type="sibTrans" cxnId="{386152AB-F821-4D5A-9B3D-416DE60258D0}">
      <dgm:prSet/>
      <dgm:spPr/>
      <dgm:t>
        <a:bodyPr/>
        <a:lstStyle/>
        <a:p>
          <a:endParaRPr lang="en-US"/>
        </a:p>
      </dgm:t>
    </dgm:pt>
    <dgm:pt modelId="{F4E949B9-73D8-4CC1-9CEB-8DF7B515B0AD}">
      <dgm:prSet custT="1"/>
      <dgm:spPr/>
      <dgm:t>
        <a:bodyPr/>
        <a:lstStyle/>
        <a:p>
          <a:r>
            <a:rPr lang="en-US" sz="1400" b="0" i="0" dirty="0" smtClean="0"/>
            <a:t>better alignment of insurance with actual risk</a:t>
          </a:r>
          <a:endParaRPr lang="en-US" sz="1400" dirty="0"/>
        </a:p>
      </dgm:t>
    </dgm:pt>
    <dgm:pt modelId="{638AFF2B-7552-4EC0-AE42-F6547E7A535F}" type="parTrans" cxnId="{9C3FD69A-9166-44F9-A05E-FF9EE331FC34}">
      <dgm:prSet/>
      <dgm:spPr/>
      <dgm:t>
        <a:bodyPr/>
        <a:lstStyle/>
        <a:p>
          <a:endParaRPr lang="en-US"/>
        </a:p>
      </dgm:t>
    </dgm:pt>
    <dgm:pt modelId="{57CDB815-7346-4A89-B70C-52412AAF69C4}" type="sibTrans" cxnId="{9C3FD69A-9166-44F9-A05E-FF9EE331FC34}">
      <dgm:prSet/>
      <dgm:spPr/>
      <dgm:t>
        <a:bodyPr/>
        <a:lstStyle/>
        <a:p>
          <a:endParaRPr lang="en-US"/>
        </a:p>
      </dgm:t>
    </dgm:pt>
    <dgm:pt modelId="{F9DA722D-5B7A-4B30-AB39-77B08B486BF8}">
      <dgm:prSet custT="1"/>
      <dgm:spPr/>
      <dgm:t>
        <a:bodyPr/>
        <a:lstStyle/>
        <a:p>
          <a:r>
            <a:rPr lang="en-US" sz="2000" dirty="0" smtClean="0"/>
            <a:t>society</a:t>
          </a:r>
          <a:endParaRPr lang="en-US" sz="2000" dirty="0"/>
        </a:p>
      </dgm:t>
    </dgm:pt>
    <dgm:pt modelId="{7F02AA90-A328-46A4-B7DB-52646356CF8D}" type="parTrans" cxnId="{B4E747AC-57DC-4646-A543-E183CD66D63B}">
      <dgm:prSet/>
      <dgm:spPr/>
      <dgm:t>
        <a:bodyPr/>
        <a:lstStyle/>
        <a:p>
          <a:endParaRPr lang="en-US"/>
        </a:p>
      </dgm:t>
    </dgm:pt>
    <dgm:pt modelId="{C8B340BC-9027-4E1F-80E2-49F260E1C07E}" type="sibTrans" cxnId="{B4E747AC-57DC-4646-A543-E183CD66D63B}">
      <dgm:prSet/>
      <dgm:spPr/>
      <dgm:t>
        <a:bodyPr/>
        <a:lstStyle/>
        <a:p>
          <a:endParaRPr lang="en-US"/>
        </a:p>
      </dgm:t>
    </dgm:pt>
    <dgm:pt modelId="{7E65622F-0967-4821-9E0E-72C65D442B4E}">
      <dgm:prSet custT="1"/>
      <dgm:spPr/>
      <dgm:t>
        <a:bodyPr/>
        <a:lstStyle/>
        <a:p>
          <a:r>
            <a:rPr lang="en-US" sz="1400" dirty="0" smtClean="0"/>
            <a:t>more responsible driving</a:t>
          </a:r>
          <a:endParaRPr lang="en-US" sz="1400" dirty="0"/>
        </a:p>
      </dgm:t>
    </dgm:pt>
    <dgm:pt modelId="{F9075338-40A8-427E-AA27-E3AB93549C1A}" type="parTrans" cxnId="{62546D22-167C-4B60-9A51-264A786C0EE5}">
      <dgm:prSet/>
      <dgm:spPr/>
      <dgm:t>
        <a:bodyPr/>
        <a:lstStyle/>
        <a:p>
          <a:endParaRPr lang="en-US"/>
        </a:p>
      </dgm:t>
    </dgm:pt>
    <dgm:pt modelId="{D5CDE118-4290-436C-B6B3-7CF3704BEA77}" type="sibTrans" cxnId="{62546D22-167C-4B60-9A51-264A786C0EE5}">
      <dgm:prSet/>
      <dgm:spPr/>
      <dgm:t>
        <a:bodyPr/>
        <a:lstStyle/>
        <a:p>
          <a:endParaRPr lang="en-US"/>
        </a:p>
      </dgm:t>
    </dgm:pt>
    <dgm:pt modelId="{42D9CD18-371C-4DC1-9DD5-2DA77CCFE61A}">
      <dgm:prSet custT="1"/>
      <dgm:spPr/>
      <dgm:t>
        <a:bodyPr/>
        <a:lstStyle/>
        <a:p>
          <a:r>
            <a:rPr lang="en-US" sz="2000" dirty="0" smtClean="0"/>
            <a:t>insurer</a:t>
          </a:r>
          <a:endParaRPr lang="en-US" sz="2000" dirty="0"/>
        </a:p>
      </dgm:t>
    </dgm:pt>
    <dgm:pt modelId="{2D1EA634-F3DA-4B6D-AEE6-606F50B0B17F}" type="parTrans" cxnId="{0330B141-0651-4235-9DD6-F56701C96F6A}">
      <dgm:prSet/>
      <dgm:spPr/>
      <dgm:t>
        <a:bodyPr/>
        <a:lstStyle/>
        <a:p>
          <a:endParaRPr lang="en-US"/>
        </a:p>
      </dgm:t>
    </dgm:pt>
    <dgm:pt modelId="{1DFC6796-6682-4C57-9CFC-4117C74C96E9}" type="sibTrans" cxnId="{0330B141-0651-4235-9DD6-F56701C96F6A}">
      <dgm:prSet/>
      <dgm:spPr/>
      <dgm:t>
        <a:bodyPr/>
        <a:lstStyle/>
        <a:p>
          <a:endParaRPr lang="en-US"/>
        </a:p>
      </dgm:t>
    </dgm:pt>
    <dgm:pt modelId="{1227D077-1013-400D-8438-5B13C5992057}">
      <dgm:prSet phldrT="[Text]" custT="1"/>
      <dgm:spPr/>
      <dgm:t>
        <a:bodyPr/>
        <a:lstStyle/>
        <a:p>
          <a:r>
            <a:rPr lang="en-US" sz="1400" dirty="0" smtClean="0"/>
            <a:t>lower premiums even for rush hours/night typical driving</a:t>
          </a:r>
          <a:endParaRPr lang="en-US" sz="1400" dirty="0"/>
        </a:p>
      </dgm:t>
    </dgm:pt>
    <dgm:pt modelId="{705FCBC8-3258-4364-826A-7CAEA02AC497}" type="parTrans" cxnId="{0E702E5D-36EA-47BD-965F-B44988684E1E}">
      <dgm:prSet/>
      <dgm:spPr/>
      <dgm:t>
        <a:bodyPr/>
        <a:lstStyle/>
        <a:p>
          <a:endParaRPr lang="en-US"/>
        </a:p>
      </dgm:t>
    </dgm:pt>
    <dgm:pt modelId="{FD725454-6842-41F3-AC76-7DD91D34649B}" type="sibTrans" cxnId="{0E702E5D-36EA-47BD-965F-B44988684E1E}">
      <dgm:prSet/>
      <dgm:spPr/>
      <dgm:t>
        <a:bodyPr/>
        <a:lstStyle/>
        <a:p>
          <a:endParaRPr lang="en-US"/>
        </a:p>
      </dgm:t>
    </dgm:pt>
    <dgm:pt modelId="{3FC0B277-E028-4C8D-A982-071BBDC1B90B}">
      <dgm:prSet custT="1"/>
      <dgm:spPr/>
      <dgm:t>
        <a:bodyPr/>
        <a:lstStyle/>
        <a:p>
          <a:r>
            <a:rPr lang="en-US" sz="1400" b="0" i="0" dirty="0" smtClean="0"/>
            <a:t>improved customer segmentation</a:t>
          </a:r>
          <a:endParaRPr lang="en-US" sz="1400" dirty="0"/>
        </a:p>
      </dgm:t>
    </dgm:pt>
    <dgm:pt modelId="{E2103216-360F-4786-BF58-2025DD36435A}" type="parTrans" cxnId="{2E1F903C-5D40-44E7-B2EC-C22CA846AC92}">
      <dgm:prSet/>
      <dgm:spPr/>
      <dgm:t>
        <a:bodyPr/>
        <a:lstStyle/>
        <a:p>
          <a:endParaRPr lang="en-US"/>
        </a:p>
      </dgm:t>
    </dgm:pt>
    <dgm:pt modelId="{2C6D8FD1-300D-4713-8960-1BAF9537C159}" type="sibTrans" cxnId="{2E1F903C-5D40-44E7-B2EC-C22CA846AC92}">
      <dgm:prSet/>
      <dgm:spPr/>
      <dgm:t>
        <a:bodyPr/>
        <a:lstStyle/>
        <a:p>
          <a:endParaRPr lang="en-US"/>
        </a:p>
      </dgm:t>
    </dgm:pt>
    <dgm:pt modelId="{4D5F836F-3FCD-4E7F-A2BC-149A426FF940}" type="pres">
      <dgm:prSet presAssocID="{D918B9A6-19A3-49CF-866D-A29C88DE0036}" presName="Name0" presStyleCnt="0">
        <dgm:presLayoutVars>
          <dgm:dir/>
          <dgm:animLvl val="lvl"/>
          <dgm:resizeHandles val="exact"/>
        </dgm:presLayoutVars>
      </dgm:prSet>
      <dgm:spPr/>
    </dgm:pt>
    <dgm:pt modelId="{991CF088-9DD7-45B5-8D8E-D27F0A13FC8C}" type="pres">
      <dgm:prSet presAssocID="{D879C3C2-91BE-4280-B149-1BD9A4C44ECE}" presName="linNode" presStyleCnt="0"/>
      <dgm:spPr/>
    </dgm:pt>
    <dgm:pt modelId="{419F551B-B4DA-468B-A6D0-E659DFCEDA93}" type="pres">
      <dgm:prSet presAssocID="{D879C3C2-91BE-4280-B149-1BD9A4C44E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6ADF9-3FE0-42E3-8CB5-19F058F942C2}" type="pres">
      <dgm:prSet presAssocID="{D879C3C2-91BE-4280-B149-1BD9A4C44EC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66A88-E271-4C9E-AD9E-9D82D5F480B6}" type="pres">
      <dgm:prSet presAssocID="{1BDA78C5-6490-43BB-A245-6F75C6F619D4}" presName="sp" presStyleCnt="0"/>
      <dgm:spPr/>
    </dgm:pt>
    <dgm:pt modelId="{8DD7DEE4-FAF7-46F1-B4EE-DAD911C3F6F0}" type="pres">
      <dgm:prSet presAssocID="{F9DA722D-5B7A-4B30-AB39-77B08B486BF8}" presName="linNode" presStyleCnt="0"/>
      <dgm:spPr/>
    </dgm:pt>
    <dgm:pt modelId="{0C07919B-9386-4E8B-8D20-98B48221807C}" type="pres">
      <dgm:prSet presAssocID="{F9DA722D-5B7A-4B30-AB39-77B08B486BF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7A431D2-2AD3-4F64-8CE7-E8F3423D6132}" type="pres">
      <dgm:prSet presAssocID="{F9DA722D-5B7A-4B30-AB39-77B08B486BF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966C7-B400-4B9E-B3E9-0E207B8C32B8}" type="pres">
      <dgm:prSet presAssocID="{C8B340BC-9027-4E1F-80E2-49F260E1C07E}" presName="sp" presStyleCnt="0"/>
      <dgm:spPr/>
    </dgm:pt>
    <dgm:pt modelId="{BAE5781F-70C1-48B0-880C-E8BD0ABB2A4A}" type="pres">
      <dgm:prSet presAssocID="{42D9CD18-371C-4DC1-9DD5-2DA77CCFE61A}" presName="linNode" presStyleCnt="0"/>
      <dgm:spPr/>
    </dgm:pt>
    <dgm:pt modelId="{A6628DA2-BF3D-44C6-A928-1B84C1B76A2E}" type="pres">
      <dgm:prSet presAssocID="{42D9CD18-371C-4DC1-9DD5-2DA77CCFE61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EEDEA48-C47E-4C2E-AF63-647BC5DBFF1D}" type="pres">
      <dgm:prSet presAssocID="{42D9CD18-371C-4DC1-9DD5-2DA77CCFE61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D4DF3-E15F-46FD-9799-3228F0CB99B3}" type="presOf" srcId="{42D9CD18-371C-4DC1-9DD5-2DA77CCFE61A}" destId="{A6628DA2-BF3D-44C6-A928-1B84C1B76A2E}" srcOrd="0" destOrd="0" presId="urn:microsoft.com/office/officeart/2005/8/layout/vList5"/>
    <dgm:cxn modelId="{D99A9106-BC14-411C-8FF0-329B3A5791AA}" type="presOf" srcId="{F4E949B9-73D8-4CC1-9CEB-8DF7B515B0AD}" destId="{4EEDEA48-C47E-4C2E-AF63-647BC5DBFF1D}" srcOrd="0" destOrd="0" presId="urn:microsoft.com/office/officeart/2005/8/layout/vList5"/>
    <dgm:cxn modelId="{62546D22-167C-4B60-9A51-264A786C0EE5}" srcId="{F9DA722D-5B7A-4B30-AB39-77B08B486BF8}" destId="{7E65622F-0967-4821-9E0E-72C65D442B4E}" srcOrd="0" destOrd="0" parTransId="{F9075338-40A8-427E-AA27-E3AB93549C1A}" sibTransId="{D5CDE118-4290-436C-B6B3-7CF3704BEA77}"/>
    <dgm:cxn modelId="{132EE6F2-2765-460E-9C6D-0593BBB23772}" type="presOf" srcId="{3FC0B277-E028-4C8D-A982-071BBDC1B90B}" destId="{4EEDEA48-C47E-4C2E-AF63-647BC5DBFF1D}" srcOrd="0" destOrd="1" presId="urn:microsoft.com/office/officeart/2005/8/layout/vList5"/>
    <dgm:cxn modelId="{6EDD48FB-BBA3-4E22-BF55-FE992609A473}" type="presOf" srcId="{D918B9A6-19A3-49CF-866D-A29C88DE0036}" destId="{4D5F836F-3FCD-4E7F-A2BC-149A426FF940}" srcOrd="0" destOrd="0" presId="urn:microsoft.com/office/officeart/2005/8/layout/vList5"/>
    <dgm:cxn modelId="{2E1F903C-5D40-44E7-B2EC-C22CA846AC92}" srcId="{42D9CD18-371C-4DC1-9DD5-2DA77CCFE61A}" destId="{3FC0B277-E028-4C8D-A982-071BBDC1B90B}" srcOrd="1" destOrd="0" parTransId="{E2103216-360F-4786-BF58-2025DD36435A}" sibTransId="{2C6D8FD1-300D-4713-8960-1BAF9537C159}"/>
    <dgm:cxn modelId="{0330B141-0651-4235-9DD6-F56701C96F6A}" srcId="{D918B9A6-19A3-49CF-866D-A29C88DE0036}" destId="{42D9CD18-371C-4DC1-9DD5-2DA77CCFE61A}" srcOrd="2" destOrd="0" parTransId="{2D1EA634-F3DA-4B6D-AEE6-606F50B0B17F}" sibTransId="{1DFC6796-6682-4C57-9CFC-4117C74C96E9}"/>
    <dgm:cxn modelId="{465CB5A8-9D96-4C74-A765-A3ED2A189F2B}" type="presOf" srcId="{F9DA722D-5B7A-4B30-AB39-77B08B486BF8}" destId="{0C07919B-9386-4E8B-8D20-98B48221807C}" srcOrd="0" destOrd="0" presId="urn:microsoft.com/office/officeart/2005/8/layout/vList5"/>
    <dgm:cxn modelId="{386152AB-F821-4D5A-9B3D-416DE60258D0}" srcId="{D879C3C2-91BE-4280-B149-1BD9A4C44ECE}" destId="{0B0B255D-9700-43D1-82CB-ECCD83152E66}" srcOrd="1" destOrd="0" parTransId="{14CFD4DB-6098-4BFD-A2FA-981CD65F359A}" sibTransId="{12CB2C87-EAB3-48A9-A222-957F61154F0F}"/>
    <dgm:cxn modelId="{B4CF193B-9366-4537-B18A-E67AF735238A}" type="presOf" srcId="{7E65622F-0967-4821-9E0E-72C65D442B4E}" destId="{37A431D2-2AD3-4F64-8CE7-E8F3423D6132}" srcOrd="0" destOrd="0" presId="urn:microsoft.com/office/officeart/2005/8/layout/vList5"/>
    <dgm:cxn modelId="{0E702E5D-36EA-47BD-965F-B44988684E1E}" srcId="{D879C3C2-91BE-4280-B149-1BD9A4C44ECE}" destId="{1227D077-1013-400D-8438-5B13C5992057}" srcOrd="0" destOrd="0" parTransId="{705FCBC8-3258-4364-826A-7CAEA02AC497}" sibTransId="{FD725454-6842-41F3-AC76-7DD91D34649B}"/>
    <dgm:cxn modelId="{9C3FD69A-9166-44F9-A05E-FF9EE331FC34}" srcId="{42D9CD18-371C-4DC1-9DD5-2DA77CCFE61A}" destId="{F4E949B9-73D8-4CC1-9CEB-8DF7B515B0AD}" srcOrd="0" destOrd="0" parTransId="{638AFF2B-7552-4EC0-AE42-F6547E7A535F}" sibTransId="{57CDB815-7346-4A89-B70C-52412AAF69C4}"/>
    <dgm:cxn modelId="{38EB0B9C-7E06-4EC9-A4E6-C8F178C1F0C9}" type="presOf" srcId="{1227D077-1013-400D-8438-5B13C5992057}" destId="{C056ADF9-3FE0-42E3-8CB5-19F058F942C2}" srcOrd="0" destOrd="0" presId="urn:microsoft.com/office/officeart/2005/8/layout/vList5"/>
    <dgm:cxn modelId="{B4E747AC-57DC-4646-A543-E183CD66D63B}" srcId="{D918B9A6-19A3-49CF-866D-A29C88DE0036}" destId="{F9DA722D-5B7A-4B30-AB39-77B08B486BF8}" srcOrd="1" destOrd="0" parTransId="{7F02AA90-A328-46A4-B7DB-52646356CF8D}" sibTransId="{C8B340BC-9027-4E1F-80E2-49F260E1C07E}"/>
    <dgm:cxn modelId="{672417E9-648F-4EC7-B654-5BAAD0251709}" type="presOf" srcId="{D879C3C2-91BE-4280-B149-1BD9A4C44ECE}" destId="{419F551B-B4DA-468B-A6D0-E659DFCEDA93}" srcOrd="0" destOrd="0" presId="urn:microsoft.com/office/officeart/2005/8/layout/vList5"/>
    <dgm:cxn modelId="{844F4563-B035-4EB1-8F09-30B04EBC4554}" srcId="{D918B9A6-19A3-49CF-866D-A29C88DE0036}" destId="{D879C3C2-91BE-4280-B149-1BD9A4C44ECE}" srcOrd="0" destOrd="0" parTransId="{BB6C4FBF-E169-46D8-A283-2F72AB28E6F7}" sibTransId="{1BDA78C5-6490-43BB-A245-6F75C6F619D4}"/>
    <dgm:cxn modelId="{2A84B3CC-D659-4300-B714-FB75B66AD637}" type="presOf" srcId="{0B0B255D-9700-43D1-82CB-ECCD83152E66}" destId="{C056ADF9-3FE0-42E3-8CB5-19F058F942C2}" srcOrd="0" destOrd="1" presId="urn:microsoft.com/office/officeart/2005/8/layout/vList5"/>
    <dgm:cxn modelId="{E8D7D4DE-6EDD-4B23-A6DC-3824162CD8F9}" type="presParOf" srcId="{4D5F836F-3FCD-4E7F-A2BC-149A426FF940}" destId="{991CF088-9DD7-45B5-8D8E-D27F0A13FC8C}" srcOrd="0" destOrd="0" presId="urn:microsoft.com/office/officeart/2005/8/layout/vList5"/>
    <dgm:cxn modelId="{F8E130CD-02E0-456B-A2C4-AD827BE41AA1}" type="presParOf" srcId="{991CF088-9DD7-45B5-8D8E-D27F0A13FC8C}" destId="{419F551B-B4DA-468B-A6D0-E659DFCEDA93}" srcOrd="0" destOrd="0" presId="urn:microsoft.com/office/officeart/2005/8/layout/vList5"/>
    <dgm:cxn modelId="{3315B66C-30E6-4CDB-A4FB-B44B3F9302C8}" type="presParOf" srcId="{991CF088-9DD7-45B5-8D8E-D27F0A13FC8C}" destId="{C056ADF9-3FE0-42E3-8CB5-19F058F942C2}" srcOrd="1" destOrd="0" presId="urn:microsoft.com/office/officeart/2005/8/layout/vList5"/>
    <dgm:cxn modelId="{3201ADB5-0FE2-4ECD-96FD-64801D3874EC}" type="presParOf" srcId="{4D5F836F-3FCD-4E7F-A2BC-149A426FF940}" destId="{04866A88-E271-4C9E-AD9E-9D82D5F480B6}" srcOrd="1" destOrd="0" presId="urn:microsoft.com/office/officeart/2005/8/layout/vList5"/>
    <dgm:cxn modelId="{9CECFD22-54A6-475B-98B3-A2264145689E}" type="presParOf" srcId="{4D5F836F-3FCD-4E7F-A2BC-149A426FF940}" destId="{8DD7DEE4-FAF7-46F1-B4EE-DAD911C3F6F0}" srcOrd="2" destOrd="0" presId="urn:microsoft.com/office/officeart/2005/8/layout/vList5"/>
    <dgm:cxn modelId="{0994B9B1-EE97-4096-8C8E-996898B06843}" type="presParOf" srcId="{8DD7DEE4-FAF7-46F1-B4EE-DAD911C3F6F0}" destId="{0C07919B-9386-4E8B-8D20-98B48221807C}" srcOrd="0" destOrd="0" presId="urn:microsoft.com/office/officeart/2005/8/layout/vList5"/>
    <dgm:cxn modelId="{6B6F5941-A80F-4A4C-BFE0-58B03EC9B390}" type="presParOf" srcId="{8DD7DEE4-FAF7-46F1-B4EE-DAD911C3F6F0}" destId="{37A431D2-2AD3-4F64-8CE7-E8F3423D6132}" srcOrd="1" destOrd="0" presId="urn:microsoft.com/office/officeart/2005/8/layout/vList5"/>
    <dgm:cxn modelId="{4F7006B5-8097-4FDC-B9F0-739EF55EC835}" type="presParOf" srcId="{4D5F836F-3FCD-4E7F-A2BC-149A426FF940}" destId="{A34966C7-B400-4B9E-B3E9-0E207B8C32B8}" srcOrd="3" destOrd="0" presId="urn:microsoft.com/office/officeart/2005/8/layout/vList5"/>
    <dgm:cxn modelId="{47BDEEA8-2492-4D62-9D12-11161A90F261}" type="presParOf" srcId="{4D5F836F-3FCD-4E7F-A2BC-149A426FF940}" destId="{BAE5781F-70C1-48B0-880C-E8BD0ABB2A4A}" srcOrd="4" destOrd="0" presId="urn:microsoft.com/office/officeart/2005/8/layout/vList5"/>
    <dgm:cxn modelId="{B0083BB9-B108-49C4-8F2B-0377341534BB}" type="presParOf" srcId="{BAE5781F-70C1-48B0-880C-E8BD0ABB2A4A}" destId="{A6628DA2-BF3D-44C6-A928-1B84C1B76A2E}" srcOrd="0" destOrd="0" presId="urn:microsoft.com/office/officeart/2005/8/layout/vList5"/>
    <dgm:cxn modelId="{81F70516-C498-4CDC-B844-BF435AAD276F}" type="presParOf" srcId="{BAE5781F-70C1-48B0-880C-E8BD0ABB2A4A}" destId="{4EEDEA48-C47E-4C2E-AF63-647BC5DBFF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6ADF9-3FE0-42E3-8CB5-19F058F942C2}">
      <dsp:nvSpPr>
        <dsp:cNvPr id="0" name=""/>
        <dsp:cNvSpPr/>
      </dsp:nvSpPr>
      <dsp:spPr>
        <a:xfrm rot="5400000">
          <a:off x="5262303" y="-2157435"/>
          <a:ext cx="814461" cy="5336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lower premiums even for rush hours/night typical driving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more affordable insurance for young drivers</a:t>
          </a:r>
          <a:endParaRPr lang="en-US" sz="1400" kern="1200" dirty="0"/>
        </a:p>
      </dsp:txBody>
      <dsp:txXfrm rot="-5400000">
        <a:off x="3001518" y="143109"/>
        <a:ext cx="5296273" cy="734943"/>
      </dsp:txXfrm>
    </dsp:sp>
    <dsp:sp modelId="{419F551B-B4DA-468B-A6D0-E659DFCEDA93}">
      <dsp:nvSpPr>
        <dsp:cNvPr id="0" name=""/>
        <dsp:cNvSpPr/>
      </dsp:nvSpPr>
      <dsp:spPr>
        <a:xfrm>
          <a:off x="0" y="1542"/>
          <a:ext cx="3001518" cy="1018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customers</a:t>
          </a:r>
          <a:endParaRPr lang="en-US" sz="2000" kern="1200" dirty="0"/>
        </a:p>
      </dsp:txBody>
      <dsp:txXfrm>
        <a:off x="49698" y="51240"/>
        <a:ext cx="2902122" cy="918681"/>
      </dsp:txXfrm>
    </dsp:sp>
    <dsp:sp modelId="{37A431D2-2AD3-4F64-8CE7-E8F3423D6132}">
      <dsp:nvSpPr>
        <dsp:cNvPr id="0" name=""/>
        <dsp:cNvSpPr/>
      </dsp:nvSpPr>
      <dsp:spPr>
        <a:xfrm rot="5400000">
          <a:off x="5262303" y="-1088454"/>
          <a:ext cx="814461" cy="5336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more responsible driving</a:t>
          </a:r>
          <a:endParaRPr lang="en-US" sz="1400" kern="1200" dirty="0"/>
        </a:p>
      </dsp:txBody>
      <dsp:txXfrm rot="-5400000">
        <a:off x="3001518" y="1212090"/>
        <a:ext cx="5296273" cy="734943"/>
      </dsp:txXfrm>
    </dsp:sp>
    <dsp:sp modelId="{0C07919B-9386-4E8B-8D20-98B48221807C}">
      <dsp:nvSpPr>
        <dsp:cNvPr id="0" name=""/>
        <dsp:cNvSpPr/>
      </dsp:nvSpPr>
      <dsp:spPr>
        <a:xfrm>
          <a:off x="0" y="1070523"/>
          <a:ext cx="3001518" cy="1018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society</a:t>
          </a:r>
          <a:endParaRPr lang="en-US" sz="2000" kern="1200" dirty="0"/>
        </a:p>
      </dsp:txBody>
      <dsp:txXfrm>
        <a:off x="49698" y="1120221"/>
        <a:ext cx="2902122" cy="918681"/>
      </dsp:txXfrm>
    </dsp:sp>
    <dsp:sp modelId="{4EEDEA48-C47E-4C2E-AF63-647BC5DBFF1D}">
      <dsp:nvSpPr>
        <dsp:cNvPr id="0" name=""/>
        <dsp:cNvSpPr/>
      </dsp:nvSpPr>
      <dsp:spPr>
        <a:xfrm rot="5400000">
          <a:off x="5262303" y="-19473"/>
          <a:ext cx="814461" cy="5336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better alignment of insurance with actual risk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improved customer segmentation</a:t>
          </a:r>
          <a:endParaRPr lang="en-US" sz="1400" kern="1200" dirty="0"/>
        </a:p>
      </dsp:txBody>
      <dsp:txXfrm rot="-5400000">
        <a:off x="3001518" y="2281072"/>
        <a:ext cx="5296273" cy="734943"/>
      </dsp:txXfrm>
    </dsp:sp>
    <dsp:sp modelId="{A6628DA2-BF3D-44C6-A928-1B84C1B76A2E}">
      <dsp:nvSpPr>
        <dsp:cNvPr id="0" name=""/>
        <dsp:cNvSpPr/>
      </dsp:nvSpPr>
      <dsp:spPr>
        <a:xfrm>
          <a:off x="0" y="2139504"/>
          <a:ext cx="3001518" cy="1018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insurer</a:t>
          </a:r>
          <a:endParaRPr lang="en-US" sz="2000" kern="1200" dirty="0"/>
        </a:p>
      </dsp:txBody>
      <dsp:txXfrm>
        <a:off x="49698" y="2189202"/>
        <a:ext cx="2902122" cy="91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1219200"/>
            <a:ext cx="3906794" cy="2362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4211594" y="1219200"/>
            <a:ext cx="4475206" cy="2362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304800" y="3581400"/>
            <a:ext cx="3886200" cy="25907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4211594" y="3593757"/>
            <a:ext cx="4475205" cy="25784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0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583510"/>
          </a:xfrm>
        </p:spPr>
        <p:txBody>
          <a:bodyPr/>
          <a:lstStyle/>
          <a:p>
            <a:r>
              <a:rPr lang="en-US" dirty="0" smtClean="0"/>
              <a:t>Deep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Learning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from Scratch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ITSubbotnik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28 May</a:t>
            </a:r>
            <a:r>
              <a:rPr lang="ru-RU" dirty="0" smtClean="0"/>
              <a:t> 2016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143000"/>
            <a:ext cx="4819389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Neural Networks training: find weights W to minimize loss function</a:t>
            </a:r>
          </a:p>
          <a:p>
            <a:r>
              <a:rPr lang="en-US" sz="1400" dirty="0" smtClean="0"/>
              <a:t>Backpropagation – calculation of gradient of loss function with respect to weights W</a:t>
            </a:r>
          </a:p>
          <a:p>
            <a:r>
              <a:rPr lang="en-US" sz="1400" dirty="0" smtClean="0"/>
              <a:t>Optimization methods use the gradients to update weights W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Backpropagation</a:t>
            </a:r>
          </a:p>
          <a:p>
            <a:r>
              <a:rPr lang="en-US" sz="1400" dirty="0" smtClean="0"/>
              <a:t>gradients are computed for each layer using chain rule</a:t>
            </a:r>
          </a:p>
          <a:p>
            <a:r>
              <a:rPr lang="en-US" sz="1400" dirty="0" smtClean="0"/>
              <a:t>errors are back propagated from output layer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Optimizers:</a:t>
            </a:r>
          </a:p>
          <a:p>
            <a:r>
              <a:rPr lang="en-US" sz="1400" dirty="0" smtClean="0"/>
              <a:t>Gradient descend, with or without momentum</a:t>
            </a:r>
          </a:p>
          <a:p>
            <a:r>
              <a:rPr lang="en-US" sz="1400" dirty="0" err="1" smtClean="0"/>
              <a:t>AdaGrad</a:t>
            </a:r>
            <a:r>
              <a:rPr lang="en-US" sz="1400" dirty="0" smtClean="0"/>
              <a:t>, </a:t>
            </a:r>
            <a:r>
              <a:rPr lang="en-US" sz="1400" dirty="0" err="1" smtClean="0"/>
              <a:t>RMSProp</a:t>
            </a:r>
            <a:r>
              <a:rPr lang="en-US" sz="1400" dirty="0" smtClean="0"/>
              <a:t>, Adam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4114800"/>
            <a:ext cx="2076190" cy="580952"/>
          </a:xfrm>
          <a:prstGeom prst="rect">
            <a:avLst/>
          </a:prstGeom>
        </p:spPr>
      </p:pic>
      <p:pic>
        <p:nvPicPr>
          <p:cNvPr id="1026" name="Picture 2" descr="http://previews.123rf.com/images/diversphoto/diversphoto1011/diversphoto101100054/8197763-Green-school-board-with-chaotic-mathematical-formulas-Stock-V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95" y="1724693"/>
            <a:ext cx="3962400" cy="39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69698" y="5908562"/>
            <a:ext cx="4474302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Trebuchet MS" panose="020B0603020202020204" pitchFamily="34" charset="0"/>
                <a:sym typeface="Wingdings" panose="05000000000000000000" pitchFamily="2" charset="2"/>
              </a:rPr>
              <a:t> Tools for automation of all calculations </a:t>
            </a:r>
            <a:r>
              <a:rPr lang="en-US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on </a:t>
            </a:r>
            <a:r>
              <a:rPr lang="en-US" sz="1400" dirty="0">
                <a:latin typeface="Trebuchet MS" panose="020B0603020202020204" pitchFamily="34" charset="0"/>
                <a:sym typeface="Wingdings" panose="05000000000000000000" pitchFamily="2" charset="2"/>
              </a:rPr>
              <a:t>slide </a:t>
            </a:r>
            <a:r>
              <a:rPr lang="en-US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20</a:t>
            </a:r>
            <a:endParaRPr 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186"/>
          <p:cNvSpPr>
            <a:spLocks noGrp="1"/>
          </p:cNvSpPr>
          <p:nvPr>
            <p:ph idx="1"/>
          </p:nvPr>
        </p:nvSpPr>
        <p:spPr>
          <a:xfrm>
            <a:off x="4724400" y="1158629"/>
            <a:ext cx="4000810" cy="42227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Compared to fully connected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Local connectivity – each neuron has limited receptive </a:t>
            </a:r>
            <a:r>
              <a:rPr lang="en-US" sz="1400" dirty="0" smtClean="0"/>
              <a:t>filed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Convolution layer consists of one or several feature maps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Weights sharing – all neurons of the </a:t>
            </a:r>
            <a:r>
              <a:rPr lang="en-US" sz="1400" dirty="0" smtClean="0"/>
              <a:t>feature map have </a:t>
            </a:r>
            <a:r>
              <a:rPr lang="en-US" sz="1400" dirty="0" smtClean="0"/>
              <a:t>the same weights</a:t>
            </a:r>
          </a:p>
          <a:p>
            <a:pPr marL="0" indent="0">
              <a:buNone/>
            </a:pPr>
            <a:r>
              <a:rPr lang="en-US" sz="1400" dirty="0" smtClean="0"/>
              <a:t>Consequently,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Less weights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Features are extracted from any position on 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set of weights correspond to one extracted </a:t>
            </a:r>
            <a:r>
              <a:rPr lang="en-US" sz="1400" dirty="0" smtClean="0"/>
              <a:t>feature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Network with Convolution </a:t>
            </a:r>
            <a:r>
              <a:rPr lang="en-US" dirty="0" smtClean="0"/>
              <a:t>Layer (1D)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0562" y="1676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0562" y="1976887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0562" y="2277374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562" y="2581541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0562" y="3135386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21422" y="1516101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19984" y="1816588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21422" y="2116513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21422" y="2974525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562" y="137416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80914" y="1921526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82352" y="2221451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" y="1143000"/>
            <a:ext cx="531962" cy="2438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63270" y="1315607"/>
            <a:ext cx="537714" cy="20685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24200" y="1812907"/>
            <a:ext cx="539152" cy="7851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3297" y="3581083"/>
                <a:ext cx="663130" cy="87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input</a:t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" y="3581083"/>
                <a:ext cx="663130" cy="875945"/>
              </a:xfrm>
              <a:prstGeom prst="rect">
                <a:avLst/>
              </a:prstGeom>
              <a:blipFill>
                <a:blip r:embed="rId3"/>
                <a:stretch>
                  <a:fillRect t="-2083" r="-458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17281" y="3581083"/>
                <a:ext cx="1429687" cy="90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convolution</a:t>
                </a:r>
                <a: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 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81" y="3581083"/>
                <a:ext cx="1429687" cy="901016"/>
              </a:xfrm>
              <a:prstGeom prst="rect">
                <a:avLst/>
              </a:prstGeom>
              <a:blipFill>
                <a:blip r:embed="rId4"/>
                <a:stretch>
                  <a:fillRect t="-1351" r="-3830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75245" y="3581084"/>
                <a:ext cx="1437060" cy="87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output</a:t>
                </a:r>
                <a: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45" y="3581084"/>
                <a:ext cx="1437060" cy="877613"/>
              </a:xfrm>
              <a:prstGeom prst="rect">
                <a:avLst/>
              </a:prstGeom>
              <a:blipFill>
                <a:blip r:embed="rId5"/>
                <a:stretch>
                  <a:fillRect t="-1389" r="-381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72368" y="1326001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368" y="1632241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905" y="1931987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3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363" y="2232143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4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363" y="2538383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68" y="2954220"/>
            <a:ext cx="60305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0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= 1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/>
            </a:r>
            <a:b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bias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5698" y="1876295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5944" y="2186688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4" name="Straight Arrow Connector 33"/>
          <p:cNvCxnSpPr>
            <a:stCxn id="14" idx="6"/>
            <a:endCxn id="9" idx="2"/>
          </p:cNvCxnSpPr>
          <p:nvPr/>
        </p:nvCxnSpPr>
        <p:spPr>
          <a:xfrm>
            <a:off x="989162" y="1488460"/>
            <a:ext cx="932260" cy="14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6"/>
            <a:endCxn id="9" idx="2"/>
          </p:cNvCxnSpPr>
          <p:nvPr/>
        </p:nvCxnSpPr>
        <p:spPr>
          <a:xfrm flipV="1">
            <a:off x="989162" y="1630401"/>
            <a:ext cx="932260" cy="1602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6"/>
            <a:endCxn id="10" idx="2"/>
          </p:cNvCxnSpPr>
          <p:nvPr/>
        </p:nvCxnSpPr>
        <p:spPr>
          <a:xfrm>
            <a:off x="989162" y="1790700"/>
            <a:ext cx="930822" cy="1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6"/>
            <a:endCxn id="10" idx="2"/>
          </p:cNvCxnSpPr>
          <p:nvPr/>
        </p:nvCxnSpPr>
        <p:spPr>
          <a:xfrm flipV="1">
            <a:off x="989162" y="1930888"/>
            <a:ext cx="930822" cy="1602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6"/>
            <a:endCxn id="11" idx="2"/>
          </p:cNvCxnSpPr>
          <p:nvPr/>
        </p:nvCxnSpPr>
        <p:spPr>
          <a:xfrm>
            <a:off x="989162" y="2091187"/>
            <a:ext cx="932260" cy="1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6"/>
            <a:endCxn id="11" idx="2"/>
          </p:cNvCxnSpPr>
          <p:nvPr/>
        </p:nvCxnSpPr>
        <p:spPr>
          <a:xfrm flipV="1">
            <a:off x="989162" y="2230813"/>
            <a:ext cx="932260" cy="1608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6"/>
            <a:endCxn id="9" idx="2"/>
          </p:cNvCxnSpPr>
          <p:nvPr/>
        </p:nvCxnSpPr>
        <p:spPr>
          <a:xfrm flipV="1">
            <a:off x="989162" y="1630401"/>
            <a:ext cx="932260" cy="161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6"/>
            <a:endCxn id="10" idx="2"/>
          </p:cNvCxnSpPr>
          <p:nvPr/>
        </p:nvCxnSpPr>
        <p:spPr>
          <a:xfrm flipV="1">
            <a:off x="989162" y="1930888"/>
            <a:ext cx="930822" cy="131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6"/>
            <a:endCxn id="11" idx="2"/>
          </p:cNvCxnSpPr>
          <p:nvPr/>
        </p:nvCxnSpPr>
        <p:spPr>
          <a:xfrm flipV="1">
            <a:off x="989162" y="2230813"/>
            <a:ext cx="932260" cy="10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" idx="6"/>
            <a:endCxn id="15" idx="2"/>
          </p:cNvCxnSpPr>
          <p:nvPr/>
        </p:nvCxnSpPr>
        <p:spPr>
          <a:xfrm>
            <a:off x="2150022" y="1630401"/>
            <a:ext cx="1130892" cy="4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" idx="6"/>
            <a:endCxn id="15" idx="2"/>
          </p:cNvCxnSpPr>
          <p:nvPr/>
        </p:nvCxnSpPr>
        <p:spPr>
          <a:xfrm>
            <a:off x="2148584" y="1930888"/>
            <a:ext cx="1132330" cy="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" idx="6"/>
            <a:endCxn id="15" idx="2"/>
          </p:cNvCxnSpPr>
          <p:nvPr/>
        </p:nvCxnSpPr>
        <p:spPr>
          <a:xfrm flipV="1">
            <a:off x="2150022" y="2035826"/>
            <a:ext cx="1130892" cy="19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6"/>
            <a:endCxn id="15" idx="2"/>
          </p:cNvCxnSpPr>
          <p:nvPr/>
        </p:nvCxnSpPr>
        <p:spPr>
          <a:xfrm flipV="1">
            <a:off x="2150022" y="2035826"/>
            <a:ext cx="1130892" cy="105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" idx="6"/>
            <a:endCxn id="16" idx="2"/>
          </p:cNvCxnSpPr>
          <p:nvPr/>
        </p:nvCxnSpPr>
        <p:spPr>
          <a:xfrm>
            <a:off x="2150022" y="1630401"/>
            <a:ext cx="1132330" cy="7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6"/>
            <a:endCxn id="16" idx="2"/>
          </p:cNvCxnSpPr>
          <p:nvPr/>
        </p:nvCxnSpPr>
        <p:spPr>
          <a:xfrm>
            <a:off x="2148584" y="1930888"/>
            <a:ext cx="1133768" cy="4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" idx="6"/>
            <a:endCxn id="16" idx="2"/>
          </p:cNvCxnSpPr>
          <p:nvPr/>
        </p:nvCxnSpPr>
        <p:spPr>
          <a:xfrm>
            <a:off x="2150022" y="2230813"/>
            <a:ext cx="1132330" cy="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6"/>
            <a:endCxn id="16" idx="2"/>
          </p:cNvCxnSpPr>
          <p:nvPr/>
        </p:nvCxnSpPr>
        <p:spPr>
          <a:xfrm flipV="1">
            <a:off x="2150022" y="2335751"/>
            <a:ext cx="1132330" cy="75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201392" y="1158280"/>
            <a:ext cx="393056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658100" y="1155295"/>
            <a:ext cx="393056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2440" y="1447614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509217" y="4953000"/>
                <a:ext cx="3286477" cy="900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For example, </a:t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for the 1</a:t>
                </a:r>
                <a:r>
                  <a:rPr lang="en-US" sz="1400" baseline="300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st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neuron c</a:t>
                </a:r>
                <a:r>
                  <a:rPr lang="en-US" sz="1400" baseline="-250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1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of the </a:t>
                </a:r>
                <a:r>
                  <a:rPr lang="en-US" sz="1400" dirty="0" err="1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conv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layer: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(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p>
                    </m:sSubSup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7" y="4953000"/>
                <a:ext cx="3286477" cy="900311"/>
              </a:xfrm>
              <a:prstGeom prst="rect">
                <a:avLst/>
              </a:prstGeom>
              <a:blipFill>
                <a:blip r:embed="rId6"/>
                <a:stretch>
                  <a:fillRect l="-557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921119" y="2430019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" idx="6"/>
            <a:endCxn id="75" idx="2"/>
          </p:cNvCxnSpPr>
          <p:nvPr/>
        </p:nvCxnSpPr>
        <p:spPr>
          <a:xfrm flipV="1">
            <a:off x="989162" y="2544319"/>
            <a:ext cx="931957" cy="1515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6"/>
            <a:endCxn id="75" idx="2"/>
          </p:cNvCxnSpPr>
          <p:nvPr/>
        </p:nvCxnSpPr>
        <p:spPr>
          <a:xfrm>
            <a:off x="989162" y="2391674"/>
            <a:ext cx="931957" cy="15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75" idx="2"/>
          </p:cNvCxnSpPr>
          <p:nvPr/>
        </p:nvCxnSpPr>
        <p:spPr>
          <a:xfrm flipV="1">
            <a:off x="989162" y="2544319"/>
            <a:ext cx="931957" cy="70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3349" y="1439864"/>
            <a:ext cx="4194175" cy="4525963"/>
          </a:xfrm>
        </p:spPr>
        <p:txBody>
          <a:bodyPr/>
          <a:lstStyle/>
          <a:p>
            <a:r>
              <a:rPr lang="en-US" dirty="0" smtClean="0"/>
              <a:t>Input layer (image) has three dimensions: height, width and number of channels </a:t>
            </a:r>
            <a:br>
              <a:rPr lang="en-US" dirty="0" smtClean="0"/>
            </a:br>
            <a:r>
              <a:rPr lang="en-US" dirty="0" smtClean="0"/>
              <a:t>(3 for RGB, 1 for grayscale)</a:t>
            </a:r>
          </a:p>
          <a:p>
            <a:r>
              <a:rPr lang="en-US" dirty="0" smtClean="0"/>
              <a:t>Convolution layer has several </a:t>
            </a:r>
            <a:br>
              <a:rPr lang="en-US" dirty="0" smtClean="0"/>
            </a:br>
            <a:r>
              <a:rPr lang="en-US" dirty="0" smtClean="0"/>
              <a:t>(~ 10 – 100) feature maps</a:t>
            </a:r>
          </a:p>
          <a:p>
            <a:r>
              <a:rPr lang="en-US" dirty="0" smtClean="0"/>
              <a:t>Number of neurons (height*width) of feature maps of the first layers typically equals image resolution</a:t>
            </a:r>
          </a:p>
          <a:p>
            <a:r>
              <a:rPr lang="en-US" dirty="0" smtClean="0"/>
              <a:t>Every neuron of the feature map is connected with its receptive field only (all the channels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with Convolution Layer </a:t>
            </a:r>
            <a:r>
              <a:rPr lang="en-US" dirty="0" smtClean="0"/>
              <a:t>(2D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1" y="1439864"/>
            <a:ext cx="3533419" cy="24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9264" y="4105983"/>
            <a:ext cx="601447" cy="585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input</a:t>
            </a:r>
            <a:b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layer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123616"/>
            <a:ext cx="1569660" cy="5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convolution layer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of 5 feature maps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364180"/>
            <a:ext cx="97712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receptive </a:t>
            </a:r>
            <a:b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field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36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Feature map neuron = sum(mask*receptive field)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Shrinkage in size (feature map vs. previous layer) with increase in mask size and stride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Each feature map requires </a:t>
            </a:r>
            <a:br>
              <a:rPr lang="en-US" sz="1400" dirty="0" smtClean="0"/>
            </a:br>
            <a:r>
              <a:rPr lang="en-US" sz="1400" dirty="0" smtClean="0"/>
              <a:t>3x3x1 + 1 = 10 weights to learn</a:t>
            </a:r>
          </a:p>
          <a:p>
            <a:r>
              <a:rPr lang="en-US" sz="1400" dirty="0" smtClean="0"/>
              <a:t>4 hyper-parameters to tune:</a:t>
            </a:r>
          </a:p>
          <a:p>
            <a:pPr lvl="1"/>
            <a:r>
              <a:rPr lang="en-US" sz="1400" dirty="0" smtClean="0"/>
              <a:t>Number of feature maps</a:t>
            </a:r>
          </a:p>
          <a:p>
            <a:pPr lvl="1"/>
            <a:r>
              <a:rPr lang="en-US" sz="1400" dirty="0" smtClean="0"/>
              <a:t>Size of the receptive field</a:t>
            </a:r>
          </a:p>
          <a:p>
            <a:pPr lvl="1"/>
            <a:r>
              <a:rPr lang="en-US" sz="1400" dirty="0" smtClean="0"/>
              <a:t>Size of stride</a:t>
            </a:r>
          </a:p>
          <a:p>
            <a:pPr lvl="1"/>
            <a:r>
              <a:rPr lang="en-US" sz="1400" dirty="0" smtClean="0"/>
              <a:t>Padding amount (see the next slide)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Layer Types: Convolutional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229732" y="1494425"/>
            <a:ext cx="3548773" cy="1885994"/>
            <a:chOff x="5229732" y="1494425"/>
            <a:chExt cx="3548773" cy="1885994"/>
          </a:xfrm>
        </p:grpSpPr>
        <p:sp>
          <p:nvSpPr>
            <p:cNvPr id="10" name="TextBox 9"/>
            <p:cNvSpPr txBox="1"/>
            <p:nvPr/>
          </p:nvSpPr>
          <p:spPr>
            <a:xfrm>
              <a:off x="5535420" y="1825151"/>
              <a:ext cx="588623" cy="31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input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8713" y="2066121"/>
              <a:ext cx="577402" cy="31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mask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5462" y="1899844"/>
              <a:ext cx="81304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feature </a:t>
              </a:r>
              <a:b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</a:b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map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732" y="2113752"/>
              <a:ext cx="1200000" cy="126666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2362200"/>
              <a:ext cx="723810" cy="78095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078" y="2370894"/>
              <a:ext cx="723810" cy="75238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385045" y="1494425"/>
              <a:ext cx="322979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Receptive field 3x3, stride 1x1, no bias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35420" y="4013348"/>
            <a:ext cx="588623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input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8713" y="4254318"/>
            <a:ext cx="57740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mask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5462" y="4088041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feature 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map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550397"/>
            <a:ext cx="723810" cy="7809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0776" y="3653763"/>
            <a:ext cx="32297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Receptive field 3x3, stride 2x2, no bias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95" y="4301947"/>
            <a:ext cx="1200000" cy="12666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126" y="4677456"/>
            <a:ext cx="485714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Can be thought of as an additional layer </a:t>
            </a:r>
          </a:p>
          <a:p>
            <a:r>
              <a:rPr lang="en-US" sz="1400" dirty="0" smtClean="0"/>
              <a:t>Pads previous layer with zeroes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Prevents shrinkage which occurs after </a:t>
            </a:r>
            <a:r>
              <a:rPr lang="en-US" sz="1400" dirty="0" err="1" smtClean="0"/>
              <a:t>conv</a:t>
            </a:r>
            <a:r>
              <a:rPr lang="en-US" sz="1400" dirty="0" smtClean="0"/>
              <a:t> layers and allows stacking of multiple </a:t>
            </a:r>
            <a:r>
              <a:rPr lang="en-US" sz="1400" dirty="0" err="1" smtClean="0"/>
              <a:t>conv</a:t>
            </a:r>
            <a:r>
              <a:rPr lang="en-US" sz="1400" dirty="0" smtClean="0"/>
              <a:t> layers</a:t>
            </a:r>
          </a:p>
          <a:p>
            <a:r>
              <a:rPr lang="en-US" sz="1400" dirty="0" smtClean="0"/>
              <a:t>Prevents underrepresentation of the borderline neurons of the previous layer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No weights to learn</a:t>
            </a:r>
          </a:p>
          <a:p>
            <a:r>
              <a:rPr lang="en-US" sz="1400" dirty="0" smtClean="0"/>
              <a:t>1 hyper-parameter to tune: </a:t>
            </a:r>
          </a:p>
          <a:p>
            <a:pPr lvl="1"/>
            <a:r>
              <a:rPr lang="en-US" sz="1400" dirty="0" smtClean="0"/>
              <a:t>Padding amount </a:t>
            </a:r>
            <a:br>
              <a:rPr lang="en-US" sz="1400" dirty="0" smtClean="0"/>
            </a:br>
            <a:r>
              <a:rPr lang="en-US" sz="1400" dirty="0" smtClean="0"/>
              <a:t>(how many rows of zeroes to add)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Layer Types: Padding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1424" y="1603784"/>
            <a:ext cx="588623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input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137" y="4147504"/>
            <a:ext cx="57740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mask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3592" y="3660674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feature 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map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36" y="1892385"/>
            <a:ext cx="1200000" cy="12666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24" y="4443583"/>
            <a:ext cx="723810" cy="780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227" y="1603784"/>
            <a:ext cx="1676190" cy="175238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05128" y="1296400"/>
            <a:ext cx="17443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padding with zeroes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112" y="4146013"/>
            <a:ext cx="120000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Pooling neuron </a:t>
            </a:r>
            <a:r>
              <a:rPr lang="en-US" sz="1400" dirty="0"/>
              <a:t>= </a:t>
            </a:r>
            <a:r>
              <a:rPr lang="en-US" sz="1400" dirty="0" err="1" smtClean="0"/>
              <a:t>aggr_function</a:t>
            </a:r>
            <a:r>
              <a:rPr lang="en-US" sz="1400" dirty="0" smtClean="0"/>
              <a:t>(receptive </a:t>
            </a:r>
            <a:r>
              <a:rPr lang="en-US" sz="1400" dirty="0"/>
              <a:t>field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Shrinkage in size (pooling vs. previous layer) with increase in </a:t>
            </a:r>
            <a:r>
              <a:rPr lang="en-US" sz="1400" dirty="0"/>
              <a:t>receptive field</a:t>
            </a:r>
            <a:r>
              <a:rPr lang="en-US" sz="1400" dirty="0" smtClean="0"/>
              <a:t> size and stride</a:t>
            </a:r>
          </a:p>
          <a:p>
            <a:r>
              <a:rPr lang="en-US" sz="1400" dirty="0" smtClean="0"/>
              <a:t>Shrinkage is a desired feature. Typically padding is not used before pooling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No weights to learn</a:t>
            </a:r>
          </a:p>
          <a:p>
            <a:r>
              <a:rPr lang="en-US" sz="1400" dirty="0" smtClean="0"/>
              <a:t>3 hyper-parameters to tune:</a:t>
            </a:r>
          </a:p>
          <a:p>
            <a:pPr lvl="1"/>
            <a:r>
              <a:rPr lang="en-US" sz="1400" dirty="0" smtClean="0"/>
              <a:t>Size of the receptive field</a:t>
            </a:r>
          </a:p>
          <a:p>
            <a:pPr lvl="1"/>
            <a:r>
              <a:rPr lang="en-US" sz="1400" dirty="0" smtClean="0"/>
              <a:t>Size of stride</a:t>
            </a:r>
          </a:p>
          <a:p>
            <a:pPr lvl="1"/>
            <a:r>
              <a:rPr lang="en-US" sz="1400" dirty="0" smtClean="0"/>
              <a:t>Type of aggregate function </a:t>
            </a:r>
            <a:br>
              <a:rPr lang="en-US" sz="1400" dirty="0" smtClean="0"/>
            </a:br>
            <a:r>
              <a:rPr lang="en-US" sz="1400" dirty="0" smtClean="0"/>
              <a:t>(MAX is preferred)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Layer Types: Pooling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229732" y="1476628"/>
            <a:ext cx="3516714" cy="3878766"/>
            <a:chOff x="5229732" y="1476628"/>
            <a:chExt cx="3516714" cy="3878766"/>
          </a:xfrm>
        </p:grpSpPr>
        <p:sp>
          <p:nvSpPr>
            <p:cNvPr id="10" name="TextBox 9"/>
            <p:cNvSpPr txBox="1"/>
            <p:nvPr/>
          </p:nvSpPr>
          <p:spPr>
            <a:xfrm>
              <a:off x="5535420" y="1825151"/>
              <a:ext cx="588623" cy="31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input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43652" y="2359138"/>
              <a:ext cx="952505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aggregate</a:t>
              </a:r>
              <a:b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</a:b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</a:t>
              </a:r>
              <a:b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</a:b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MAX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97522" y="1899844"/>
              <a:ext cx="74892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max</a:t>
              </a:r>
              <a:b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</a:b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pooling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732" y="2113752"/>
              <a:ext cx="1200000" cy="12666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788465" y="1476628"/>
              <a:ext cx="256454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Receptive field 3x3, stride 1x1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7684" y="4515164"/>
              <a:ext cx="952505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aggregate</a:t>
              </a:r>
              <a:b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</a:b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</a:t>
              </a:r>
              <a:b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</a:b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AVG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35420" y="4013348"/>
            <a:ext cx="588623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input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4279" y="4088041"/>
            <a:ext cx="7954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verage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pooling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8465" y="3664825"/>
            <a:ext cx="256454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Receptive field 3x3, stride 2x2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95" y="4301947"/>
            <a:ext cx="1200000" cy="12666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078" y="2390771"/>
            <a:ext cx="723810" cy="7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07" y="4668613"/>
            <a:ext cx="580952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-&gt; [[CONV -&gt; RELU]*N -&gt; POOL?]*M -&gt; [FC -&gt; RELU]*K -&gt; </a:t>
            </a:r>
            <a:r>
              <a:rPr lang="en-US" dirty="0" smtClean="0"/>
              <a:t>FC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Early convolutional layers extract basic features (e.g., lines, corners)</a:t>
            </a:r>
          </a:p>
          <a:p>
            <a:r>
              <a:rPr lang="en-US" dirty="0" smtClean="0"/>
              <a:t>Convolutional layers are stacked one on the other</a:t>
            </a:r>
          </a:p>
          <a:p>
            <a:r>
              <a:rPr lang="en-US" dirty="0" smtClean="0"/>
              <a:t>Padding is used to preserve the spatial resolution</a:t>
            </a:r>
          </a:p>
          <a:p>
            <a:r>
              <a:rPr lang="en-US" dirty="0" smtClean="0"/>
              <a:t>Number of feature maps might increase in every next </a:t>
            </a:r>
            <a:r>
              <a:rPr lang="en-US" dirty="0" err="1" smtClean="0"/>
              <a:t>conv</a:t>
            </a:r>
            <a:r>
              <a:rPr lang="en-US" dirty="0" smtClean="0"/>
              <a:t> layer to construct more features of higher complexity</a:t>
            </a:r>
          </a:p>
          <a:p>
            <a:r>
              <a:rPr lang="en-US" dirty="0" smtClean="0"/>
              <a:t>Pooling layer is optional. Useful to shrink the shape of feature maps and to add invariance to small translations of objects</a:t>
            </a:r>
          </a:p>
          <a:p>
            <a:r>
              <a:rPr lang="en-US" dirty="0" smtClean="0"/>
              <a:t> Full connected layers are added in the end to combine complex features extracted from </a:t>
            </a:r>
            <a:r>
              <a:rPr lang="en-US" dirty="0" err="1" smtClean="0"/>
              <a:t>conv</a:t>
            </a:r>
            <a:r>
              <a:rPr lang="en-US" dirty="0" smtClean="0"/>
              <a:t> layers</a:t>
            </a:r>
          </a:p>
          <a:p>
            <a:r>
              <a:rPr lang="en-US" dirty="0" smtClean="0"/>
              <a:t>Deeper networks, with more layers, are able to extract more complex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439864"/>
            <a:ext cx="8329612" cy="4656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successful </a:t>
            </a:r>
            <a:r>
              <a:rPr lang="en-US" dirty="0" smtClean="0"/>
              <a:t>application </a:t>
            </a:r>
            <a:r>
              <a:rPr lang="en-US" dirty="0"/>
              <a:t>of Convolutional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Was </a:t>
            </a:r>
            <a:r>
              <a:rPr lang="en-US" dirty="0"/>
              <a:t>used to read zip codes, digits,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Convolution layers, 2 Pooling layers, 3 fully connected layers in the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size of the receptive field of the first convolution layer?</a:t>
            </a:r>
            <a:br>
              <a:rPr lang="en-US" dirty="0" smtClean="0"/>
            </a:br>
            <a:r>
              <a:rPr lang="en-US" dirty="0" smtClean="0"/>
              <a:t>(given 32x32 input and 28x28 feature map size)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Architecture Example: </a:t>
            </a:r>
            <a:r>
              <a:rPr lang="en-US" dirty="0" smtClean="0"/>
              <a:t>LeNet-5 </a:t>
            </a:r>
            <a:r>
              <a:rPr lang="en-US" dirty="0" smtClean="0"/>
              <a:t>(</a:t>
            </a:r>
            <a:r>
              <a:rPr lang="en-US" dirty="0" err="1" smtClean="0"/>
              <a:t>LeCun</a:t>
            </a:r>
            <a:r>
              <a:rPr lang="en-US" dirty="0" smtClean="0"/>
              <a:t>, 1998)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435238" cy="23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2" y="1439863"/>
            <a:ext cx="4668837" cy="457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place on ImageNet </a:t>
            </a:r>
            <a:r>
              <a:rPr lang="en-US" sz="1400" dirty="0"/>
              <a:t>Challenge 2014</a:t>
            </a:r>
            <a:endParaRPr lang="en-US" sz="1400" dirty="0" smtClean="0"/>
          </a:p>
          <a:p>
            <a:r>
              <a:rPr lang="en-US" sz="1400" dirty="0" smtClean="0"/>
              <a:t>Classification of 224x224 images </a:t>
            </a:r>
          </a:p>
          <a:p>
            <a:r>
              <a:rPr lang="en-US" sz="1400" dirty="0"/>
              <a:t>1</a:t>
            </a:r>
            <a:r>
              <a:rPr lang="en-US" sz="1400" dirty="0" smtClean="0"/>
              <a:t>K object classes, 1.4M images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16 Convolution layers (up to 512 feature maps)</a:t>
            </a:r>
          </a:p>
          <a:p>
            <a:r>
              <a:rPr lang="en-US" sz="1400" dirty="0" smtClean="0"/>
              <a:t>5 Max Pooling layers</a:t>
            </a:r>
          </a:p>
          <a:p>
            <a:r>
              <a:rPr lang="en-US" sz="1400" dirty="0" smtClean="0"/>
              <a:t>3 fully connected layers in the end </a:t>
            </a:r>
            <a:r>
              <a:rPr lang="en-US" sz="1400" dirty="0" smtClean="0"/>
              <a:t>(~1k neurons each)</a:t>
            </a:r>
            <a:endParaRPr lang="en-US" sz="1400" dirty="0" smtClean="0"/>
          </a:p>
          <a:p>
            <a:r>
              <a:rPr lang="en-US" sz="1400" dirty="0" smtClean="0"/>
              <a:t>144 000 000 parameters to 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Architecture Example: </a:t>
            </a:r>
            <a:r>
              <a:rPr lang="en-US" dirty="0" err="1" smtClean="0"/>
              <a:t>VGGNet</a:t>
            </a:r>
            <a:r>
              <a:rPr lang="en-US" dirty="0" smtClean="0"/>
              <a:t> (2014)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86" y="1524000"/>
            <a:ext cx="3943428" cy="40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Regularization technique</a:t>
            </a:r>
          </a:p>
          <a:p>
            <a:r>
              <a:rPr lang="en-US" sz="1400" dirty="0" smtClean="0"/>
              <a:t>While training the neurons of the previous layer are kept active with probability </a:t>
            </a:r>
            <a:r>
              <a:rPr lang="en-US" sz="1400" i="1" dirty="0" smtClean="0"/>
              <a:t>p</a:t>
            </a:r>
          </a:p>
          <a:p>
            <a:r>
              <a:rPr lang="en-US" sz="1400" dirty="0" smtClean="0"/>
              <a:t>On prediction phase </a:t>
            </a:r>
            <a:br>
              <a:rPr lang="en-US" sz="1400" dirty="0" smtClean="0"/>
            </a:br>
            <a:r>
              <a:rPr lang="en-US" sz="1400" dirty="0" smtClean="0"/>
              <a:t>dropout layers are switched off (!)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No weights to learn</a:t>
            </a:r>
          </a:p>
          <a:p>
            <a:r>
              <a:rPr lang="en-US" sz="1400" dirty="0" smtClean="0"/>
              <a:t>1 hyper-parameter to tune:</a:t>
            </a:r>
          </a:p>
          <a:p>
            <a:pPr lvl="1"/>
            <a:r>
              <a:rPr lang="en-US" sz="1400" dirty="0" smtClean="0"/>
              <a:t>Probability to keep neurons active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Layer Types: Dropout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62774" y="3146239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62774" y="3446726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62774" y="374721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62774" y="405138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62774" y="4605225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23634" y="298594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22196" y="3286427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23634" y="358635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23634" y="3890519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3634" y="4444364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62774" y="2843999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83126" y="3391365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4564" y="3691290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11812" y="2612839"/>
            <a:ext cx="531962" cy="2438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65482" y="2785446"/>
            <a:ext cx="537714" cy="20685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26412" y="3282746"/>
            <a:ext cx="539152" cy="7851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74580" y="2795840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4580" y="3102080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4117" y="3401826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3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92575" y="3701982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4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92575" y="4008222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86080" y="4424059"/>
            <a:ext cx="60305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0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= 1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/>
            </a:r>
            <a:b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bias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87910" y="3346134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78156" y="3656527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49" name="Straight Arrow Connector 48"/>
          <p:cNvCxnSpPr>
            <a:stCxn id="35" idx="6"/>
            <a:endCxn id="27" idx="2"/>
          </p:cNvCxnSpPr>
          <p:nvPr/>
        </p:nvCxnSpPr>
        <p:spPr>
          <a:xfrm>
            <a:off x="5691374" y="2958299"/>
            <a:ext cx="932260" cy="14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6"/>
            <a:endCxn id="28" idx="2"/>
          </p:cNvCxnSpPr>
          <p:nvPr/>
        </p:nvCxnSpPr>
        <p:spPr>
          <a:xfrm>
            <a:off x="5691374" y="2958299"/>
            <a:ext cx="930822" cy="44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6"/>
            <a:endCxn id="32" idx="2"/>
          </p:cNvCxnSpPr>
          <p:nvPr/>
        </p:nvCxnSpPr>
        <p:spPr>
          <a:xfrm>
            <a:off x="5691374" y="2958299"/>
            <a:ext cx="932260" cy="74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6"/>
            <a:endCxn id="33" idx="2"/>
          </p:cNvCxnSpPr>
          <p:nvPr/>
        </p:nvCxnSpPr>
        <p:spPr>
          <a:xfrm>
            <a:off x="5691374" y="2958299"/>
            <a:ext cx="932260" cy="104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6"/>
            <a:endCxn id="27" idx="2"/>
          </p:cNvCxnSpPr>
          <p:nvPr/>
        </p:nvCxnSpPr>
        <p:spPr>
          <a:xfrm flipV="1">
            <a:off x="5691374" y="3100240"/>
            <a:ext cx="932260" cy="16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6"/>
            <a:endCxn id="28" idx="2"/>
          </p:cNvCxnSpPr>
          <p:nvPr/>
        </p:nvCxnSpPr>
        <p:spPr>
          <a:xfrm>
            <a:off x="5691374" y="3260539"/>
            <a:ext cx="930822" cy="1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6"/>
            <a:endCxn id="32" idx="2"/>
          </p:cNvCxnSpPr>
          <p:nvPr/>
        </p:nvCxnSpPr>
        <p:spPr>
          <a:xfrm>
            <a:off x="5691374" y="3260539"/>
            <a:ext cx="932260" cy="44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33" idx="2"/>
          </p:cNvCxnSpPr>
          <p:nvPr/>
        </p:nvCxnSpPr>
        <p:spPr>
          <a:xfrm>
            <a:off x="5691374" y="3260539"/>
            <a:ext cx="932260" cy="74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6"/>
            <a:endCxn id="27" idx="2"/>
          </p:cNvCxnSpPr>
          <p:nvPr/>
        </p:nvCxnSpPr>
        <p:spPr>
          <a:xfrm flipV="1">
            <a:off x="5691374" y="3100240"/>
            <a:ext cx="932260" cy="46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6"/>
            <a:endCxn id="28" idx="2"/>
          </p:cNvCxnSpPr>
          <p:nvPr/>
        </p:nvCxnSpPr>
        <p:spPr>
          <a:xfrm flipV="1">
            <a:off x="5691374" y="3400727"/>
            <a:ext cx="930822" cy="16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6"/>
            <a:endCxn id="32" idx="2"/>
          </p:cNvCxnSpPr>
          <p:nvPr/>
        </p:nvCxnSpPr>
        <p:spPr>
          <a:xfrm>
            <a:off x="5691374" y="3561026"/>
            <a:ext cx="932260" cy="1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6"/>
            <a:endCxn id="33" idx="2"/>
          </p:cNvCxnSpPr>
          <p:nvPr/>
        </p:nvCxnSpPr>
        <p:spPr>
          <a:xfrm>
            <a:off x="5691374" y="3561026"/>
            <a:ext cx="932260" cy="4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6"/>
            <a:endCxn id="27" idx="2"/>
          </p:cNvCxnSpPr>
          <p:nvPr/>
        </p:nvCxnSpPr>
        <p:spPr>
          <a:xfrm flipV="1">
            <a:off x="5691374" y="3100240"/>
            <a:ext cx="932260" cy="76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6"/>
            <a:endCxn id="28" idx="2"/>
          </p:cNvCxnSpPr>
          <p:nvPr/>
        </p:nvCxnSpPr>
        <p:spPr>
          <a:xfrm flipV="1">
            <a:off x="5691374" y="3400727"/>
            <a:ext cx="930822" cy="46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6"/>
            <a:endCxn id="32" idx="2"/>
          </p:cNvCxnSpPr>
          <p:nvPr/>
        </p:nvCxnSpPr>
        <p:spPr>
          <a:xfrm flipV="1">
            <a:off x="5691374" y="3700652"/>
            <a:ext cx="932260" cy="1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6"/>
            <a:endCxn id="33" idx="2"/>
          </p:cNvCxnSpPr>
          <p:nvPr/>
        </p:nvCxnSpPr>
        <p:spPr>
          <a:xfrm>
            <a:off x="5691374" y="3861513"/>
            <a:ext cx="932260" cy="14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6"/>
            <a:endCxn id="27" idx="2"/>
          </p:cNvCxnSpPr>
          <p:nvPr/>
        </p:nvCxnSpPr>
        <p:spPr>
          <a:xfrm flipV="1">
            <a:off x="5691374" y="3100240"/>
            <a:ext cx="932260" cy="106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1" idx="6"/>
            <a:endCxn id="28" idx="2"/>
          </p:cNvCxnSpPr>
          <p:nvPr/>
        </p:nvCxnSpPr>
        <p:spPr>
          <a:xfrm flipV="1">
            <a:off x="5691374" y="3400727"/>
            <a:ext cx="930822" cy="76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1" idx="6"/>
            <a:endCxn id="32" idx="2"/>
          </p:cNvCxnSpPr>
          <p:nvPr/>
        </p:nvCxnSpPr>
        <p:spPr>
          <a:xfrm flipV="1">
            <a:off x="5691374" y="3700652"/>
            <a:ext cx="932260" cy="46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  <a:endCxn id="33" idx="2"/>
          </p:cNvCxnSpPr>
          <p:nvPr/>
        </p:nvCxnSpPr>
        <p:spPr>
          <a:xfrm flipV="1">
            <a:off x="5691374" y="4004819"/>
            <a:ext cx="932260" cy="1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6"/>
            <a:endCxn id="27" idx="2"/>
          </p:cNvCxnSpPr>
          <p:nvPr/>
        </p:nvCxnSpPr>
        <p:spPr>
          <a:xfrm flipV="1">
            <a:off x="5691374" y="3100240"/>
            <a:ext cx="932260" cy="161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6"/>
            <a:endCxn id="28" idx="2"/>
          </p:cNvCxnSpPr>
          <p:nvPr/>
        </p:nvCxnSpPr>
        <p:spPr>
          <a:xfrm flipV="1">
            <a:off x="5691374" y="3400727"/>
            <a:ext cx="930822" cy="131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6"/>
            <a:endCxn id="32" idx="2"/>
          </p:cNvCxnSpPr>
          <p:nvPr/>
        </p:nvCxnSpPr>
        <p:spPr>
          <a:xfrm flipV="1">
            <a:off x="5691374" y="3700652"/>
            <a:ext cx="932260" cy="10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4" idx="6"/>
            <a:endCxn id="33" idx="2"/>
          </p:cNvCxnSpPr>
          <p:nvPr/>
        </p:nvCxnSpPr>
        <p:spPr>
          <a:xfrm flipV="1">
            <a:off x="5691374" y="4004819"/>
            <a:ext cx="932260" cy="71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7" idx="6"/>
            <a:endCxn id="36" idx="2"/>
          </p:cNvCxnSpPr>
          <p:nvPr/>
        </p:nvCxnSpPr>
        <p:spPr>
          <a:xfrm>
            <a:off x="6852234" y="3100240"/>
            <a:ext cx="1130892" cy="4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8" idx="6"/>
            <a:endCxn id="36" idx="2"/>
          </p:cNvCxnSpPr>
          <p:nvPr/>
        </p:nvCxnSpPr>
        <p:spPr>
          <a:xfrm>
            <a:off x="6850796" y="3400727"/>
            <a:ext cx="1132330" cy="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6"/>
            <a:endCxn id="36" idx="2"/>
          </p:cNvCxnSpPr>
          <p:nvPr/>
        </p:nvCxnSpPr>
        <p:spPr>
          <a:xfrm flipV="1">
            <a:off x="6852234" y="3505665"/>
            <a:ext cx="1130892" cy="19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3" idx="6"/>
            <a:endCxn id="36" idx="2"/>
          </p:cNvCxnSpPr>
          <p:nvPr/>
        </p:nvCxnSpPr>
        <p:spPr>
          <a:xfrm flipV="1">
            <a:off x="6852234" y="3505665"/>
            <a:ext cx="1130892" cy="49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6"/>
            <a:endCxn id="36" idx="2"/>
          </p:cNvCxnSpPr>
          <p:nvPr/>
        </p:nvCxnSpPr>
        <p:spPr>
          <a:xfrm flipV="1">
            <a:off x="6852234" y="3505665"/>
            <a:ext cx="1130892" cy="105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7" idx="6"/>
            <a:endCxn id="37" idx="2"/>
          </p:cNvCxnSpPr>
          <p:nvPr/>
        </p:nvCxnSpPr>
        <p:spPr>
          <a:xfrm>
            <a:off x="6852234" y="3100240"/>
            <a:ext cx="1132330" cy="7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6"/>
            <a:endCxn id="37" idx="2"/>
          </p:cNvCxnSpPr>
          <p:nvPr/>
        </p:nvCxnSpPr>
        <p:spPr>
          <a:xfrm>
            <a:off x="6850796" y="3400727"/>
            <a:ext cx="1133768" cy="4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2" idx="6"/>
            <a:endCxn id="37" idx="2"/>
          </p:cNvCxnSpPr>
          <p:nvPr/>
        </p:nvCxnSpPr>
        <p:spPr>
          <a:xfrm>
            <a:off x="6852234" y="3700652"/>
            <a:ext cx="1132330" cy="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3" idx="6"/>
            <a:endCxn id="37" idx="2"/>
          </p:cNvCxnSpPr>
          <p:nvPr/>
        </p:nvCxnSpPr>
        <p:spPr>
          <a:xfrm flipV="1">
            <a:off x="6852234" y="3805590"/>
            <a:ext cx="1132330" cy="19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6"/>
            <a:endCxn id="37" idx="2"/>
          </p:cNvCxnSpPr>
          <p:nvPr/>
        </p:nvCxnSpPr>
        <p:spPr>
          <a:xfrm flipV="1">
            <a:off x="6852234" y="3805590"/>
            <a:ext cx="1132330" cy="75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5072" y="1806737"/>
            <a:ext cx="8034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Dropout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20%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69331" y="1806737"/>
            <a:ext cx="8034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Dropout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50%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92" name="Straight Connector 91"/>
          <p:cNvCxnSpPr>
            <a:stCxn id="7" idx="2"/>
          </p:cNvCxnSpPr>
          <p:nvPr/>
        </p:nvCxnSpPr>
        <p:spPr>
          <a:xfrm flipH="1">
            <a:off x="6156784" y="2397668"/>
            <a:ext cx="1" cy="2783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470858" y="2363276"/>
            <a:ext cx="1" cy="2783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Overview of concepts</a:t>
            </a:r>
            <a:endParaRPr lang="ru-RU" dirty="0" smtClean="0"/>
          </a:p>
          <a:p>
            <a:pPr marL="842963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Convolutional </a:t>
            </a:r>
            <a:r>
              <a:rPr lang="en-US" sz="1400" dirty="0" smtClean="0"/>
              <a:t>Neural </a:t>
            </a:r>
            <a:r>
              <a:rPr lang="en-US" sz="1400" dirty="0" smtClean="0"/>
              <a:t>Networks</a:t>
            </a:r>
            <a:endParaRPr lang="ru-RU" sz="1400" dirty="0"/>
          </a:p>
          <a:p>
            <a:pPr marL="842963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Typical architectures</a:t>
            </a:r>
          </a:p>
          <a:p>
            <a:pPr marL="842963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Use cases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Distracted Drivers Contest</a:t>
            </a:r>
            <a:r>
              <a:rPr lang="ru-RU" dirty="0"/>
              <a:t> </a:t>
            </a:r>
          </a:p>
          <a:p>
            <a:pPr marL="842963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Architecture design</a:t>
            </a:r>
            <a:endParaRPr lang="ru-RU" sz="1400" dirty="0"/>
          </a:p>
          <a:p>
            <a:pPr marL="842963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Visualization</a:t>
            </a:r>
            <a:r>
              <a:rPr lang="ru-RU" sz="1400" dirty="0" smtClean="0"/>
              <a:t> </a:t>
            </a:r>
            <a:r>
              <a:rPr lang="en-US" sz="1400" dirty="0" smtClean="0"/>
              <a:t>of results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8711" r="8711"/>
          <a:stretch>
            <a:fillRect/>
          </a:stretch>
        </p:blipFill>
        <p:spPr>
          <a:xfrm>
            <a:off x="2447057" y="5174548"/>
            <a:ext cx="796288" cy="96428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Theano (</a:t>
            </a:r>
            <a:r>
              <a:rPr lang="en-US" sz="1400" dirty="0" err="1"/>
              <a:t>Université</a:t>
            </a:r>
            <a:r>
              <a:rPr lang="en-US" sz="1400" dirty="0"/>
              <a:t> de </a:t>
            </a:r>
            <a:r>
              <a:rPr lang="en-US" sz="1400" dirty="0" smtClean="0"/>
              <a:t>Montréal, 2007)</a:t>
            </a:r>
          </a:p>
          <a:p>
            <a:r>
              <a:rPr lang="en-US" sz="1400" dirty="0" smtClean="0"/>
              <a:t>Tensor Flow (Google, 2015)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Features:</a:t>
            </a:r>
          </a:p>
          <a:p>
            <a:r>
              <a:rPr lang="en-US" sz="1400" dirty="0" smtClean="0"/>
              <a:t>Calculation of derivatives</a:t>
            </a:r>
          </a:p>
          <a:p>
            <a:r>
              <a:rPr lang="en-US" sz="1400" dirty="0" smtClean="0"/>
              <a:t>Fast evaluation of expressions</a:t>
            </a:r>
          </a:p>
          <a:p>
            <a:r>
              <a:rPr lang="en-US" sz="1400" dirty="0" smtClean="0"/>
              <a:t>Python </a:t>
            </a:r>
            <a:r>
              <a:rPr lang="en-US" sz="1400" dirty="0" err="1" smtClean="0"/>
              <a:t>NumPy</a:t>
            </a:r>
            <a:r>
              <a:rPr lang="en-US" sz="1400" dirty="0" smtClean="0"/>
              <a:t> integration</a:t>
            </a:r>
          </a:p>
          <a:p>
            <a:r>
              <a:rPr lang="en-US" sz="1400" dirty="0" smtClean="0"/>
              <a:t>Works on CPU, GPU, multiple GPUs</a:t>
            </a:r>
          </a:p>
          <a:p>
            <a:r>
              <a:rPr lang="en-US" sz="1400" dirty="0"/>
              <a:t>Open </a:t>
            </a:r>
            <a:r>
              <a:rPr lang="en-US" sz="1400" dirty="0" smtClean="0"/>
              <a:t>Source, active community</a:t>
            </a: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Convolution Networks: 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343441"/>
            <a:ext cx="2095238" cy="6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47" y="2667000"/>
            <a:ext cx="2857143" cy="16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2801" y="4987277"/>
            <a:ext cx="5638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Keras runs on top of Theano or Tensor Flow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444444"/>
                </a:solidFill>
                <a:cs typeface="Trebuchet MS"/>
              </a:rPr>
              <a:t>“The </a:t>
            </a:r>
            <a:r>
              <a:rPr lang="en-US" i="1" dirty="0">
                <a:solidFill>
                  <a:srgbClr val="444444"/>
                </a:solidFill>
                <a:cs typeface="Trebuchet MS"/>
              </a:rPr>
              <a:t>purpose of Keras is to make deep learning accessible to as many people as possible, by providing a set of "Lego blocks" for building Deep Learning models in a fast and simple way.”</a:t>
            </a:r>
            <a:br>
              <a:rPr lang="en-US" i="1" dirty="0">
                <a:solidFill>
                  <a:srgbClr val="444444"/>
                </a:solidFill>
                <a:cs typeface="Trebuchet MS"/>
              </a:rPr>
            </a:br>
            <a:r>
              <a:rPr lang="en-US" i="1" dirty="0" smtClean="0">
                <a:solidFill>
                  <a:srgbClr val="444444"/>
                </a:solidFill>
                <a:cs typeface="Trebuchet MS"/>
              </a:rPr>
              <a:t>(blog.keras.io)</a:t>
            </a:r>
            <a:endParaRPr lang="en-US" i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07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Image recognition</a:t>
            </a:r>
          </a:p>
          <a:p>
            <a:r>
              <a:rPr lang="en-US" sz="1400" dirty="0" smtClean="0"/>
              <a:t>Facial recognition</a:t>
            </a:r>
          </a:p>
          <a:p>
            <a:r>
              <a:rPr lang="en-US" sz="1400" dirty="0" smtClean="0"/>
              <a:t>Natural Language Processing (NLP)</a:t>
            </a:r>
          </a:p>
          <a:p>
            <a:r>
              <a:rPr lang="en-US" sz="1400" dirty="0" smtClean="0"/>
              <a:t>Drug discovery (prediction of interaction between molecules and proteins)</a:t>
            </a:r>
          </a:p>
          <a:p>
            <a:r>
              <a:rPr lang="en-US" sz="1400" dirty="0" smtClean="0"/>
              <a:t>Paying GO (</a:t>
            </a:r>
            <a:r>
              <a:rPr lang="en-US" sz="1400" dirty="0" err="1" smtClean="0"/>
              <a:t>AlphaGO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Video analysis</a:t>
            </a:r>
          </a:p>
          <a:p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Convolution Networks: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13" y="1986008"/>
            <a:ext cx="4206240" cy="34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Distracted Drivers: Exploratory </a:t>
            </a:r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5544" y="1219200"/>
            <a:ext cx="3305349" cy="23622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871666" y="1219200"/>
            <a:ext cx="3155106" cy="23622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20128" y="3581400"/>
            <a:ext cx="3255544" cy="2590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10 t</a:t>
            </a:r>
            <a:r>
              <a:rPr lang="en-US" dirty="0" smtClean="0"/>
              <a:t>arget </a:t>
            </a:r>
            <a:r>
              <a:rPr lang="en-US" dirty="0" smtClean="0"/>
              <a:t>classes </a:t>
            </a:r>
            <a:r>
              <a:rPr lang="en-US" dirty="0"/>
              <a:t>are </a:t>
            </a:r>
            <a:r>
              <a:rPr lang="en-US" dirty="0" smtClean="0"/>
              <a:t>well-balanced</a:t>
            </a:r>
          </a:p>
          <a:p>
            <a:r>
              <a:rPr lang="en-US" dirty="0" smtClean="0"/>
              <a:t>There are 26 unique drivers in the training set</a:t>
            </a:r>
          </a:p>
          <a:p>
            <a:r>
              <a:rPr lang="en-US" dirty="0" smtClean="0"/>
              <a:t>Drivers are not equally represented</a:t>
            </a:r>
          </a:p>
          <a:p>
            <a:r>
              <a:rPr lang="en-US" dirty="0" smtClean="0"/>
              <a:t>Target classes </a:t>
            </a:r>
            <a:r>
              <a:rPr lang="en-US" dirty="0"/>
              <a:t>are well-balanced </a:t>
            </a:r>
            <a:r>
              <a:rPr lang="en-US" dirty="0" smtClean="0"/>
              <a:t>by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Linux. Tensor Flow doesn’t support Windows</a:t>
            </a:r>
          </a:p>
          <a:p>
            <a:r>
              <a:rPr lang="en-US" sz="1400" dirty="0" smtClean="0"/>
              <a:t>Anaconda </a:t>
            </a:r>
            <a:r>
              <a:rPr lang="en-US" sz="1400" dirty="0" smtClean="0"/>
              <a:t>(batteries </a:t>
            </a:r>
            <a:r>
              <a:rPr lang="en-US" sz="1400" dirty="0" smtClean="0"/>
              <a:t>included for python 2/3)</a:t>
            </a:r>
            <a:endParaRPr lang="en-US" sz="1400" dirty="0" smtClean="0"/>
          </a:p>
          <a:p>
            <a:r>
              <a:rPr lang="en-US" dirty="0" smtClean="0"/>
              <a:t>Good GPU will speed up </a:t>
            </a:r>
            <a:r>
              <a:rPr lang="en-US" dirty="0" smtClean="0"/>
              <a:t>training (optional)</a:t>
            </a:r>
            <a:endParaRPr lang="en-US" sz="14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/>
              <a:t>Deep Learning tools:</a:t>
            </a:r>
          </a:p>
          <a:p>
            <a:r>
              <a:rPr lang="en-US" dirty="0" smtClean="0"/>
              <a:t>Create and activate python virtual environment (</a:t>
            </a:r>
            <a:r>
              <a:rPr lang="en-US" dirty="0" smtClean="0"/>
              <a:t>optional)</a:t>
            </a:r>
            <a:endParaRPr lang="en-US" sz="1400" dirty="0" smtClean="0"/>
          </a:p>
          <a:p>
            <a:r>
              <a:rPr lang="sv-SE" dirty="0" smtClean="0"/>
              <a:t>pip3 </a:t>
            </a:r>
            <a:r>
              <a:rPr lang="sv-SE" dirty="0"/>
              <a:t>install --upgrade https://storage.googleapis.com/tensorflow/linux/cpu/tensorflow-0.8.0-cp34-cp34m-linux_x86_64.whl</a:t>
            </a:r>
          </a:p>
          <a:p>
            <a:r>
              <a:rPr lang="en-US" sz="1400" dirty="0" smtClean="0"/>
              <a:t>pip3 </a:t>
            </a:r>
            <a:r>
              <a:rPr lang="en-US" sz="1400" dirty="0" smtClean="0"/>
              <a:t>install theano </a:t>
            </a:r>
            <a:r>
              <a:rPr lang="en-US" sz="1400" dirty="0" smtClean="0"/>
              <a:t>keras h5py</a:t>
            </a:r>
            <a:endParaRPr lang="en-US" sz="14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/>
              <a:t>Downloa</a:t>
            </a:r>
            <a:r>
              <a:rPr lang="en-US" dirty="0" smtClean="0"/>
              <a:t>d IPython </a:t>
            </a:r>
            <a:r>
              <a:rPr lang="en-US" dirty="0" smtClean="0"/>
              <a:t>notebooks (optional):</a:t>
            </a:r>
            <a:endParaRPr lang="en-US" dirty="0" smtClean="0"/>
          </a:p>
          <a:p>
            <a:r>
              <a:rPr lang="en-US" dirty="0"/>
              <a:t>git clone https://</a:t>
            </a:r>
            <a:r>
              <a:rPr lang="en-US" dirty="0" smtClean="0"/>
              <a:t>github.com/AntonP84/1605_Distracted_Drivers.git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Setup of Analytical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Small scale </a:t>
            </a:r>
            <a:r>
              <a:rPr lang="en-US" sz="1400" dirty="0" err="1" smtClean="0"/>
              <a:t>VGGNet</a:t>
            </a:r>
            <a:endParaRPr lang="en-US" sz="1400" dirty="0" smtClean="0"/>
          </a:p>
          <a:p>
            <a:r>
              <a:rPr lang="en-US" sz="1400" dirty="0"/>
              <a:t>INPUT </a:t>
            </a:r>
            <a:r>
              <a:rPr lang="en-US" sz="1400" dirty="0" smtClean="0"/>
              <a:t>-&gt; [[CONV-&gt;RELU]*2 </a:t>
            </a:r>
            <a:r>
              <a:rPr lang="en-US" sz="1400" dirty="0"/>
              <a:t>-&gt; </a:t>
            </a:r>
            <a:r>
              <a:rPr lang="en-US" sz="1400" dirty="0" smtClean="0"/>
              <a:t>POOL]*3 </a:t>
            </a:r>
            <a:r>
              <a:rPr lang="en-US" sz="1400" dirty="0"/>
              <a:t>-&gt; </a:t>
            </a:r>
            <a:r>
              <a:rPr lang="en-US" sz="1400" dirty="0" smtClean="0"/>
              <a:t>FC</a:t>
            </a:r>
          </a:p>
          <a:p>
            <a:r>
              <a:rPr lang="en-US" sz="1400" dirty="0" smtClean="0"/>
              <a:t>Regularization by Dropout layers</a:t>
            </a:r>
          </a:p>
          <a:p>
            <a:r>
              <a:rPr lang="en-US" sz="1400" dirty="0" smtClean="0"/>
              <a:t>82,330 weights to learn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Note,</a:t>
            </a:r>
          </a:p>
          <a:p>
            <a:r>
              <a:rPr lang="en-US" sz="1400" dirty="0" smtClean="0"/>
              <a:t>No additional FC layers in the end</a:t>
            </a:r>
          </a:p>
          <a:p>
            <a:r>
              <a:rPr lang="en-US" sz="1400" dirty="0" smtClean="0"/>
              <a:t>With </a:t>
            </a:r>
            <a:r>
              <a:rPr lang="en-US" sz="1400" dirty="0"/>
              <a:t>the increase of the layer’s </a:t>
            </a:r>
            <a:r>
              <a:rPr lang="en-US" sz="1400" dirty="0" smtClean="0"/>
              <a:t>depth</a:t>
            </a:r>
          </a:p>
          <a:p>
            <a:pPr lvl="1"/>
            <a:r>
              <a:rPr lang="en-US" sz="1400" dirty="0" smtClean="0"/>
              <a:t>shape of feature maps is decreasing due to pooling </a:t>
            </a:r>
            <a:br>
              <a:rPr lang="en-US" sz="1400" dirty="0" smtClean="0"/>
            </a:br>
            <a:r>
              <a:rPr lang="en-US" sz="1400" dirty="0" smtClean="0"/>
              <a:t>(32x32 </a:t>
            </a:r>
            <a:r>
              <a:rPr lang="ru-RU" sz="1400" dirty="0" smtClean="0"/>
              <a:t>–</a:t>
            </a:r>
            <a:r>
              <a:rPr lang="en-US" sz="1400" dirty="0" smtClean="0"/>
              <a:t>&gt; 16x16 -&gt; 8x8 -&gt; 4x4) </a:t>
            </a:r>
          </a:p>
          <a:p>
            <a:pPr lvl="1"/>
            <a:r>
              <a:rPr lang="en-US" sz="1400" dirty="0" smtClean="0"/>
              <a:t>number of feature maps is increasing</a:t>
            </a:r>
            <a:br>
              <a:rPr lang="en-US" sz="1400" dirty="0" smtClean="0"/>
            </a:br>
            <a:r>
              <a:rPr lang="en-US" sz="1400" dirty="0" smtClean="0"/>
              <a:t>(16 -&gt; 32 -&gt; 64)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031398"/>
            <a:ext cx="4389120" cy="53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Architecture Design: Keras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371600"/>
            <a:ext cx="3769750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Neural Networks prototyping in Keras is easy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431" y="1972469"/>
            <a:ext cx="6467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4" y="1439864"/>
            <a:ext cx="4059236" cy="4525963"/>
          </a:xfrm>
        </p:spPr>
        <p:txBody>
          <a:bodyPr>
            <a:normAutofit fontScale="92500"/>
          </a:bodyPr>
          <a:lstStyle/>
          <a:p>
            <a:r>
              <a:rPr lang="en-US" sz="1400" dirty="0" smtClean="0"/>
              <a:t>Images are downscaled to 32x32</a:t>
            </a:r>
          </a:p>
          <a:p>
            <a:r>
              <a:rPr lang="en-US" sz="1400" dirty="0"/>
              <a:t>5</a:t>
            </a:r>
            <a:r>
              <a:rPr lang="en-US" sz="1400" dirty="0" smtClean="0"/>
              <a:t>-folds cross-validation </a:t>
            </a:r>
            <a:r>
              <a:rPr lang="en-US" sz="1400" dirty="0" smtClean="0"/>
              <a:t>on driver level</a:t>
            </a:r>
            <a:endParaRPr lang="en-US" sz="1400" dirty="0" smtClean="0"/>
          </a:p>
          <a:p>
            <a:r>
              <a:rPr lang="en-US" sz="1400" dirty="0" smtClean="0"/>
              <a:t>Adam optimization (default settings)</a:t>
            </a:r>
          </a:p>
          <a:p>
            <a:r>
              <a:rPr lang="en-US" sz="1400" dirty="0" smtClean="0"/>
              <a:t>Early stopping if validation error is not decreasing for two consecutive epochs</a:t>
            </a:r>
          </a:p>
          <a:p>
            <a:pPr marL="0" indent="0"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 In the end, we have 5 nets (one per each fold) which are combined with arithmetic average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Training time </a:t>
            </a:r>
            <a:r>
              <a:rPr lang="en-US" sz="1400" dirty="0" smtClean="0"/>
              <a:t>15 minutes </a:t>
            </a:r>
            <a:r>
              <a:rPr lang="en-US" sz="1400" dirty="0"/>
              <a:t>for all </a:t>
            </a:r>
            <a:r>
              <a:rPr lang="en-US" sz="1400" dirty="0" smtClean="0"/>
              <a:t>5 </a:t>
            </a:r>
            <a:r>
              <a:rPr lang="en-US" sz="1400" dirty="0"/>
              <a:t>folds</a:t>
            </a:r>
          </a:p>
          <a:p>
            <a:r>
              <a:rPr lang="en-US" sz="1400" dirty="0"/>
              <a:t>Logloss: </a:t>
            </a:r>
          </a:p>
          <a:p>
            <a:pPr lvl="1"/>
            <a:r>
              <a:rPr lang="en-US" sz="1400" dirty="0"/>
              <a:t>0.4384 on training set</a:t>
            </a:r>
          </a:p>
          <a:p>
            <a:pPr lvl="1"/>
            <a:r>
              <a:rPr lang="en-US" sz="1400" dirty="0"/>
              <a:t>0.5321 on validation set</a:t>
            </a:r>
          </a:p>
          <a:p>
            <a:pPr lvl="1"/>
            <a:r>
              <a:rPr lang="en-US" sz="1400" dirty="0" smtClean="0"/>
              <a:t>0.8712 on </a:t>
            </a:r>
            <a:r>
              <a:rPr lang="en-US" sz="1400" dirty="0"/>
              <a:t>test </a:t>
            </a:r>
            <a:r>
              <a:rPr lang="en-US" sz="1400" dirty="0" smtClean="0"/>
              <a:t>set (TOP 20% LB as of May 20)</a:t>
            </a:r>
            <a:endParaRPr lang="en-US" sz="1400" dirty="0"/>
          </a:p>
          <a:p>
            <a:endParaRPr lang="en-US" sz="1400" dirty="0"/>
          </a:p>
          <a:p>
            <a:r>
              <a:rPr lang="en-US" sz="1400" u="sng" dirty="0"/>
              <a:t>No tuning </a:t>
            </a:r>
            <a:r>
              <a:rPr lang="en-US" sz="1400" dirty="0"/>
              <a:t>of </a:t>
            </a:r>
            <a:r>
              <a:rPr lang="en-US" sz="1400" dirty="0" smtClean="0"/>
              <a:t>hyper-parameters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Training Process and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Start </a:t>
            </a:r>
            <a:r>
              <a:rPr lang="en-US" sz="1200" dirty="0" err="1"/>
              <a:t>KFold</a:t>
            </a:r>
            <a:r>
              <a:rPr lang="en-US" sz="1200" dirty="0"/>
              <a:t> 2/5</a:t>
            </a:r>
          </a:p>
          <a:p>
            <a:r>
              <a:rPr lang="en-US" sz="1200" dirty="0"/>
              <a:t>Train drivers:  ['p002', 'p012', 'p016', 'p021', 'p024', 'p026', 'p035', 'p039', 'p042', 'p045', 'p047', 'p049', 'p050', 'p051', 'p052', 'p061', 'p064', 'p066', 'p072', 'p075', 'p081']</a:t>
            </a:r>
          </a:p>
          <a:p>
            <a:r>
              <a:rPr lang="en-US" sz="1200" dirty="0"/>
              <a:t>Test drivers:  ['p014', 'p015', 'p022', 'p041', 'p056']</a:t>
            </a:r>
          </a:p>
          <a:p>
            <a:endParaRPr lang="en-US" sz="1200" dirty="0"/>
          </a:p>
          <a:p>
            <a:r>
              <a:rPr lang="en-US" sz="1200" dirty="0"/>
              <a:t>Train on 18041 samples, validate on 4383 samples</a:t>
            </a:r>
          </a:p>
          <a:p>
            <a:r>
              <a:rPr lang="en-US" sz="1200" dirty="0"/>
              <a:t>Epoch 1/20</a:t>
            </a:r>
          </a:p>
          <a:p>
            <a:r>
              <a:rPr lang="en-US" sz="1200" dirty="0"/>
              <a:t>18041/18041 [==============================] - 159s </a:t>
            </a:r>
            <a:r>
              <a:rPr lang="en-US" sz="1200" dirty="0" smtClean="0"/>
              <a:t>– </a:t>
            </a:r>
            <a:br>
              <a:rPr lang="en-US" sz="1200" dirty="0" smtClean="0"/>
            </a:br>
            <a:r>
              <a:rPr lang="en-US" sz="1200" dirty="0" smtClean="0"/>
              <a:t>loss</a:t>
            </a:r>
            <a:r>
              <a:rPr lang="en-US" sz="1200" dirty="0"/>
              <a:t>: 0.5948 - val_loss: 0.4218</a:t>
            </a:r>
          </a:p>
          <a:p>
            <a:endParaRPr lang="en-US" sz="1200" dirty="0" smtClean="0"/>
          </a:p>
          <a:p>
            <a:r>
              <a:rPr lang="en-US" sz="1200" dirty="0" smtClean="0"/>
              <a:t>Epoch </a:t>
            </a:r>
            <a:r>
              <a:rPr lang="en-US" sz="1200" dirty="0"/>
              <a:t>2/20</a:t>
            </a:r>
          </a:p>
          <a:p>
            <a:r>
              <a:rPr lang="en-US" sz="1200" dirty="0"/>
              <a:t>18041/18041 [==============================] - 156s </a:t>
            </a:r>
            <a:r>
              <a:rPr lang="en-US" sz="1200" dirty="0" smtClean="0"/>
              <a:t>– </a:t>
            </a:r>
            <a:br>
              <a:rPr lang="en-US" sz="1200" dirty="0" smtClean="0"/>
            </a:br>
            <a:r>
              <a:rPr lang="en-US" sz="1200" dirty="0" smtClean="0"/>
              <a:t>loss</a:t>
            </a:r>
            <a:r>
              <a:rPr lang="en-US" sz="1200" dirty="0"/>
              <a:t>: 0.4532 - val_loss: </a:t>
            </a:r>
            <a:r>
              <a:rPr lang="en-US" sz="1200" dirty="0" smtClean="0"/>
              <a:t>0.4199</a:t>
            </a:r>
          </a:p>
          <a:p>
            <a:endParaRPr lang="en-US" sz="1200" dirty="0" smtClean="0"/>
          </a:p>
          <a:p>
            <a:r>
              <a:rPr lang="en-US" sz="1200" dirty="0" smtClean="0"/>
              <a:t>Epoch </a:t>
            </a:r>
            <a:r>
              <a:rPr lang="en-US" sz="1200" dirty="0"/>
              <a:t>3/20</a:t>
            </a:r>
          </a:p>
          <a:p>
            <a:r>
              <a:rPr lang="en-US" sz="1200" dirty="0"/>
              <a:t>18041/18041 [==============================] - 155s </a:t>
            </a:r>
            <a:r>
              <a:rPr lang="en-US" sz="1200" dirty="0" smtClean="0"/>
              <a:t>– </a:t>
            </a:r>
            <a:br>
              <a:rPr lang="en-US" sz="1200" dirty="0" smtClean="0"/>
            </a:br>
            <a:r>
              <a:rPr lang="en-US" sz="1200" dirty="0" smtClean="0"/>
              <a:t>loss</a:t>
            </a:r>
            <a:r>
              <a:rPr lang="en-US" sz="1200" dirty="0"/>
              <a:t>: 0.3859 - val_loss: 0.5418</a:t>
            </a:r>
          </a:p>
          <a:p>
            <a:endParaRPr lang="en-US" sz="1200" dirty="0" smtClean="0"/>
          </a:p>
          <a:p>
            <a:r>
              <a:rPr lang="en-US" sz="1200" dirty="0" smtClean="0"/>
              <a:t>Epoch </a:t>
            </a:r>
            <a:r>
              <a:rPr lang="en-US" sz="1200" dirty="0"/>
              <a:t>4/20</a:t>
            </a:r>
          </a:p>
          <a:p>
            <a:r>
              <a:rPr lang="en-US" sz="1200" dirty="0" smtClean="0"/>
              <a:t>18041/18041 </a:t>
            </a:r>
            <a:r>
              <a:rPr lang="en-US" sz="1200" dirty="0"/>
              <a:t>[==============================] - 157s </a:t>
            </a:r>
            <a:r>
              <a:rPr lang="en-US" sz="1200" dirty="0" smtClean="0"/>
              <a:t>– </a:t>
            </a:r>
            <a:br>
              <a:rPr lang="en-US" sz="1200" dirty="0" smtClean="0"/>
            </a:br>
            <a:r>
              <a:rPr lang="en-US" sz="1200" dirty="0" smtClean="0"/>
              <a:t>loss</a:t>
            </a:r>
            <a:r>
              <a:rPr lang="en-US" sz="1200" dirty="0"/>
              <a:t>: 0.3363 - val_loss: 0.5068</a:t>
            </a:r>
          </a:p>
          <a:p>
            <a:endParaRPr lang="en-US" sz="1200" dirty="0" smtClean="0"/>
          </a:p>
          <a:p>
            <a:r>
              <a:rPr lang="en-US" sz="1200" dirty="0"/>
              <a:t>early stopping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Prediction </a:t>
            </a:r>
            <a:r>
              <a:rPr lang="en-US" sz="1200" dirty="0"/>
              <a:t>for the test dataset</a:t>
            </a:r>
          </a:p>
          <a:p>
            <a:r>
              <a:rPr lang="en-US" sz="1200" dirty="0"/>
              <a:t>79726/79726 [==============================] - 266s </a:t>
            </a:r>
          </a:p>
        </p:txBody>
      </p:sp>
    </p:spTree>
    <p:extLst>
      <p:ext uri="{BB962C8B-B14F-4D97-AF65-F5344CB8AC3E}">
        <p14:creationId xmlns:p14="http://schemas.microsoft.com/office/powerpoint/2010/main" val="22561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8840" y="1336135"/>
            <a:ext cx="3964559" cy="201666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Model accuracy (share of correct predictions) is 85% vs. 10% for random guess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Issues to work on:</a:t>
            </a:r>
          </a:p>
          <a:p>
            <a:r>
              <a:rPr lang="en-US" sz="1400" dirty="0" smtClean="0"/>
              <a:t>Accuracy for c9 class is below average</a:t>
            </a:r>
          </a:p>
          <a:p>
            <a:r>
              <a:rPr lang="en-US" sz="1400" dirty="0" smtClean="0"/>
              <a:t>Seldom c9 class is misclassified as c0 class</a:t>
            </a:r>
          </a:p>
          <a:p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Diagnostic by Image Class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180" y="990600"/>
            <a:ext cx="3561905" cy="38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7" y="3655605"/>
            <a:ext cx="3180952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Issues to work on:</a:t>
            </a:r>
          </a:p>
          <a:p>
            <a:r>
              <a:rPr lang="en-US" sz="1400" dirty="0" smtClean="0"/>
              <a:t>Accuracy of classification for some drivers (e.g. p012) is well below average</a:t>
            </a:r>
          </a:p>
          <a:p>
            <a:r>
              <a:rPr lang="en-US" sz="1400" dirty="0" smtClean="0"/>
              <a:t>Manually check images, investigate reasons, propose adjustments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Diagnostic by Driver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277" y="1143000"/>
            <a:ext cx="3514286" cy="2676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4" y="4035253"/>
            <a:ext cx="8780952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Weights of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convolution layer </a:t>
            </a:r>
            <a:br>
              <a:rPr lang="en-US" sz="1400" dirty="0" smtClean="0"/>
            </a:br>
            <a:r>
              <a:rPr lang="en-US" sz="1400" dirty="0" smtClean="0"/>
              <a:t>(one picture per feature map)</a:t>
            </a:r>
          </a:p>
          <a:p>
            <a:r>
              <a:rPr lang="en-US" sz="1400" dirty="0" smtClean="0"/>
              <a:t>Receptive field 3x3</a:t>
            </a:r>
          </a:p>
          <a:p>
            <a:r>
              <a:rPr lang="en-US" sz="1400" dirty="0" smtClean="0"/>
              <a:t>Each feature map extracts some basic feature (lines, corners)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Visualization: Weights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50" r="1250"/>
          <a:stretch>
            <a:fillRect/>
          </a:stretch>
        </p:blipFill>
        <p:spPr>
          <a:xfrm>
            <a:off x="4572000" y="1142525"/>
            <a:ext cx="422797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60364" y="1439864"/>
            <a:ext cx="41354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Can computer vision spot </a:t>
            </a:r>
            <a:r>
              <a:rPr lang="en-US" sz="1400" dirty="0" smtClean="0"/>
              <a:t>distracted </a:t>
            </a:r>
            <a:r>
              <a:rPr lang="en-US" sz="1400" dirty="0"/>
              <a:t>drivers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dirty="0"/>
              <a:t>C</a:t>
            </a:r>
            <a:r>
              <a:rPr lang="en-US" sz="1400" dirty="0" smtClean="0"/>
              <a:t>ompetition by insurance company State Farm </a:t>
            </a:r>
            <a:br>
              <a:rPr lang="en-US" sz="1400" dirty="0" smtClean="0"/>
            </a:br>
            <a:r>
              <a:rPr lang="en-US" sz="1400" dirty="0" smtClean="0"/>
              <a:t>on Kaggle.com</a:t>
            </a:r>
            <a:br>
              <a:rPr lang="en-US" sz="1400" dirty="0" smtClean="0"/>
            </a:b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dataset </a:t>
            </a:r>
            <a:r>
              <a:rPr lang="en-US" sz="1400" dirty="0"/>
              <a:t>of </a:t>
            </a:r>
            <a:r>
              <a:rPr lang="en-US" sz="1400" dirty="0" smtClean="0"/>
              <a:t>RGB 640*480 </a:t>
            </a:r>
            <a:r>
              <a:rPr lang="en-US" sz="1400" dirty="0"/>
              <a:t>camera </a:t>
            </a:r>
            <a:r>
              <a:rPr lang="en-US" sz="1400" dirty="0" smtClean="0"/>
              <a:t>images</a:t>
            </a:r>
          </a:p>
          <a:p>
            <a:r>
              <a:rPr lang="en-US" sz="1400" dirty="0"/>
              <a:t>22,424 train </a:t>
            </a:r>
            <a:r>
              <a:rPr lang="en-US" sz="1400" dirty="0" smtClean="0"/>
              <a:t>labeled images</a:t>
            </a:r>
          </a:p>
          <a:p>
            <a:r>
              <a:rPr lang="en-US" sz="1400" dirty="0" smtClean="0"/>
              <a:t>79,726 </a:t>
            </a:r>
            <a:r>
              <a:rPr lang="en-US" sz="1400" dirty="0"/>
              <a:t>test </a:t>
            </a:r>
            <a:r>
              <a:rPr lang="en-US" sz="1400" dirty="0" smtClean="0"/>
              <a:t>unlabeled images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classify each driver's behavior. Are they driving attentively, wearing their seatbelt, or taking a selfie with their friends in the </a:t>
            </a:r>
            <a:r>
              <a:rPr lang="en-US" sz="1400" dirty="0" smtClean="0"/>
              <a:t>backseat (10 target classes)</a:t>
            </a:r>
          </a:p>
          <a:p>
            <a:endParaRPr lang="en-US" sz="1400" dirty="0"/>
          </a:p>
          <a:p>
            <a:r>
              <a:rPr lang="en-US" sz="1400" dirty="0" smtClean="0"/>
              <a:t>Logloss evaluation metric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Distracted Drivers Contest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6" y="1513004"/>
            <a:ext cx="4073333" cy="1609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66" y="3682716"/>
            <a:ext cx="4073333" cy="157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18208"/>
            <a:ext cx="2895238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Image processed by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convolution layer </a:t>
            </a:r>
            <a:br>
              <a:rPr lang="en-US" sz="1400" dirty="0" smtClean="0"/>
            </a:br>
            <a:r>
              <a:rPr lang="en-US" sz="1400" dirty="0" smtClean="0"/>
              <a:t>(one picture per feature map)</a:t>
            </a:r>
          </a:p>
          <a:p>
            <a:r>
              <a:rPr lang="en-US" sz="1400" dirty="0" smtClean="0"/>
              <a:t>Size is kept the same 32x32</a:t>
            </a:r>
          </a:p>
          <a:p>
            <a:r>
              <a:rPr lang="en-US" sz="1400" dirty="0" smtClean="0"/>
              <a:t>Images is smoothed by the kernel of the feature map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Visualization: Images 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4" r="4"/>
          <a:stretch>
            <a:fillRect/>
          </a:stretch>
        </p:blipFill>
        <p:spPr>
          <a:xfrm>
            <a:off x="4572000" y="1079035"/>
            <a:ext cx="4333463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4" y="1439864"/>
            <a:ext cx="4440236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Neural Networks automatically learn and extract features</a:t>
            </a:r>
          </a:p>
          <a:p>
            <a:r>
              <a:rPr lang="en-US" sz="1400" dirty="0"/>
              <a:t>Convolutional Neural Networks are good for image </a:t>
            </a:r>
            <a:r>
              <a:rPr lang="en-US" sz="1400" dirty="0" smtClean="0"/>
              <a:t>recognition</a:t>
            </a:r>
          </a:p>
          <a:p>
            <a:r>
              <a:rPr lang="en-US" sz="1400" dirty="0" smtClean="0"/>
              <a:t>Accuracy of state-of-art models exceeds human capabilities 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Practical considerations:</a:t>
            </a:r>
          </a:p>
          <a:p>
            <a:r>
              <a:rPr lang="en-US" sz="1400" dirty="0" smtClean="0"/>
              <a:t>For small datasets (~10k cases) modelling is easy even on desktops</a:t>
            </a:r>
          </a:p>
          <a:p>
            <a:r>
              <a:rPr lang="en-US" sz="1400" dirty="0" smtClean="0"/>
              <a:t>For large datasets (~1M cases) modelling requires computing resources and data science expertise</a:t>
            </a: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60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197413"/>
            <a:ext cx="7574494" cy="1952842"/>
          </a:xfrm>
        </p:spPr>
        <p:txBody>
          <a:bodyPr>
            <a:spAutoFit/>
          </a:bodyPr>
          <a:lstStyle/>
          <a:p>
            <a:r>
              <a:rPr lang="en-US" sz="4800" dirty="0" smtClean="0"/>
              <a:t>Deep </a:t>
            </a:r>
            <a:br>
              <a:rPr lang="en-US" sz="4800" dirty="0" smtClean="0"/>
            </a:br>
            <a:r>
              <a:rPr lang="en-US" sz="4800" dirty="0" smtClean="0"/>
              <a:t>Learning</a:t>
            </a:r>
            <a:br>
              <a:rPr lang="en-US" sz="4800" dirty="0" smtClean="0"/>
            </a:br>
            <a:r>
              <a:rPr lang="en-US" sz="4800" dirty="0" smtClean="0"/>
              <a:t>from Scratch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4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362455"/>
              </p:ext>
            </p:extLst>
          </p:nvPr>
        </p:nvGraphicFramePr>
        <p:xfrm>
          <a:off x="304800" y="2137974"/>
          <a:ext cx="8337551" cy="3159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Distracted Drivers </a:t>
            </a:r>
            <a:r>
              <a:rPr lang="en-US" dirty="0" smtClean="0"/>
              <a:t>Contest</a:t>
            </a:r>
            <a:r>
              <a:rPr lang="en-US" dirty="0" smtClean="0"/>
              <a:t>: Business Aspect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426" y="1371600"/>
            <a:ext cx="8337550" cy="327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/>
              <a:t>Benefits of improving </a:t>
            </a:r>
            <a:r>
              <a:rPr lang="en-US" sz="1400" dirty="0" smtClean="0"/>
              <a:t>pay-how-you-drive </a:t>
            </a:r>
            <a:r>
              <a:rPr lang="en-US" sz="1400" dirty="0"/>
              <a:t>vehicle insurance </a:t>
            </a:r>
            <a:r>
              <a:rPr lang="en-US" sz="1400" dirty="0" smtClean="0"/>
              <a:t>models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08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073" r="19073"/>
          <a:stretch>
            <a:fillRect/>
          </a:stretch>
        </p:blipFill>
        <p:spPr>
          <a:xfrm>
            <a:off x="5486400" y="1828800"/>
            <a:ext cx="2717982" cy="3291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4" y="1439864"/>
            <a:ext cx="39068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Classification:</a:t>
            </a:r>
          </a:p>
          <a:p>
            <a:r>
              <a:rPr lang="en-US" sz="1400" dirty="0" smtClean="0"/>
              <a:t>given </a:t>
            </a:r>
            <a:r>
              <a:rPr lang="en-US" sz="1400" dirty="0" smtClean="0"/>
              <a:t>train</a:t>
            </a:r>
            <a:r>
              <a:rPr lang="en-US" sz="1400" dirty="0" smtClean="0"/>
              <a:t>ing</a:t>
            </a:r>
            <a:r>
              <a:rPr lang="en-US" sz="1400" dirty="0" smtClean="0"/>
              <a:t> </a:t>
            </a:r>
            <a:r>
              <a:rPr lang="en-US" sz="1400" dirty="0" smtClean="0"/>
              <a:t>dataset, where inputs (x) </a:t>
            </a:r>
            <a:br>
              <a:rPr lang="en-US" sz="1400" dirty="0" smtClean="0"/>
            </a:br>
            <a:r>
              <a:rPr lang="en-US" sz="1400" dirty="0" smtClean="0"/>
              <a:t>are divided into several classes (y)</a:t>
            </a:r>
          </a:p>
          <a:p>
            <a:r>
              <a:rPr lang="en-US" sz="1400" dirty="0" smtClean="0"/>
              <a:t>create a model which assign class to new unlabeled inputs  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Approaches:</a:t>
            </a:r>
          </a:p>
          <a:p>
            <a:r>
              <a:rPr lang="en-US" sz="1400" dirty="0" smtClean="0"/>
              <a:t>Traditional (regression, decision trees) </a:t>
            </a:r>
            <a:br>
              <a:rPr lang="en-US" sz="1400" dirty="0" smtClean="0"/>
            </a:br>
            <a:r>
              <a:rPr lang="en-US" sz="1400" dirty="0" smtClean="0"/>
              <a:t>= feature engineering </a:t>
            </a:r>
            <a:br>
              <a:rPr lang="en-US" sz="1400" dirty="0" smtClean="0"/>
            </a:br>
            <a:r>
              <a:rPr lang="en-US" sz="1400" dirty="0" smtClean="0"/>
              <a:t>+ learning algorithm</a:t>
            </a:r>
          </a:p>
          <a:p>
            <a:r>
              <a:rPr lang="en-US" sz="1400" dirty="0" smtClean="0"/>
              <a:t>Deep Learning</a:t>
            </a:r>
            <a:br>
              <a:rPr lang="en-US" sz="1400" dirty="0" smtClean="0"/>
            </a:br>
            <a:r>
              <a:rPr lang="en-US" sz="1400" dirty="0" smtClean="0"/>
              <a:t>= network with many layers </a:t>
            </a:r>
            <a:br>
              <a:rPr lang="en-US" sz="1400" dirty="0" smtClean="0"/>
            </a:br>
            <a:r>
              <a:rPr lang="en-US" sz="1400" dirty="0" smtClean="0"/>
              <a:t>+ learning algorithm</a:t>
            </a: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in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186"/>
          <p:cNvSpPr>
            <a:spLocks noGrp="1"/>
          </p:cNvSpPr>
          <p:nvPr>
            <p:ph idx="1"/>
          </p:nvPr>
        </p:nvSpPr>
        <p:spPr>
          <a:xfrm>
            <a:off x="4684402" y="1439863"/>
            <a:ext cx="4000810" cy="422275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Key features: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Layers </a:t>
            </a:r>
            <a:r>
              <a:rPr lang="en-US" sz="1400" dirty="0" smtClean="0"/>
              <a:t>consist </a:t>
            </a:r>
            <a:r>
              <a:rPr lang="en-US" sz="1400" dirty="0"/>
              <a:t>of neurons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Full </a:t>
            </a:r>
            <a:r>
              <a:rPr lang="en-US" sz="1400" dirty="0" smtClean="0"/>
              <a:t>pairwise connection between layers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Each </a:t>
            </a:r>
            <a:r>
              <a:rPr lang="en-US" sz="1400" dirty="0" smtClean="0"/>
              <a:t>neuron transforms input to output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Matrix </a:t>
            </a:r>
            <a:r>
              <a:rPr lang="en-US" sz="1400" i="1" dirty="0" smtClean="0"/>
              <a:t>W</a:t>
            </a:r>
            <a:r>
              <a:rPr lang="en-US" sz="1400" dirty="0" smtClean="0"/>
              <a:t> describes linear transformation of input values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Activation functions </a:t>
            </a:r>
            <a:r>
              <a:rPr lang="en-US" sz="1400" i="1" dirty="0" smtClean="0"/>
              <a:t>f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add </a:t>
            </a:r>
            <a:r>
              <a:rPr lang="en-US" sz="1400" dirty="0" smtClean="0"/>
              <a:t>nonlinearity to output</a:t>
            </a:r>
            <a:endParaRPr lang="en-US" sz="14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Neural Net without Hidden Layers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0562" y="1676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0562" y="1976887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0562" y="2277374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562" y="2581541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0562" y="3135386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562" y="137416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80914" y="1921526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82352" y="2221451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" y="1143000"/>
            <a:ext cx="531962" cy="2438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24200" y="1812907"/>
            <a:ext cx="539152" cy="7851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3297" y="3581083"/>
                <a:ext cx="663130" cy="87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input</a:t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" y="3581083"/>
                <a:ext cx="663130" cy="875945"/>
              </a:xfrm>
              <a:prstGeom prst="rect">
                <a:avLst/>
              </a:prstGeom>
              <a:blipFill>
                <a:blip r:embed="rId3"/>
                <a:stretch>
                  <a:fillRect t="-2083" r="-458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96277" y="3581084"/>
                <a:ext cx="1394997" cy="87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output</a:t>
                </a:r>
                <a: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77" y="3581084"/>
                <a:ext cx="1394997" cy="875945"/>
              </a:xfrm>
              <a:prstGeom prst="rect">
                <a:avLst/>
              </a:prstGeom>
              <a:blipFill>
                <a:blip r:embed="rId4"/>
                <a:stretch>
                  <a:fillRect t="-2083" r="-262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72368" y="1326001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368" y="1632241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905" y="1931987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3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363" y="2232143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4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363" y="2538383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68" y="2954220"/>
            <a:ext cx="60305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0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= 1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/>
            </a:r>
            <a:b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bias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5698" y="1876295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5944" y="2186688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4" name="Straight Arrow Connector 33"/>
          <p:cNvCxnSpPr>
            <a:stCxn id="14" idx="6"/>
            <a:endCxn id="15" idx="2"/>
          </p:cNvCxnSpPr>
          <p:nvPr/>
        </p:nvCxnSpPr>
        <p:spPr>
          <a:xfrm>
            <a:off x="989162" y="1488460"/>
            <a:ext cx="2291752" cy="54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6"/>
            <a:endCxn id="16" idx="2"/>
          </p:cNvCxnSpPr>
          <p:nvPr/>
        </p:nvCxnSpPr>
        <p:spPr>
          <a:xfrm>
            <a:off x="989162" y="1488460"/>
            <a:ext cx="2293190" cy="84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6"/>
            <a:endCxn id="15" idx="2"/>
          </p:cNvCxnSpPr>
          <p:nvPr/>
        </p:nvCxnSpPr>
        <p:spPr>
          <a:xfrm>
            <a:off x="989162" y="1790700"/>
            <a:ext cx="2291752" cy="24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16" idx="2"/>
          </p:cNvCxnSpPr>
          <p:nvPr/>
        </p:nvCxnSpPr>
        <p:spPr>
          <a:xfrm>
            <a:off x="989162" y="1790700"/>
            <a:ext cx="2293190" cy="5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6"/>
            <a:endCxn id="15" idx="2"/>
          </p:cNvCxnSpPr>
          <p:nvPr/>
        </p:nvCxnSpPr>
        <p:spPr>
          <a:xfrm flipV="1">
            <a:off x="989162" y="2035826"/>
            <a:ext cx="2291752" cy="5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6"/>
            <a:endCxn id="16" idx="2"/>
          </p:cNvCxnSpPr>
          <p:nvPr/>
        </p:nvCxnSpPr>
        <p:spPr>
          <a:xfrm>
            <a:off x="989162" y="2091187"/>
            <a:ext cx="2293190" cy="24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6"/>
            <a:endCxn id="15" idx="2"/>
          </p:cNvCxnSpPr>
          <p:nvPr/>
        </p:nvCxnSpPr>
        <p:spPr>
          <a:xfrm flipV="1">
            <a:off x="989162" y="2035826"/>
            <a:ext cx="2291752" cy="35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6"/>
            <a:endCxn id="16" idx="2"/>
          </p:cNvCxnSpPr>
          <p:nvPr/>
        </p:nvCxnSpPr>
        <p:spPr>
          <a:xfrm flipV="1">
            <a:off x="989162" y="2335751"/>
            <a:ext cx="2293190" cy="5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6"/>
            <a:endCxn id="15" idx="2"/>
          </p:cNvCxnSpPr>
          <p:nvPr/>
        </p:nvCxnSpPr>
        <p:spPr>
          <a:xfrm flipV="1">
            <a:off x="989162" y="2035826"/>
            <a:ext cx="2291752" cy="66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  <a:endCxn id="16" idx="2"/>
          </p:cNvCxnSpPr>
          <p:nvPr/>
        </p:nvCxnSpPr>
        <p:spPr>
          <a:xfrm flipV="1">
            <a:off x="989162" y="2335751"/>
            <a:ext cx="2293190" cy="36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6"/>
            <a:endCxn id="16" idx="2"/>
          </p:cNvCxnSpPr>
          <p:nvPr/>
        </p:nvCxnSpPr>
        <p:spPr>
          <a:xfrm flipV="1">
            <a:off x="989162" y="2335751"/>
            <a:ext cx="2293190" cy="91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" idx="6"/>
            <a:endCxn id="15" idx="2"/>
          </p:cNvCxnSpPr>
          <p:nvPr/>
        </p:nvCxnSpPr>
        <p:spPr>
          <a:xfrm flipV="1">
            <a:off x="989162" y="2035826"/>
            <a:ext cx="2291752" cy="121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521124" y="1189106"/>
            <a:ext cx="1527982" cy="5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Matrix of weights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509217" y="4953000"/>
                <a:ext cx="4565673" cy="612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For example, for the 1</a:t>
                </a:r>
                <a:r>
                  <a:rPr lang="en-US" sz="1400" baseline="300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st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neuron 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y</a:t>
                </a:r>
                <a:r>
                  <a:rPr lang="en-US" sz="1400" baseline="-250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1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of the output layer: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(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p>
                    </m:sSubSup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7" y="4953000"/>
                <a:ext cx="4565673" cy="612219"/>
              </a:xfrm>
              <a:prstGeom prst="rect">
                <a:avLst/>
              </a:prstGeom>
              <a:blipFill>
                <a:blip r:embed="rId5"/>
                <a:stretch>
                  <a:fillRect l="-40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2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186"/>
          <p:cNvSpPr>
            <a:spLocks noGrp="1"/>
          </p:cNvSpPr>
          <p:nvPr>
            <p:ph idx="1"/>
          </p:nvPr>
        </p:nvSpPr>
        <p:spPr>
          <a:xfrm>
            <a:off x="4684402" y="1439863"/>
            <a:ext cx="4000810" cy="42227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Full pairwise connection between adjacent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Matrices W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and W</a:t>
            </a:r>
            <a:r>
              <a:rPr lang="en-US" sz="1400" baseline="-25000" dirty="0"/>
              <a:t>2</a:t>
            </a:r>
            <a:r>
              <a:rPr lang="en-US" sz="1400" dirty="0"/>
              <a:t> </a:t>
            </a:r>
            <a:r>
              <a:rPr lang="en-US" sz="1400" dirty="0" smtClean="0"/>
              <a:t>describe linear transformations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Activation functions </a:t>
            </a:r>
            <a:r>
              <a:rPr lang="en-US" sz="1400" dirty="0"/>
              <a:t>f</a:t>
            </a:r>
            <a:r>
              <a:rPr lang="en-US" sz="1400" baseline="-25000" dirty="0"/>
              <a:t>1</a:t>
            </a:r>
            <a:r>
              <a:rPr lang="en-US" sz="1400" dirty="0"/>
              <a:t> and </a:t>
            </a:r>
            <a:r>
              <a:rPr lang="en-US" sz="1400" dirty="0" smtClean="0"/>
              <a:t>f</a:t>
            </a:r>
            <a:r>
              <a:rPr lang="en-US" sz="1400" baseline="-25000" dirty="0" smtClean="0"/>
              <a:t>2 </a:t>
            </a:r>
            <a:r>
              <a:rPr lang="en-US" sz="1400" dirty="0" smtClean="0"/>
              <a:t>add </a:t>
            </a:r>
            <a:r>
              <a:rPr lang="en-US" sz="1400" dirty="0" smtClean="0"/>
              <a:t>nonlinearity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Hidden layer creates features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Neural Net with One Hidden Layer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0562" y="1676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0562" y="1976887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0562" y="2277374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562" y="2581541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0562" y="3135386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21422" y="1516101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19984" y="1816588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21422" y="2116513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21422" y="2420680"/>
            <a:ext cx="228600" cy="228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21422" y="2974525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562" y="137416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80914" y="1921526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82352" y="2221451"/>
            <a:ext cx="228600" cy="228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" y="1143000"/>
            <a:ext cx="531962" cy="24384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63270" y="1315607"/>
            <a:ext cx="537714" cy="20685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24200" y="1812907"/>
            <a:ext cx="539152" cy="7851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3297" y="3581083"/>
                <a:ext cx="663130" cy="87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input</a:t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" y="3581083"/>
                <a:ext cx="663130" cy="875945"/>
              </a:xfrm>
              <a:prstGeom prst="rect">
                <a:avLst/>
              </a:prstGeom>
              <a:blipFill>
                <a:blip r:embed="rId3"/>
                <a:stretch>
                  <a:fillRect t="-2083" r="-458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07537" y="3581083"/>
                <a:ext cx="1449179" cy="87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hidden</a:t>
                </a:r>
                <a: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37" y="3581083"/>
                <a:ext cx="1449179" cy="875945"/>
              </a:xfrm>
              <a:prstGeom prst="rect">
                <a:avLst/>
              </a:prstGeom>
              <a:blipFill>
                <a:blip r:embed="rId4"/>
                <a:stretch>
                  <a:fillRect t="-2083" r="-378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89929" y="3581084"/>
                <a:ext cx="1407693" cy="87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44444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output</a:t>
                </a:r>
                <a: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/>
                </a:r>
                <a:br>
                  <a:rPr lang="ru-RU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</a:b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layer</a:t>
                </a:r>
                <a:endParaRPr lang="en-US" sz="1400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929" y="3581084"/>
                <a:ext cx="1407693" cy="87594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72368" y="1326001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368" y="1632241"/>
            <a:ext cx="34176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905" y="1931987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3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363" y="2232143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4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363" y="2538383"/>
            <a:ext cx="332142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68" y="2954220"/>
            <a:ext cx="60305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x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0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= 1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/>
            </a:r>
            <a:b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bias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5698" y="1876295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5944" y="2186688"/>
            <a:ext cx="330540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4" name="Straight Arrow Connector 33"/>
          <p:cNvCxnSpPr>
            <a:stCxn id="14" idx="6"/>
            <a:endCxn id="9" idx="2"/>
          </p:cNvCxnSpPr>
          <p:nvPr/>
        </p:nvCxnSpPr>
        <p:spPr>
          <a:xfrm>
            <a:off x="989162" y="1488460"/>
            <a:ext cx="932260" cy="14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6"/>
            <a:endCxn id="10" idx="2"/>
          </p:cNvCxnSpPr>
          <p:nvPr/>
        </p:nvCxnSpPr>
        <p:spPr>
          <a:xfrm>
            <a:off x="989162" y="1488460"/>
            <a:ext cx="930822" cy="44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6"/>
            <a:endCxn id="11" idx="2"/>
          </p:cNvCxnSpPr>
          <p:nvPr/>
        </p:nvCxnSpPr>
        <p:spPr>
          <a:xfrm>
            <a:off x="989162" y="1488460"/>
            <a:ext cx="932260" cy="74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6"/>
            <a:endCxn id="12" idx="2"/>
          </p:cNvCxnSpPr>
          <p:nvPr/>
        </p:nvCxnSpPr>
        <p:spPr>
          <a:xfrm>
            <a:off x="989162" y="1488460"/>
            <a:ext cx="932260" cy="104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6"/>
            <a:endCxn id="9" idx="2"/>
          </p:cNvCxnSpPr>
          <p:nvPr/>
        </p:nvCxnSpPr>
        <p:spPr>
          <a:xfrm flipV="1">
            <a:off x="989162" y="1630401"/>
            <a:ext cx="932260" cy="16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6"/>
            <a:endCxn id="10" idx="2"/>
          </p:cNvCxnSpPr>
          <p:nvPr/>
        </p:nvCxnSpPr>
        <p:spPr>
          <a:xfrm>
            <a:off x="989162" y="1790700"/>
            <a:ext cx="930822" cy="1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6"/>
            <a:endCxn id="11" idx="2"/>
          </p:cNvCxnSpPr>
          <p:nvPr/>
        </p:nvCxnSpPr>
        <p:spPr>
          <a:xfrm>
            <a:off x="989162" y="1790700"/>
            <a:ext cx="932260" cy="44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12" idx="2"/>
          </p:cNvCxnSpPr>
          <p:nvPr/>
        </p:nvCxnSpPr>
        <p:spPr>
          <a:xfrm>
            <a:off x="989162" y="1790700"/>
            <a:ext cx="932260" cy="74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6"/>
            <a:endCxn id="9" idx="2"/>
          </p:cNvCxnSpPr>
          <p:nvPr/>
        </p:nvCxnSpPr>
        <p:spPr>
          <a:xfrm flipV="1">
            <a:off x="989162" y="1630401"/>
            <a:ext cx="932260" cy="46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6"/>
            <a:endCxn id="10" idx="2"/>
          </p:cNvCxnSpPr>
          <p:nvPr/>
        </p:nvCxnSpPr>
        <p:spPr>
          <a:xfrm flipV="1">
            <a:off x="989162" y="1930888"/>
            <a:ext cx="930822" cy="16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6"/>
            <a:endCxn id="11" idx="2"/>
          </p:cNvCxnSpPr>
          <p:nvPr/>
        </p:nvCxnSpPr>
        <p:spPr>
          <a:xfrm>
            <a:off x="989162" y="2091187"/>
            <a:ext cx="932260" cy="1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6"/>
            <a:endCxn id="12" idx="2"/>
          </p:cNvCxnSpPr>
          <p:nvPr/>
        </p:nvCxnSpPr>
        <p:spPr>
          <a:xfrm>
            <a:off x="989162" y="2091187"/>
            <a:ext cx="932260" cy="4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6"/>
            <a:endCxn id="9" idx="2"/>
          </p:cNvCxnSpPr>
          <p:nvPr/>
        </p:nvCxnSpPr>
        <p:spPr>
          <a:xfrm flipV="1">
            <a:off x="989162" y="1630401"/>
            <a:ext cx="932260" cy="76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6"/>
            <a:endCxn id="10" idx="2"/>
          </p:cNvCxnSpPr>
          <p:nvPr/>
        </p:nvCxnSpPr>
        <p:spPr>
          <a:xfrm flipV="1">
            <a:off x="989162" y="1930888"/>
            <a:ext cx="930822" cy="46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6"/>
            <a:endCxn id="11" idx="2"/>
          </p:cNvCxnSpPr>
          <p:nvPr/>
        </p:nvCxnSpPr>
        <p:spPr>
          <a:xfrm flipV="1">
            <a:off x="989162" y="2230813"/>
            <a:ext cx="932260" cy="1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6"/>
            <a:endCxn id="12" idx="2"/>
          </p:cNvCxnSpPr>
          <p:nvPr/>
        </p:nvCxnSpPr>
        <p:spPr>
          <a:xfrm>
            <a:off x="989162" y="2391674"/>
            <a:ext cx="932260" cy="14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6"/>
            <a:endCxn id="9" idx="2"/>
          </p:cNvCxnSpPr>
          <p:nvPr/>
        </p:nvCxnSpPr>
        <p:spPr>
          <a:xfrm flipV="1">
            <a:off x="989162" y="1630401"/>
            <a:ext cx="932260" cy="106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  <a:endCxn id="10" idx="2"/>
          </p:cNvCxnSpPr>
          <p:nvPr/>
        </p:nvCxnSpPr>
        <p:spPr>
          <a:xfrm flipV="1">
            <a:off x="989162" y="1930888"/>
            <a:ext cx="930822" cy="76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6"/>
            <a:endCxn id="11" idx="2"/>
          </p:cNvCxnSpPr>
          <p:nvPr/>
        </p:nvCxnSpPr>
        <p:spPr>
          <a:xfrm flipV="1">
            <a:off x="989162" y="2230813"/>
            <a:ext cx="932260" cy="46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  <a:endCxn id="12" idx="2"/>
          </p:cNvCxnSpPr>
          <p:nvPr/>
        </p:nvCxnSpPr>
        <p:spPr>
          <a:xfrm flipV="1">
            <a:off x="989162" y="2534980"/>
            <a:ext cx="932260" cy="1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6"/>
            <a:endCxn id="9" idx="2"/>
          </p:cNvCxnSpPr>
          <p:nvPr/>
        </p:nvCxnSpPr>
        <p:spPr>
          <a:xfrm flipV="1">
            <a:off x="989162" y="1630401"/>
            <a:ext cx="932260" cy="161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6"/>
            <a:endCxn id="10" idx="2"/>
          </p:cNvCxnSpPr>
          <p:nvPr/>
        </p:nvCxnSpPr>
        <p:spPr>
          <a:xfrm flipV="1">
            <a:off x="989162" y="1930888"/>
            <a:ext cx="930822" cy="131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6"/>
            <a:endCxn id="11" idx="2"/>
          </p:cNvCxnSpPr>
          <p:nvPr/>
        </p:nvCxnSpPr>
        <p:spPr>
          <a:xfrm flipV="1">
            <a:off x="989162" y="2230813"/>
            <a:ext cx="932260" cy="10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" idx="6"/>
            <a:endCxn id="12" idx="2"/>
          </p:cNvCxnSpPr>
          <p:nvPr/>
        </p:nvCxnSpPr>
        <p:spPr>
          <a:xfrm flipV="1">
            <a:off x="989162" y="2534980"/>
            <a:ext cx="932260" cy="71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" idx="6"/>
            <a:endCxn id="15" idx="2"/>
          </p:cNvCxnSpPr>
          <p:nvPr/>
        </p:nvCxnSpPr>
        <p:spPr>
          <a:xfrm>
            <a:off x="2150022" y="1630401"/>
            <a:ext cx="1130892" cy="4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" idx="6"/>
            <a:endCxn id="15" idx="2"/>
          </p:cNvCxnSpPr>
          <p:nvPr/>
        </p:nvCxnSpPr>
        <p:spPr>
          <a:xfrm>
            <a:off x="2148584" y="1930888"/>
            <a:ext cx="1132330" cy="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" idx="6"/>
            <a:endCxn id="15" idx="2"/>
          </p:cNvCxnSpPr>
          <p:nvPr/>
        </p:nvCxnSpPr>
        <p:spPr>
          <a:xfrm flipV="1">
            <a:off x="2150022" y="2035826"/>
            <a:ext cx="1130892" cy="19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2" idx="6"/>
            <a:endCxn id="15" idx="2"/>
          </p:cNvCxnSpPr>
          <p:nvPr/>
        </p:nvCxnSpPr>
        <p:spPr>
          <a:xfrm flipV="1">
            <a:off x="2150022" y="2035826"/>
            <a:ext cx="1130892" cy="49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6"/>
            <a:endCxn id="15" idx="2"/>
          </p:cNvCxnSpPr>
          <p:nvPr/>
        </p:nvCxnSpPr>
        <p:spPr>
          <a:xfrm flipV="1">
            <a:off x="2150022" y="2035826"/>
            <a:ext cx="1130892" cy="105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" idx="6"/>
            <a:endCxn id="16" idx="2"/>
          </p:cNvCxnSpPr>
          <p:nvPr/>
        </p:nvCxnSpPr>
        <p:spPr>
          <a:xfrm>
            <a:off x="2150022" y="1630401"/>
            <a:ext cx="1132330" cy="7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6"/>
            <a:endCxn id="16" idx="2"/>
          </p:cNvCxnSpPr>
          <p:nvPr/>
        </p:nvCxnSpPr>
        <p:spPr>
          <a:xfrm>
            <a:off x="2148584" y="1930888"/>
            <a:ext cx="1133768" cy="4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" idx="6"/>
            <a:endCxn id="16" idx="2"/>
          </p:cNvCxnSpPr>
          <p:nvPr/>
        </p:nvCxnSpPr>
        <p:spPr>
          <a:xfrm>
            <a:off x="2150022" y="2230813"/>
            <a:ext cx="1132330" cy="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" idx="6"/>
            <a:endCxn id="16" idx="2"/>
          </p:cNvCxnSpPr>
          <p:nvPr/>
        </p:nvCxnSpPr>
        <p:spPr>
          <a:xfrm flipV="1">
            <a:off x="2150022" y="2335751"/>
            <a:ext cx="1132330" cy="19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6"/>
            <a:endCxn id="16" idx="2"/>
          </p:cNvCxnSpPr>
          <p:nvPr/>
        </p:nvCxnSpPr>
        <p:spPr>
          <a:xfrm flipV="1">
            <a:off x="2150022" y="2335751"/>
            <a:ext cx="1132330" cy="75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201392" y="1158280"/>
            <a:ext cx="393056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</a:t>
            </a:r>
            <a:r>
              <a:rPr lang="en-US" baseline="-25000" dirty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658100" y="1155295"/>
            <a:ext cx="393056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2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2440" y="1447614"/>
            <a:ext cx="340158" cy="31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h</a:t>
            </a:r>
            <a:r>
              <a:rPr lang="en-US" baseline="-25000" dirty="0" smtClean="0">
                <a:solidFill>
                  <a:srgbClr val="444444"/>
                </a:solidFill>
                <a:latin typeface="Trebuchet MS"/>
                <a:cs typeface="Trebuchet MS"/>
              </a:rPr>
              <a:t>1</a:t>
            </a:r>
            <a:endParaRPr lang="en-US" baseline="-25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509217" y="4953000"/>
                <a:ext cx="4586512" cy="620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For example, for the 1</a:t>
                </a:r>
                <a:r>
                  <a:rPr lang="en-US" sz="1400" baseline="300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st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neuron h</a:t>
                </a:r>
                <a:r>
                  <a:rPr lang="en-US" sz="1400" baseline="-250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1</a:t>
                </a:r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 of the hidden layer: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cs typeface="Trebuchet MS"/>
                      </a:rPr>
                      <m:t>(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p>
                    </m:sSubSup>
                    <m:sSub>
                      <m:sSubPr>
                        <m:ctrlP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444444"/>
                    </a:solidFill>
                    <a:latin typeface="Trebuchet MS"/>
                    <a:cs typeface="Trebuchet M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7" y="4953000"/>
                <a:ext cx="4586512" cy="620491"/>
              </a:xfrm>
              <a:prstGeom prst="rect">
                <a:avLst/>
              </a:prstGeom>
              <a:blipFill>
                <a:blip r:embed="rId6"/>
                <a:stretch>
                  <a:fillRect l="-399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Activation Functions (1990s)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400" b="1" dirty="0" smtClean="0"/>
              <a:t>Sigmoid</a:t>
            </a:r>
          </a:p>
          <a:p>
            <a:pPr marL="0" indent="0" algn="ctr">
              <a:buNone/>
            </a:pPr>
            <a:r>
              <a:rPr lang="en-US" sz="1400" dirty="0" smtClean="0"/>
              <a:t>f(x</a:t>
            </a:r>
            <a:r>
              <a:rPr lang="en-US" sz="1400" dirty="0"/>
              <a:t>) = 1/(1 + </a:t>
            </a:r>
            <a:r>
              <a:rPr lang="en-US" sz="1400" dirty="0" err="1"/>
              <a:t>exp</a:t>
            </a:r>
            <a:r>
              <a:rPr lang="en-US" sz="1400" dirty="0"/>
              <a:t>(-x</a:t>
            </a:r>
            <a:r>
              <a:rPr lang="en-US" sz="1400" dirty="0" smtClean="0"/>
              <a:t>))</a:t>
            </a:r>
          </a:p>
          <a:p>
            <a:pPr marL="0" indent="0" algn="ctr">
              <a:buNone/>
            </a:pPr>
            <a:endParaRPr lang="en-US" sz="1400" dirty="0" smtClean="0"/>
          </a:p>
          <a:p>
            <a:r>
              <a:rPr lang="en-US" dirty="0" smtClean="0"/>
              <a:t>Values between 0 and 1</a:t>
            </a:r>
          </a:p>
          <a:p>
            <a:r>
              <a:rPr lang="en-US" dirty="0" smtClean="0"/>
              <a:t>Continuously differentiable</a:t>
            </a:r>
            <a:endParaRPr lang="ru-RU" dirty="0" smtClean="0"/>
          </a:p>
          <a:p>
            <a:r>
              <a:rPr lang="en-US" sz="1400" dirty="0" smtClean="0"/>
              <a:t>Saturates at high values of |x|</a:t>
            </a:r>
          </a:p>
          <a:p>
            <a:r>
              <a:rPr lang="en-US" sz="1400" dirty="0" smtClean="0"/>
              <a:t>Slow learning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04800" y="3710940"/>
            <a:ext cx="3886200" cy="233172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400" b="1" dirty="0" smtClean="0"/>
              <a:t>Than</a:t>
            </a:r>
          </a:p>
          <a:p>
            <a:pPr marL="0" indent="0" algn="ctr">
              <a:buNone/>
            </a:pPr>
            <a:r>
              <a:rPr lang="en-US" sz="1400" dirty="0" smtClean="0"/>
              <a:t>f(x</a:t>
            </a:r>
            <a:r>
              <a:rPr lang="en-US" sz="1400" dirty="0"/>
              <a:t>) = 2*sigmoid(2*x)-</a:t>
            </a:r>
            <a:r>
              <a:rPr lang="en-US" sz="1400" dirty="0" smtClean="0"/>
              <a:t>1</a:t>
            </a:r>
          </a:p>
          <a:p>
            <a:pPr marL="0" indent="0" algn="ctr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/>
              <a:t>Zero-centered adjustment of Sigmoid</a:t>
            </a:r>
          </a:p>
          <a:p>
            <a:r>
              <a:rPr lang="en-US" sz="1400" dirty="0" smtClean="0"/>
              <a:t>Faster learning</a:t>
            </a:r>
          </a:p>
        </p:txBody>
      </p:sp>
      <p:sp>
        <p:nvSpPr>
          <p:cNvPr id="16" name="Content Placeholder 12"/>
          <p:cNvSpPr txBox="1">
            <a:spLocks/>
          </p:cNvSpPr>
          <p:nvPr/>
        </p:nvSpPr>
        <p:spPr>
          <a:xfrm>
            <a:off x="-263612" y="1219200"/>
            <a:ext cx="4475206" cy="23622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304800" y="1219200"/>
            <a:ext cx="3886200" cy="244531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304800" y="1228249"/>
            <a:ext cx="3906838" cy="23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Activation Functions (2000s)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304800" y="1228249"/>
            <a:ext cx="3906838" cy="2344102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400" dirty="0"/>
              <a:t>Rectified Linear (</a:t>
            </a:r>
            <a:r>
              <a:rPr lang="en-US" sz="1400" b="1" dirty="0" smtClean="0"/>
              <a:t>ReLU</a:t>
            </a:r>
            <a:r>
              <a:rPr lang="en-US" sz="1400" dirty="0" smtClean="0"/>
              <a:t>)</a:t>
            </a:r>
          </a:p>
          <a:p>
            <a:pPr marL="0" indent="0" algn="ctr">
              <a:buNone/>
            </a:pPr>
            <a:r>
              <a:rPr lang="en-US" sz="1400" dirty="0" smtClean="0"/>
              <a:t>f(x</a:t>
            </a:r>
            <a:r>
              <a:rPr lang="en-US" sz="1400" dirty="0"/>
              <a:t>) = max(0, x</a:t>
            </a:r>
            <a:r>
              <a:rPr lang="en-US" sz="1400" dirty="0" smtClean="0"/>
              <a:t>)</a:t>
            </a:r>
          </a:p>
          <a:p>
            <a:pPr marL="0" indent="0" algn="ctr">
              <a:buNone/>
            </a:pPr>
            <a:endParaRPr lang="en-US" sz="1400" dirty="0"/>
          </a:p>
          <a:p>
            <a:r>
              <a:rPr lang="en-US" sz="1400" dirty="0" smtClean="0"/>
              <a:t>~ 5 times faster convergence of SGD than sigmoid</a:t>
            </a:r>
          </a:p>
          <a:p>
            <a:r>
              <a:rPr lang="en-US" sz="1400" dirty="0" smtClean="0"/>
              <a:t>Some neurons “die” during training </a:t>
            </a:r>
            <a:br>
              <a:rPr lang="en-US" sz="1400" dirty="0" smtClean="0"/>
            </a:br>
            <a:r>
              <a:rPr lang="en-US" sz="1400" dirty="0" smtClean="0"/>
              <a:t>(activation is 0 for any input)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304800" y="3710940"/>
            <a:ext cx="3886200" cy="233172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400" b="1" dirty="0"/>
              <a:t>Leaky </a:t>
            </a:r>
            <a:r>
              <a:rPr lang="en-US" sz="1400" b="1" dirty="0" smtClean="0"/>
              <a:t>ReLU</a:t>
            </a:r>
          </a:p>
          <a:p>
            <a:pPr marL="0" indent="0" algn="ctr">
              <a:buNone/>
            </a:pPr>
            <a:r>
              <a:rPr lang="en-US" sz="1400" dirty="0" smtClean="0"/>
              <a:t>f(x</a:t>
            </a:r>
            <a:r>
              <a:rPr lang="en-US" sz="1400" dirty="0"/>
              <a:t>)=(x&lt;0)(αx)+(x&gt;=0)(x)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where </a:t>
            </a:r>
            <a:r>
              <a:rPr lang="en-US" sz="1400" dirty="0"/>
              <a:t>α is a small </a:t>
            </a:r>
            <a:r>
              <a:rPr lang="en-US" sz="1400" dirty="0" smtClean="0"/>
              <a:t>constant</a:t>
            </a:r>
          </a:p>
          <a:p>
            <a:pPr marL="0" indent="0" algn="ctr">
              <a:buNone/>
            </a:pPr>
            <a:endParaRPr lang="en-US" sz="1400" dirty="0" smtClean="0"/>
          </a:p>
          <a:p>
            <a:r>
              <a:rPr lang="en-US" sz="1400" dirty="0" smtClean="0"/>
              <a:t>Attempt to fix “death” of neurons in ReLU</a:t>
            </a:r>
          </a:p>
          <a:p>
            <a:r>
              <a:rPr lang="en-US" sz="1400" dirty="0" smtClean="0"/>
              <a:t>At expense of additional parameter α to tune</a:t>
            </a:r>
            <a:endParaRPr lang="en-US" sz="1400" dirty="0"/>
          </a:p>
        </p:txBody>
      </p:sp>
      <p:sp>
        <p:nvSpPr>
          <p:cNvPr id="16" name="Content Placeholder 12"/>
          <p:cNvSpPr txBox="1">
            <a:spLocks/>
          </p:cNvSpPr>
          <p:nvPr/>
        </p:nvSpPr>
        <p:spPr>
          <a:xfrm>
            <a:off x="-263612" y="1219200"/>
            <a:ext cx="4475206" cy="23622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304800" y="1219200"/>
            <a:ext cx="3886200" cy="244531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5-Point Star 2"/>
          <p:cNvSpPr>
            <a:spLocks noChangeAspect="1"/>
          </p:cNvSpPr>
          <p:nvPr/>
        </p:nvSpPr>
        <p:spPr>
          <a:xfrm>
            <a:off x="7924800" y="1228249"/>
            <a:ext cx="457200" cy="4572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24533</TotalTime>
  <Words>1579</Words>
  <Application>Microsoft Office PowerPoint</Application>
  <PresentationFormat>On-screen Show (4:3)</PresentationFormat>
  <Paragraphs>381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Cambria Math</vt:lpstr>
      <vt:lpstr>Trebuchet MS</vt:lpstr>
      <vt:lpstr>Wingdings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Anton Petrov1</cp:lastModifiedBy>
  <cp:revision>727</cp:revision>
  <cp:lastPrinted>2011-12-05T22:59:34Z</cp:lastPrinted>
  <dcterms:created xsi:type="dcterms:W3CDTF">2011-09-13T23:33:50Z</dcterms:created>
  <dcterms:modified xsi:type="dcterms:W3CDTF">2016-05-25T11:34:25Z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