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24" y="2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79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09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Willson Financial Database Design Solution</a:t>
            </a:r>
            <a:endParaRPr lang="en-US" sz="3097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5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</a:t>
            </a:r>
            <a:endParaRPr lang="en-US" sz="4562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4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Database Scalability and Compliance</a:t>
            </a:r>
            <a:endParaRPr lang="en-US" sz="1046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93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robust database solution equips Willson Financial to manage operations efficiently, meet compliance standards, and deliver detailed insights. We welcome feedback on scalability and adaptability.</a:t>
            </a:r>
            <a:endParaRPr lang="en-US" sz="931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How does our solution align with your expectations?</a:t>
            </a:r>
            <a:endParaRPr lang="en-US" sz="1002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915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Group Introduction</a:t>
            </a:r>
            <a:endParaRPr lang="en-US" sz="2915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4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Nima Memarzadeh: Python scripting for generating reports.</a:t>
            </a:r>
            <a:endParaRPr lang="en-US" sz="1049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4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Brian Preston: Refining the presentation and group coordination.</a:t>
            </a:r>
            <a:endParaRPr lang="en-US" sz="1049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4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Anton DeCesare: Drafting and initial presentation structure.</a:t>
            </a:r>
            <a:endParaRPr lang="en-US" sz="1049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4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Brett Fuller: Database design and ERD updates.</a:t>
            </a:r>
            <a:endParaRPr lang="en-US" sz="1049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4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Samir Rodriguez: Data population and testing.</a:t>
            </a:r>
            <a:endParaRPr lang="en-US" sz="1049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Case Study Overview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1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Willson Financial Overview</a:t>
            </a:r>
            <a:endParaRPr lang="en-US" sz="1418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3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Willson Financial, founded by Jake and Ned Willson, provides financial advisory services to a diverse community in New Mexico, including ranchers, farmers, and retirees.</a:t>
            </a:r>
            <a:endParaRPr lang="en-US" sz="1138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1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Challenges</a:t>
            </a:r>
            <a:endParaRPr lang="en-US" sz="1418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9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Managing growing client data, ensuring compliance with SEC regulations, and generating actionable insights for decision-making are significant challenges.</a:t>
            </a:r>
            <a:endParaRPr lang="en-US" sz="1192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1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Proposed Solution</a:t>
            </a:r>
            <a:endParaRPr lang="en-US" sz="1418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8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goal was to create a robust database system supporting streamlined operations, enhanced decision-making, and scalable infrastructure for future demands.</a:t>
            </a:r>
            <a:endParaRPr lang="en-US" sz="118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CB831336-5A5C-34E2-C493-6EB9AC96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4659"/>
          <a:stretch/>
        </p:blipFill>
        <p:spPr>
          <a:xfrm>
            <a:off x="3082595" y="10"/>
            <a:ext cx="6061405" cy="51434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1" name="Freeform: Shape 1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51435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51435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/>
          <p:nvPr/>
        </p:nvSpPr>
        <p:spPr>
          <a:xfrm>
            <a:off x="358485" y="841772"/>
            <a:ext cx="3017520" cy="2403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Finalized ERD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301752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20206" y="0"/>
            <a:ext cx="902970" cy="90297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0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Reports Generated</a:t>
            </a:r>
            <a:endParaRPr lang="en-US" sz="3055" dirty="0"/>
          </a:p>
        </p:txBody>
      </p:sp>
      <p:sp>
        <p:nvSpPr>
          <p:cNvPr id="4" name="StaticPath"/>
          <p:cNvSpPr/>
          <p:nvPr/>
        </p:nvSpPr>
        <p:spPr>
          <a:xfrm>
            <a:off x="8304324" y="214312"/>
            <a:ext cx="602933" cy="602933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Clients Added in the Last Six Months</a:t>
            </a:r>
            <a:endParaRPr lang="en-US" sz="1590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94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High-Transaction Clients</a:t>
            </a:r>
            <a:endParaRPr lang="en-US" sz="1947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13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Scalability Insights</a:t>
            </a:r>
            <a:endParaRPr lang="en-US" sz="2133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Monitor client growth trends. Example: 'June: 5 clients, July: 7 clients.'</a:t>
            </a:r>
            <a:endParaRPr lang="en-US" sz="1300" dirty="0"/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Identify clients with &gt;10 transactions in a single month. Example: 'Alice Smith: 12 transactions in December 2024.'</a:t>
            </a:r>
            <a:endParaRPr lang="en-US" sz="1300" dirty="0"/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Generate insights into resource allocation and future demands.</a:t>
            </a:r>
            <a:endParaRPr lang="en-US" sz="1300" dirty="0"/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D68380-5F21-D316-8660-CDFEA21E20E9}"/>
              </a:ext>
            </a:extLst>
          </p:cNvPr>
          <p:cNvSpPr txBox="1"/>
          <p:nvPr/>
        </p:nvSpPr>
        <p:spPr>
          <a:xfrm>
            <a:off x="479161" y="479394"/>
            <a:ext cx="2678858" cy="2680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Clients </a:t>
            </a:r>
            <a:r>
              <a:rPr lang="en-US" sz="4300" b="1" dirty="0">
                <a:latin typeface="+mj-lt"/>
                <a:ea typeface="+mj-ea"/>
                <a:cs typeface="+mj-cs"/>
              </a:rPr>
              <a:t>Added</a:t>
            </a:r>
            <a:r>
              <a:rPr lang="en-US" sz="4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the Last Six Months</a:t>
            </a:r>
            <a:endParaRPr lang="en-US" sz="4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3306950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0939" y="4363"/>
                  <a:pt x="2441580" y="8857"/>
                  <a:pt x="2441321" y="13716"/>
                </a:cubicBezTo>
                <a:cubicBezTo>
                  <a:pt x="2169723" y="25934"/>
                  <a:pt x="2045712" y="34568"/>
                  <a:pt x="1830991" y="13716"/>
                </a:cubicBezTo>
                <a:cubicBezTo>
                  <a:pt x="1616270" y="-7136"/>
                  <a:pt x="1505876" y="-623"/>
                  <a:pt x="1269487" y="13716"/>
                </a:cubicBezTo>
                <a:cubicBezTo>
                  <a:pt x="1033098" y="28055"/>
                  <a:pt x="908661" y="36619"/>
                  <a:pt x="707983" y="13716"/>
                </a:cubicBezTo>
                <a:cubicBezTo>
                  <a:pt x="507305" y="-9187"/>
                  <a:pt x="333592" y="16187"/>
                  <a:pt x="0" y="13716"/>
                </a:cubicBezTo>
                <a:cubicBezTo>
                  <a:pt x="-459" y="8317"/>
                  <a:pt x="190" y="2744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507" y="3335"/>
                  <a:pt x="2441322" y="9457"/>
                  <a:pt x="2441321" y="13716"/>
                </a:cubicBezTo>
                <a:cubicBezTo>
                  <a:pt x="2166745" y="24201"/>
                  <a:pt x="2078726" y="10904"/>
                  <a:pt x="1879817" y="13716"/>
                </a:cubicBezTo>
                <a:cubicBezTo>
                  <a:pt x="1680908" y="16528"/>
                  <a:pt x="1548770" y="-8699"/>
                  <a:pt x="1318313" y="13716"/>
                </a:cubicBezTo>
                <a:cubicBezTo>
                  <a:pt x="1087856" y="36131"/>
                  <a:pt x="894613" y="-645"/>
                  <a:pt x="659157" y="13716"/>
                </a:cubicBezTo>
                <a:cubicBezTo>
                  <a:pt x="423701" y="28077"/>
                  <a:pt x="246611" y="29403"/>
                  <a:pt x="0" y="13716"/>
                </a:cubicBezTo>
                <a:cubicBezTo>
                  <a:pt x="-120" y="7867"/>
                  <a:pt x="674" y="39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DAB76857-5CB1-C147-740D-AE1D7BA7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310179"/>
            <a:ext cx="5410962" cy="25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4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72CD97-6B0C-AB3D-D55A-DB4E2BA8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198E69-4480-709C-9166-CFA91DDA3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C07C3-7E85-7E79-DD06-4880C8978185}"/>
              </a:ext>
            </a:extLst>
          </p:cNvPr>
          <p:cNvSpPr txBox="1"/>
          <p:nvPr/>
        </p:nvSpPr>
        <p:spPr>
          <a:xfrm>
            <a:off x="479161" y="479394"/>
            <a:ext cx="2678858" cy="2680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000" b="1" dirty="0">
                <a:latin typeface="+mj-lt"/>
                <a:ea typeface="+mj-ea"/>
                <a:cs typeface="+mj-cs"/>
              </a:rPr>
              <a:t>High-Transaction Clients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0B665E4-A4F9-2850-C7DD-0C097F58C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3306950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0939" y="4363"/>
                  <a:pt x="2441580" y="8857"/>
                  <a:pt x="2441321" y="13716"/>
                </a:cubicBezTo>
                <a:cubicBezTo>
                  <a:pt x="2169723" y="25934"/>
                  <a:pt x="2045712" y="34568"/>
                  <a:pt x="1830991" y="13716"/>
                </a:cubicBezTo>
                <a:cubicBezTo>
                  <a:pt x="1616270" y="-7136"/>
                  <a:pt x="1505876" y="-623"/>
                  <a:pt x="1269487" y="13716"/>
                </a:cubicBezTo>
                <a:cubicBezTo>
                  <a:pt x="1033098" y="28055"/>
                  <a:pt x="908661" y="36619"/>
                  <a:pt x="707983" y="13716"/>
                </a:cubicBezTo>
                <a:cubicBezTo>
                  <a:pt x="507305" y="-9187"/>
                  <a:pt x="333592" y="16187"/>
                  <a:pt x="0" y="13716"/>
                </a:cubicBezTo>
                <a:cubicBezTo>
                  <a:pt x="-459" y="8317"/>
                  <a:pt x="190" y="2744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507" y="3335"/>
                  <a:pt x="2441322" y="9457"/>
                  <a:pt x="2441321" y="13716"/>
                </a:cubicBezTo>
                <a:cubicBezTo>
                  <a:pt x="2166745" y="24201"/>
                  <a:pt x="2078726" y="10904"/>
                  <a:pt x="1879817" y="13716"/>
                </a:cubicBezTo>
                <a:cubicBezTo>
                  <a:pt x="1680908" y="16528"/>
                  <a:pt x="1548770" y="-8699"/>
                  <a:pt x="1318313" y="13716"/>
                </a:cubicBezTo>
                <a:cubicBezTo>
                  <a:pt x="1087856" y="36131"/>
                  <a:pt x="894613" y="-645"/>
                  <a:pt x="659157" y="13716"/>
                </a:cubicBezTo>
                <a:cubicBezTo>
                  <a:pt x="423701" y="28077"/>
                  <a:pt x="246611" y="29403"/>
                  <a:pt x="0" y="13716"/>
                </a:cubicBezTo>
                <a:cubicBezTo>
                  <a:pt x="-120" y="7867"/>
                  <a:pt x="674" y="39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593F81C-B3B9-1DD8-D6C3-C8EBEE51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180" y="1111250"/>
            <a:ext cx="5107268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9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5F82B7-BE7E-B762-3D85-753F6E27B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47D687-7B99-D386-71D7-7747D1221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417AB-B59A-7297-BD4E-981AAD378CF7}"/>
              </a:ext>
            </a:extLst>
          </p:cNvPr>
          <p:cNvSpPr txBox="1"/>
          <p:nvPr/>
        </p:nvSpPr>
        <p:spPr>
          <a:xfrm>
            <a:off x="479161" y="479394"/>
            <a:ext cx="2678858" cy="2680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+mj-lt"/>
                <a:ea typeface="+mj-ea"/>
                <a:cs typeface="+mj-cs"/>
              </a:rPr>
              <a:t>Scalability</a:t>
            </a:r>
            <a:r>
              <a:rPr lang="en-US" sz="40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 </a:t>
            </a:r>
            <a:r>
              <a:rPr lang="en-US" sz="4000" b="1" dirty="0">
                <a:latin typeface="+mj-lt"/>
                <a:ea typeface="+mj-ea"/>
                <a:cs typeface="+mj-cs"/>
              </a:rPr>
              <a:t>Insights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1799F547-581A-E3DA-B6F0-FB7660F00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3306950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0939" y="4363"/>
                  <a:pt x="2441580" y="8857"/>
                  <a:pt x="2441321" y="13716"/>
                </a:cubicBezTo>
                <a:cubicBezTo>
                  <a:pt x="2169723" y="25934"/>
                  <a:pt x="2045712" y="34568"/>
                  <a:pt x="1830991" y="13716"/>
                </a:cubicBezTo>
                <a:cubicBezTo>
                  <a:pt x="1616270" y="-7136"/>
                  <a:pt x="1505876" y="-623"/>
                  <a:pt x="1269487" y="13716"/>
                </a:cubicBezTo>
                <a:cubicBezTo>
                  <a:pt x="1033098" y="28055"/>
                  <a:pt x="908661" y="36619"/>
                  <a:pt x="707983" y="13716"/>
                </a:cubicBezTo>
                <a:cubicBezTo>
                  <a:pt x="507305" y="-9187"/>
                  <a:pt x="333592" y="16187"/>
                  <a:pt x="0" y="13716"/>
                </a:cubicBezTo>
                <a:cubicBezTo>
                  <a:pt x="-459" y="8317"/>
                  <a:pt x="190" y="2744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507" y="3335"/>
                  <a:pt x="2441322" y="9457"/>
                  <a:pt x="2441321" y="13716"/>
                </a:cubicBezTo>
                <a:cubicBezTo>
                  <a:pt x="2166745" y="24201"/>
                  <a:pt x="2078726" y="10904"/>
                  <a:pt x="1879817" y="13716"/>
                </a:cubicBezTo>
                <a:cubicBezTo>
                  <a:pt x="1680908" y="16528"/>
                  <a:pt x="1548770" y="-8699"/>
                  <a:pt x="1318313" y="13716"/>
                </a:cubicBezTo>
                <a:cubicBezTo>
                  <a:pt x="1087856" y="36131"/>
                  <a:pt x="894613" y="-645"/>
                  <a:pt x="659157" y="13716"/>
                </a:cubicBezTo>
                <a:cubicBezTo>
                  <a:pt x="423701" y="28077"/>
                  <a:pt x="246611" y="29403"/>
                  <a:pt x="0" y="13716"/>
                </a:cubicBezTo>
                <a:cubicBezTo>
                  <a:pt x="-120" y="7867"/>
                  <a:pt x="674" y="39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37AC3E45-01F5-6EA8-CEFC-93EABF58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310" y="1272829"/>
            <a:ext cx="5075232" cy="25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2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icPath"/>
          <p:cNvSpPr/>
          <p:nvPr/>
        </p:nvSpPr>
        <p:spPr>
          <a:xfrm>
            <a:off x="1905000" y="1547813"/>
            <a:ext cx="4286250" cy="2286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"/>
          <p:cNvSpPr/>
          <p:nvPr/>
        </p:nvSpPr>
        <p:spPr>
          <a:xfrm>
            <a:off x="2095500" y="2143125"/>
            <a:ext cx="3905250" cy="12270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5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database design was guided by assumptions such as unique client details, digital transactions, monthly billing cycles, categorized assets, high-transaction definitions, and strict data constraints to ensure integrity.</a:t>
            </a:r>
            <a:endParaRPr lang="en-US" sz="1050" dirty="0"/>
          </a:p>
        </p:txBody>
      </p:sp>
      <p:sp>
        <p:nvSpPr>
          <p:cNvPr id="5" name="Title"/>
          <p:cNvSpPr/>
          <p:nvPr/>
        </p:nvSpPr>
        <p:spPr>
          <a:xfrm>
            <a:off x="6349460" y="2089404"/>
            <a:ext cx="2427065" cy="3228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Assumptions</a:t>
            </a:r>
            <a:endParaRPr lang="en-US" sz="2167" dirty="0"/>
          </a:p>
        </p:txBody>
      </p:sp>
      <p:sp>
        <p:nvSpPr>
          <p:cNvPr id="6" name="Subtitle"/>
          <p:cNvSpPr/>
          <p:nvPr/>
        </p:nvSpPr>
        <p:spPr>
          <a:xfrm>
            <a:off x="6670929" y="2645092"/>
            <a:ext cx="1896809" cy="4090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3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Assumptions</a:t>
            </a:r>
            <a:endParaRPr lang="en-US" sz="1433" dirty="0"/>
          </a:p>
        </p:txBody>
      </p:sp>
      <p:sp>
        <p:nvSpPr>
          <p:cNvPr id="7" name="StaticPath"/>
          <p:cNvSpPr/>
          <p:nvPr/>
        </p:nvSpPr>
        <p:spPr>
          <a:xfrm>
            <a:off x="5762625" y="3405188"/>
            <a:ext cx="428625" cy="42862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StaticPath"/>
          <p:cNvSpPr/>
          <p:nvPr/>
        </p:nvSpPr>
        <p:spPr>
          <a:xfrm>
            <a:off x="6349460" y="4058745"/>
            <a:ext cx="331470" cy="33147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taticPath"/>
          <p:cNvSpPr/>
          <p:nvPr/>
        </p:nvSpPr>
        <p:spPr>
          <a:xfrm>
            <a:off x="6670929" y="4058650"/>
            <a:ext cx="331470" cy="33147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301</Words>
  <Application>Microsoft Macintosh PowerPoint</Application>
  <PresentationFormat>On-screen Show (16:9)</PresentationFormat>
  <Paragraphs>44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OpenSans-Bold</vt:lpstr>
      <vt:lpstr>OpenSans-Regular</vt:lpstr>
      <vt:lpstr>Prompt-Bold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nima memarzadeh</cp:lastModifiedBy>
  <cp:revision>3</cp:revision>
  <dcterms:created xsi:type="dcterms:W3CDTF">2024-12-10T17:46:16Z</dcterms:created>
  <dcterms:modified xsi:type="dcterms:W3CDTF">2024-12-10T18:13:48Z</dcterms:modified>
</cp:coreProperties>
</file>