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/>
    <p:restoredTop sz="94700"/>
  </p:normalViewPr>
  <p:slideViewPr>
    <p:cSldViewPr snapToGrid="0">
      <p:cViewPr varScale="1">
        <p:scale>
          <a:sx n="118" d="100"/>
          <a:sy n="11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5F638-D505-47E0-A32C-8CDCE888914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4B572C-4F6F-41A8-A1E6-76775667A869}">
      <dgm:prSet/>
      <dgm:spPr/>
      <dgm:t>
        <a:bodyPr/>
        <a:lstStyle/>
        <a:p>
          <a:r>
            <a:rPr lang="en-US"/>
            <a:t>Each client has unique personal details, such as name and contact information.</a:t>
          </a:r>
        </a:p>
      </dgm:t>
    </dgm:pt>
    <dgm:pt modelId="{6FBBD445-77AD-4715-B0A7-1F880593F457}" type="parTrans" cxnId="{1910D79E-9965-430E-AC59-415F468D5ABD}">
      <dgm:prSet/>
      <dgm:spPr/>
      <dgm:t>
        <a:bodyPr/>
        <a:lstStyle/>
        <a:p>
          <a:endParaRPr lang="en-US"/>
        </a:p>
      </dgm:t>
    </dgm:pt>
    <dgm:pt modelId="{BE5B6EF2-FDF2-41F3-949E-79F04FD6DD7B}" type="sibTrans" cxnId="{1910D79E-9965-430E-AC59-415F468D5ABD}">
      <dgm:prSet/>
      <dgm:spPr/>
      <dgm:t>
        <a:bodyPr/>
        <a:lstStyle/>
        <a:p>
          <a:endParaRPr lang="en-US"/>
        </a:p>
      </dgm:t>
    </dgm:pt>
    <dgm:pt modelId="{C4C94A03-4891-4C0E-9F11-9B4CF37707A8}">
      <dgm:prSet/>
      <dgm:spPr/>
      <dgm:t>
        <a:bodyPr/>
        <a:lstStyle/>
        <a:p>
          <a:r>
            <a:rPr lang="en-US"/>
            <a:t>All transactions are digital and timestamped for accuracy.</a:t>
          </a:r>
        </a:p>
      </dgm:t>
    </dgm:pt>
    <dgm:pt modelId="{4FD57F68-29F9-4551-BEF6-46A0C4CE8338}" type="parTrans" cxnId="{BFFB1C11-2EF1-4F24-9C49-1533049D3C4C}">
      <dgm:prSet/>
      <dgm:spPr/>
      <dgm:t>
        <a:bodyPr/>
        <a:lstStyle/>
        <a:p>
          <a:endParaRPr lang="en-US"/>
        </a:p>
      </dgm:t>
    </dgm:pt>
    <dgm:pt modelId="{883D4138-11DF-4305-9529-F214D01E32C9}" type="sibTrans" cxnId="{BFFB1C11-2EF1-4F24-9C49-1533049D3C4C}">
      <dgm:prSet/>
      <dgm:spPr/>
      <dgm:t>
        <a:bodyPr/>
        <a:lstStyle/>
        <a:p>
          <a:endParaRPr lang="en-US"/>
        </a:p>
      </dgm:t>
    </dgm:pt>
    <dgm:pt modelId="{16621621-A915-45C6-ACFE-6DC85D65DBF8}">
      <dgm:prSet/>
      <dgm:spPr/>
      <dgm:t>
        <a:bodyPr/>
        <a:lstStyle/>
        <a:p>
          <a:r>
            <a:rPr lang="en-US"/>
            <a:t>Billing cycles follow calendar months for consistent financial reporting.</a:t>
          </a:r>
        </a:p>
      </dgm:t>
    </dgm:pt>
    <dgm:pt modelId="{7A93A806-0661-45E6-BD3F-DE75606B3AAC}" type="parTrans" cxnId="{86DF6697-9A5B-4599-B003-BBED0531AF6E}">
      <dgm:prSet/>
      <dgm:spPr/>
      <dgm:t>
        <a:bodyPr/>
        <a:lstStyle/>
        <a:p>
          <a:endParaRPr lang="en-US"/>
        </a:p>
      </dgm:t>
    </dgm:pt>
    <dgm:pt modelId="{A506DF55-B3B1-4545-93CE-3944E10AE3E9}" type="sibTrans" cxnId="{86DF6697-9A5B-4599-B003-BBED0531AF6E}">
      <dgm:prSet/>
      <dgm:spPr/>
      <dgm:t>
        <a:bodyPr/>
        <a:lstStyle/>
        <a:p>
          <a:endParaRPr lang="en-US"/>
        </a:p>
      </dgm:t>
    </dgm:pt>
    <dgm:pt modelId="{68CF94D6-E1EF-40E1-9ADD-92BFB4FE2A8C}">
      <dgm:prSet/>
      <dgm:spPr/>
      <dgm:t>
        <a:bodyPr/>
        <a:lstStyle/>
        <a:p>
          <a:r>
            <a:rPr lang="en-US"/>
            <a:t>Assets are categorized by type (e.g., real estate, stocks) and linked to specific accounts.</a:t>
          </a:r>
        </a:p>
      </dgm:t>
    </dgm:pt>
    <dgm:pt modelId="{2644C62B-93D4-43A1-8331-9B92B90B4753}" type="parTrans" cxnId="{734F12F3-4898-41E4-B18F-75B0C47F77D6}">
      <dgm:prSet/>
      <dgm:spPr/>
      <dgm:t>
        <a:bodyPr/>
        <a:lstStyle/>
        <a:p>
          <a:endParaRPr lang="en-US"/>
        </a:p>
      </dgm:t>
    </dgm:pt>
    <dgm:pt modelId="{AA618C1C-9CE0-4BCD-B602-D7394C5F97EA}" type="sibTrans" cxnId="{734F12F3-4898-41E4-B18F-75B0C47F77D6}">
      <dgm:prSet/>
      <dgm:spPr/>
      <dgm:t>
        <a:bodyPr/>
        <a:lstStyle/>
        <a:p>
          <a:endParaRPr lang="en-US"/>
        </a:p>
      </dgm:t>
    </dgm:pt>
    <dgm:pt modelId="{7C77BD71-4447-4534-8702-775860B31AE0}">
      <dgm:prSet/>
      <dgm:spPr/>
      <dgm:t>
        <a:bodyPr/>
        <a:lstStyle/>
        <a:p>
          <a:r>
            <a:rPr lang="en-US"/>
            <a:t>High-transaction clients are defined as those with &gt;10 transactions in a single month.</a:t>
          </a:r>
        </a:p>
      </dgm:t>
    </dgm:pt>
    <dgm:pt modelId="{C20E311E-388B-49B5-9E49-C5EABCFD76FA}" type="parTrans" cxnId="{28FC3913-54DC-467E-8474-A98CF2323500}">
      <dgm:prSet/>
      <dgm:spPr/>
      <dgm:t>
        <a:bodyPr/>
        <a:lstStyle/>
        <a:p>
          <a:endParaRPr lang="en-US"/>
        </a:p>
      </dgm:t>
    </dgm:pt>
    <dgm:pt modelId="{EAB732B6-222F-4977-AC5C-BA6AA675F2CA}" type="sibTrans" cxnId="{28FC3913-54DC-467E-8474-A98CF2323500}">
      <dgm:prSet/>
      <dgm:spPr/>
      <dgm:t>
        <a:bodyPr/>
        <a:lstStyle/>
        <a:p>
          <a:endParaRPr lang="en-US"/>
        </a:p>
      </dgm:t>
    </dgm:pt>
    <dgm:pt modelId="{D6206721-A176-4D52-AC73-5B46B65B845F}">
      <dgm:prSet/>
      <dgm:spPr/>
      <dgm:t>
        <a:bodyPr/>
        <a:lstStyle/>
        <a:p>
          <a:r>
            <a:rPr lang="en-US"/>
            <a:t>Data constraints ensure consistency and integrity throughout the system.</a:t>
          </a:r>
        </a:p>
      </dgm:t>
    </dgm:pt>
    <dgm:pt modelId="{A62EC43B-4C39-4373-9E13-79AB9E94526E}" type="parTrans" cxnId="{73F923C6-121A-4468-BA59-3CE227186F21}">
      <dgm:prSet/>
      <dgm:spPr/>
      <dgm:t>
        <a:bodyPr/>
        <a:lstStyle/>
        <a:p>
          <a:endParaRPr lang="en-US"/>
        </a:p>
      </dgm:t>
    </dgm:pt>
    <dgm:pt modelId="{EDF7BACD-29F2-4DF0-AD17-1AC6323E5590}" type="sibTrans" cxnId="{73F923C6-121A-4468-BA59-3CE227186F21}">
      <dgm:prSet/>
      <dgm:spPr/>
      <dgm:t>
        <a:bodyPr/>
        <a:lstStyle/>
        <a:p>
          <a:endParaRPr lang="en-US"/>
        </a:p>
      </dgm:t>
    </dgm:pt>
    <dgm:pt modelId="{A301AFD0-DAB0-F747-9749-3E17EC012A2B}" type="pres">
      <dgm:prSet presAssocID="{D9E5F638-D505-47E0-A32C-8CDCE888914B}" presName="vert0" presStyleCnt="0">
        <dgm:presLayoutVars>
          <dgm:dir/>
          <dgm:animOne val="branch"/>
          <dgm:animLvl val="lvl"/>
        </dgm:presLayoutVars>
      </dgm:prSet>
      <dgm:spPr/>
    </dgm:pt>
    <dgm:pt modelId="{BA8A587A-A382-AF46-9EB7-FDE7CF8BF656}" type="pres">
      <dgm:prSet presAssocID="{A04B572C-4F6F-41A8-A1E6-76775667A869}" presName="thickLine" presStyleLbl="alignNode1" presStyleIdx="0" presStyleCnt="6"/>
      <dgm:spPr/>
    </dgm:pt>
    <dgm:pt modelId="{68472051-224E-A840-B202-F1A7DC41DB05}" type="pres">
      <dgm:prSet presAssocID="{A04B572C-4F6F-41A8-A1E6-76775667A869}" presName="horz1" presStyleCnt="0"/>
      <dgm:spPr/>
    </dgm:pt>
    <dgm:pt modelId="{05DCC287-8FB8-2A4A-8AB7-F7C9041EEDBC}" type="pres">
      <dgm:prSet presAssocID="{A04B572C-4F6F-41A8-A1E6-76775667A869}" presName="tx1" presStyleLbl="revTx" presStyleIdx="0" presStyleCnt="6"/>
      <dgm:spPr/>
    </dgm:pt>
    <dgm:pt modelId="{B5EA8413-28E5-4349-A7ED-012624B2B783}" type="pres">
      <dgm:prSet presAssocID="{A04B572C-4F6F-41A8-A1E6-76775667A869}" presName="vert1" presStyleCnt="0"/>
      <dgm:spPr/>
    </dgm:pt>
    <dgm:pt modelId="{9213E66A-F126-E148-99B0-84DAA8D073E5}" type="pres">
      <dgm:prSet presAssocID="{C4C94A03-4891-4C0E-9F11-9B4CF37707A8}" presName="thickLine" presStyleLbl="alignNode1" presStyleIdx="1" presStyleCnt="6"/>
      <dgm:spPr/>
    </dgm:pt>
    <dgm:pt modelId="{47110A1C-2933-DC45-A5EF-7A9D7EAA4490}" type="pres">
      <dgm:prSet presAssocID="{C4C94A03-4891-4C0E-9F11-9B4CF37707A8}" presName="horz1" presStyleCnt="0"/>
      <dgm:spPr/>
    </dgm:pt>
    <dgm:pt modelId="{CA16F14A-1B9C-D14A-95D4-C04F527E65B0}" type="pres">
      <dgm:prSet presAssocID="{C4C94A03-4891-4C0E-9F11-9B4CF37707A8}" presName="tx1" presStyleLbl="revTx" presStyleIdx="1" presStyleCnt="6"/>
      <dgm:spPr/>
    </dgm:pt>
    <dgm:pt modelId="{E6D2F773-C7D7-CF44-A3CE-BEC1BE87EEA3}" type="pres">
      <dgm:prSet presAssocID="{C4C94A03-4891-4C0E-9F11-9B4CF37707A8}" presName="vert1" presStyleCnt="0"/>
      <dgm:spPr/>
    </dgm:pt>
    <dgm:pt modelId="{E5FB3ADA-3EDF-0145-BBB4-7CD511FEBF74}" type="pres">
      <dgm:prSet presAssocID="{16621621-A915-45C6-ACFE-6DC85D65DBF8}" presName="thickLine" presStyleLbl="alignNode1" presStyleIdx="2" presStyleCnt="6"/>
      <dgm:spPr/>
    </dgm:pt>
    <dgm:pt modelId="{4F089106-861E-B543-BD20-3D2DC236D976}" type="pres">
      <dgm:prSet presAssocID="{16621621-A915-45C6-ACFE-6DC85D65DBF8}" presName="horz1" presStyleCnt="0"/>
      <dgm:spPr/>
    </dgm:pt>
    <dgm:pt modelId="{C6F1F1BD-9EC6-0C4F-A985-C8F187EFD5A7}" type="pres">
      <dgm:prSet presAssocID="{16621621-A915-45C6-ACFE-6DC85D65DBF8}" presName="tx1" presStyleLbl="revTx" presStyleIdx="2" presStyleCnt="6"/>
      <dgm:spPr/>
    </dgm:pt>
    <dgm:pt modelId="{6C8FC118-B5D3-1C4A-9ADF-15A3C03B54C4}" type="pres">
      <dgm:prSet presAssocID="{16621621-A915-45C6-ACFE-6DC85D65DBF8}" presName="vert1" presStyleCnt="0"/>
      <dgm:spPr/>
    </dgm:pt>
    <dgm:pt modelId="{0BF68B68-FD46-B648-9316-322987D22125}" type="pres">
      <dgm:prSet presAssocID="{68CF94D6-E1EF-40E1-9ADD-92BFB4FE2A8C}" presName="thickLine" presStyleLbl="alignNode1" presStyleIdx="3" presStyleCnt="6"/>
      <dgm:spPr/>
    </dgm:pt>
    <dgm:pt modelId="{DF08722E-4262-3743-8C3D-763E2BFDBDFC}" type="pres">
      <dgm:prSet presAssocID="{68CF94D6-E1EF-40E1-9ADD-92BFB4FE2A8C}" presName="horz1" presStyleCnt="0"/>
      <dgm:spPr/>
    </dgm:pt>
    <dgm:pt modelId="{EF6439ED-5957-3643-91FE-12C69532507E}" type="pres">
      <dgm:prSet presAssocID="{68CF94D6-E1EF-40E1-9ADD-92BFB4FE2A8C}" presName="tx1" presStyleLbl="revTx" presStyleIdx="3" presStyleCnt="6"/>
      <dgm:spPr/>
    </dgm:pt>
    <dgm:pt modelId="{C2FFEE51-FD5C-634F-A73D-428AF372986A}" type="pres">
      <dgm:prSet presAssocID="{68CF94D6-E1EF-40E1-9ADD-92BFB4FE2A8C}" presName="vert1" presStyleCnt="0"/>
      <dgm:spPr/>
    </dgm:pt>
    <dgm:pt modelId="{8AD3CD8F-FDE9-3147-946A-7DFC1CFCAD67}" type="pres">
      <dgm:prSet presAssocID="{7C77BD71-4447-4534-8702-775860B31AE0}" presName="thickLine" presStyleLbl="alignNode1" presStyleIdx="4" presStyleCnt="6"/>
      <dgm:spPr/>
    </dgm:pt>
    <dgm:pt modelId="{1B2C58CC-9B21-2640-9ECC-B7BDD1EEA8A4}" type="pres">
      <dgm:prSet presAssocID="{7C77BD71-4447-4534-8702-775860B31AE0}" presName="horz1" presStyleCnt="0"/>
      <dgm:spPr/>
    </dgm:pt>
    <dgm:pt modelId="{9BD074ED-8230-CB4A-B643-CC82088EB4E5}" type="pres">
      <dgm:prSet presAssocID="{7C77BD71-4447-4534-8702-775860B31AE0}" presName="tx1" presStyleLbl="revTx" presStyleIdx="4" presStyleCnt="6"/>
      <dgm:spPr/>
    </dgm:pt>
    <dgm:pt modelId="{7DA571AF-C67E-1B4A-959B-C0601482C785}" type="pres">
      <dgm:prSet presAssocID="{7C77BD71-4447-4534-8702-775860B31AE0}" presName="vert1" presStyleCnt="0"/>
      <dgm:spPr/>
    </dgm:pt>
    <dgm:pt modelId="{AB8780E3-9042-FD48-8933-A6C0CE943170}" type="pres">
      <dgm:prSet presAssocID="{D6206721-A176-4D52-AC73-5B46B65B845F}" presName="thickLine" presStyleLbl="alignNode1" presStyleIdx="5" presStyleCnt="6"/>
      <dgm:spPr/>
    </dgm:pt>
    <dgm:pt modelId="{C84249A7-A6B9-2641-A1FE-469D3AD18BCA}" type="pres">
      <dgm:prSet presAssocID="{D6206721-A176-4D52-AC73-5B46B65B845F}" presName="horz1" presStyleCnt="0"/>
      <dgm:spPr/>
    </dgm:pt>
    <dgm:pt modelId="{314760C4-6831-DF4A-B29A-922683095DC1}" type="pres">
      <dgm:prSet presAssocID="{D6206721-A176-4D52-AC73-5B46B65B845F}" presName="tx1" presStyleLbl="revTx" presStyleIdx="5" presStyleCnt="6"/>
      <dgm:spPr/>
    </dgm:pt>
    <dgm:pt modelId="{DC090A23-8872-5540-8A78-A44AED993452}" type="pres">
      <dgm:prSet presAssocID="{D6206721-A176-4D52-AC73-5B46B65B845F}" presName="vert1" presStyleCnt="0"/>
      <dgm:spPr/>
    </dgm:pt>
  </dgm:ptLst>
  <dgm:cxnLst>
    <dgm:cxn modelId="{10A9430F-201C-4148-A2E3-DE02CEE12973}" type="presOf" srcId="{A04B572C-4F6F-41A8-A1E6-76775667A869}" destId="{05DCC287-8FB8-2A4A-8AB7-F7C9041EEDBC}" srcOrd="0" destOrd="0" presId="urn:microsoft.com/office/officeart/2008/layout/LinedList"/>
    <dgm:cxn modelId="{BFFB1C11-2EF1-4F24-9C49-1533049D3C4C}" srcId="{D9E5F638-D505-47E0-A32C-8CDCE888914B}" destId="{C4C94A03-4891-4C0E-9F11-9B4CF37707A8}" srcOrd="1" destOrd="0" parTransId="{4FD57F68-29F9-4551-BEF6-46A0C4CE8338}" sibTransId="{883D4138-11DF-4305-9529-F214D01E32C9}"/>
    <dgm:cxn modelId="{28FC3913-54DC-467E-8474-A98CF2323500}" srcId="{D9E5F638-D505-47E0-A32C-8CDCE888914B}" destId="{7C77BD71-4447-4534-8702-775860B31AE0}" srcOrd="4" destOrd="0" parTransId="{C20E311E-388B-49B5-9E49-C5EABCFD76FA}" sibTransId="{EAB732B6-222F-4977-AC5C-BA6AA675F2CA}"/>
    <dgm:cxn modelId="{4240222C-CF93-EC49-9EBF-07C7FCA0FD79}" type="presOf" srcId="{68CF94D6-E1EF-40E1-9ADD-92BFB4FE2A8C}" destId="{EF6439ED-5957-3643-91FE-12C69532507E}" srcOrd="0" destOrd="0" presId="urn:microsoft.com/office/officeart/2008/layout/LinedList"/>
    <dgm:cxn modelId="{97016632-1F26-0946-8964-C9A42A8D26CE}" type="presOf" srcId="{D9E5F638-D505-47E0-A32C-8CDCE888914B}" destId="{A301AFD0-DAB0-F747-9749-3E17EC012A2B}" srcOrd="0" destOrd="0" presId="urn:microsoft.com/office/officeart/2008/layout/LinedList"/>
    <dgm:cxn modelId="{C77E6659-EC29-A746-970B-BF48AE142F4B}" type="presOf" srcId="{C4C94A03-4891-4C0E-9F11-9B4CF37707A8}" destId="{CA16F14A-1B9C-D14A-95D4-C04F527E65B0}" srcOrd="0" destOrd="0" presId="urn:microsoft.com/office/officeart/2008/layout/LinedList"/>
    <dgm:cxn modelId="{58E13284-DFB5-054E-8559-8A4547EAFEC1}" type="presOf" srcId="{7C77BD71-4447-4534-8702-775860B31AE0}" destId="{9BD074ED-8230-CB4A-B643-CC82088EB4E5}" srcOrd="0" destOrd="0" presId="urn:microsoft.com/office/officeart/2008/layout/LinedList"/>
    <dgm:cxn modelId="{86DF6697-9A5B-4599-B003-BBED0531AF6E}" srcId="{D9E5F638-D505-47E0-A32C-8CDCE888914B}" destId="{16621621-A915-45C6-ACFE-6DC85D65DBF8}" srcOrd="2" destOrd="0" parTransId="{7A93A806-0661-45E6-BD3F-DE75606B3AAC}" sibTransId="{A506DF55-B3B1-4545-93CE-3944E10AE3E9}"/>
    <dgm:cxn modelId="{1910D79E-9965-430E-AC59-415F468D5ABD}" srcId="{D9E5F638-D505-47E0-A32C-8CDCE888914B}" destId="{A04B572C-4F6F-41A8-A1E6-76775667A869}" srcOrd="0" destOrd="0" parTransId="{6FBBD445-77AD-4715-B0A7-1F880593F457}" sibTransId="{BE5B6EF2-FDF2-41F3-949E-79F04FD6DD7B}"/>
    <dgm:cxn modelId="{73F923C6-121A-4468-BA59-3CE227186F21}" srcId="{D9E5F638-D505-47E0-A32C-8CDCE888914B}" destId="{D6206721-A176-4D52-AC73-5B46B65B845F}" srcOrd="5" destOrd="0" parTransId="{A62EC43B-4C39-4373-9E13-79AB9E94526E}" sibTransId="{EDF7BACD-29F2-4DF0-AD17-1AC6323E5590}"/>
    <dgm:cxn modelId="{CB5E0DD7-3D40-C640-AC32-AB6A67311C03}" type="presOf" srcId="{16621621-A915-45C6-ACFE-6DC85D65DBF8}" destId="{C6F1F1BD-9EC6-0C4F-A985-C8F187EFD5A7}" srcOrd="0" destOrd="0" presId="urn:microsoft.com/office/officeart/2008/layout/LinedList"/>
    <dgm:cxn modelId="{8C7187F2-79DD-194E-BF23-F91BF7FA7DA4}" type="presOf" srcId="{D6206721-A176-4D52-AC73-5B46B65B845F}" destId="{314760C4-6831-DF4A-B29A-922683095DC1}" srcOrd="0" destOrd="0" presId="urn:microsoft.com/office/officeart/2008/layout/LinedList"/>
    <dgm:cxn modelId="{734F12F3-4898-41E4-B18F-75B0C47F77D6}" srcId="{D9E5F638-D505-47E0-A32C-8CDCE888914B}" destId="{68CF94D6-E1EF-40E1-9ADD-92BFB4FE2A8C}" srcOrd="3" destOrd="0" parTransId="{2644C62B-93D4-43A1-8331-9B92B90B4753}" sibTransId="{AA618C1C-9CE0-4BCD-B602-D7394C5F97EA}"/>
    <dgm:cxn modelId="{9A657DF6-4885-2941-8BC7-4C3CF4CB1384}" type="presParOf" srcId="{A301AFD0-DAB0-F747-9749-3E17EC012A2B}" destId="{BA8A587A-A382-AF46-9EB7-FDE7CF8BF656}" srcOrd="0" destOrd="0" presId="urn:microsoft.com/office/officeart/2008/layout/LinedList"/>
    <dgm:cxn modelId="{1E497D5F-5AEC-B946-BCB9-49383720F8F3}" type="presParOf" srcId="{A301AFD0-DAB0-F747-9749-3E17EC012A2B}" destId="{68472051-224E-A840-B202-F1A7DC41DB05}" srcOrd="1" destOrd="0" presId="urn:microsoft.com/office/officeart/2008/layout/LinedList"/>
    <dgm:cxn modelId="{44E82D71-CB70-2447-B402-BA012A7939C3}" type="presParOf" srcId="{68472051-224E-A840-B202-F1A7DC41DB05}" destId="{05DCC287-8FB8-2A4A-8AB7-F7C9041EEDBC}" srcOrd="0" destOrd="0" presId="urn:microsoft.com/office/officeart/2008/layout/LinedList"/>
    <dgm:cxn modelId="{727B5E46-804D-DF45-A09C-F4C810B81632}" type="presParOf" srcId="{68472051-224E-A840-B202-F1A7DC41DB05}" destId="{B5EA8413-28E5-4349-A7ED-012624B2B783}" srcOrd="1" destOrd="0" presId="urn:microsoft.com/office/officeart/2008/layout/LinedList"/>
    <dgm:cxn modelId="{DB025FAE-3FEE-214F-9496-28941CAAB7CF}" type="presParOf" srcId="{A301AFD0-DAB0-F747-9749-3E17EC012A2B}" destId="{9213E66A-F126-E148-99B0-84DAA8D073E5}" srcOrd="2" destOrd="0" presId="urn:microsoft.com/office/officeart/2008/layout/LinedList"/>
    <dgm:cxn modelId="{51E88DB4-7FFE-C443-AC8F-0DFF0120C249}" type="presParOf" srcId="{A301AFD0-DAB0-F747-9749-3E17EC012A2B}" destId="{47110A1C-2933-DC45-A5EF-7A9D7EAA4490}" srcOrd="3" destOrd="0" presId="urn:microsoft.com/office/officeart/2008/layout/LinedList"/>
    <dgm:cxn modelId="{8A91DA70-86A3-E14C-9E80-383D7CA220EF}" type="presParOf" srcId="{47110A1C-2933-DC45-A5EF-7A9D7EAA4490}" destId="{CA16F14A-1B9C-D14A-95D4-C04F527E65B0}" srcOrd="0" destOrd="0" presId="urn:microsoft.com/office/officeart/2008/layout/LinedList"/>
    <dgm:cxn modelId="{269BFD0D-4E42-164E-A3E2-77EE5E55186B}" type="presParOf" srcId="{47110A1C-2933-DC45-A5EF-7A9D7EAA4490}" destId="{E6D2F773-C7D7-CF44-A3CE-BEC1BE87EEA3}" srcOrd="1" destOrd="0" presId="urn:microsoft.com/office/officeart/2008/layout/LinedList"/>
    <dgm:cxn modelId="{14598F29-D7E0-2E4B-BC19-2272DAA7626E}" type="presParOf" srcId="{A301AFD0-DAB0-F747-9749-3E17EC012A2B}" destId="{E5FB3ADA-3EDF-0145-BBB4-7CD511FEBF74}" srcOrd="4" destOrd="0" presId="urn:microsoft.com/office/officeart/2008/layout/LinedList"/>
    <dgm:cxn modelId="{90FB6356-57BD-A446-A597-AB53A9E3D8A2}" type="presParOf" srcId="{A301AFD0-DAB0-F747-9749-3E17EC012A2B}" destId="{4F089106-861E-B543-BD20-3D2DC236D976}" srcOrd="5" destOrd="0" presId="urn:microsoft.com/office/officeart/2008/layout/LinedList"/>
    <dgm:cxn modelId="{A743CC42-9140-0C4F-A2D8-CFA1358AFFBA}" type="presParOf" srcId="{4F089106-861E-B543-BD20-3D2DC236D976}" destId="{C6F1F1BD-9EC6-0C4F-A985-C8F187EFD5A7}" srcOrd="0" destOrd="0" presId="urn:microsoft.com/office/officeart/2008/layout/LinedList"/>
    <dgm:cxn modelId="{EC55F5A6-01E9-054D-BE4D-55E30C2FCE78}" type="presParOf" srcId="{4F089106-861E-B543-BD20-3D2DC236D976}" destId="{6C8FC118-B5D3-1C4A-9ADF-15A3C03B54C4}" srcOrd="1" destOrd="0" presId="urn:microsoft.com/office/officeart/2008/layout/LinedList"/>
    <dgm:cxn modelId="{647EAF3A-DF04-8E44-BF7D-8C70DA0193A8}" type="presParOf" srcId="{A301AFD0-DAB0-F747-9749-3E17EC012A2B}" destId="{0BF68B68-FD46-B648-9316-322987D22125}" srcOrd="6" destOrd="0" presId="urn:microsoft.com/office/officeart/2008/layout/LinedList"/>
    <dgm:cxn modelId="{FA238F64-CFC6-8442-81C8-1AC2CCDC1B64}" type="presParOf" srcId="{A301AFD0-DAB0-F747-9749-3E17EC012A2B}" destId="{DF08722E-4262-3743-8C3D-763E2BFDBDFC}" srcOrd="7" destOrd="0" presId="urn:microsoft.com/office/officeart/2008/layout/LinedList"/>
    <dgm:cxn modelId="{FEB00582-EB32-5B40-9064-27C1EF86D40F}" type="presParOf" srcId="{DF08722E-4262-3743-8C3D-763E2BFDBDFC}" destId="{EF6439ED-5957-3643-91FE-12C69532507E}" srcOrd="0" destOrd="0" presId="urn:microsoft.com/office/officeart/2008/layout/LinedList"/>
    <dgm:cxn modelId="{39B42390-1FAF-C14E-94B3-C8363306B2E3}" type="presParOf" srcId="{DF08722E-4262-3743-8C3D-763E2BFDBDFC}" destId="{C2FFEE51-FD5C-634F-A73D-428AF372986A}" srcOrd="1" destOrd="0" presId="urn:microsoft.com/office/officeart/2008/layout/LinedList"/>
    <dgm:cxn modelId="{7943AA5B-E799-9D44-AABC-8E0D063DC6DD}" type="presParOf" srcId="{A301AFD0-DAB0-F747-9749-3E17EC012A2B}" destId="{8AD3CD8F-FDE9-3147-946A-7DFC1CFCAD67}" srcOrd="8" destOrd="0" presId="urn:microsoft.com/office/officeart/2008/layout/LinedList"/>
    <dgm:cxn modelId="{A8506358-CFFE-3B47-AEC5-04C5D82F6E37}" type="presParOf" srcId="{A301AFD0-DAB0-F747-9749-3E17EC012A2B}" destId="{1B2C58CC-9B21-2640-9ECC-B7BDD1EEA8A4}" srcOrd="9" destOrd="0" presId="urn:microsoft.com/office/officeart/2008/layout/LinedList"/>
    <dgm:cxn modelId="{AFE4AFE5-F624-6D4F-B42F-D2837B4EDEEB}" type="presParOf" srcId="{1B2C58CC-9B21-2640-9ECC-B7BDD1EEA8A4}" destId="{9BD074ED-8230-CB4A-B643-CC82088EB4E5}" srcOrd="0" destOrd="0" presId="urn:microsoft.com/office/officeart/2008/layout/LinedList"/>
    <dgm:cxn modelId="{7C7465FD-C7C4-B540-B91B-2B1E2AF5E430}" type="presParOf" srcId="{1B2C58CC-9B21-2640-9ECC-B7BDD1EEA8A4}" destId="{7DA571AF-C67E-1B4A-959B-C0601482C785}" srcOrd="1" destOrd="0" presId="urn:microsoft.com/office/officeart/2008/layout/LinedList"/>
    <dgm:cxn modelId="{9EFD372D-51B7-5246-B4E1-AF57D7A81B6F}" type="presParOf" srcId="{A301AFD0-DAB0-F747-9749-3E17EC012A2B}" destId="{AB8780E3-9042-FD48-8933-A6C0CE943170}" srcOrd="10" destOrd="0" presId="urn:microsoft.com/office/officeart/2008/layout/LinedList"/>
    <dgm:cxn modelId="{CDE70E21-E35E-6C4A-9E41-4BA9890F292F}" type="presParOf" srcId="{A301AFD0-DAB0-F747-9749-3E17EC012A2B}" destId="{C84249A7-A6B9-2641-A1FE-469D3AD18BCA}" srcOrd="11" destOrd="0" presId="urn:microsoft.com/office/officeart/2008/layout/LinedList"/>
    <dgm:cxn modelId="{88C0F16E-C4B7-1F46-9163-13486EF9C251}" type="presParOf" srcId="{C84249A7-A6B9-2641-A1FE-469D3AD18BCA}" destId="{314760C4-6831-DF4A-B29A-922683095DC1}" srcOrd="0" destOrd="0" presId="urn:microsoft.com/office/officeart/2008/layout/LinedList"/>
    <dgm:cxn modelId="{C1BB9532-C4A5-D743-B54B-1921957AAA83}" type="presParOf" srcId="{C84249A7-A6B9-2641-A1FE-469D3AD18BCA}" destId="{DC090A23-8872-5540-8A78-A44AED9934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587A-A382-AF46-9EB7-FDE7CF8BF65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C287-8FB8-2A4A-8AB7-F7C9041EEDBC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client has unique personal details, such as name and contact information.</a:t>
          </a:r>
        </a:p>
      </dsp:txBody>
      <dsp:txXfrm>
        <a:off x="0" y="2700"/>
        <a:ext cx="6291714" cy="920888"/>
      </dsp:txXfrm>
    </dsp:sp>
    <dsp:sp modelId="{9213E66A-F126-E148-99B0-84DAA8D073E5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6F14A-1B9C-D14A-95D4-C04F527E65B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transactions are digital and timestamped for accuracy.</a:t>
          </a:r>
        </a:p>
      </dsp:txBody>
      <dsp:txXfrm>
        <a:off x="0" y="923589"/>
        <a:ext cx="6291714" cy="920888"/>
      </dsp:txXfrm>
    </dsp:sp>
    <dsp:sp modelId="{E5FB3ADA-3EDF-0145-BBB4-7CD511FEBF7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F1BD-9EC6-0C4F-A985-C8F187EFD5A7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 cycles follow calendar months for consistent financial reporting.</a:t>
          </a:r>
        </a:p>
      </dsp:txBody>
      <dsp:txXfrm>
        <a:off x="0" y="1844478"/>
        <a:ext cx="6291714" cy="920888"/>
      </dsp:txXfrm>
    </dsp:sp>
    <dsp:sp modelId="{0BF68B68-FD46-B648-9316-322987D2212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39ED-5957-3643-91FE-12C69532507E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Assets are categorized by type (e.g., real estate, stocks) and linked to specific accounts.</a:t>
          </a:r>
        </a:p>
      </dsp:txBody>
      <dsp:txXfrm>
        <a:off x="0" y="2765367"/>
        <a:ext cx="6291714" cy="920888"/>
      </dsp:txXfrm>
    </dsp:sp>
    <dsp:sp modelId="{8AD3CD8F-FDE9-3147-946A-7DFC1CFCAD6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74ED-8230-CB4A-B643-CC82088EB4E5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High-transaction clients are defined as those with &gt;10 transactions in a single month.</a:t>
          </a:r>
        </a:p>
      </dsp:txBody>
      <dsp:txXfrm>
        <a:off x="0" y="3686256"/>
        <a:ext cx="6291714" cy="920888"/>
      </dsp:txXfrm>
    </dsp:sp>
    <dsp:sp modelId="{AB8780E3-9042-FD48-8933-A6C0CE943170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60C4-6831-DF4A-B29A-922683095DC1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constraints ensure consistency and integrity throughout the system.</a:t>
          </a:r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F0DC-44BD-544F-8EC3-77532A11237C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377EB-0A42-5043-88EC-FA794792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377EB-0A42-5043-88EC-FA7947924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1EB-63F0-F0AD-44E0-C144E897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B731-2524-9A7F-BF34-FB5E9545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7C24-9AA0-F8FD-4C3C-4E16DCB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695B-1042-6D29-9957-E1318E0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25BC-FEE4-2F67-9152-1D49243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5BDC-1DBF-D91D-4BEE-907192CF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371-7693-3906-7200-D6B8A907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6EF3-E13C-2388-4EAE-04E23C02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E8F3-359F-F8BC-48EB-0412D4C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9426-1DCE-1A4F-9B28-6E247AA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3258-9FA5-3830-16F3-2F1D6DEA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12049-4710-06A9-11A7-215EBD0F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4E6-8E82-AC17-C4D2-1C6B54D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BEB7-9B13-B39E-9531-5FDFC879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F0-CD40-BF8C-B238-0F71EB4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4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25C6-9319-31E3-25C6-01D9324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A8CD-0C3A-FAAA-B4D5-CE804F5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A396-E879-EE37-9890-9037C50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260F-6A42-F516-87EE-3D6799A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B20F-F463-6562-9D0B-CD081181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12F-790C-F350-B1CB-C58FBF7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AB26-B615-3C33-BA0B-967FF3B6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2B0E-BFE2-C2CF-FDCB-88EBA06C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49D1-9610-B644-C76D-B1FA253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5B37-F524-5026-91D4-D4C600B0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F0C-2BF4-1CF5-C875-62BA4FC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16F2-173E-B03D-D083-DD9B9659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C4A5-209C-9C93-1E79-7976E84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F23-F770-47FF-50EE-23AA585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07DF-3EF6-2352-CE6B-AEF7C8D6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3908-0FA0-722E-E2DB-82B9CEB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5CF-FCA4-DF89-8BDF-ACCB95C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BE9B-174F-CF8E-2148-EC58BF65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1DF7-05B3-228D-1BC8-5FE3EA9B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6365-6534-021F-F6E4-E47EB2D9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757F3-583B-E9A5-5F35-FC10A3B1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B2D99-226C-78A8-6EB3-A9F30BD4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782E-6C01-8505-A0D9-9396E35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FC0B7-8AE7-B689-4BE2-499EBC44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D83-CE28-D022-2FA3-A8A202D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97866-BBA9-B614-F39C-074CB459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A3D4-7D77-8DEB-B0A2-D54D9C5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724F9-78F1-7652-B94B-51CFD7B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1A26-CDF3-2DA5-9D87-F8ED0531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88604-A275-B56F-63A3-C8844A1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A0B32-3109-8883-D86B-1616D3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3E76-E962-1767-1F6A-AB0DDAC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8BB-E5D7-3488-131C-6AA69C2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7522-68DA-ED36-CA6A-453349F0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A125-700A-1321-69C0-97AC4DC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F661-AC60-E771-E6FE-6B28464C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5420-3AB0-89FF-AEE6-1619D68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A67-509B-0E9F-B59E-836BE2E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2BA2-5C42-A198-9378-F38FB133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1A63-7ECE-7946-D0A8-6B01ACC9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1E53-4AA3-C9CB-E791-5AF8AF94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66AA-4BEA-391D-DA07-6C843BF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4F95-2071-7EE5-7D02-E19629F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D4-B346-582C-441C-19CBF315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254B-5AB0-D350-DB38-9B62A889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DFD4-52AA-A8FE-5522-A8AC3A9A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4442-EC4F-1AC2-EBBB-7E05A9A6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BB24-1BF4-61D6-C824-FAAF48915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741359" y="-1630299"/>
            <a:ext cx="6709411" cy="6709411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011175" y="2829878"/>
            <a:ext cx="10160000" cy="1198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1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Database Design Solution</a:t>
            </a:r>
            <a:endParaRPr lang="en-US" sz="4129" dirty="0"/>
          </a:p>
        </p:txBody>
      </p:sp>
      <p:sp>
        <p:nvSpPr>
          <p:cNvPr id="4" name="StaticPath"/>
          <p:cNvSpPr/>
          <p:nvPr/>
        </p:nvSpPr>
        <p:spPr>
          <a:xfrm>
            <a:off x="9586850" y="4476878"/>
            <a:ext cx="3192780" cy="319278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-1277239" y="-1630298"/>
            <a:ext cx="2655571" cy="2655569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404812" y="5786819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1252220" y="5797551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8" name="StaticPath"/>
          <p:cNvSpPr/>
          <p:nvPr/>
        </p:nvSpPr>
        <p:spPr>
          <a:xfrm>
            <a:off x="827024" y="5785231"/>
            <a:ext cx="762000" cy="7620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4333-D4E4-6259-378B-0836056992B8}"/>
              </a:ext>
            </a:extLst>
          </p:cNvPr>
          <p:cNvSpPr txBox="1"/>
          <p:nvPr/>
        </p:nvSpPr>
        <p:spPr>
          <a:xfrm>
            <a:off x="2412694" y="5785231"/>
            <a:ext cx="189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8003-CC2A-C5D6-A15C-22878096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14921-EFFA-8A8D-D567-F3937D46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415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23442" y="582867"/>
            <a:ext cx="5353051" cy="5353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80556" y="2880107"/>
            <a:ext cx="4622864" cy="1097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6083" dirty="0"/>
          </a:p>
        </p:txBody>
      </p:sp>
      <p:sp>
        <p:nvSpPr>
          <p:cNvPr id="4" name="StaticPath"/>
          <p:cNvSpPr/>
          <p:nvPr/>
        </p:nvSpPr>
        <p:spPr>
          <a:xfrm>
            <a:off x="8903653" y="260097"/>
            <a:ext cx="1215391" cy="1215391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10617835" y="5336731"/>
            <a:ext cx="902971" cy="90297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-1550289" y="-1321435"/>
            <a:ext cx="3352800" cy="33528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Question topic"/>
          <p:cNvSpPr/>
          <p:nvPr/>
        </p:nvSpPr>
        <p:spPr>
          <a:xfrm>
            <a:off x="4124835" y="1791953"/>
            <a:ext cx="3048000" cy="4018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 Scalability and Compliance</a:t>
            </a:r>
            <a:endParaRPr lang="en-US" sz="1395" dirty="0"/>
          </a:p>
        </p:txBody>
      </p:sp>
      <p:sp>
        <p:nvSpPr>
          <p:cNvPr id="8" name="Text"/>
          <p:cNvSpPr/>
          <p:nvPr/>
        </p:nvSpPr>
        <p:spPr>
          <a:xfrm>
            <a:off x="4229609" y="2880107"/>
            <a:ext cx="6442709" cy="19517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robust database solution equips Willson Financial to manage operations efficiently, meet compliance standards, and deliver detailed insights. We welcome feedback on scalability and adaptability.</a:t>
            </a:r>
            <a:endParaRPr lang="en-US" sz="2400" dirty="0"/>
          </a:p>
        </p:txBody>
      </p:sp>
      <p:sp>
        <p:nvSpPr>
          <p:cNvPr id="9" name="Question"/>
          <p:cNvSpPr/>
          <p:nvPr/>
        </p:nvSpPr>
        <p:spPr>
          <a:xfrm>
            <a:off x="7442835" y="1853780"/>
            <a:ext cx="3175000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3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solution align with your expectations?</a:t>
            </a:r>
            <a:endParaRPr lang="en-US" sz="1336" dirty="0"/>
          </a:p>
        </p:txBody>
      </p:sp>
      <p:sp>
        <p:nvSpPr>
          <p:cNvPr id="10" name="StaticPath"/>
          <p:cNvSpPr/>
          <p:nvPr/>
        </p:nvSpPr>
        <p:spPr>
          <a:xfrm>
            <a:off x="4229609" y="1323634"/>
            <a:ext cx="2838451" cy="1360171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5137023" y="226187"/>
            <a:ext cx="4210051" cy="4210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StaticPath"/>
          <p:cNvSpPr/>
          <p:nvPr/>
        </p:nvSpPr>
        <p:spPr>
          <a:xfrm>
            <a:off x="5209159" y="-2550731"/>
            <a:ext cx="3238500" cy="32385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itle"/>
          <p:cNvSpPr/>
          <p:nvPr/>
        </p:nvSpPr>
        <p:spPr>
          <a:xfrm>
            <a:off x="5738749" y="2263839"/>
            <a:ext cx="3070392" cy="370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8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Group Introduction</a:t>
            </a:r>
            <a:endParaRPr lang="en-US" sz="3887" dirty="0"/>
          </a:p>
        </p:txBody>
      </p:sp>
      <p:sp>
        <p:nvSpPr>
          <p:cNvPr id="5" name="Bullet circle 1"/>
          <p:cNvSpPr/>
          <p:nvPr/>
        </p:nvSpPr>
        <p:spPr>
          <a:xfrm>
            <a:off x="463550" y="1143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Bullet index 1"/>
          <p:cNvSpPr/>
          <p:nvPr/>
        </p:nvSpPr>
        <p:spPr>
          <a:xfrm>
            <a:off x="1172846" y="1289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991" dirty="0"/>
          </a:p>
        </p:txBody>
      </p:sp>
      <p:sp>
        <p:nvSpPr>
          <p:cNvPr id="7" name="Bullet text 1"/>
          <p:cNvSpPr/>
          <p:nvPr/>
        </p:nvSpPr>
        <p:spPr>
          <a:xfrm>
            <a:off x="1850961" y="1289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Nima Memarzadeh: Python scripting for generating reports.</a:t>
            </a:r>
            <a:endParaRPr lang="en-US" sz="1399" dirty="0"/>
          </a:p>
        </p:txBody>
      </p:sp>
      <p:sp>
        <p:nvSpPr>
          <p:cNvPr id="8" name="Bullet circle 2"/>
          <p:cNvSpPr/>
          <p:nvPr/>
        </p:nvSpPr>
        <p:spPr>
          <a:xfrm>
            <a:off x="463550" y="2159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Bullet index 2"/>
          <p:cNvSpPr/>
          <p:nvPr/>
        </p:nvSpPr>
        <p:spPr>
          <a:xfrm>
            <a:off x="1172846" y="2305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991" dirty="0"/>
          </a:p>
        </p:txBody>
      </p:sp>
      <p:sp>
        <p:nvSpPr>
          <p:cNvPr id="10" name="Bullet text 2"/>
          <p:cNvSpPr/>
          <p:nvPr/>
        </p:nvSpPr>
        <p:spPr>
          <a:xfrm>
            <a:off x="1850961" y="2305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Brian Preston: Refining the presentation and group coordination.</a:t>
            </a:r>
            <a:endParaRPr lang="en-US" sz="1399" dirty="0"/>
          </a:p>
        </p:txBody>
      </p:sp>
      <p:sp>
        <p:nvSpPr>
          <p:cNvPr id="11" name="Bullet circle 3"/>
          <p:cNvSpPr/>
          <p:nvPr/>
        </p:nvSpPr>
        <p:spPr>
          <a:xfrm>
            <a:off x="463550" y="3175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2" name="Bullet index 3"/>
          <p:cNvSpPr/>
          <p:nvPr/>
        </p:nvSpPr>
        <p:spPr>
          <a:xfrm>
            <a:off x="1172846" y="3321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991" dirty="0"/>
          </a:p>
        </p:txBody>
      </p:sp>
      <p:sp>
        <p:nvSpPr>
          <p:cNvPr id="13" name="Bullet text 3"/>
          <p:cNvSpPr/>
          <p:nvPr/>
        </p:nvSpPr>
        <p:spPr>
          <a:xfrm>
            <a:off x="1850961" y="3321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Anton DeCesare: Drafting and initial presentation structure.</a:t>
            </a:r>
            <a:endParaRPr lang="en-US" sz="1399" dirty="0"/>
          </a:p>
        </p:txBody>
      </p:sp>
      <p:sp>
        <p:nvSpPr>
          <p:cNvPr id="14" name="Bullet circle 4"/>
          <p:cNvSpPr/>
          <p:nvPr/>
        </p:nvSpPr>
        <p:spPr>
          <a:xfrm>
            <a:off x="463550" y="4191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Bullet index 4"/>
          <p:cNvSpPr/>
          <p:nvPr/>
        </p:nvSpPr>
        <p:spPr>
          <a:xfrm>
            <a:off x="1172846" y="4337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991" dirty="0"/>
          </a:p>
        </p:txBody>
      </p:sp>
      <p:sp>
        <p:nvSpPr>
          <p:cNvPr id="16" name="Bullet text 4"/>
          <p:cNvSpPr/>
          <p:nvPr/>
        </p:nvSpPr>
        <p:spPr>
          <a:xfrm>
            <a:off x="1850961" y="4337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Brett Fuller: Database design and ERD updates.</a:t>
            </a:r>
            <a:endParaRPr lang="en-US" sz="1399" dirty="0"/>
          </a:p>
        </p:txBody>
      </p:sp>
      <p:sp>
        <p:nvSpPr>
          <p:cNvPr id="17" name="Bullet circle 5"/>
          <p:cNvSpPr/>
          <p:nvPr/>
        </p:nvSpPr>
        <p:spPr>
          <a:xfrm>
            <a:off x="463550" y="5207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8" name="Bullet index 5"/>
          <p:cNvSpPr/>
          <p:nvPr/>
        </p:nvSpPr>
        <p:spPr>
          <a:xfrm>
            <a:off x="1172846" y="5353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991" dirty="0"/>
          </a:p>
        </p:txBody>
      </p:sp>
      <p:sp>
        <p:nvSpPr>
          <p:cNvPr id="19" name="Bullet text 5"/>
          <p:cNvSpPr/>
          <p:nvPr/>
        </p:nvSpPr>
        <p:spPr>
          <a:xfrm>
            <a:off x="1850961" y="5353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Samir Rodriguez: Data population and testing.</a:t>
            </a:r>
            <a:endParaRPr lang="en-US" sz="139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89" y="3448114"/>
            <a:ext cx="317817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5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 Overview</a:t>
            </a:r>
            <a:endParaRPr lang="en-US" sz="2533" dirty="0"/>
          </a:p>
        </p:txBody>
      </p:sp>
      <p:sp>
        <p:nvSpPr>
          <p:cNvPr id="4" name="Subtitle 1"/>
          <p:cNvSpPr/>
          <p:nvPr/>
        </p:nvSpPr>
        <p:spPr>
          <a:xfrm>
            <a:off x="952500" y="1587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Overview</a:t>
            </a:r>
            <a:endParaRPr lang="en-US" sz="1891" dirty="0"/>
          </a:p>
        </p:txBody>
      </p:sp>
      <p:sp>
        <p:nvSpPr>
          <p:cNvPr id="5" name="Paragraph 1"/>
          <p:cNvSpPr/>
          <p:nvPr/>
        </p:nvSpPr>
        <p:spPr>
          <a:xfrm>
            <a:off x="952500" y="209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1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Willson Financial, founded by Jake and Ned Willson, provides financial advisory services to a diverse community in New Mexico, including ranchers, farmers, and retirees.</a:t>
            </a:r>
            <a:endParaRPr lang="en-US" sz="1517" dirty="0"/>
          </a:p>
        </p:txBody>
      </p:sp>
      <p:sp>
        <p:nvSpPr>
          <p:cNvPr id="6" name="Subtitle 2"/>
          <p:cNvSpPr/>
          <p:nvPr/>
        </p:nvSpPr>
        <p:spPr>
          <a:xfrm>
            <a:off x="952500" y="336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</a:t>
            </a:r>
            <a:endParaRPr lang="en-US" sz="1891" dirty="0"/>
          </a:p>
        </p:txBody>
      </p:sp>
      <p:sp>
        <p:nvSpPr>
          <p:cNvPr id="7" name="Paragraph 2"/>
          <p:cNvSpPr/>
          <p:nvPr/>
        </p:nvSpPr>
        <p:spPr>
          <a:xfrm>
            <a:off x="952500" y="3873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Managing growing client data, ensuring compliance with SEC regulations, and generating actionable insights for decision-making are significant challenges.</a:t>
            </a:r>
            <a:endParaRPr lang="en-US" sz="1589" dirty="0"/>
          </a:p>
        </p:txBody>
      </p:sp>
      <p:sp>
        <p:nvSpPr>
          <p:cNvPr id="8" name="Subtitle 3"/>
          <p:cNvSpPr/>
          <p:nvPr/>
        </p:nvSpPr>
        <p:spPr>
          <a:xfrm>
            <a:off x="952500" y="4826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Proposed Solution</a:t>
            </a:r>
            <a:endParaRPr lang="en-US" sz="1891" dirty="0"/>
          </a:p>
        </p:txBody>
      </p:sp>
      <p:sp>
        <p:nvSpPr>
          <p:cNvPr id="9" name="Paragraph 3"/>
          <p:cNvSpPr/>
          <p:nvPr/>
        </p:nvSpPr>
        <p:spPr>
          <a:xfrm>
            <a:off x="952500" y="5334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goal was to create a robust database system supporting streamlined operations, enhanced decision-making, and scalable infrastructure for future demands.</a:t>
            </a:r>
            <a:endParaRPr lang="en-US" sz="158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1778000"/>
            <a:ext cx="3302000" cy="33020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Finalized 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F3F49-9C91-C1FA-DD5E-A4764B89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953033"/>
            <a:ext cx="6780700" cy="29496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60275" y="0"/>
            <a:ext cx="1203960" cy="120396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238500" y="366650"/>
            <a:ext cx="5715000" cy="724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7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Reports Generated</a:t>
            </a:r>
            <a:endParaRPr lang="en-US" sz="4073" dirty="0"/>
          </a:p>
        </p:txBody>
      </p:sp>
      <p:sp>
        <p:nvSpPr>
          <p:cNvPr id="4" name="StaticPath"/>
          <p:cNvSpPr/>
          <p:nvPr/>
        </p:nvSpPr>
        <p:spPr>
          <a:xfrm>
            <a:off x="11072433" y="285750"/>
            <a:ext cx="803911" cy="80391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643573" y="160350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3244630" y="1587255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6278020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Form title 1"/>
          <p:cNvSpPr/>
          <p:nvPr/>
        </p:nvSpPr>
        <p:spPr>
          <a:xfrm>
            <a:off x="784353" y="2246121"/>
            <a:ext cx="1749528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1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Clients Added in the Last Six Months</a:t>
            </a:r>
            <a:endParaRPr lang="en-US" sz="2120" dirty="0"/>
          </a:p>
        </p:txBody>
      </p:sp>
      <p:sp>
        <p:nvSpPr>
          <p:cNvPr id="9" name="Form title 2"/>
          <p:cNvSpPr/>
          <p:nvPr/>
        </p:nvSpPr>
        <p:spPr>
          <a:xfrm>
            <a:off x="3018194" y="2269344"/>
            <a:ext cx="2226912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High-Transaction Clients</a:t>
            </a:r>
            <a:endParaRPr lang="en-US" sz="2596" dirty="0"/>
          </a:p>
        </p:txBody>
      </p:sp>
      <p:sp>
        <p:nvSpPr>
          <p:cNvPr id="10" name="Form title 3"/>
          <p:cNvSpPr/>
          <p:nvPr/>
        </p:nvSpPr>
        <p:spPr>
          <a:xfrm>
            <a:off x="6246056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Average Asset Value Per Client</a:t>
            </a:r>
          </a:p>
        </p:txBody>
      </p:sp>
      <p:sp>
        <p:nvSpPr>
          <p:cNvPr id="11" name="Form text 1"/>
          <p:cNvSpPr/>
          <p:nvPr/>
        </p:nvSpPr>
        <p:spPr>
          <a:xfrm>
            <a:off x="494220" y="4059809"/>
            <a:ext cx="2149828" cy="1856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client growth trends. Example: 'June: 5 clients, July: 7 clients.'</a:t>
            </a:r>
            <a:endParaRPr lang="en-US" sz="1733" dirty="0"/>
          </a:p>
        </p:txBody>
      </p:sp>
      <p:sp>
        <p:nvSpPr>
          <p:cNvPr id="12" name="Form text 2"/>
          <p:cNvSpPr/>
          <p:nvPr/>
        </p:nvSpPr>
        <p:spPr>
          <a:xfrm>
            <a:off x="3238500" y="4180213"/>
            <a:ext cx="2000475" cy="1763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clients with &gt;10 transactions in a single month. Example: 'Alice Smith: 12 transactions in December 2024.'</a:t>
            </a:r>
            <a:endParaRPr lang="en-US" sz="1733" dirty="0"/>
          </a:p>
        </p:txBody>
      </p:sp>
      <p:sp>
        <p:nvSpPr>
          <p:cNvPr id="13" name="Form text 3"/>
          <p:cNvSpPr/>
          <p:nvPr/>
        </p:nvSpPr>
        <p:spPr>
          <a:xfrm>
            <a:off x="6214092" y="4151311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Calculate the average asset value for each client.</a:t>
            </a:r>
          </a:p>
        </p:txBody>
      </p:sp>
      <p:sp>
        <p:nvSpPr>
          <p:cNvPr id="14" name="StaticPath"/>
          <p:cNvSpPr/>
          <p:nvPr/>
        </p:nvSpPr>
        <p:spPr>
          <a:xfrm>
            <a:off x="445184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StaticPath"/>
          <p:cNvSpPr/>
          <p:nvPr/>
        </p:nvSpPr>
        <p:spPr>
          <a:xfrm>
            <a:off x="3114787" y="6189721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6" name="StaticPath"/>
          <p:cNvSpPr/>
          <p:nvPr/>
        </p:nvSpPr>
        <p:spPr>
          <a:xfrm>
            <a:off x="6214091" y="6111874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4AC6A9F3-7C87-BD77-98DC-F7558CE25FA7}"/>
              </a:ext>
            </a:extLst>
          </p:cNvPr>
          <p:cNvSpPr/>
          <p:nvPr/>
        </p:nvSpPr>
        <p:spPr>
          <a:xfrm>
            <a:off x="9407172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9" name="Form title 3">
            <a:extLst>
              <a:ext uri="{FF2B5EF4-FFF2-40B4-BE49-F238E27FC236}">
                <a16:creationId xmlns:a16="http://schemas.microsoft.com/office/drawing/2014/main" id="{93187234-1E27-1E99-76B1-D5D079D026CE}"/>
              </a:ext>
            </a:extLst>
          </p:cNvPr>
          <p:cNvSpPr/>
          <p:nvPr/>
        </p:nvSpPr>
        <p:spPr>
          <a:xfrm>
            <a:off x="9311409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Compliance Reports by Employee</a:t>
            </a:r>
          </a:p>
        </p:txBody>
      </p:sp>
      <p:sp>
        <p:nvSpPr>
          <p:cNvPr id="20" name="Form text 3">
            <a:extLst>
              <a:ext uri="{FF2B5EF4-FFF2-40B4-BE49-F238E27FC236}">
                <a16:creationId xmlns:a16="http://schemas.microsoft.com/office/drawing/2014/main" id="{02482689-6D1C-34CB-A047-90782E4D7982}"/>
              </a:ext>
            </a:extLst>
          </p:cNvPr>
          <p:cNvSpPr/>
          <p:nvPr/>
        </p:nvSpPr>
        <p:spPr>
          <a:xfrm>
            <a:off x="9279444" y="4183102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Track the total number of compliance actions completed by each employee.</a:t>
            </a:r>
            <a:endParaRPr lang="en-US" sz="1733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</p:txBody>
      </p:sp>
      <p:sp>
        <p:nvSpPr>
          <p:cNvPr id="21" name="StaticPath">
            <a:extLst>
              <a:ext uri="{FF2B5EF4-FFF2-40B4-BE49-F238E27FC236}">
                <a16:creationId xmlns:a16="http://schemas.microsoft.com/office/drawing/2014/main" id="{377042CD-CDCA-EAF0-2AE4-B50D8C85147A}"/>
              </a:ext>
            </a:extLst>
          </p:cNvPr>
          <p:cNvSpPr/>
          <p:nvPr/>
        </p:nvSpPr>
        <p:spPr>
          <a:xfrm>
            <a:off x="9226488" y="606424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68380-5F21-D316-8660-CDFEA21E20E9}"/>
              </a:ext>
            </a:extLst>
          </p:cNvPr>
          <p:cNvSpPr txBox="1"/>
          <p:nvPr/>
        </p:nvSpPr>
        <p:spPr>
          <a:xfrm>
            <a:off x="597317" y="1510147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733" b="1" dirty="0">
                <a:latin typeface="+mj-lt"/>
                <a:ea typeface="+mj-ea"/>
                <a:cs typeface="+mj-cs"/>
              </a:rPr>
              <a:t>Clients Added in the Last Six Months</a:t>
            </a:r>
            <a:endParaRPr lang="en-US" sz="5733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AB76857-5CB1-C147-740D-AE1D7BA7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906"/>
            <a:ext cx="7214616" cy="333675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59EDE641-011E-DD70-A122-368701C14833}"/>
              </a:ext>
            </a:extLst>
          </p:cNvPr>
          <p:cNvSpPr/>
          <p:nvPr/>
        </p:nvSpPr>
        <p:spPr>
          <a:xfrm>
            <a:off x="769649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21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CD97-6B0C-AB3D-D55A-DB4E2BA8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C07C3-7E85-7E79-DD06-4880C8978185}"/>
              </a:ext>
            </a:extLst>
          </p:cNvPr>
          <p:cNvSpPr txBox="1"/>
          <p:nvPr/>
        </p:nvSpPr>
        <p:spPr>
          <a:xfrm>
            <a:off x="532736" y="1481667"/>
            <a:ext cx="3711446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High-Transaction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93F81C-B3B9-1DD8-D6C3-C8EBEE51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73" y="1481667"/>
            <a:ext cx="6809691" cy="389466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4B12728C-4E90-59AB-62B0-3764B8BA7F50}"/>
              </a:ext>
            </a:extLst>
          </p:cNvPr>
          <p:cNvSpPr/>
          <p:nvPr/>
        </p:nvSpPr>
        <p:spPr>
          <a:xfrm>
            <a:off x="638881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3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82B7-BE7E-B762-3D85-753F6E27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417AB-B59A-7297-BD4E-981AAD378CF7}"/>
              </a:ext>
            </a:extLst>
          </p:cNvPr>
          <p:cNvSpPr txBox="1"/>
          <p:nvPr/>
        </p:nvSpPr>
        <p:spPr>
          <a:xfrm>
            <a:off x="638881" y="1243881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Average Asset Value Per Client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7A50E2-9F91-CCE6-42C7-6800286D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13" y="1388026"/>
            <a:ext cx="7077064" cy="4081949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12C81D77-E23C-DBEB-9BD0-61CF0BCEA1FA}"/>
              </a:ext>
            </a:extLst>
          </p:cNvPr>
          <p:cNvSpPr/>
          <p:nvPr/>
        </p:nvSpPr>
        <p:spPr>
          <a:xfrm>
            <a:off x="638881" y="4817397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8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ADDC-B7DF-2F36-509E-8C2F30D9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3E3D7-C194-EB06-7F71-DDB9EE92F209}"/>
              </a:ext>
            </a:extLst>
          </p:cNvPr>
          <p:cNvSpPr txBox="1"/>
          <p:nvPr/>
        </p:nvSpPr>
        <p:spPr>
          <a:xfrm>
            <a:off x="444091" y="1430284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Reports by Employee</a:t>
            </a: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6B28FD2-BCF6-6C5E-022A-049CC5C0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09" y="1854200"/>
            <a:ext cx="6908800" cy="3149600"/>
          </a:xfrm>
          <a:prstGeom prst="rect">
            <a:avLst/>
          </a:prstGeom>
        </p:spPr>
      </p:pic>
      <p:sp>
        <p:nvSpPr>
          <p:cNvPr id="6" name="StaticPath">
            <a:extLst>
              <a:ext uri="{FF2B5EF4-FFF2-40B4-BE49-F238E27FC236}">
                <a16:creationId xmlns:a16="http://schemas.microsoft.com/office/drawing/2014/main" id="{75895AF5-40F5-E1CD-C1AC-DF921CE954AB}"/>
              </a:ext>
            </a:extLst>
          </p:cNvPr>
          <p:cNvSpPr/>
          <p:nvPr/>
        </p:nvSpPr>
        <p:spPr>
          <a:xfrm>
            <a:off x="638881" y="4908549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88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370</Words>
  <Application>Microsoft Macintosh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memarzadeh</dc:creator>
  <cp:lastModifiedBy>Anton DeCesare</cp:lastModifiedBy>
  <cp:revision>4</cp:revision>
  <dcterms:created xsi:type="dcterms:W3CDTF">2024-12-12T17:14:10Z</dcterms:created>
  <dcterms:modified xsi:type="dcterms:W3CDTF">2024-12-21T19:35:33Z</dcterms:modified>
</cp:coreProperties>
</file>