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62" r:id="rId4"/>
    <p:sldId id="260" r:id="rId5"/>
    <p:sldId id="263" r:id="rId6"/>
    <p:sldId id="264" r:id="rId7"/>
    <p:sldId id="258" r:id="rId8"/>
    <p:sldId id="259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7" r:id="rId24"/>
    <p:sldId id="298" r:id="rId25"/>
    <p:sldId id="279" r:id="rId26"/>
    <p:sldId id="299" r:id="rId27"/>
    <p:sldId id="280" r:id="rId28"/>
    <p:sldId id="274" r:id="rId29"/>
    <p:sldId id="281" r:id="rId30"/>
    <p:sldId id="282" r:id="rId31"/>
    <p:sldId id="283" r:id="rId32"/>
    <p:sldId id="286" r:id="rId33"/>
    <p:sldId id="284" r:id="rId34"/>
    <p:sldId id="285" r:id="rId35"/>
    <p:sldId id="288" r:id="rId36"/>
    <p:sldId id="300" r:id="rId37"/>
    <p:sldId id="289" r:id="rId38"/>
    <p:sldId id="290" r:id="rId39"/>
    <p:sldId id="291" r:id="rId40"/>
    <p:sldId id="301" r:id="rId41"/>
    <p:sldId id="302" r:id="rId42"/>
    <p:sldId id="303" r:id="rId43"/>
    <p:sldId id="304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45" autoAdjust="0"/>
    <p:restoredTop sz="85219" autoAdjust="0"/>
  </p:normalViewPr>
  <p:slideViewPr>
    <p:cSldViewPr>
      <p:cViewPr varScale="1">
        <p:scale>
          <a:sx n="62" d="100"/>
          <a:sy n="62" d="100"/>
        </p:scale>
        <p:origin x="9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A3F04-15DE-43E3-82A5-0189F22C0EAF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B4184-A216-4633-BFE7-76115A22C8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46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E1BC-ECE3-4F1A-A77D-AE514D06B069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1AD22-45E1-4EF4-A005-9E114D876D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Основные секции окна проекта: </a:t>
            </a:r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Объекты приложения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Word Objects, Microsoft Excel Objects)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Формы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Forms),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Модули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Modules),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Модули класса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Modules),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Ссылки (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взаимные связи проектов отдельных документов.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AD22-45E1-4EF4-A005-9E114D876D8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Результат функции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InputBox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всегда является строкой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переменная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объявлена как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Далее значение строки должно быть преобразовано в численное значение перед тем, как можно будет его использовать в математических вычислениях. Для этого используется  встроенная функция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CSng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преобразования пользовательских данных ввода в число с типом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AD22-45E1-4EF4-A005-9E114D876D8C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33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выборе события в правом списке (в первый раз), в окне кода автоматически появляется заготовка обработчика этого события.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стандартных модулей правый список содержит имена всех процедур (методов) стандартного модуля и имя раздела объявлений.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Выбор имени из списка позволяет немедленно перейти в соответствующее место окна кода.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AD22-45E1-4EF4-A005-9E114D876D8C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1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наиболее удобный тип данных. Применяется по умолчанию. Переменные типа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содержат данные любого типа, исключая строки фиксированной длины и типы, определяемые пользователем. Имеется возможность преобразовывать один тип данных в другой и объединять данные различных типов.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AD22-45E1-4EF4-A005-9E114D876D8C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41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1E610C-0295-40CF-80FD-621DDDA1905E}" type="slidenum">
              <a:rPr lang="ru-RU" altLang="ru-RU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 altLang="ru-RU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переменных, описанных оператором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время жизни больше, так как при выходе из процедуры у них не отбирается память, а они становятся только недоступными. Поэтому при повторном входе в процедуру статические переменные восстанавливают значения, которые были у них при последнем выходе. Чтобы статические переменные имели смысл, необходима первоначальная инициализация переменных.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AD22-45E1-4EF4-A005-9E114D876D8C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338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EDB56C-1E0F-4F93-AE04-7BDD10B7F07D}" type="slidenum">
              <a:rPr lang="ru-RU" altLang="ru-RU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ru-RU" altLang="ru-RU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константы даты между знаками #.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стандартных констант можно найти в разделах справочной информации по отдельным оператором и функциям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AD22-45E1-4EF4-A005-9E114D876D8C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0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Процедура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RecArea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вычисляет площадь прямоугольника. Используемые в ней переменные А и В являются формальными параметрами процедуры типа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(фактические параметры передаются по значению). Переменная площадь имеет тип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(фактический параметр передается по ссылке). В результате вызова этой процедуры переменной площадь в процедуре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TestSub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присваивается значение равное 15.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AD22-45E1-4EF4-A005-9E114D876D8C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7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ункция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RecArea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вычисляет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площадь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прямоугольника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и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являются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формальными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параметрами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фактических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передаваемых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процедуре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выполняют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переменные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высота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длина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используется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слово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переменной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площадь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присваивается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AD22-45E1-4EF4-A005-9E114D876D8C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C5D4F1-DE76-463D-B4A4-D2BBF00E44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D4F1-DE76-463D-B4A4-D2BBF00E44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D4F1-DE76-463D-B4A4-D2BBF00E44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1143000"/>
          </a:xfrm>
        </p:spPr>
        <p:txBody>
          <a:bodyPr anchor="ctr">
            <a:normAutofit/>
          </a:bodyPr>
          <a:lstStyle>
            <a:lvl1pPr marL="0" indent="712788">
              <a:defRPr sz="4400" b="1"/>
            </a:lvl1pPr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112568"/>
          </a:xfrm>
        </p:spPr>
        <p:txBody>
          <a:bodyPr/>
          <a:lstStyle>
            <a:lvl1pPr algn="just">
              <a:lnSpc>
                <a:spcPct val="80000"/>
              </a:lnSpc>
              <a:defRPr/>
            </a:lvl1pPr>
            <a:lvl2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lvl2pPr>
          </a:lstStyle>
          <a:p>
            <a:pPr lvl="0" eaLnBrk="1" latinLnBrk="0" hangingPunct="1"/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>
          <a:xfrm>
            <a:off x="8100392" y="6328154"/>
            <a:ext cx="609600" cy="521208"/>
          </a:xfrm>
        </p:spPr>
        <p:txBody>
          <a:bodyPr rtlCol="0"/>
          <a:lstStyle/>
          <a:p>
            <a:fld id="{DDC5D4F1-DE76-463D-B4A4-D2BBF00E448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C5D4F1-DE76-463D-B4A4-D2BBF00E44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D4F1-DE76-463D-B4A4-D2BBF00E44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D4F1-DE76-463D-B4A4-D2BBF00E44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C5D4F1-DE76-463D-B4A4-D2BBF00E44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D4F1-DE76-463D-B4A4-D2BBF00E44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C5D4F1-DE76-463D-B4A4-D2BBF00E44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C5D4F1-DE76-463D-B4A4-D2BBF00E448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 smtClean="0"/>
              <a:t>Образец текста</a:t>
            </a:r>
          </a:p>
          <a:p>
            <a:pPr lvl="1" eaLnBrk="1" latinLnBrk="0" hangingPunct="1"/>
            <a:r>
              <a:rPr kumimoji="0" lang="ru-RU" dirty="0" smtClean="0"/>
              <a:t>Второй уровень</a:t>
            </a:r>
          </a:p>
          <a:p>
            <a:pPr lvl="2" eaLnBrk="1" latinLnBrk="0" hangingPunct="1"/>
            <a:r>
              <a:rPr kumimoji="0" lang="ru-RU" dirty="0" smtClean="0"/>
              <a:t>Третий уровень</a:t>
            </a:r>
          </a:p>
          <a:p>
            <a:pPr lvl="3" eaLnBrk="1" latinLnBrk="0" hangingPunct="1"/>
            <a:r>
              <a:rPr kumimoji="0" lang="ru-RU" dirty="0" smtClean="0"/>
              <a:t>Четвертый уровень</a:t>
            </a:r>
          </a:p>
          <a:p>
            <a:pPr lvl="4" eaLnBrk="1" latinLnBrk="0" hangingPunct="1"/>
            <a:r>
              <a:rPr kumimoji="0"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2520C5-691C-4B1F-B8C4-ED0178B3D2E2}" type="datetimeFigureOut">
              <a:rPr lang="ru-RU" smtClean="0"/>
              <a:pPr/>
              <a:t>02.09.2018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C5D4F1-DE76-463D-B4A4-D2BBF00E44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9752" y="404664"/>
            <a:ext cx="6172200" cy="1894362"/>
          </a:xfrm>
        </p:spPr>
        <p:txBody>
          <a:bodyPr>
            <a:noAutofit/>
          </a:bodyPr>
          <a:lstStyle/>
          <a:p>
            <a:r>
              <a:rPr lang="en-US" sz="6600" dirty="0"/>
              <a:t>Visual Basic for Application (VBA)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4437112"/>
            <a:ext cx="6172200" cy="1008112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Основы.</a:t>
            </a:r>
          </a:p>
          <a:p>
            <a:r>
              <a:rPr lang="ru-RU" sz="3200" dirty="0" smtClean="0"/>
              <a:t>Процедуры 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863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редактора </a:t>
            </a:r>
            <a:r>
              <a:rPr lang="en-US" dirty="0" smtClean="0"/>
              <a:t>VBA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 программный код может храниться в: </a:t>
            </a:r>
          </a:p>
          <a:p>
            <a:pPr lvl="1"/>
            <a:r>
              <a:rPr lang="ru-RU" dirty="0" smtClean="0"/>
              <a:t>Рабочих </a:t>
            </a:r>
            <a:r>
              <a:rPr lang="ru-RU" dirty="0"/>
              <a:t>книгах (</a:t>
            </a:r>
            <a:r>
              <a:rPr lang="ru-RU" b="1" i="1" dirty="0" err="1"/>
              <a:t>workbooks</a:t>
            </a:r>
            <a:r>
              <a:rPr lang="ru-RU" dirty="0"/>
              <a:t>) - в текущей или личной книге макросов. </a:t>
            </a:r>
          </a:p>
          <a:p>
            <a:pPr lvl="2" algn="just"/>
            <a:r>
              <a:rPr lang="ru-RU" dirty="0" smtClean="0"/>
              <a:t>Код </a:t>
            </a:r>
            <a:r>
              <a:rPr lang="ru-RU" dirty="0"/>
              <a:t>сохраняется с рабочей книгой и становится доступным, когда пользователь открывает ее. </a:t>
            </a:r>
          </a:p>
          <a:p>
            <a:pPr lvl="2" algn="just"/>
            <a:r>
              <a:rPr lang="ru-RU" dirty="0"/>
              <a:t>По умолчанию </a:t>
            </a:r>
            <a:r>
              <a:rPr lang="ru-RU" dirty="0" err="1"/>
              <a:t>Excel</a:t>
            </a:r>
            <a:r>
              <a:rPr lang="ru-RU" dirty="0"/>
              <a:t> помещает макрос в модуль активной рабочей книги. При желании можно записать его либо в новой рабочей книге (откроется пустая новая книга) либо в личной книге макросов. Это рабочая книга называется Personal.xlsb и хранится в папке </a:t>
            </a:r>
            <a:r>
              <a:rPr lang="ru-RU" dirty="0" err="1"/>
              <a:t>XLStart</a:t>
            </a:r>
            <a:r>
              <a:rPr lang="ru-RU" dirty="0"/>
              <a:t>. Загрузка книги происходит после запуска </a:t>
            </a:r>
            <a:r>
              <a:rPr lang="ru-RU" dirty="0" err="1"/>
              <a:t>Excel</a:t>
            </a:r>
            <a:r>
              <a:rPr lang="ru-RU" dirty="0"/>
              <a:t> и, соответственно, код доступен всегда при работе с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. Данная книга </a:t>
            </a:r>
            <a:r>
              <a:rPr lang="ru-RU" dirty="0" smtClean="0"/>
              <a:t>скрыта</a:t>
            </a:r>
            <a:r>
              <a:rPr lang="ru-RU" dirty="0"/>
              <a:t>, поэтому при обычной работе не видна. Файл Personal.xlsb не существует до тех пор, пока не будет записан в нее первый макрос. </a:t>
            </a:r>
          </a:p>
          <a:p>
            <a:pPr lvl="1"/>
            <a:r>
              <a:rPr lang="ru-RU" dirty="0" smtClean="0"/>
              <a:t>Шаблонах </a:t>
            </a:r>
            <a:r>
              <a:rPr lang="ru-RU" dirty="0"/>
              <a:t>(</a:t>
            </a:r>
            <a:r>
              <a:rPr lang="en-US" b="1" i="1" dirty="0"/>
              <a:t>templates</a:t>
            </a:r>
            <a:r>
              <a:rPr lang="en-US" dirty="0"/>
              <a:t>) </a:t>
            </a:r>
          </a:p>
          <a:p>
            <a:pPr lvl="2" algn="just"/>
            <a:r>
              <a:rPr lang="ru-RU" dirty="0" smtClean="0"/>
              <a:t>Код </a:t>
            </a:r>
            <a:r>
              <a:rPr lang="ru-RU" dirty="0"/>
              <a:t>может сохраняться в шаблоне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. Сохраняя рабочую книгу как шаблон, </a:t>
            </a:r>
            <a:r>
              <a:rPr lang="ru-RU" dirty="0" smtClean="0"/>
              <a:t>затем можно </a:t>
            </a:r>
            <a:r>
              <a:rPr lang="ru-RU" dirty="0"/>
              <a:t>создавать новые рабочие книги на базе этого шаблона. Когда </a:t>
            </a:r>
            <a:r>
              <a:rPr lang="ru-RU" dirty="0" smtClean="0"/>
              <a:t>создается книга </a:t>
            </a:r>
            <a:r>
              <a:rPr lang="ru-RU" dirty="0"/>
              <a:t>на базе шаблона,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 копирует шаблон в рабочую книгу. Код, который находится в шаблоне, также копируется. </a:t>
            </a:r>
          </a:p>
          <a:p>
            <a:pPr lvl="2" algn="just"/>
            <a:r>
              <a:rPr lang="ru-RU" dirty="0"/>
              <a:t>В отличие от документа </a:t>
            </a:r>
            <a:r>
              <a:rPr lang="ru-RU" dirty="0" err="1"/>
              <a:t>Word</a:t>
            </a:r>
            <a:r>
              <a:rPr lang="ru-RU" dirty="0"/>
              <a:t>, который связан со своим шаблоном,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 не связан с шаблоном, т.е. любые изменения, сделанные в шаблоне, не отразятся на рабочих книгах, ранее созданных на этом шаблоне. </a:t>
            </a:r>
          </a:p>
          <a:p>
            <a:r>
              <a:rPr lang="ru-RU" dirty="0" smtClean="0"/>
              <a:t>Надстройках </a:t>
            </a:r>
            <a:r>
              <a:rPr lang="ru-RU" dirty="0"/>
              <a:t>(</a:t>
            </a:r>
            <a:r>
              <a:rPr lang="en-US" sz="2100" b="1" i="1" dirty="0"/>
              <a:t>add-ins</a:t>
            </a:r>
            <a:r>
              <a:rPr lang="en-US" dirty="0"/>
              <a:t>) </a:t>
            </a:r>
          </a:p>
          <a:p>
            <a:pPr lvl="1"/>
            <a:r>
              <a:rPr lang="ru-RU" dirty="0" smtClean="0"/>
              <a:t>Сохраняя </a:t>
            </a:r>
            <a:r>
              <a:rPr lang="ru-RU" dirty="0"/>
              <a:t>рабочую книгу как надстройку, </a:t>
            </a:r>
            <a:r>
              <a:rPr lang="ru-RU" dirty="0" smtClean="0"/>
              <a:t>она сохраняется с </a:t>
            </a:r>
            <a:r>
              <a:rPr lang="ru-RU" dirty="0"/>
              <a:t>расширением .</a:t>
            </a:r>
            <a:r>
              <a:rPr lang="ru-RU" dirty="0" err="1"/>
              <a:t>xlam</a:t>
            </a:r>
            <a:r>
              <a:rPr lang="ru-RU" dirty="0"/>
              <a:t>. Затем для расширения возможностей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, </a:t>
            </a:r>
            <a:r>
              <a:rPr lang="ru-RU" dirty="0" smtClean="0"/>
              <a:t>можно </a:t>
            </a:r>
            <a:r>
              <a:rPr lang="ru-RU" dirty="0"/>
              <a:t>подгружать созданные надстройки. </a:t>
            </a:r>
          </a:p>
        </p:txBody>
      </p:sp>
    </p:spTree>
    <p:extLst>
      <p:ext uri="{BB962C8B-B14F-4D97-AF65-F5344CB8AC3E}">
        <p14:creationId xmlns:p14="http://schemas.microsoft.com/office/powerpoint/2010/main" val="299701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Word</a:t>
            </a:r>
            <a:r>
              <a:rPr lang="ru-RU" dirty="0"/>
              <a:t> программный код может находиться в: </a:t>
            </a:r>
          </a:p>
          <a:p>
            <a:pPr lvl="1"/>
            <a:r>
              <a:rPr lang="ru-RU" dirty="0" smtClean="0"/>
              <a:t>Документах (</a:t>
            </a:r>
            <a:r>
              <a:rPr lang="en-US" b="1" i="1" dirty="0" smtClean="0"/>
              <a:t>documents</a:t>
            </a:r>
            <a:r>
              <a:rPr lang="en-US" dirty="0"/>
              <a:t>) </a:t>
            </a:r>
          </a:p>
          <a:p>
            <a:pPr lvl="2" algn="just"/>
            <a:r>
              <a:rPr lang="ru-RU" dirty="0" smtClean="0"/>
              <a:t>Код </a:t>
            </a:r>
            <a:r>
              <a:rPr lang="ru-RU" dirty="0"/>
              <a:t>сохраняется с документом и становится доступным, когда пользователь открывает его. </a:t>
            </a:r>
            <a:endParaRPr lang="ru-RU" dirty="0" smtClean="0"/>
          </a:p>
          <a:p>
            <a:pPr lvl="1"/>
            <a:r>
              <a:rPr lang="ru-RU" dirty="0" smtClean="0"/>
              <a:t>Шаблонах </a:t>
            </a:r>
            <a:r>
              <a:rPr lang="ru-RU" dirty="0"/>
              <a:t>(</a:t>
            </a:r>
            <a:r>
              <a:rPr lang="en-US" b="1" i="1" dirty="0"/>
              <a:t>templates</a:t>
            </a:r>
            <a:r>
              <a:rPr lang="en-US" dirty="0"/>
              <a:t>) </a:t>
            </a:r>
          </a:p>
          <a:p>
            <a:pPr lvl="2" algn="just"/>
            <a:r>
              <a:rPr lang="ru-RU" dirty="0"/>
              <a:t>Код может сохраняться в шаблоне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Word</a:t>
            </a:r>
            <a:r>
              <a:rPr lang="ru-RU" dirty="0"/>
              <a:t>. Сохраняя документ как шаблон, </a:t>
            </a:r>
            <a:r>
              <a:rPr lang="ru-RU" dirty="0" smtClean="0"/>
              <a:t>затем можно </a:t>
            </a:r>
            <a:r>
              <a:rPr lang="ru-RU" dirty="0"/>
              <a:t>создавать новые документы на базе этого шаблона. </a:t>
            </a:r>
          </a:p>
          <a:p>
            <a:pPr lvl="2" algn="just"/>
            <a:r>
              <a:rPr lang="ru-RU" dirty="0"/>
              <a:t>Документ </a:t>
            </a:r>
            <a:r>
              <a:rPr lang="ru-RU" dirty="0" err="1"/>
              <a:t>Word</a:t>
            </a:r>
            <a:r>
              <a:rPr lang="ru-RU" dirty="0"/>
              <a:t> связан со своим шаблоном, поэтому каждый раз, когда </a:t>
            </a:r>
            <a:r>
              <a:rPr lang="ru-RU" dirty="0" smtClean="0"/>
              <a:t>открывается </a:t>
            </a:r>
            <a:r>
              <a:rPr lang="ru-RU" dirty="0"/>
              <a:t>документ, созданный на базе шаблона,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Word</a:t>
            </a:r>
            <a:r>
              <a:rPr lang="ru-RU" dirty="0"/>
              <a:t> загружает связанный шаблон. Если </a:t>
            </a:r>
            <a:r>
              <a:rPr lang="ru-RU" dirty="0" smtClean="0"/>
              <a:t>изменяется код </a:t>
            </a:r>
            <a:r>
              <a:rPr lang="ru-RU" dirty="0"/>
              <a:t>в шаблоне документа, измененный код доступен всем документам, созданным на базе этого шаблона. </a:t>
            </a:r>
          </a:p>
          <a:p>
            <a:pPr lvl="1"/>
            <a:r>
              <a:rPr lang="en-US" dirty="0" smtClean="0"/>
              <a:t>Normal.dotm </a:t>
            </a:r>
            <a:endParaRPr lang="en-US" dirty="0"/>
          </a:p>
          <a:p>
            <a:pPr lvl="2" algn="just"/>
            <a:r>
              <a:rPr lang="en-US" dirty="0" smtClean="0"/>
              <a:t>Normal.dotm </a:t>
            </a:r>
            <a:r>
              <a:rPr lang="en-US" dirty="0"/>
              <a:t>– </a:t>
            </a:r>
            <a:r>
              <a:rPr lang="ru-RU" dirty="0"/>
              <a:t>стандартный шаблон, используемый всеми документами </a:t>
            </a:r>
            <a:r>
              <a:rPr lang="en-US" dirty="0"/>
              <a:t>Microsoft Word. </a:t>
            </a:r>
            <a:r>
              <a:rPr lang="ru-RU" dirty="0"/>
              <a:t>Этот шаблон запускается всегда при старте </a:t>
            </a:r>
            <a:r>
              <a:rPr lang="en-US" dirty="0"/>
              <a:t>Microsoft Word. </a:t>
            </a:r>
            <a:r>
              <a:rPr lang="ru-RU" dirty="0"/>
              <a:t>Если </a:t>
            </a:r>
            <a:r>
              <a:rPr lang="ru-RU" dirty="0" smtClean="0"/>
              <a:t>необходимо, </a:t>
            </a:r>
            <a:r>
              <a:rPr lang="ru-RU" dirty="0"/>
              <a:t>чтобы </a:t>
            </a:r>
            <a:r>
              <a:rPr lang="ru-RU" dirty="0" smtClean="0"/>
              <a:t>код </a:t>
            </a:r>
            <a:r>
              <a:rPr lang="ru-RU" dirty="0"/>
              <a:t>был доступен во всех документах </a:t>
            </a:r>
            <a:r>
              <a:rPr lang="en-US" dirty="0"/>
              <a:t>Microsoft Word, </a:t>
            </a:r>
            <a:r>
              <a:rPr lang="ru-RU" dirty="0"/>
              <a:t>сохраняйте его в шаблон </a:t>
            </a:r>
            <a:r>
              <a:rPr lang="en-US" dirty="0"/>
              <a:t>Normal. </a:t>
            </a:r>
            <a:r>
              <a:rPr lang="en-US" dirty="0" err="1"/>
              <a:t>dotm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1143000"/>
          </a:xfrm>
        </p:spPr>
        <p:txBody>
          <a:bodyPr/>
          <a:lstStyle/>
          <a:p>
            <a:r>
              <a:rPr lang="ru-RU" dirty="0" smtClean="0"/>
              <a:t>Использование редактора </a:t>
            </a:r>
            <a:r>
              <a:rPr lang="en-US" dirty="0" smtClean="0"/>
              <a:t>VBA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1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редактора </a:t>
            </a:r>
            <a:r>
              <a:rPr lang="en-US" dirty="0" smtClean="0"/>
              <a:t>VBA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0" y="1052736"/>
            <a:ext cx="3491880" cy="3600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Редактор </a:t>
            </a:r>
            <a:r>
              <a:rPr lang="en-US" dirty="0"/>
              <a:t>Visual Basic (</a:t>
            </a:r>
            <a:r>
              <a:rPr lang="en-US" b="1" i="1" dirty="0"/>
              <a:t>Visual Basic Editor</a:t>
            </a:r>
            <a:r>
              <a:rPr lang="en-US" dirty="0"/>
              <a:t>) – </a:t>
            </a:r>
            <a:r>
              <a:rPr lang="ru-RU" dirty="0"/>
              <a:t>среда разработки </a:t>
            </a:r>
            <a:r>
              <a:rPr lang="ru-RU" dirty="0" smtClean="0"/>
              <a:t>проекта.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 Здесь можно создавать, редактировать, запускать </a:t>
            </a:r>
            <a:r>
              <a:rPr lang="ru-RU" dirty="0"/>
              <a:t>свой код, написанный для документов </a:t>
            </a:r>
            <a:r>
              <a:rPr lang="en-US" dirty="0"/>
              <a:t>Office 2010. </a:t>
            </a:r>
            <a:r>
              <a:rPr lang="ru-RU" dirty="0"/>
              <a:t>Такую среду разработки имеют основные приложения </a:t>
            </a:r>
            <a:r>
              <a:rPr lang="en-US" dirty="0"/>
              <a:t>Office 2010 - Microsoft Excel, PowerPoint, Microsoft Word </a:t>
            </a:r>
            <a:r>
              <a:rPr lang="ru-RU" dirty="0"/>
              <a:t>и </a:t>
            </a:r>
            <a:r>
              <a:rPr lang="en-US" dirty="0"/>
              <a:t>Microsoft Access.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24744"/>
            <a:ext cx="5040560" cy="376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4941168"/>
            <a:ext cx="763284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dirty="0"/>
              <a:t>Каждому объекту в проекте соответствует свое окно кода, такими объектами могут быть: </a:t>
            </a:r>
          </a:p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dirty="0" smtClean="0"/>
              <a:t>сама </a:t>
            </a:r>
            <a:r>
              <a:rPr lang="ru-RU" dirty="0"/>
              <a:t>рабочая книга (</a:t>
            </a:r>
            <a:r>
              <a:rPr lang="ru-RU" i="1" dirty="0" err="1"/>
              <a:t>ЭтаКнига</a:t>
            </a:r>
            <a:r>
              <a:rPr lang="ru-RU" dirty="0"/>
              <a:t>); </a:t>
            </a:r>
          </a:p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dirty="0" smtClean="0"/>
              <a:t>рабочий </a:t>
            </a:r>
            <a:r>
              <a:rPr lang="ru-RU" dirty="0"/>
              <a:t>лист (например, </a:t>
            </a:r>
            <a:r>
              <a:rPr lang="ru-RU" i="1" dirty="0"/>
              <a:t>Лист1</a:t>
            </a:r>
            <a:r>
              <a:rPr lang="ru-RU" dirty="0"/>
              <a:t>); </a:t>
            </a:r>
          </a:p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dirty="0" smtClean="0"/>
              <a:t>модуль </a:t>
            </a:r>
            <a:r>
              <a:rPr lang="en-US" dirty="0"/>
              <a:t>VBA (</a:t>
            </a:r>
            <a:r>
              <a:rPr lang="en-US" i="1" dirty="0"/>
              <a:t>Module1</a:t>
            </a:r>
            <a:r>
              <a:rPr lang="en-US" dirty="0"/>
              <a:t>); </a:t>
            </a:r>
          </a:p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dirty="0" smtClean="0"/>
              <a:t>модуль </a:t>
            </a:r>
            <a:r>
              <a:rPr lang="ru-RU" dirty="0"/>
              <a:t>класса (специальный тип модуля, позволяющий создавать новые классы объектов); </a:t>
            </a:r>
          </a:p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ru-RU" dirty="0" smtClean="0"/>
              <a:t>форма (</a:t>
            </a:r>
            <a:r>
              <a:rPr lang="en-US" i="1" dirty="0" smtClean="0"/>
              <a:t>UserForm1</a:t>
            </a:r>
            <a:r>
              <a:rPr lang="ru-RU" i="1" dirty="0" smtClean="0"/>
              <a:t>)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3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редактора </a:t>
            </a:r>
            <a:r>
              <a:rPr lang="en-US" dirty="0" smtClean="0"/>
              <a:t>VBA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0" y="1052736"/>
            <a:ext cx="8676456" cy="3744416"/>
          </a:xfrm>
        </p:spPr>
        <p:txBody>
          <a:bodyPr>
            <a:normAutofit/>
          </a:bodyPr>
          <a:lstStyle/>
          <a:p>
            <a:r>
              <a:rPr lang="ru-RU" dirty="0"/>
              <a:t>Открыть редактор можно различными способами (во всех приложениях </a:t>
            </a:r>
            <a:r>
              <a:rPr lang="ru-RU" dirty="0" err="1"/>
              <a:t>Office</a:t>
            </a:r>
            <a:r>
              <a:rPr lang="ru-RU" dirty="0"/>
              <a:t> это делается одинаково): </a:t>
            </a:r>
          </a:p>
          <a:p>
            <a:pPr lvl="1"/>
            <a:r>
              <a:rPr lang="ru-RU" dirty="0" smtClean="0"/>
              <a:t>на </a:t>
            </a:r>
            <a:r>
              <a:rPr lang="ru-RU" dirty="0"/>
              <a:t>специальной вкладке </a:t>
            </a:r>
            <a:r>
              <a:rPr lang="ru-RU" b="1" dirty="0"/>
              <a:t>Разработчик </a:t>
            </a:r>
            <a:r>
              <a:rPr lang="ru-RU" dirty="0"/>
              <a:t>в группе </a:t>
            </a:r>
            <a:r>
              <a:rPr lang="ru-RU" b="1" dirty="0"/>
              <a:t>Код </a:t>
            </a:r>
            <a:r>
              <a:rPr lang="ru-RU" dirty="0"/>
              <a:t>выбрать </a:t>
            </a:r>
            <a:r>
              <a:rPr lang="ru-RU" b="1" dirty="0" err="1"/>
              <a:t>Visual</a:t>
            </a:r>
            <a:r>
              <a:rPr lang="ru-RU" b="1" dirty="0"/>
              <a:t> </a:t>
            </a:r>
            <a:r>
              <a:rPr lang="ru-RU" b="1" dirty="0" err="1"/>
              <a:t>Basic</a:t>
            </a:r>
            <a:r>
              <a:rPr lang="ru-RU" dirty="0"/>
              <a:t>; </a:t>
            </a:r>
            <a:endParaRPr lang="ru-RU" dirty="0" smtClean="0"/>
          </a:p>
          <a:p>
            <a:pPr lvl="2"/>
            <a:r>
              <a:rPr lang="ru-RU" dirty="0" smtClean="0"/>
              <a:t>вкладка </a:t>
            </a:r>
            <a:r>
              <a:rPr lang="ru-RU" b="1" dirty="0"/>
              <a:t>Разработчик </a:t>
            </a:r>
            <a:r>
              <a:rPr lang="ru-RU" dirty="0"/>
              <a:t>содержит инструменты разработки для работы с VBA, элементы управления, которые можно добавлять в документ и т.д. По умолчанию эта вкладка </a:t>
            </a:r>
            <a:r>
              <a:rPr lang="ru-RU" dirty="0" smtClean="0"/>
              <a:t>скрыта, открывается через </a:t>
            </a:r>
            <a:r>
              <a:rPr lang="ru-RU" b="1" dirty="0" smtClean="0"/>
              <a:t>Параметры</a:t>
            </a:r>
            <a:r>
              <a:rPr lang="ru-RU" dirty="0" smtClean="0"/>
              <a:t>. </a:t>
            </a:r>
          </a:p>
          <a:p>
            <a:pPr lvl="1"/>
            <a:r>
              <a:rPr lang="ru-RU" dirty="0" smtClean="0"/>
              <a:t>нажать </a:t>
            </a:r>
            <a:r>
              <a:rPr lang="ru-RU" dirty="0"/>
              <a:t>клавиши &lt;</a:t>
            </a:r>
            <a:r>
              <a:rPr lang="en-US" dirty="0"/>
              <a:t>Alt</a:t>
            </a:r>
            <a:r>
              <a:rPr lang="en-US" dirty="0" smtClean="0"/>
              <a:t>&gt; + &lt;</a:t>
            </a:r>
            <a:r>
              <a:rPr lang="en-US" dirty="0"/>
              <a:t>F11&gt;; </a:t>
            </a:r>
          </a:p>
          <a:p>
            <a:pPr lvl="1"/>
            <a:r>
              <a:rPr lang="ru-RU" dirty="0" smtClean="0"/>
              <a:t>вызвать </a:t>
            </a:r>
            <a:r>
              <a:rPr lang="ru-RU" dirty="0"/>
              <a:t>редактор при возникновении ошибки в макросе; </a:t>
            </a:r>
          </a:p>
          <a:p>
            <a:pPr lvl="1"/>
            <a:r>
              <a:rPr lang="ru-RU" dirty="0" smtClean="0"/>
              <a:t>открыть </a:t>
            </a:r>
            <a:r>
              <a:rPr lang="ru-RU" dirty="0"/>
              <a:t>готовый макрос для редактирования в диалоговом окне </a:t>
            </a:r>
            <a:r>
              <a:rPr lang="ru-RU" b="1" dirty="0"/>
              <a:t>Макрос</a:t>
            </a:r>
            <a:r>
              <a:rPr lang="ru-RU" dirty="0"/>
              <a:t>.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37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редактора </a:t>
            </a:r>
            <a:r>
              <a:rPr lang="en-US" dirty="0" smtClean="0"/>
              <a:t>VBA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496944" cy="1368152"/>
          </a:xfrm>
        </p:spPr>
        <p:txBody>
          <a:bodyPr>
            <a:normAutofit lnSpcReduction="10000"/>
          </a:bodyPr>
          <a:lstStyle/>
          <a:p>
            <a:r>
              <a:rPr lang="ru-RU" sz="1500" dirty="0"/>
              <a:t>В редакторе </a:t>
            </a:r>
            <a:r>
              <a:rPr lang="ru-RU" sz="1500" dirty="0" err="1"/>
              <a:t>Visual</a:t>
            </a:r>
            <a:r>
              <a:rPr lang="ru-RU" sz="1500" dirty="0"/>
              <a:t> </a:t>
            </a:r>
            <a:r>
              <a:rPr lang="ru-RU" sz="1500" dirty="0" err="1"/>
              <a:t>Basic</a:t>
            </a:r>
            <a:r>
              <a:rPr lang="ru-RU" sz="1500" dirty="0"/>
              <a:t> предусмотрены следующие рабочие окна: </a:t>
            </a:r>
          </a:p>
          <a:p>
            <a:pPr marL="530225" lvl="1" indent="-163513"/>
            <a:r>
              <a:rPr lang="ru-RU" sz="1500" b="1" dirty="0" err="1"/>
              <a:t>Project</a:t>
            </a:r>
            <a:r>
              <a:rPr lang="ru-RU" sz="1500" b="1" dirty="0"/>
              <a:t> </a:t>
            </a:r>
            <a:r>
              <a:rPr lang="ru-RU" sz="1500" b="1" dirty="0" err="1"/>
              <a:t>Explorer</a:t>
            </a:r>
            <a:r>
              <a:rPr lang="ru-RU" sz="1500" dirty="0"/>
              <a:t>— окно проводника </a:t>
            </a:r>
            <a:r>
              <a:rPr lang="ru-RU" sz="1500" dirty="0" smtClean="0"/>
              <a:t>проекта. </a:t>
            </a:r>
            <a:r>
              <a:rPr lang="ru-RU" sz="1500" dirty="0"/>
              <a:t>По умолчанию оно открыто и находится в левой части окна редактора </a:t>
            </a:r>
            <a:r>
              <a:rPr lang="ru-RU" sz="1500" dirty="0" err="1"/>
              <a:t>Visual</a:t>
            </a:r>
            <a:r>
              <a:rPr lang="ru-RU" sz="1500" dirty="0"/>
              <a:t> </a:t>
            </a:r>
            <a:r>
              <a:rPr lang="ru-RU" sz="1500" dirty="0" err="1"/>
              <a:t>Basic</a:t>
            </a:r>
            <a:r>
              <a:rPr lang="ru-RU" sz="1500" dirty="0"/>
              <a:t>. В нем можно просмотреть компоненты проекта и выполнить множество операций. Каждая рабочая книга и открытые в данный момент надстройки рассматриваются как проекты. Проект можно считать коллекцией объектов, организованных в виде иерархической структуры</a:t>
            </a:r>
            <a:r>
              <a:rPr lang="ru-RU" dirty="0"/>
              <a:t>. </a:t>
            </a:r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2"/>
            <a:ext cx="3312368" cy="404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39552" y="2251671"/>
            <a:ext cx="4824536" cy="45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1" indent="-176213" algn="just">
              <a:lnSpc>
                <a:spcPct val="6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1500" b="1" dirty="0" err="1"/>
              <a:t>UserForm</a:t>
            </a:r>
            <a:r>
              <a:rPr lang="ru-RU" sz="1500" dirty="0"/>
              <a:t>— окно формы. Появляется тогда, когда </a:t>
            </a:r>
            <a:r>
              <a:rPr lang="ru-RU" sz="1500" dirty="0" smtClean="0"/>
              <a:t>редактируется пользовательская форма </a:t>
            </a:r>
            <a:r>
              <a:rPr lang="ru-RU" sz="1500" dirty="0"/>
              <a:t>при помощи дизайнера форм; </a:t>
            </a:r>
          </a:p>
          <a:p>
            <a:pPr marL="176213" lvl="1" indent="-176213" algn="just">
              <a:lnSpc>
                <a:spcPct val="6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1500" b="1" dirty="0" err="1"/>
              <a:t>Toolbox</a:t>
            </a:r>
            <a:r>
              <a:rPr lang="ru-RU" sz="1500" dirty="0"/>
              <a:t> — панель инструментов управления. Из нее можно добавить элементы управления в форму или в сам документ; </a:t>
            </a:r>
          </a:p>
          <a:p>
            <a:pPr marL="176213" lvl="1" indent="-176213" algn="just">
              <a:lnSpc>
                <a:spcPct val="6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1500" b="1" dirty="0" err="1"/>
              <a:t>Properties</a:t>
            </a:r>
            <a:r>
              <a:rPr lang="ru-RU" sz="1500" dirty="0"/>
              <a:t> — одно из самых важных окон. Через него можно просмотреть свойства элемента управления или компонента проекта и изменить их; </a:t>
            </a:r>
          </a:p>
          <a:p>
            <a:pPr marL="176213" lvl="1" indent="-176213" algn="just">
              <a:lnSpc>
                <a:spcPct val="6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1500" b="1" dirty="0" err="1"/>
              <a:t>Code</a:t>
            </a:r>
            <a:r>
              <a:rPr lang="ru-RU" sz="1500" dirty="0"/>
              <a:t>— окно программного кода. В этом окне выполняется основная работа по написанию кода макроса. При открытии программного модуля открывается автоматически; </a:t>
            </a:r>
          </a:p>
          <a:p>
            <a:pPr marL="176213" lvl="1" indent="-176213" algn="just">
              <a:lnSpc>
                <a:spcPct val="6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1500" b="1" dirty="0" err="1"/>
              <a:t>Object</a:t>
            </a:r>
            <a:r>
              <a:rPr lang="ru-RU" sz="1500" b="1" dirty="0"/>
              <a:t> </a:t>
            </a:r>
            <a:r>
              <a:rPr lang="ru-RU" sz="1500" b="1" dirty="0" err="1"/>
              <a:t>Browser</a:t>
            </a:r>
            <a:r>
              <a:rPr lang="ru-RU" sz="1500" dirty="0"/>
              <a:t>— обозреватель объектов. Необходим для получения информации о классах, доступных программе; </a:t>
            </a:r>
          </a:p>
          <a:p>
            <a:pPr marL="176213" lvl="1" indent="-176213" algn="just">
              <a:lnSpc>
                <a:spcPct val="6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1500" b="1" dirty="0" err="1"/>
              <a:t>Watch</a:t>
            </a:r>
            <a:r>
              <a:rPr lang="ru-RU" sz="1500" dirty="0"/>
              <a:t>— окно контролируемых выражений. Используется во время отладки для отслеживания значений выбранных переменных программы и выражений; </a:t>
            </a:r>
          </a:p>
          <a:p>
            <a:pPr marL="176213" lvl="1" indent="-176213" algn="just">
              <a:lnSpc>
                <a:spcPct val="6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1500" b="1" dirty="0" err="1"/>
              <a:t>Locals</a:t>
            </a:r>
            <a:r>
              <a:rPr lang="ru-RU" sz="1500" dirty="0"/>
              <a:t> — окно локальных переменных. Нужно для отслеживания во время отладки значений переменных текущей процедуры; </a:t>
            </a:r>
          </a:p>
          <a:p>
            <a:pPr marL="176213" lvl="1" indent="-176213" algn="just">
              <a:lnSpc>
                <a:spcPct val="6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1500" b="1" dirty="0" err="1"/>
              <a:t>Immediate</a:t>
            </a:r>
            <a:r>
              <a:rPr lang="ru-RU" sz="1500" dirty="0"/>
              <a:t>— окно для немедленного выполнения команд в ходе отладки. Оно позволяет выполнить отдельные строки программного кода и немедленно получить результат. </a:t>
            </a:r>
          </a:p>
        </p:txBody>
      </p:sp>
    </p:spTree>
    <p:extLst>
      <p:ext uri="{BB962C8B-B14F-4D97-AF65-F5344CB8AC3E}">
        <p14:creationId xmlns:p14="http://schemas.microsoft.com/office/powerpoint/2010/main" val="321584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Explorer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661248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Application Objects </a:t>
            </a:r>
            <a:endParaRPr lang="en-US" b="1" dirty="0"/>
          </a:p>
          <a:p>
            <a:pPr lvl="1"/>
            <a:r>
              <a:rPr lang="ru-RU" dirty="0"/>
              <a:t>Объекты приложения (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objects</a:t>
            </a:r>
            <a:r>
              <a:rPr lang="ru-RU" dirty="0"/>
              <a:t>) – секция в окне проекта, содержащая сам документ и объекты его составляющие. Например, в проекте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 – это книга (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 </a:t>
            </a:r>
            <a:r>
              <a:rPr lang="ru-RU" dirty="0" err="1"/>
              <a:t>workbook</a:t>
            </a:r>
            <a:r>
              <a:rPr lang="ru-RU" dirty="0"/>
              <a:t>) и листы </a:t>
            </a:r>
            <a:r>
              <a:rPr lang="ru-RU" dirty="0" smtClean="0"/>
              <a:t>(</a:t>
            </a:r>
            <a:r>
              <a:rPr lang="ru-RU" dirty="0" err="1" smtClean="0"/>
              <a:t>worksheets</a:t>
            </a:r>
            <a:r>
              <a:rPr lang="ru-RU" dirty="0"/>
              <a:t>) этой книги, для </a:t>
            </a:r>
            <a:r>
              <a:rPr lang="ru-RU" dirty="0" err="1"/>
              <a:t>Word</a:t>
            </a:r>
            <a:r>
              <a:rPr lang="ru-RU" dirty="0"/>
              <a:t> – сам документ </a:t>
            </a:r>
            <a:r>
              <a:rPr lang="ru-RU" dirty="0" err="1"/>
              <a:t>Word</a:t>
            </a:r>
            <a:r>
              <a:rPr lang="ru-RU" dirty="0"/>
              <a:t>, для </a:t>
            </a:r>
            <a:r>
              <a:rPr lang="ru-RU" dirty="0" err="1"/>
              <a:t>Access</a:t>
            </a:r>
            <a:r>
              <a:rPr lang="ru-RU" dirty="0"/>
              <a:t> – формы и отчеты, содержащие код.</a:t>
            </a:r>
          </a:p>
          <a:p>
            <a:r>
              <a:rPr lang="en-US" b="1" i="1" dirty="0"/>
              <a:t>Forms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, </a:t>
            </a:r>
            <a:r>
              <a:rPr lang="ru-RU" dirty="0" err="1"/>
              <a:t>Word</a:t>
            </a:r>
            <a:r>
              <a:rPr lang="ru-RU" dirty="0"/>
              <a:t>, и </a:t>
            </a:r>
            <a:r>
              <a:rPr lang="ru-RU" dirty="0" err="1"/>
              <a:t>PowerPoint</a:t>
            </a:r>
            <a:r>
              <a:rPr lang="ru-RU" dirty="0"/>
              <a:t> </a:t>
            </a:r>
            <a:r>
              <a:rPr lang="ru-RU" dirty="0" smtClean="0"/>
              <a:t>можно </a:t>
            </a:r>
            <a:r>
              <a:rPr lang="ru-RU" dirty="0"/>
              <a:t>создавать формы (диалоговые окна для интерактивной работы с пользователем), содержащие элементы управления и </a:t>
            </a:r>
            <a:r>
              <a:rPr lang="ru-RU" dirty="0" err="1"/>
              <a:t>ActiveX</a:t>
            </a:r>
            <a:r>
              <a:rPr lang="ru-RU" dirty="0"/>
              <a:t> элементы.</a:t>
            </a:r>
          </a:p>
          <a:p>
            <a:r>
              <a:rPr lang="en-US" b="1" i="1" dirty="0"/>
              <a:t>Modules </a:t>
            </a:r>
            <a:r>
              <a:rPr lang="ru-RU" b="1" i="1" dirty="0"/>
              <a:t>и </a:t>
            </a:r>
            <a:r>
              <a:rPr lang="en-US" b="1" i="1" dirty="0"/>
              <a:t>Classes</a:t>
            </a:r>
          </a:p>
          <a:p>
            <a:pPr lvl="1"/>
            <a:r>
              <a:rPr lang="ru-RU" dirty="0"/>
              <a:t>Модули содержат программный код, сопровождающий проект.</a:t>
            </a:r>
          </a:p>
          <a:p>
            <a:pPr lvl="1"/>
            <a:r>
              <a:rPr lang="ru-RU" dirty="0"/>
              <a:t>Модули класса служат для создания собственных объектов. Модуль класса - контейнер для описания собственного класса.</a:t>
            </a:r>
          </a:p>
          <a:p>
            <a:r>
              <a:rPr lang="en-US" b="1" i="1" dirty="0" smtClean="0"/>
              <a:t>References</a:t>
            </a:r>
          </a:p>
          <a:p>
            <a:pPr lvl="1"/>
            <a:r>
              <a:rPr lang="ru-RU" dirty="0" smtClean="0"/>
              <a:t>Здесь можно устанавливать ссылки на другие документы, шаблоны и надстройки (того же типа). Например, в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r>
              <a:rPr lang="ru-RU" dirty="0" smtClean="0"/>
              <a:t>, можно установить ссылку на шаблон.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Для </a:t>
            </a:r>
            <a:r>
              <a:rPr lang="ru-RU" dirty="0"/>
              <a:t>вставки нового компонента в проект, воспользуйтесь пунктом меню </a:t>
            </a:r>
            <a:r>
              <a:rPr lang="ru-RU" b="1" dirty="0"/>
              <a:t>Вставка </a:t>
            </a:r>
            <a:r>
              <a:rPr lang="ru-RU" dirty="0"/>
              <a:t>(</a:t>
            </a:r>
            <a:r>
              <a:rPr lang="ru-RU" b="1" dirty="0" err="1"/>
              <a:t>Insert</a:t>
            </a:r>
            <a:r>
              <a:rPr lang="ru-RU" b="1" dirty="0"/>
              <a:t>)</a:t>
            </a:r>
            <a:r>
              <a:rPr lang="ru-RU" dirty="0"/>
              <a:t>, а затем выберите необходимый компонент.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Для создания ссылки на другой </a:t>
            </a:r>
            <a:r>
              <a:rPr lang="ru-RU" b="1" dirty="0" err="1"/>
              <a:t>Office</a:t>
            </a:r>
            <a:r>
              <a:rPr lang="ru-RU" b="1" dirty="0"/>
              <a:t> </a:t>
            </a:r>
            <a:r>
              <a:rPr lang="ru-RU" dirty="0"/>
              <a:t>документ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В </a:t>
            </a:r>
            <a:r>
              <a:rPr lang="ru-RU" dirty="0"/>
              <a:t>меню </a:t>
            </a:r>
            <a:r>
              <a:rPr lang="en-US" b="1" dirty="0"/>
              <a:t>Tools </a:t>
            </a:r>
            <a:r>
              <a:rPr lang="ru-RU" dirty="0"/>
              <a:t>редактора </a:t>
            </a:r>
            <a:r>
              <a:rPr lang="en-US" dirty="0"/>
              <a:t>Visual Basic, </a:t>
            </a:r>
            <a:r>
              <a:rPr lang="ru-RU" dirty="0" smtClean="0"/>
              <a:t>выбрать </a:t>
            </a:r>
            <a:r>
              <a:rPr lang="en-US" b="1" dirty="0" smtClean="0"/>
              <a:t>References</a:t>
            </a:r>
            <a:r>
              <a:rPr lang="en-US" dirty="0"/>
              <a:t>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В </a:t>
            </a:r>
            <a:r>
              <a:rPr lang="ru-RU" dirty="0"/>
              <a:t>окне </a:t>
            </a:r>
            <a:r>
              <a:rPr lang="en-US" b="1" dirty="0"/>
              <a:t>References</a:t>
            </a:r>
            <a:r>
              <a:rPr lang="en-US" dirty="0"/>
              <a:t>, </a:t>
            </a:r>
            <a:r>
              <a:rPr lang="ru-RU" dirty="0" smtClean="0"/>
              <a:t>выбрать </a:t>
            </a:r>
            <a:r>
              <a:rPr lang="en-US" b="1" dirty="0"/>
              <a:t>Browse</a:t>
            </a:r>
            <a:r>
              <a:rPr lang="en-US" dirty="0"/>
              <a:t>. </a:t>
            </a:r>
            <a:endParaRPr lang="ru-RU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 выпадающем списке </a:t>
            </a:r>
            <a:r>
              <a:rPr lang="ru-RU" b="1" dirty="0"/>
              <a:t>Тип файла</a:t>
            </a:r>
            <a:r>
              <a:rPr lang="ru-RU" dirty="0"/>
              <a:t>, </a:t>
            </a:r>
            <a:r>
              <a:rPr lang="ru-RU" dirty="0" smtClean="0"/>
              <a:t>выбрать </a:t>
            </a:r>
            <a:r>
              <a:rPr lang="ru-RU" dirty="0"/>
              <a:t>соответствующий тип файла.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Выбрать </a:t>
            </a:r>
            <a:r>
              <a:rPr lang="ru-RU" dirty="0"/>
              <a:t>файл, а затем </a:t>
            </a:r>
            <a:r>
              <a:rPr lang="ru-RU" dirty="0" smtClean="0"/>
              <a:t>нажать </a:t>
            </a:r>
            <a:r>
              <a:rPr lang="ru-RU" b="1" dirty="0" smtClean="0"/>
              <a:t>Открыть</a:t>
            </a:r>
            <a:r>
              <a:rPr lang="ru-RU" dirty="0"/>
              <a:t>. </a:t>
            </a:r>
            <a:endParaRPr lang="ru-RU" dirty="0" smtClean="0"/>
          </a:p>
          <a:p>
            <a:pPr marL="36576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46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Properties </a:t>
            </a:r>
            <a:r>
              <a:rPr lang="en-US" dirty="0" smtClean="0"/>
              <a:t>(</a:t>
            </a:r>
            <a:r>
              <a:rPr lang="ru-RU" dirty="0" smtClean="0"/>
              <a:t>свойства)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2376264"/>
          </a:xfrm>
        </p:spPr>
        <p:txBody>
          <a:bodyPr/>
          <a:lstStyle/>
          <a:p>
            <a:r>
              <a:rPr lang="ru-RU" dirty="0"/>
              <a:t>Свойства - характеристики объекта, определяющие его внешний вид или поведение. Например, цвет или заголовок объекта. </a:t>
            </a:r>
          </a:p>
          <a:p>
            <a:r>
              <a:rPr lang="ru-RU" dirty="0"/>
              <a:t>Свойства можно изменять во время проектирования (</a:t>
            </a:r>
            <a:r>
              <a:rPr lang="ru-RU" i="1" dirty="0" err="1"/>
              <a:t>design</a:t>
            </a:r>
            <a:r>
              <a:rPr lang="ru-RU" i="1" dirty="0"/>
              <a:t> </a:t>
            </a:r>
            <a:r>
              <a:rPr lang="ru-RU" i="1" dirty="0" err="1"/>
              <a:t>time</a:t>
            </a:r>
            <a:r>
              <a:rPr lang="ru-RU" dirty="0"/>
              <a:t>) и во время выполнения (</a:t>
            </a:r>
            <a:r>
              <a:rPr lang="ru-RU" i="1" dirty="0" err="1"/>
              <a:t>run</a:t>
            </a:r>
            <a:r>
              <a:rPr lang="ru-RU" i="1" dirty="0"/>
              <a:t> </a:t>
            </a:r>
            <a:r>
              <a:rPr lang="ru-RU" i="1" dirty="0" err="1"/>
              <a:t>time</a:t>
            </a:r>
            <a:r>
              <a:rPr lang="ru-RU" dirty="0"/>
              <a:t>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8132" y="2996952"/>
            <a:ext cx="63835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lvl="1" indent="-176213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Свойства объекта </a:t>
            </a:r>
            <a:r>
              <a:rPr lang="ru-RU" sz="2200" i="1" dirty="0"/>
              <a:t>во время проектирования </a:t>
            </a:r>
            <a:r>
              <a:rPr lang="ru-RU" sz="2200" dirty="0"/>
              <a:t>устанавливаются в окне свойств.</a:t>
            </a:r>
          </a:p>
          <a:p>
            <a:pPr marL="265113" lvl="1" indent="-176213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Свойства объекта </a:t>
            </a:r>
            <a:r>
              <a:rPr lang="ru-RU" sz="2200" i="1" dirty="0"/>
              <a:t>во время выполнения </a:t>
            </a:r>
            <a:r>
              <a:rPr lang="ru-RU" sz="2200" dirty="0"/>
              <a:t>(</a:t>
            </a:r>
            <a:r>
              <a:rPr lang="ru-RU" sz="2200" dirty="0" err="1"/>
              <a:t>run</a:t>
            </a:r>
            <a:r>
              <a:rPr lang="ru-RU" sz="2200" dirty="0"/>
              <a:t> </a:t>
            </a:r>
            <a:r>
              <a:rPr lang="ru-RU" sz="2200" dirty="0" err="1"/>
              <a:t>time</a:t>
            </a:r>
            <a:r>
              <a:rPr lang="ru-RU" sz="2200" dirty="0"/>
              <a:t>) устанавливаются в программе следующим образом: </a:t>
            </a:r>
          </a:p>
          <a:p>
            <a:pPr algn="ctr">
              <a:buClr>
                <a:schemeClr val="accent1">
                  <a:lumMod val="75000"/>
                </a:schemeClr>
              </a:buClr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Объект</a:t>
            </a:r>
            <a:r>
              <a:rPr lang="ru-R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Значение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5453459"/>
            <a:ext cx="75608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Пример</a:t>
            </a:r>
            <a:r>
              <a:rPr lang="ru-RU" dirty="0"/>
              <a:t>: </a:t>
            </a:r>
          </a:p>
          <a:p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UserForm1.Caption = "My New Caption" </a:t>
            </a:r>
            <a:endParaRPr lang="ru-RU" sz="28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67583"/>
            <a:ext cx="17811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22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модуля (программы)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3528392"/>
          </a:xfrm>
        </p:spPr>
        <p:txBody>
          <a:bodyPr/>
          <a:lstStyle/>
          <a:p>
            <a:r>
              <a:rPr lang="ru-RU" dirty="0"/>
              <a:t>Окно модуля служит для просмотра, написания и редактирования программного кода на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Basic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Applications</a:t>
            </a:r>
            <a:r>
              <a:rPr lang="ru-RU" dirty="0"/>
              <a:t>. </a:t>
            </a:r>
          </a:p>
          <a:p>
            <a:r>
              <a:rPr lang="ru-RU" dirty="0"/>
              <a:t>Для открытия </a:t>
            </a:r>
            <a:r>
              <a:rPr lang="ru-RU" i="1" dirty="0"/>
              <a:t>Окна </a:t>
            </a:r>
            <a:r>
              <a:rPr lang="ru-RU" i="1" dirty="0" smtClean="0"/>
              <a:t>модуля</a:t>
            </a:r>
            <a:r>
              <a:rPr lang="ru-RU" dirty="0" smtClean="0"/>
              <a:t>, </a:t>
            </a:r>
            <a:r>
              <a:rPr lang="ru-RU" dirty="0"/>
              <a:t>надо в </a:t>
            </a:r>
            <a:r>
              <a:rPr lang="ru-RU" i="1" dirty="0"/>
              <a:t>Окне проекта </a:t>
            </a:r>
            <a:r>
              <a:rPr lang="ru-RU" b="1" dirty="0"/>
              <a:t>выбрать объект </a:t>
            </a:r>
            <a:r>
              <a:rPr lang="ru-RU" dirty="0"/>
              <a:t>и затем выполнить одно из следующих действий: </a:t>
            </a:r>
          </a:p>
          <a:p>
            <a:pPr lvl="1"/>
            <a:r>
              <a:rPr lang="ru-RU" dirty="0" smtClean="0"/>
              <a:t>из </a:t>
            </a:r>
            <a:r>
              <a:rPr lang="ru-RU" dirty="0"/>
              <a:t>контекстного меню объекта выбрать соответствующий пункт </a:t>
            </a:r>
            <a:r>
              <a:rPr lang="ru-RU" b="1" dirty="0" err="1"/>
              <a:t>View</a:t>
            </a:r>
            <a:r>
              <a:rPr lang="ru-RU" b="1" dirty="0"/>
              <a:t> </a:t>
            </a:r>
            <a:r>
              <a:rPr lang="ru-RU" b="1" dirty="0" err="1"/>
              <a:t>code</a:t>
            </a:r>
            <a:r>
              <a:rPr lang="ru-RU" dirty="0"/>
              <a:t>; </a:t>
            </a:r>
          </a:p>
          <a:p>
            <a:pPr lvl="1"/>
            <a:r>
              <a:rPr lang="ru-RU" dirty="0" smtClean="0"/>
              <a:t>нажать </a:t>
            </a:r>
            <a:r>
              <a:rPr lang="ru-RU" dirty="0"/>
              <a:t>функциональную кнопку </a:t>
            </a:r>
            <a:r>
              <a:rPr lang="en-US" b="1" dirty="0"/>
              <a:t>F7</a:t>
            </a:r>
            <a:r>
              <a:rPr lang="en-US" dirty="0"/>
              <a:t>; </a:t>
            </a:r>
          </a:p>
          <a:p>
            <a:pPr lvl="1"/>
            <a:r>
              <a:rPr lang="ru-RU" dirty="0" smtClean="0"/>
              <a:t>выбрать </a:t>
            </a:r>
            <a:r>
              <a:rPr lang="ru-RU" dirty="0"/>
              <a:t>пункт меню </a:t>
            </a:r>
            <a:r>
              <a:rPr lang="ru-RU" b="1" dirty="0" err="1"/>
              <a:t>View</a:t>
            </a:r>
            <a:r>
              <a:rPr lang="ru-RU" b="1" dirty="0"/>
              <a:t> (Вид)</a:t>
            </a:r>
            <a:r>
              <a:rPr lang="ru-RU" dirty="0"/>
              <a:t>, команда </a:t>
            </a:r>
            <a:r>
              <a:rPr lang="ru-RU" b="1" dirty="0" err="1"/>
              <a:t>Code</a:t>
            </a:r>
            <a:r>
              <a:rPr lang="ru-RU" b="1" dirty="0"/>
              <a:t> (Программа)</a:t>
            </a:r>
            <a:r>
              <a:rPr lang="ru-RU" dirty="0"/>
              <a:t>; </a:t>
            </a:r>
          </a:p>
          <a:p>
            <a:pPr lvl="1"/>
            <a:r>
              <a:rPr lang="ru-RU" dirty="0" smtClean="0"/>
              <a:t>выполнить </a:t>
            </a:r>
            <a:r>
              <a:rPr lang="ru-RU" dirty="0"/>
              <a:t>двойной щелчок мышью на объекте.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43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модуля (программы) 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1514319" y="1196752"/>
            <a:ext cx="6056445" cy="2478187"/>
            <a:chOff x="683568" y="1916832"/>
            <a:chExt cx="8136904" cy="396044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916832"/>
              <a:ext cx="7077075" cy="246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Выноска 1 (граница и черта) 6"/>
            <p:cNvSpPr/>
            <p:nvPr/>
          </p:nvSpPr>
          <p:spPr>
            <a:xfrm>
              <a:off x="6588223" y="2745451"/>
              <a:ext cx="2232249" cy="404868"/>
            </a:xfrm>
            <a:prstGeom prst="accentBorderCallout1">
              <a:avLst>
                <a:gd name="adj1" fmla="val 4179"/>
                <a:gd name="adj2" fmla="val -405"/>
                <a:gd name="adj3" fmla="val -52143"/>
                <a:gd name="adj4" fmla="val -45869"/>
              </a:avLst>
            </a:pr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Список процедур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Выноска 1 (граница и черта) 8"/>
            <p:cNvSpPr/>
            <p:nvPr/>
          </p:nvSpPr>
          <p:spPr>
            <a:xfrm>
              <a:off x="5292080" y="3155959"/>
              <a:ext cx="2232249" cy="404868"/>
            </a:xfrm>
            <a:prstGeom prst="accentBorderCallout1">
              <a:avLst>
                <a:gd name="adj1" fmla="val 4179"/>
                <a:gd name="adj2" fmla="val -405"/>
                <a:gd name="adj3" fmla="val -212426"/>
                <a:gd name="adj4" fmla="val -156206"/>
              </a:avLst>
            </a:pr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Список объектов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Выноска 1 (граница и черта) 9"/>
            <p:cNvSpPr/>
            <p:nvPr/>
          </p:nvSpPr>
          <p:spPr>
            <a:xfrm>
              <a:off x="3275856" y="4660141"/>
              <a:ext cx="2232249" cy="360040"/>
            </a:xfrm>
            <a:prstGeom prst="accentBorderCallout1">
              <a:avLst>
                <a:gd name="adj1" fmla="val 536"/>
                <a:gd name="adj2" fmla="val -2387"/>
                <a:gd name="adj3" fmla="val -556891"/>
                <a:gd name="adj4" fmla="val -63709"/>
              </a:avLst>
            </a:pr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Раздел объявлений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Выноска 1 (граница и черта) 10"/>
            <p:cNvSpPr/>
            <p:nvPr/>
          </p:nvSpPr>
          <p:spPr>
            <a:xfrm>
              <a:off x="683568" y="5517232"/>
              <a:ext cx="2232249" cy="360040"/>
            </a:xfrm>
            <a:prstGeom prst="accentBorderCallout1">
              <a:avLst>
                <a:gd name="adj1" fmla="val 8729"/>
                <a:gd name="adj2" fmla="val -1726"/>
                <a:gd name="adj3" fmla="val -552795"/>
                <a:gd name="adj4" fmla="val 34075"/>
              </a:avLst>
            </a:pr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Раздел методов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1331640" y="2852936"/>
              <a:ext cx="288032" cy="1129187"/>
            </a:xfrm>
            <a:prstGeom prst="leftBrac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179512" y="3789040"/>
            <a:ext cx="8568952" cy="290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dirty="0"/>
              <a:t>В верхней части окна модуля находятся два раскрывающихся списка. </a:t>
            </a:r>
          </a:p>
          <a:p>
            <a:pPr marL="285750" indent="-285750" algn="just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/>
              <a:t>левый </a:t>
            </a:r>
            <a:r>
              <a:rPr lang="ru-RU" dirty="0"/>
              <a:t>- </a:t>
            </a:r>
            <a:r>
              <a:rPr lang="ru-RU" b="1" dirty="0"/>
              <a:t>Объект 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) показывает все объекты выбранного модуля. </a:t>
            </a:r>
          </a:p>
          <a:p>
            <a:pPr marL="285750" indent="-285750" algn="just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/>
              <a:t>правый </a:t>
            </a:r>
            <a:r>
              <a:rPr lang="ru-RU" dirty="0"/>
              <a:t>- </a:t>
            </a:r>
            <a:r>
              <a:rPr lang="ru-RU" b="1" dirty="0"/>
              <a:t>Процедура </a:t>
            </a:r>
            <a:r>
              <a:rPr lang="ru-RU" dirty="0"/>
              <a:t>(</a:t>
            </a:r>
            <a:r>
              <a:rPr lang="ru-RU" dirty="0" err="1"/>
              <a:t>Procedure</a:t>
            </a:r>
            <a:r>
              <a:rPr lang="ru-RU" dirty="0"/>
              <a:t>) - список всех возможных событий выбранного объекта. </a:t>
            </a:r>
            <a:endParaRPr lang="ru-RU" dirty="0" smtClean="0"/>
          </a:p>
          <a:p>
            <a:pPr algn="just">
              <a:lnSpc>
                <a:spcPct val="80000"/>
              </a:lnSpc>
              <a:buClr>
                <a:schemeClr val="accent1">
                  <a:lumMod val="75000"/>
                </a:schemeClr>
              </a:buClr>
            </a:pPr>
            <a:endParaRPr lang="ru-RU" dirty="0"/>
          </a:p>
          <a:p>
            <a:pPr algn="just">
              <a:lnSpc>
                <a:spcPct val="80000"/>
              </a:lnSpc>
              <a:spcAft>
                <a:spcPts val="600"/>
              </a:spcAft>
            </a:pPr>
            <a:r>
              <a:rPr lang="ru-RU" dirty="0" smtClean="0"/>
              <a:t>Каждый </a:t>
            </a:r>
            <a:r>
              <a:rPr lang="ru-RU" dirty="0"/>
              <a:t>модуль вне зависимости от его типа (модуль, модуль класса, модуль </a:t>
            </a:r>
            <a:r>
              <a:rPr lang="ru-RU" dirty="0" smtClean="0"/>
              <a:t>формы) </a:t>
            </a:r>
            <a:r>
              <a:rPr lang="ru-RU" dirty="0"/>
              <a:t>имеет всего два раздела: </a:t>
            </a:r>
          </a:p>
          <a:p>
            <a:pPr marL="285750" indent="-285750" algn="just">
              <a:lnSpc>
                <a:spcPct val="8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 smtClean="0"/>
              <a:t>Раздел </a:t>
            </a:r>
            <a:r>
              <a:rPr lang="ru-RU" b="1" dirty="0"/>
              <a:t>объявлений переменных</a:t>
            </a:r>
            <a:r>
              <a:rPr lang="ru-RU" dirty="0"/>
              <a:t> уровня модуля (</a:t>
            </a:r>
            <a:r>
              <a:rPr lang="ru-RU" dirty="0" err="1"/>
              <a:t>General</a:t>
            </a:r>
            <a:r>
              <a:rPr lang="ru-RU" dirty="0"/>
              <a:t> </a:t>
            </a:r>
            <a:r>
              <a:rPr lang="ru-RU" dirty="0" err="1"/>
              <a:t>Declarations</a:t>
            </a:r>
            <a:r>
              <a:rPr lang="ru-RU" dirty="0"/>
              <a:t> </a:t>
            </a:r>
            <a:r>
              <a:rPr lang="ru-RU" dirty="0" err="1"/>
              <a:t>section</a:t>
            </a:r>
            <a:r>
              <a:rPr lang="ru-RU" dirty="0"/>
              <a:t>). Он идет первым и автоматически отделяется чертой от раздела процедур (методов). Область действия этих переменных распространяется на модуль, но может быть и расширена. </a:t>
            </a:r>
          </a:p>
          <a:p>
            <a:pPr marL="285750" indent="-285750" algn="just">
              <a:lnSpc>
                <a:spcPct val="8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 smtClean="0"/>
              <a:t>Раздел </a:t>
            </a:r>
            <a:r>
              <a:rPr lang="ru-RU" b="1" dirty="0"/>
              <a:t>процедур </a:t>
            </a:r>
            <a:r>
              <a:rPr lang="ru-RU" dirty="0"/>
              <a:t>(</a:t>
            </a:r>
            <a:r>
              <a:rPr lang="ru-RU" b="1" dirty="0"/>
              <a:t>методов</a:t>
            </a:r>
            <a:r>
              <a:rPr lang="ru-RU" dirty="0"/>
              <a:t>) модуля. </a:t>
            </a:r>
          </a:p>
        </p:txBody>
      </p:sp>
    </p:spTree>
    <p:extLst>
      <p:ext uri="{BB962C8B-B14F-4D97-AF65-F5344CB8AC3E}">
        <p14:creationId xmlns:p14="http://schemas.microsoft.com/office/powerpoint/2010/main" val="262550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синтаксиса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472608"/>
          </a:xfrm>
        </p:spPr>
        <p:txBody>
          <a:bodyPr>
            <a:normAutofit fontScale="77500" lnSpcReduction="20000"/>
          </a:bodyPr>
          <a:lstStyle/>
          <a:p>
            <a:r>
              <a:rPr lang="ru-RU" sz="2800" dirty="0"/>
              <a:t>Синтаксис </a:t>
            </a:r>
            <a:r>
              <a:rPr lang="ru-RU" sz="2800" b="1" dirty="0"/>
              <a:t>VBA</a:t>
            </a:r>
            <a:r>
              <a:rPr lang="ru-RU" sz="2800" dirty="0"/>
              <a:t> почти полностью совпадает с синтаксисом </a:t>
            </a:r>
            <a:r>
              <a:rPr lang="ru-RU" sz="2800" b="1" dirty="0" err="1"/>
              <a:t>Visual</a:t>
            </a:r>
            <a:r>
              <a:rPr lang="ru-RU" sz="2800" b="1" dirty="0"/>
              <a:t> </a:t>
            </a:r>
            <a:r>
              <a:rPr lang="ru-RU" sz="2800" b="1" dirty="0" err="1"/>
              <a:t>Basic</a:t>
            </a:r>
            <a:r>
              <a:rPr lang="ru-RU" sz="2800" dirty="0"/>
              <a:t>. Основные синтаксические принципы этого языка следующие: </a:t>
            </a:r>
          </a:p>
          <a:p>
            <a:pPr lvl="1"/>
            <a:r>
              <a:rPr lang="en-US" sz="2600" dirty="0" smtClean="0"/>
              <a:t>VBA </a:t>
            </a:r>
            <a:r>
              <a:rPr lang="ru-RU" sz="2600" dirty="0"/>
              <a:t>нечувствителен к регистру; </a:t>
            </a:r>
          </a:p>
          <a:p>
            <a:pPr lvl="1"/>
            <a:r>
              <a:rPr lang="ru-RU" sz="2600" dirty="0" smtClean="0"/>
              <a:t>чтобы </a:t>
            </a:r>
            <a:r>
              <a:rPr lang="ru-RU" sz="2600" dirty="0"/>
              <a:t>закомментировать код до конца строки, используется одинарная кавычка (') или команда REM; </a:t>
            </a:r>
          </a:p>
          <a:p>
            <a:pPr lvl="1"/>
            <a:r>
              <a:rPr lang="ru-RU" sz="2600" dirty="0" smtClean="0"/>
              <a:t>символьные </a:t>
            </a:r>
            <a:r>
              <a:rPr lang="ru-RU" sz="2600" dirty="0"/>
              <a:t>значения должны заключаться в двойные кавычки ("); </a:t>
            </a:r>
          </a:p>
          <a:p>
            <a:pPr lvl="1"/>
            <a:r>
              <a:rPr lang="ru-RU" sz="2600" dirty="0" smtClean="0"/>
              <a:t>максимальная </a:t>
            </a:r>
            <a:r>
              <a:rPr lang="ru-RU" sz="2600" dirty="0"/>
              <a:t>длина любого имени в VBA (переменные, константы, процедуры)—255 символов; </a:t>
            </a:r>
          </a:p>
          <a:p>
            <a:pPr lvl="1"/>
            <a:r>
              <a:rPr lang="ru-RU" sz="2600" dirty="0" smtClean="0"/>
              <a:t>начало </a:t>
            </a:r>
            <a:r>
              <a:rPr lang="ru-RU" sz="2600" dirty="0"/>
              <a:t>нового оператора —перевод на новую строку (точка с запятой, как в C, </a:t>
            </a:r>
            <a:r>
              <a:rPr lang="ru-RU" sz="2600" dirty="0" err="1"/>
              <a:t>Java</a:t>
            </a:r>
            <a:r>
              <a:rPr lang="ru-RU" sz="2600" dirty="0"/>
              <a:t>, </a:t>
            </a:r>
            <a:r>
              <a:rPr lang="ru-RU" sz="2600" dirty="0" err="1"/>
              <a:t>JavaScript</a:t>
            </a:r>
            <a:r>
              <a:rPr lang="ru-RU" sz="2600" dirty="0"/>
              <a:t>, для этого не используется); </a:t>
            </a:r>
          </a:p>
          <a:p>
            <a:pPr lvl="1"/>
            <a:r>
              <a:rPr lang="ru-RU" sz="2600" dirty="0" smtClean="0"/>
              <a:t>ограничений </a:t>
            </a:r>
            <a:r>
              <a:rPr lang="ru-RU" sz="2600" dirty="0"/>
              <a:t>на максимальную длину строки нет (хотя в редакторе в строке помещается только 308 символов). Несколько операторов в одной строке разделяются двоеточиями: </a:t>
            </a:r>
          </a:p>
          <a:p>
            <a:pPr marL="0" indent="0">
              <a:buNone/>
            </a:pPr>
            <a:r>
              <a:rPr lang="ru-RU" sz="2600" dirty="0" smtClean="0"/>
              <a:t>		</a:t>
            </a:r>
            <a:r>
              <a:rPr lang="ru-RU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ru-RU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"Проверка 1" :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"Проверка 2" </a:t>
            </a:r>
          </a:p>
          <a:p>
            <a:pPr lvl="1"/>
            <a:r>
              <a:rPr lang="ru-RU" sz="2600" dirty="0" smtClean="0"/>
              <a:t>для </a:t>
            </a:r>
            <a:r>
              <a:rPr lang="ru-RU" sz="2600" dirty="0"/>
              <a:t>удобства чтения можно объединить несколько физических строк в одну логическую при помощи пробела и знака подчеркивания после него: </a:t>
            </a:r>
          </a:p>
          <a:p>
            <a:pPr marL="0" indent="1887538" algn="l"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Сообщение пользователю" _ </a:t>
            </a:r>
          </a:p>
          <a:p>
            <a:pPr marL="0" indent="1887538" algn="l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vUserName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2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Офисное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Среда разработки </a:t>
            </a:r>
            <a:r>
              <a:rPr lang="en-US" dirty="0"/>
              <a:t>Office</a:t>
            </a:r>
            <a:r>
              <a:rPr lang="ru-RU" dirty="0"/>
              <a:t> позволяет пользователям создавать документы без программирования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Особенность офисного программирования заключается </a:t>
            </a:r>
            <a:r>
              <a:rPr lang="ru-RU" dirty="0"/>
              <a:t>в том, что программист создает документы и работает с ними в программной среде </a:t>
            </a:r>
            <a:r>
              <a:rPr lang="en-US" dirty="0"/>
              <a:t>Office</a:t>
            </a:r>
            <a:r>
              <a:rPr lang="ru-RU" dirty="0"/>
              <a:t> с использованием </a:t>
            </a:r>
            <a:r>
              <a:rPr lang="en-US" dirty="0"/>
              <a:t>VBA</a:t>
            </a:r>
            <a:r>
              <a:rPr lang="ru-RU" dirty="0" smtClean="0"/>
              <a:t>.</a:t>
            </a:r>
          </a:p>
          <a:p>
            <a:r>
              <a:rPr lang="ru-RU" dirty="0"/>
              <a:t>При программировании документов </a:t>
            </a:r>
            <a:r>
              <a:rPr lang="en-US" dirty="0"/>
              <a:t>Office</a:t>
            </a:r>
            <a:r>
              <a:rPr lang="ru-RU" dirty="0"/>
              <a:t> среда представлена в виде объектов, свойства, методы и события которых доступны на языке программирования </a:t>
            </a:r>
            <a:r>
              <a:rPr lang="en-US" dirty="0"/>
              <a:t>VBA</a:t>
            </a:r>
            <a:r>
              <a:rPr lang="ru-RU" dirty="0" smtClean="0"/>
              <a:t>.</a:t>
            </a:r>
          </a:p>
          <a:p>
            <a:r>
              <a:rPr lang="ru-RU" b="1" dirty="0"/>
              <a:t>Целью</a:t>
            </a:r>
            <a:r>
              <a:rPr lang="ru-RU" dirty="0"/>
              <a:t> разработки в офисном программировании </a:t>
            </a:r>
            <a:r>
              <a:rPr lang="ru-RU" u="sng" dirty="0"/>
              <a:t>является не приложение</a:t>
            </a:r>
            <a:r>
              <a:rPr lang="ru-RU" dirty="0"/>
              <a:t>, понимаемое как программа, а </a:t>
            </a:r>
            <a:r>
              <a:rPr lang="ru-RU" b="1" u="sng" dirty="0"/>
              <a:t>создание</a:t>
            </a:r>
            <a:r>
              <a:rPr lang="ru-RU" b="1" u="sng" dirty="0" smtClean="0"/>
              <a:t> системы </a:t>
            </a:r>
            <a:r>
              <a:rPr lang="ru-RU" b="1" u="sng" dirty="0"/>
              <a:t>документов</a:t>
            </a:r>
            <a:r>
              <a:rPr lang="ru-RU" dirty="0"/>
              <a:t>. Программный проект становится частью документа и не может существовать автономно.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527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54461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/>
              <a:t>Переменная - именованная область памяти, где могут храниться различные данные, которые можно изменять во время выполнения программы.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/>
              <a:t>Переменная имеет следующие характеристики: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b="1" dirty="0" smtClean="0"/>
              <a:t>имя </a:t>
            </a:r>
            <a:r>
              <a:rPr lang="ru-RU" b="1" dirty="0"/>
              <a:t>переменной</a:t>
            </a:r>
            <a:r>
              <a:rPr lang="ru-RU" dirty="0"/>
              <a:t>. Используя имя, можно обращаться к переменной в программе.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b="1" dirty="0" smtClean="0"/>
              <a:t>тип </a:t>
            </a:r>
            <a:r>
              <a:rPr lang="ru-RU" b="1" dirty="0"/>
              <a:t>данных</a:t>
            </a:r>
            <a:r>
              <a:rPr lang="ru-RU" dirty="0"/>
              <a:t>, которые могут храниться в переменной. Тип определяет характер данных, которые мы можем хранить в переменной. Например, это могут быть числовые данные (возраст пользователя) и строковые данные (имя пользователя).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dirty="0" smtClean="0"/>
              <a:t>Имена </a:t>
            </a:r>
            <a:r>
              <a:rPr lang="ru-RU" dirty="0"/>
              <a:t>переменных должны: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начинаться </a:t>
            </a:r>
            <a:r>
              <a:rPr lang="ru-RU" dirty="0"/>
              <a:t>с буквы.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состоять </a:t>
            </a:r>
            <a:r>
              <a:rPr lang="ru-RU" dirty="0"/>
              <a:t>из букв, цифр и символа подчеркивания "_".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быть </a:t>
            </a:r>
            <a:r>
              <a:rPr lang="ru-RU" dirty="0"/>
              <a:t>уникальны в пределах области видимости.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не </a:t>
            </a:r>
            <a:r>
              <a:rPr lang="ru-RU" dirty="0"/>
              <a:t>должно совпадать с ключевыми словами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Basic</a:t>
            </a:r>
            <a:r>
              <a:rPr lang="ru-RU" dirty="0"/>
              <a:t>.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быть </a:t>
            </a:r>
            <a:r>
              <a:rPr lang="ru-RU" dirty="0"/>
              <a:t>не длиннее 255 символов.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66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640960" cy="4766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37688"/>
              </p:ext>
            </p:extLst>
          </p:nvPr>
        </p:nvGraphicFramePr>
        <p:xfrm>
          <a:off x="179512" y="692696"/>
          <a:ext cx="8424937" cy="61505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Тип данных </a:t>
                      </a:r>
                      <a:endParaRPr lang="ru-RU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Размер </a:t>
                      </a:r>
                      <a:endParaRPr lang="ru-RU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Диапазон значений </a:t>
                      </a:r>
                      <a:endParaRPr lang="ru-RU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Префикс </a:t>
                      </a:r>
                      <a:endParaRPr lang="ru-RU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Byte</a:t>
                      </a:r>
                      <a:r>
                        <a:rPr lang="ru-RU" sz="1600" dirty="0">
                          <a:effectLst/>
                        </a:rPr>
                        <a:t> (байт)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 байт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От 0 до 255.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byt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Boolean</a:t>
                      </a:r>
                      <a:r>
                        <a:rPr lang="ru-RU" sz="1600" dirty="0">
                          <a:effectLst/>
                        </a:rPr>
                        <a:t> (логический)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 байт 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True</a:t>
                      </a:r>
                      <a:r>
                        <a:rPr lang="ru-RU" sz="1600" dirty="0">
                          <a:effectLst/>
                        </a:rPr>
                        <a:t> или </a:t>
                      </a:r>
                      <a:r>
                        <a:rPr lang="ru-RU" sz="1600" dirty="0" err="1">
                          <a:effectLst/>
                        </a:rPr>
                        <a:t>False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bln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Integer</a:t>
                      </a:r>
                      <a:r>
                        <a:rPr lang="ru-RU" sz="1600" dirty="0">
                          <a:effectLst/>
                        </a:rPr>
                        <a:t> (целое)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 байт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От -32 768 до 32 767.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int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Long</a:t>
                      </a:r>
                      <a:r>
                        <a:rPr lang="ru-RU" sz="1600" dirty="0">
                          <a:effectLst/>
                        </a:rPr>
                        <a:t> (длинное целое)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 байт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От -2 147 483 648 до 2 147 483 647.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lng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Single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(с </a:t>
                      </a:r>
                      <a:r>
                        <a:rPr lang="ru-RU" sz="1600" dirty="0" err="1" smtClean="0">
                          <a:effectLst/>
                        </a:rPr>
                        <a:t>плав.точкой</a:t>
                      </a:r>
                      <a:r>
                        <a:rPr lang="ru-RU" sz="1600" baseline="0" dirty="0" smtClean="0">
                          <a:effectLst/>
                        </a:rPr>
                        <a:t>  обычной точности)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 байт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От -3,4E38 до -1,4E-45 для </a:t>
                      </a:r>
                      <a:r>
                        <a:rPr lang="ru-RU" sz="1600" dirty="0" err="1">
                          <a:effectLst/>
                        </a:rPr>
                        <a:t>отриц.знач</a:t>
                      </a:r>
                      <a:r>
                        <a:rPr lang="ru-RU" sz="1600" dirty="0">
                          <a:effectLst/>
                        </a:rPr>
                        <a:t>.; от 1,4E-45 до 3,4E38 для </a:t>
                      </a:r>
                      <a:r>
                        <a:rPr lang="ru-RU" sz="1600" dirty="0" err="1">
                          <a:effectLst/>
                        </a:rPr>
                        <a:t>пол.знач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sng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err="1">
                          <a:effectLst/>
                        </a:rPr>
                        <a:t>Double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smtClean="0">
                          <a:effectLst/>
                        </a:rPr>
                        <a:t>(с </a:t>
                      </a:r>
                      <a:r>
                        <a:rPr lang="ru-RU" sz="1600" dirty="0" err="1" smtClean="0">
                          <a:effectLst/>
                        </a:rPr>
                        <a:t>плав.точкой</a:t>
                      </a:r>
                      <a:r>
                        <a:rPr lang="ru-RU" sz="1600" baseline="0" dirty="0" smtClean="0">
                          <a:effectLst/>
                        </a:rPr>
                        <a:t>  двойной точности)</a:t>
                      </a:r>
                      <a:endParaRPr lang="ru-RU" sz="16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 байт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От -1,7E308 до -4,9E-324 для </a:t>
                      </a:r>
                      <a:r>
                        <a:rPr lang="ru-RU" sz="1600" dirty="0" err="1">
                          <a:effectLst/>
                        </a:rPr>
                        <a:t>отриц.знач</a:t>
                      </a:r>
                      <a:r>
                        <a:rPr lang="ru-RU" sz="1600" dirty="0">
                          <a:effectLst/>
                        </a:rPr>
                        <a:t>.; от 4,9E-324 до 1,7E308 для </a:t>
                      </a:r>
                      <a:r>
                        <a:rPr lang="ru-RU" sz="1600" dirty="0" err="1">
                          <a:effectLst/>
                        </a:rPr>
                        <a:t>пол.знач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dbl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8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Currency</a:t>
                      </a:r>
                      <a:r>
                        <a:rPr lang="ru-RU" sz="1600" dirty="0">
                          <a:effectLst/>
                        </a:rPr>
                        <a:t> (денежный)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 байт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 </a:t>
                      </a:r>
                      <a:r>
                        <a:rPr lang="ru-RU" sz="1600" dirty="0" err="1">
                          <a:effectLst/>
                        </a:rPr>
                        <a:t>фиксир.точкой</a:t>
                      </a:r>
                      <a:r>
                        <a:rPr lang="ru-RU" sz="1600" dirty="0">
                          <a:effectLst/>
                        </a:rPr>
                        <a:t> От -922 337 203 685 477,5808 до 922 337 203 685 477,5807.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cur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Date</a:t>
                      </a:r>
                      <a:r>
                        <a:rPr lang="ru-RU" sz="1600" dirty="0">
                          <a:effectLst/>
                        </a:rPr>
                        <a:t> (даты и время)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 байт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От 1 января 100 г. до 31 декабря 9999 г.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dtm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2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Object</a:t>
                      </a:r>
                      <a:r>
                        <a:rPr lang="ru-RU" sz="1600" dirty="0">
                          <a:effectLst/>
                        </a:rPr>
                        <a:t> (объект)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 байт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Ссылка на объект (указатель)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obj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String</a:t>
                      </a:r>
                      <a:r>
                        <a:rPr lang="ru-RU" sz="1600" dirty="0">
                          <a:effectLst/>
                        </a:rPr>
                        <a:t> (строка </a:t>
                      </a:r>
                      <a:r>
                        <a:rPr lang="ru-RU" sz="1600" dirty="0" err="1">
                          <a:effectLst/>
                        </a:rPr>
                        <a:t>перем.длины</a:t>
                      </a:r>
                      <a:r>
                        <a:rPr lang="ru-RU" sz="1600" dirty="0">
                          <a:effectLst/>
                        </a:rPr>
                        <a:t>)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 байт + </a:t>
                      </a:r>
                      <a:r>
                        <a:rPr lang="ru-RU" sz="1600" dirty="0" smtClean="0">
                          <a:effectLst/>
                        </a:rPr>
                        <a:t>дл. </a:t>
                      </a:r>
                      <a:r>
                        <a:rPr lang="ru-RU" sz="1600" dirty="0">
                          <a:effectLst/>
                        </a:rPr>
                        <a:t>строки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От 0 до приблизительно 2 миллиардов.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str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String</a:t>
                      </a:r>
                      <a:r>
                        <a:rPr lang="ru-RU" sz="1600" dirty="0">
                          <a:effectLst/>
                        </a:rPr>
                        <a:t> (строка </a:t>
                      </a:r>
                      <a:r>
                        <a:rPr lang="ru-RU" sz="1600" dirty="0" err="1">
                          <a:effectLst/>
                        </a:rPr>
                        <a:t>пост.длины</a:t>
                      </a:r>
                      <a:r>
                        <a:rPr lang="ru-RU" sz="1600" dirty="0">
                          <a:effectLst/>
                        </a:rPr>
                        <a:t>)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Длина строки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От 1 до приблизительно 65 400.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str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8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Variant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не менее 16 байт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Любой из </a:t>
                      </a:r>
                      <a:r>
                        <a:rPr lang="ru-RU" sz="1600" dirty="0" err="1">
                          <a:effectLst/>
                        </a:rPr>
                        <a:t>перечисл.выше</a:t>
                      </a:r>
                      <a:r>
                        <a:rPr lang="ru-RU" sz="1600" dirty="0">
                          <a:effectLst/>
                        </a:rPr>
                        <a:t> объектов, </a:t>
                      </a:r>
                      <a:r>
                        <a:rPr lang="ru-RU" sz="1600" dirty="0" err="1">
                          <a:effectLst/>
                        </a:rPr>
                        <a:t>Null,Error,Empty,Nothing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effectLst/>
                        </a:rPr>
                        <a:t>var</a:t>
                      </a:r>
                      <a:r>
                        <a:rPr lang="ru-RU" sz="1600" b="1" dirty="0">
                          <a:effectLst/>
                        </a:rPr>
                        <a:t> </a:t>
                      </a:r>
                      <a:endParaRPr lang="ru-RU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3457" marR="3345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70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4320480"/>
          </a:xfrm>
        </p:spPr>
        <p:txBody>
          <a:bodyPr>
            <a:norm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VBA</a:t>
            </a:r>
            <a:r>
              <a:rPr lang="ru-RU" dirty="0" smtClean="0"/>
              <a:t> не требуется описывать большинство переменных перед их употреблением. Переменные называются </a:t>
            </a:r>
            <a:r>
              <a:rPr lang="ru-RU" b="1" i="1" dirty="0" smtClean="0"/>
              <a:t>неявно описанными</a:t>
            </a:r>
            <a:r>
              <a:rPr lang="ru-RU" dirty="0" smtClean="0"/>
              <a:t>, если они сразу используются в программе, а не объявляются. Им присваивается тип </a:t>
            </a:r>
            <a:r>
              <a:rPr lang="en-US" i="1" dirty="0" smtClean="0"/>
              <a:t>Variant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Однако, рекомендуется всегда явно объявлять переменные. Для этого в меню </a:t>
            </a:r>
            <a:r>
              <a:rPr lang="en-US" b="1" dirty="0" smtClean="0"/>
              <a:t>Tools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вкладке</a:t>
            </a:r>
            <a:r>
              <a:rPr lang="en-US" dirty="0" smtClean="0"/>
              <a:t> </a:t>
            </a:r>
            <a:r>
              <a:rPr lang="en-US" b="1" dirty="0" smtClean="0"/>
              <a:t>Editor</a:t>
            </a:r>
            <a:r>
              <a:rPr lang="en-US" dirty="0" smtClean="0"/>
              <a:t> </a:t>
            </a:r>
            <a:r>
              <a:rPr lang="en-US" dirty="0" err="1" smtClean="0"/>
              <a:t>надо</a:t>
            </a:r>
            <a:r>
              <a:rPr lang="en-US" dirty="0" smtClean="0"/>
              <a:t> </a:t>
            </a:r>
            <a:r>
              <a:rPr lang="en-US" dirty="0" err="1" smtClean="0"/>
              <a:t>установить</a:t>
            </a:r>
            <a:r>
              <a:rPr lang="en-US" dirty="0" smtClean="0"/>
              <a:t> </a:t>
            </a:r>
            <a:r>
              <a:rPr lang="en-US" dirty="0" err="1" smtClean="0"/>
              <a:t>флажок</a:t>
            </a:r>
            <a:r>
              <a:rPr lang="en-US" dirty="0" smtClean="0"/>
              <a:t> </a:t>
            </a:r>
            <a:r>
              <a:rPr lang="en-US" b="1" dirty="0" smtClean="0"/>
              <a:t>Require Variable Declaration</a:t>
            </a:r>
            <a:r>
              <a:rPr lang="en-US" dirty="0" smtClean="0"/>
              <a:t>. </a:t>
            </a:r>
            <a:r>
              <a:rPr lang="ru-RU" dirty="0" smtClean="0"/>
              <a:t>В этом случае во всех модулях проекта автоматически будет помещен оператор </a:t>
            </a:r>
            <a:r>
              <a:rPr lang="en-US" i="1" dirty="0" smtClean="0"/>
              <a:t>Option Explicit</a:t>
            </a:r>
            <a:r>
              <a:rPr lang="ru-RU" i="1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396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568952" cy="568863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Для </a:t>
            </a:r>
            <a:r>
              <a:rPr lang="ru-RU" b="1" i="1" dirty="0"/>
              <a:t>явного описания переменных </a:t>
            </a:r>
            <a:r>
              <a:rPr lang="ru-RU" dirty="0"/>
              <a:t>используется оператор: </a:t>
            </a:r>
          </a:p>
          <a:p>
            <a:pPr marL="0" indent="0" algn="ctr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имяПеременной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тип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имяПеременной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тип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имяПеременной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Особенностью </a:t>
            </a:r>
            <a:r>
              <a:rPr lang="ru-RU" dirty="0"/>
              <a:t>описания в </a:t>
            </a:r>
            <a:r>
              <a:rPr lang="en-US" dirty="0"/>
              <a:t>VBA</a:t>
            </a:r>
            <a:r>
              <a:rPr lang="ru-RU" dirty="0"/>
              <a:t> является то, что каждое </a:t>
            </a:r>
            <a:r>
              <a:rPr lang="ru-RU" dirty="0"/>
              <a:t>объявление</a:t>
            </a:r>
            <a:r>
              <a:rPr lang="ru-RU" dirty="0"/>
              <a:t> связывает имя переменной с ее типом, заданным конструкцией </a:t>
            </a:r>
            <a:r>
              <a:rPr lang="en-US" b="1" dirty="0"/>
              <a:t>As</a:t>
            </a:r>
            <a:r>
              <a:rPr lang="ru-RU" dirty="0"/>
              <a:t>. Переменным без </a:t>
            </a:r>
            <a:r>
              <a:rPr lang="en-US" b="1" dirty="0"/>
              <a:t>As</a:t>
            </a:r>
            <a:r>
              <a:rPr lang="ru-RU" dirty="0"/>
              <a:t> присваивается тип </a:t>
            </a:r>
            <a:r>
              <a:rPr lang="en-US" b="1" dirty="0"/>
              <a:t>Variant</a:t>
            </a:r>
            <a:r>
              <a:rPr lang="ru-RU" dirty="0"/>
              <a:t>. Имена переменных можно задавать русскими буквами. </a:t>
            </a:r>
          </a:p>
          <a:p>
            <a:pPr>
              <a:buSzPct val="120000"/>
              <a:buBlip>
                <a:blip r:embed="rId2"/>
              </a:buBlip>
            </a:pPr>
            <a:r>
              <a:rPr lang="ru-RU" dirty="0">
                <a:solidFill>
                  <a:srgbClr val="002060"/>
                </a:solidFill>
                <a:latin typeface="+mj-lt"/>
              </a:rPr>
              <a:t>Нельзя повторно объявить переменную или переопределить ее тип. </a:t>
            </a:r>
            <a:endParaRPr lang="en-US" dirty="0" smtClean="0">
              <a:solidFill>
                <a:srgbClr val="002060"/>
              </a:solidFill>
              <a:latin typeface="+mj-lt"/>
            </a:endParaRPr>
          </a:p>
          <a:p>
            <a:r>
              <a:rPr lang="ru-RU" dirty="0"/>
              <a:t>При </a:t>
            </a:r>
            <a:r>
              <a:rPr lang="ru-RU" b="1" i="1" dirty="0"/>
              <a:t>неявном объявлении </a:t>
            </a:r>
            <a:r>
              <a:rPr lang="ru-RU" dirty="0"/>
              <a:t>можно также задавать тип </a:t>
            </a:r>
            <a:r>
              <a:rPr lang="ru-RU" dirty="0" err="1"/>
              <a:t>пе</a:t>
            </a:r>
            <a:r>
              <a:rPr lang="ru-RU" dirty="0"/>
              <a:t>-ременной, добавляя специальный символ, называемый символом определения типа (</a:t>
            </a:r>
            <a:r>
              <a:rPr lang="ru-RU" i="1" dirty="0" err="1"/>
              <a:t>type-definition</a:t>
            </a:r>
            <a:r>
              <a:rPr lang="ru-RU" i="1" dirty="0"/>
              <a:t> </a:t>
            </a:r>
            <a:r>
              <a:rPr lang="ru-RU" i="1" dirty="0" err="1"/>
              <a:t>character</a:t>
            </a:r>
            <a:r>
              <a:rPr lang="ru-RU" dirty="0"/>
              <a:t>), в конец имени </a:t>
            </a:r>
            <a:r>
              <a:rPr lang="ru-RU" dirty="0" smtClean="0"/>
              <a:t>переменной.</a:t>
            </a:r>
          </a:p>
          <a:p>
            <a:endParaRPr lang="en-US" dirty="0" smtClean="0"/>
          </a:p>
          <a:p>
            <a:pPr>
              <a:buSzPct val="120000"/>
              <a:buBlip>
                <a:blip r:embed="rId2"/>
              </a:buBlip>
            </a:pPr>
            <a:endParaRPr lang="ru-RU" dirty="0" smtClean="0">
              <a:solidFill>
                <a:srgbClr val="002060"/>
              </a:solidFill>
              <a:latin typeface="+mj-lt"/>
            </a:endParaRPr>
          </a:p>
          <a:p>
            <a:pPr>
              <a:buSzPct val="120000"/>
              <a:buBlip>
                <a:blip r:embed="rId2"/>
              </a:buBlip>
            </a:pPr>
            <a:endParaRPr lang="ru-RU" dirty="0">
              <a:solidFill>
                <a:srgbClr val="002060"/>
              </a:solidFill>
              <a:latin typeface="+mj-lt"/>
            </a:endParaRPr>
          </a:p>
          <a:p>
            <a:pPr>
              <a:buSzPct val="120000"/>
              <a:buBlip>
                <a:blip r:embed="rId2"/>
              </a:buBlip>
            </a:pPr>
            <a:endParaRPr lang="ru-RU" dirty="0" smtClean="0">
              <a:solidFill>
                <a:srgbClr val="002060"/>
              </a:solidFill>
              <a:latin typeface="+mj-lt"/>
            </a:endParaRPr>
          </a:p>
          <a:p>
            <a:pPr>
              <a:buSzPct val="120000"/>
              <a:buBlip>
                <a:blip r:embed="rId2"/>
              </a:buBlip>
            </a:pPr>
            <a:endParaRPr lang="en-US" dirty="0" smtClean="0">
              <a:solidFill>
                <a:srgbClr val="002060"/>
              </a:solidFill>
              <a:latin typeface="+mj-lt"/>
            </a:endParaRPr>
          </a:p>
          <a:p>
            <a:pPr>
              <a:buSzPct val="120000"/>
              <a:buBlip>
                <a:blip r:embed="rId2"/>
              </a:buBlip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pPr>
              <a:buSzPct val="120000"/>
              <a:buBlip>
                <a:blip r:embed="rId2"/>
              </a:buBlip>
            </a:pPr>
            <a:endParaRPr lang="ru-RU" dirty="0" smtClean="0">
              <a:solidFill>
                <a:srgbClr val="002060"/>
              </a:solidFill>
              <a:latin typeface="+mj-lt"/>
            </a:endParaRPr>
          </a:p>
          <a:p>
            <a:pPr>
              <a:buSzPct val="120000"/>
              <a:buBlip>
                <a:blip r:embed="rId2"/>
              </a:buBlip>
            </a:pPr>
            <a:r>
              <a:rPr lang="ru-RU" dirty="0">
                <a:solidFill>
                  <a:srgbClr val="002060"/>
                </a:solidFill>
                <a:latin typeface="+mj-lt"/>
              </a:rPr>
              <a:t>Эта </a:t>
            </a:r>
            <a:r>
              <a:rPr lang="ru-RU" dirty="0" smtClean="0">
                <a:solidFill>
                  <a:srgbClr val="002060"/>
                </a:solidFill>
                <a:latin typeface="+mj-lt"/>
              </a:rPr>
              <a:t>возможность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dirty="0" smtClean="0">
                <a:solidFill>
                  <a:srgbClr val="002060"/>
                </a:solidFill>
                <a:latin typeface="+mj-lt"/>
              </a:rPr>
              <a:t>сохранена </a:t>
            </a:r>
            <a:r>
              <a:rPr lang="ru-RU" dirty="0">
                <a:solidFill>
                  <a:srgbClr val="002060"/>
                </a:solidFill>
                <a:latin typeface="+mj-lt"/>
              </a:rPr>
              <a:t>для совместимости с устаревшими версиями языка </a:t>
            </a:r>
            <a:r>
              <a:rPr lang="ru-RU" dirty="0" err="1">
                <a:solidFill>
                  <a:srgbClr val="002060"/>
                </a:solidFill>
                <a:latin typeface="+mj-lt"/>
              </a:rPr>
              <a:t>Basic</a:t>
            </a:r>
            <a:r>
              <a:rPr lang="ru-RU" dirty="0">
                <a:solidFill>
                  <a:srgbClr val="002060"/>
                </a:solidFill>
                <a:latin typeface="+mj-lt"/>
              </a:rPr>
              <a:t>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51835"/>
              </p:ext>
            </p:extLst>
          </p:nvPr>
        </p:nvGraphicFramePr>
        <p:xfrm>
          <a:off x="251520" y="4077072"/>
          <a:ext cx="8352928" cy="14020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882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Символ </a:t>
                      </a:r>
                      <a:r>
                        <a:rPr lang="ru-RU" sz="2000" dirty="0" smtClean="0">
                          <a:effectLst/>
                        </a:rPr>
                        <a:t>определения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Тип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Символ </a:t>
                      </a:r>
                      <a:r>
                        <a:rPr lang="ru-RU" sz="2000" dirty="0" smtClean="0">
                          <a:effectLst/>
                        </a:rPr>
                        <a:t>определения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Тип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!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Single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&amp;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Long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@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Currency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%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Integer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#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Double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$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String</a:t>
                      </a:r>
                      <a:r>
                        <a:rPr lang="ru-RU" sz="2400" dirty="0">
                          <a:effectLst/>
                        </a:rPr>
                        <a:t> 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90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50" y="0"/>
            <a:ext cx="8640763" cy="1143000"/>
          </a:xfrm>
        </p:spPr>
        <p:txBody>
          <a:bodyPr>
            <a:normAutofit fontScale="90000"/>
          </a:bodyPr>
          <a:lstStyle/>
          <a:p>
            <a:pPr marL="722313" indent="-9525"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Объявление переменных</a:t>
            </a:r>
            <a:r>
              <a:rPr lang="ru-RU" dirty="0"/>
              <a:t/>
            </a:r>
            <a:br>
              <a:rPr lang="ru-RU" dirty="0"/>
            </a:br>
            <a:r>
              <a:rPr lang="ru-RU" sz="3100" dirty="0" smtClean="0"/>
              <a:t>Примеры</a:t>
            </a:r>
            <a:endParaRPr lang="ru-RU" sz="31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0825" y="2133600"/>
            <a:ext cx="8569325" cy="39596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/>
              <a:t>Dim x As Integer, у As Integer</a:t>
            </a:r>
          </a:p>
          <a:p>
            <a:pPr eaLnBrk="1" hangingPunct="1">
              <a:defRPr/>
            </a:pPr>
            <a:r>
              <a:rPr lang="pt-BR" dirty="0" smtClean="0"/>
              <a:t>Dim </a:t>
            </a:r>
            <a:r>
              <a:rPr lang="pt-BR" dirty="0"/>
              <a:t>StartTime As Date, EndTime As </a:t>
            </a:r>
            <a:r>
              <a:rPr lang="pt-BR" dirty="0" smtClean="0"/>
              <a:t>Date</a:t>
            </a:r>
          </a:p>
          <a:p>
            <a:pPr eaLnBrk="1" hangingPunct="1">
              <a:defRPr/>
            </a:pPr>
            <a:r>
              <a:rPr lang="pt-BR" dirty="0" smtClean="0"/>
              <a:t>Dim bank@</a:t>
            </a: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Static </a:t>
            </a:r>
            <a:r>
              <a:rPr lang="en-US" dirty="0"/>
              <a:t>Counter As </a:t>
            </a:r>
            <a:r>
              <a:rPr lang="en-US" dirty="0" smtClean="0"/>
              <a:t>Integer</a:t>
            </a:r>
            <a:endParaRPr lang="ru-RU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Public </a:t>
            </a:r>
            <a:r>
              <a:rPr lang="en-US" dirty="0" err="1"/>
              <a:t>CurrentRate</a:t>
            </a:r>
            <a:r>
              <a:rPr lang="en-US" dirty="0"/>
              <a:t> as </a:t>
            </a:r>
            <a:r>
              <a:rPr lang="en-US" dirty="0" smtClean="0"/>
              <a:t>Long</a:t>
            </a:r>
            <a:r>
              <a:rPr lang="ru-RU" dirty="0" smtClean="0"/>
              <a:t> </a:t>
            </a:r>
            <a:r>
              <a:rPr lang="en-US" dirty="0" smtClean="0"/>
              <a:t>    ‘ </a:t>
            </a:r>
            <a:r>
              <a:rPr lang="ru-RU" sz="1600" dirty="0" smtClean="0">
                <a:solidFill>
                  <a:srgbClr val="0070C0"/>
                </a:solidFill>
                <a:latin typeface="+mj-lt"/>
              </a:rPr>
              <a:t>Чтобы </a:t>
            </a:r>
            <a:r>
              <a:rPr lang="ru-RU" sz="1600" dirty="0">
                <a:solidFill>
                  <a:srgbClr val="0070C0"/>
                </a:solidFill>
                <a:latin typeface="+mj-lt"/>
              </a:rPr>
              <a:t>сделать переменную доступной во всех процедурах всех модулей VBA в проекте, необ­ходимо объявить переменную на уровне модуля с помощью ключевого слова </a:t>
            </a:r>
            <a:r>
              <a:rPr lang="ru-RU" sz="1600" dirty="0" err="1">
                <a:solidFill>
                  <a:srgbClr val="0070C0"/>
                </a:solidFill>
                <a:latin typeface="+mj-lt"/>
              </a:rPr>
              <a:t>Public</a:t>
            </a:r>
            <a:r>
              <a:rPr lang="ru-RU" sz="1600" dirty="0">
                <a:solidFill>
                  <a:srgbClr val="0070C0"/>
                </a:solidFill>
                <a:latin typeface="+mj-lt"/>
              </a:rPr>
              <a:t> </a:t>
            </a:r>
            <a:r>
              <a:rPr lang="ru-RU" sz="1600" b="1" dirty="0">
                <a:solidFill>
                  <a:srgbClr val="0070C0"/>
                </a:solidFill>
                <a:latin typeface="+mj-lt"/>
              </a:rPr>
              <a:t>перед первой процедурой </a:t>
            </a:r>
            <a:r>
              <a:rPr lang="ru-RU" sz="1600" b="1" dirty="0" smtClean="0">
                <a:solidFill>
                  <a:srgbClr val="0070C0"/>
                </a:solidFill>
                <a:latin typeface="+mj-lt"/>
              </a:rPr>
              <a:t>модуля</a:t>
            </a:r>
            <a:endParaRPr lang="en-US" sz="1600" b="1" dirty="0" smtClean="0">
              <a:solidFill>
                <a:srgbClr val="0070C0"/>
              </a:solidFill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1600" b="1" dirty="0">
              <a:solidFill>
                <a:srgbClr val="0070C0"/>
              </a:solidFill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/>
              <a:t>Dim x, y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/>
              <a:t>Dim x, y, z as Integer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ru-RU" sz="16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5709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22313" indent="-9525"/>
            <a:r>
              <a:rPr lang="ru-RU" dirty="0" smtClean="0"/>
              <a:t>Объявление переменных </a:t>
            </a:r>
            <a:r>
              <a:rPr lang="ru-RU" dirty="0"/>
              <a:t/>
            </a:r>
            <a:br>
              <a:rPr lang="ru-RU" dirty="0"/>
            </a:br>
            <a:r>
              <a:rPr lang="ru-RU" sz="3100" dirty="0" smtClean="0"/>
              <a:t>Область видимости</a:t>
            </a:r>
            <a:endParaRPr lang="ru-RU" sz="31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285470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VBA предусмотрены следующие ключевые слова для определения  области видимости переменных: </a:t>
            </a:r>
          </a:p>
          <a:p>
            <a:pPr marL="265113" lvl="1" indent="-176213"/>
            <a:r>
              <a:rPr lang="ru-RU" sz="2400" b="1" dirty="0" err="1" smtClean="0">
                <a:latin typeface="+mj-lt"/>
              </a:rPr>
              <a:t>Dim</a:t>
            </a:r>
            <a:r>
              <a:rPr lang="ru-RU" dirty="0" smtClean="0"/>
              <a:t> — </a:t>
            </a:r>
            <a:r>
              <a:rPr lang="ru-RU" sz="2200" dirty="0" smtClean="0"/>
              <a:t>если переменная объявлена как </a:t>
            </a:r>
            <a:r>
              <a:rPr lang="ru-RU" sz="2200" dirty="0" err="1" smtClean="0"/>
              <a:t>Dim</a:t>
            </a:r>
            <a:r>
              <a:rPr lang="ru-RU" sz="2200" dirty="0" smtClean="0"/>
              <a:t> в области объявлений модуля, то она будет доступна во всем модуле, если в процедуре— только на время работы этой процедуры (используется в большинстве случаев).</a:t>
            </a:r>
            <a:r>
              <a:rPr lang="ru-RU" dirty="0" smtClean="0"/>
              <a:t> </a:t>
            </a:r>
          </a:p>
          <a:p>
            <a:pPr marL="88900" lvl="1" indent="0" algn="ctr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имяПер1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тип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имяПер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тип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dirty="0" smtClean="0"/>
          </a:p>
          <a:p>
            <a:pPr marL="265113" lvl="1" indent="-176213"/>
            <a:r>
              <a:rPr lang="ru-RU" sz="2400" b="1" dirty="0" err="1" smtClean="0">
                <a:latin typeface="+mj-lt"/>
              </a:rPr>
              <a:t>Private</a:t>
            </a:r>
            <a:r>
              <a:rPr lang="en-US" sz="2400" b="1" dirty="0" smtClean="0">
                <a:latin typeface="+mj-lt"/>
              </a:rPr>
              <a:t> </a:t>
            </a:r>
            <a:r>
              <a:rPr lang="ru-RU" dirty="0" smtClean="0"/>
              <a:t>— </a:t>
            </a:r>
            <a:r>
              <a:rPr lang="ru-RU" sz="2200" dirty="0" smtClean="0"/>
              <a:t>при объявлении переменных в стандартных модулях VBA значит то же, что и </a:t>
            </a:r>
            <a:r>
              <a:rPr lang="ru-RU" sz="2200" dirty="0" err="1" smtClean="0"/>
              <a:t>Dim</a:t>
            </a:r>
            <a:r>
              <a:rPr lang="ru-RU" sz="2200" dirty="0" smtClean="0"/>
              <a:t>. Отличия проявляются только при создании своих классов. 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3907965"/>
            <a:ext cx="6192688" cy="290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lvl="1" indent="-176213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2400" b="1" dirty="0" err="1">
                <a:latin typeface="+mj-lt"/>
              </a:rPr>
              <a:t>Public</a:t>
            </a:r>
            <a:r>
              <a:rPr lang="ru-RU" sz="2400" b="1" dirty="0">
                <a:latin typeface="+mj-lt"/>
              </a:rPr>
              <a:t> </a:t>
            </a:r>
            <a:r>
              <a:rPr lang="ru-RU" sz="2400" dirty="0"/>
              <a:t>—</a:t>
            </a:r>
            <a:r>
              <a:rPr lang="ru-RU" sz="2400" b="1" dirty="0" smtClean="0">
                <a:latin typeface="+mj-lt"/>
              </a:rPr>
              <a:t> </a:t>
            </a:r>
            <a:r>
              <a:rPr lang="ru-RU" sz="2000" dirty="0"/>
              <a:t>такая переменная будет доступна всем процедурам во всех модулях данного проекта, если ее объявили в области объявлений модуля. Если объявили ее внутри процедуры, она будет вести себя как </a:t>
            </a:r>
            <a:r>
              <a:rPr lang="ru-RU" sz="2000" dirty="0" err="1"/>
              <a:t>Dim</a:t>
            </a:r>
            <a:r>
              <a:rPr lang="ru-RU" sz="2000" dirty="0"/>
              <a:t>. </a:t>
            </a:r>
          </a:p>
          <a:p>
            <a:pPr marL="265113" lvl="1" indent="-176213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u-RU" sz="2400" b="1" dirty="0" err="1" smtClean="0">
                <a:latin typeface="+mj-lt"/>
              </a:rPr>
              <a:t>Static</a:t>
            </a:r>
            <a:r>
              <a:rPr lang="en-US" sz="2400" b="1" dirty="0" smtClean="0">
                <a:latin typeface="+mj-lt"/>
              </a:rPr>
              <a:t> </a:t>
            </a:r>
            <a:r>
              <a:rPr lang="ru-RU" sz="2400" dirty="0"/>
              <a:t>—</a:t>
            </a:r>
            <a:r>
              <a:rPr lang="ru-RU" sz="2400" b="1" dirty="0" smtClean="0">
                <a:latin typeface="+mj-lt"/>
              </a:rPr>
              <a:t> </a:t>
            </a:r>
            <a:r>
              <a:rPr lang="ru-RU" sz="2000" dirty="0"/>
              <a:t>такие переменные можно использовать только внутри процедуры. Эти переменные видны только внутри процедуры, в которой они объявлены, зато они сохраняют свое значение между разными </a:t>
            </a:r>
            <a:r>
              <a:rPr lang="ru-RU" sz="2000" dirty="0" smtClean="0"/>
              <a:t>вызовами. </a:t>
            </a:r>
            <a:endParaRPr lang="ru-RU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51460"/>
            <a:ext cx="2318610" cy="225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60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50" y="0"/>
            <a:ext cx="8785225" cy="1143000"/>
          </a:xfrm>
        </p:spPr>
        <p:txBody>
          <a:bodyPr>
            <a:normAutofit fontScale="90000"/>
          </a:bodyPr>
          <a:lstStyle/>
          <a:p>
            <a:pPr marL="92075" indent="182563" eaLnBrk="1" fontAlgn="auto" hangingPunct="1">
              <a:spcAft>
                <a:spcPts val="0"/>
              </a:spcAft>
              <a:defRPr/>
            </a:pPr>
            <a:r>
              <a:rPr lang="ru-RU" sz="4200" spc="-160" dirty="0" smtClean="0"/>
              <a:t>Область действия (видимости) переменных </a:t>
            </a:r>
            <a:r>
              <a:rPr lang="ru-RU" dirty="0"/>
              <a:t/>
            </a:r>
            <a:br>
              <a:rPr lang="ru-RU" dirty="0"/>
            </a:br>
            <a:endParaRPr lang="ru-RU" sz="3100" dirty="0"/>
          </a:p>
        </p:txBody>
      </p:sp>
      <p:pic>
        <p:nvPicPr>
          <p:cNvPr id="32771" name="Picture 2" descr="http://on-line-teaching.com/vba/img/lsn008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49313"/>
            <a:ext cx="532923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Прямоугольник 3"/>
          <p:cNvSpPr>
            <a:spLocks noChangeArrowheads="1"/>
          </p:cNvSpPr>
          <p:nvPr/>
        </p:nvSpPr>
        <p:spPr bwMode="auto">
          <a:xfrm>
            <a:off x="5437188" y="1196975"/>
            <a:ext cx="3348037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cs typeface="Arial" charset="0"/>
              </a:defRPr>
            </a:lvl9pPr>
          </a:lstStyle>
          <a:p>
            <a:pPr algn="just" eaLnBrk="1" hangingPunct="1">
              <a:spcAft>
                <a:spcPts val="600"/>
              </a:spcAft>
            </a:pPr>
            <a:r>
              <a:rPr lang="ru-RU" altLang="ru-RU" sz="1600"/>
              <a:t>Область в начале модуля перед любыми объявлениями процедур называют </a:t>
            </a:r>
            <a:r>
              <a:rPr lang="ru-RU" altLang="ru-RU" sz="1600" i="1"/>
              <a:t>областью объявлений модуля</a:t>
            </a:r>
            <a:r>
              <a:rPr lang="ru-RU" altLang="ru-RU" sz="1600"/>
              <a:t>, потому что именно туда следует помещать объявления переменных модульного уровня и другие директивы VBA, влияющие на весь модуль.</a:t>
            </a:r>
          </a:p>
          <a:p>
            <a:pPr algn="just" eaLnBrk="1" hangingPunct="1">
              <a:spcAft>
                <a:spcPts val="600"/>
              </a:spcAft>
            </a:pPr>
            <a:r>
              <a:rPr lang="ru-RU" altLang="ru-RU" sz="1600"/>
              <a:t>В первой строке, приведенного листинга, объявлена переменная А модульного типа. Однако в процедуре </a:t>
            </a:r>
            <a:r>
              <a:rPr lang="ru-RU" altLang="ru-RU" sz="1600" i="1"/>
              <a:t>example_02</a:t>
            </a:r>
            <a:r>
              <a:rPr lang="ru-RU" altLang="ru-RU" sz="1600"/>
              <a:t> имеется свое объявление переменной А. VBA выбирает наиболее локальную переменную А, объявленную как переменная процедурного уровня.</a:t>
            </a:r>
          </a:p>
        </p:txBody>
      </p:sp>
    </p:spTree>
    <p:extLst>
      <p:ext uri="{BB962C8B-B14F-4D97-AF65-F5344CB8AC3E}">
        <p14:creationId xmlns:p14="http://schemas.microsoft.com/office/powerpoint/2010/main" val="203472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544616"/>
          </a:xfrm>
        </p:spPr>
        <p:txBody>
          <a:bodyPr>
            <a:normAutofit fontScale="92500" lnSpcReduction="20000"/>
          </a:bodyPr>
          <a:lstStyle/>
          <a:p>
            <a:r>
              <a:rPr lang="ru-RU" b="1" i="1" dirty="0"/>
              <a:t>Константы </a:t>
            </a:r>
            <a:r>
              <a:rPr lang="ru-RU" dirty="0"/>
              <a:t>описываются с присвоением им значения. При этом используются оператор </a:t>
            </a:r>
            <a:r>
              <a:rPr lang="en-US" b="1" dirty="0" err="1"/>
              <a:t>Const</a:t>
            </a:r>
            <a:r>
              <a:rPr lang="ru-RU" b="1" dirty="0"/>
              <a:t>:</a:t>
            </a:r>
            <a:endParaRPr lang="ru-RU" dirty="0"/>
          </a:p>
          <a:p>
            <a:pPr marL="0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Public|Private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имяКонстанты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тип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Константы бывают двух видов: </a:t>
            </a:r>
          </a:p>
          <a:p>
            <a:pPr lvl="1"/>
            <a:r>
              <a:rPr lang="ru-RU" sz="2400" b="1" dirty="0"/>
              <a:t>Пользовательские константы; </a:t>
            </a:r>
          </a:p>
          <a:p>
            <a:pPr marL="0" indent="801688">
              <a:buNone/>
            </a:pP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PI = 3.14159 ‘ объявление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константы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801688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DateBird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Date =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12/31/15#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801688">
              <a:buNone/>
            </a:pP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PI *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^ 2 ‘ использование константы </a:t>
            </a:r>
          </a:p>
          <a:p>
            <a:pPr marL="0" indent="801688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dirty="0" err="1"/>
              <a:t>Внутрение</a:t>
            </a:r>
            <a:r>
              <a:rPr lang="ru-RU" b="1" dirty="0"/>
              <a:t> (предопределенные) </a:t>
            </a:r>
            <a:r>
              <a:rPr lang="ru-RU" b="1" dirty="0" smtClean="0"/>
              <a:t>константы</a:t>
            </a:r>
            <a:r>
              <a:rPr lang="ru-RU" dirty="0" smtClean="0"/>
              <a:t>.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Внутренние </a:t>
            </a:r>
            <a:r>
              <a:rPr lang="ru-RU" sz="2200" dirty="0"/>
              <a:t>константы, определяемые VBA, все начинаются с букв </a:t>
            </a:r>
            <a:r>
              <a:rPr lang="ru-RU" sz="2200" b="1" dirty="0" err="1"/>
              <a:t>vb</a:t>
            </a:r>
            <a:r>
              <a:rPr lang="ru-RU" sz="2200" dirty="0"/>
              <a:t> для указания того, что они определяются языком </a:t>
            </a:r>
            <a:r>
              <a:rPr lang="ru-RU" sz="2200" dirty="0" err="1"/>
              <a:t>Visual</a:t>
            </a:r>
            <a:r>
              <a:rPr lang="ru-RU" sz="2200" dirty="0"/>
              <a:t> </a:t>
            </a:r>
            <a:r>
              <a:rPr lang="en-US" sz="2200" dirty="0" smtClean="0"/>
              <a:t>Basic </a:t>
            </a:r>
            <a:r>
              <a:rPr lang="en-US" sz="2200" dirty="0"/>
              <a:t>for </a:t>
            </a:r>
            <a:r>
              <a:rPr lang="en-US" sz="2200" dirty="0" smtClean="0"/>
              <a:t>Applications. </a:t>
            </a:r>
            <a:endParaRPr lang="en-US" sz="2200" dirty="0" smtClean="0"/>
          </a:p>
          <a:p>
            <a:pPr lvl="2">
              <a:spcBef>
                <a:spcPts val="0"/>
              </a:spcBef>
            </a:pPr>
            <a:r>
              <a:rPr lang="ru-RU" sz="1900" dirty="0" smtClean="0"/>
              <a:t>Например</a:t>
            </a:r>
            <a:r>
              <a:rPr lang="ru-RU" sz="1900" dirty="0"/>
              <a:t>, константы,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vbOKCancel</a:t>
            </a:r>
            <a:r>
              <a:rPr lang="en-US" sz="1900" dirty="0"/>
              <a:t> (</a:t>
            </a:r>
            <a:r>
              <a:rPr lang="ru-RU" sz="1900" dirty="0"/>
              <a:t>константа отображает кнопки </a:t>
            </a:r>
            <a:r>
              <a:rPr lang="en-US" sz="1900" dirty="0"/>
              <a:t>OK </a:t>
            </a:r>
            <a:r>
              <a:rPr lang="ru-RU" sz="1900" dirty="0"/>
              <a:t>и </a:t>
            </a:r>
            <a:r>
              <a:rPr lang="en-US" sz="1900" dirty="0"/>
              <a:t>Cancel </a:t>
            </a:r>
            <a:r>
              <a:rPr lang="ru-RU" sz="1900" dirty="0"/>
              <a:t>для </a:t>
            </a:r>
            <a:r>
              <a:rPr lang="ru-RU" sz="1900" dirty="0" smtClean="0"/>
              <a:t>функции </a:t>
            </a:r>
            <a:r>
              <a:rPr lang="en-US" sz="1900" dirty="0" err="1"/>
              <a:t>MsgBox</a:t>
            </a:r>
            <a:r>
              <a:rPr lang="en-US" sz="1900" dirty="0"/>
              <a:t>),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vbLf</a:t>
            </a:r>
            <a:r>
              <a:rPr lang="en-US" sz="1900" dirty="0"/>
              <a:t> (</a:t>
            </a:r>
            <a:r>
              <a:rPr lang="ru-RU" sz="1900" dirty="0"/>
              <a:t>символ смещения на одну строку) </a:t>
            </a:r>
            <a:r>
              <a:rPr lang="ru-RU" sz="1900" dirty="0" smtClean="0"/>
              <a:t>определяются </a:t>
            </a:r>
            <a:r>
              <a:rPr lang="en-US" sz="1900" dirty="0"/>
              <a:t>VBA. </a:t>
            </a:r>
            <a:endParaRPr lang="en-US" sz="19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Внутренние </a:t>
            </a:r>
            <a:r>
              <a:rPr lang="ru-RU" sz="2200" dirty="0"/>
              <a:t>константы </a:t>
            </a:r>
            <a:r>
              <a:rPr lang="en-US" sz="2200" dirty="0"/>
              <a:t>Excel </a:t>
            </a:r>
            <a:r>
              <a:rPr lang="ru-RU" sz="2200" dirty="0"/>
              <a:t>начинаются с букв </a:t>
            </a:r>
            <a:r>
              <a:rPr lang="en-US" sz="2200" b="1" dirty="0"/>
              <a:t>xl</a:t>
            </a:r>
            <a:r>
              <a:rPr lang="en-US" sz="2200" dirty="0"/>
              <a:t>, </a:t>
            </a:r>
            <a:r>
              <a:rPr lang="ru-RU" sz="2200" dirty="0"/>
              <a:t>чтобы было понятно, что они определяются </a:t>
            </a:r>
            <a:r>
              <a:rPr lang="en-US" sz="2200" dirty="0"/>
              <a:t>Excel.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754321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 и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VBA можно выполнить только тот программный код, который содержится в какой-либо процедуре (обычной в стандартном модуле, событийной для элемента управления на форме и т. п.). </a:t>
            </a:r>
          </a:p>
          <a:p>
            <a:r>
              <a:rPr lang="ru-RU" dirty="0"/>
              <a:t>В VBA предусмотрены следующие </a:t>
            </a:r>
            <a:r>
              <a:rPr lang="ru-RU" b="1" dirty="0"/>
              <a:t>типы процедур</a:t>
            </a:r>
            <a:r>
              <a:rPr lang="ru-RU" dirty="0"/>
              <a:t>: </a:t>
            </a:r>
          </a:p>
          <a:p>
            <a:pPr lvl="1"/>
            <a:r>
              <a:rPr lang="ru-RU" dirty="0" smtClean="0"/>
              <a:t>процедура </a:t>
            </a:r>
            <a:r>
              <a:rPr lang="ru-RU" dirty="0"/>
              <a:t>типа </a:t>
            </a:r>
            <a:r>
              <a:rPr lang="ru-RU" b="1" dirty="0" err="1"/>
              <a:t>Sub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b="1" dirty="0"/>
              <a:t>подпрограмма</a:t>
            </a:r>
            <a:r>
              <a:rPr lang="ru-RU" dirty="0"/>
              <a:t>)— универсальная процедура для выполнения каких-либо действий: </a:t>
            </a:r>
          </a:p>
          <a:p>
            <a:pPr marL="365760" lvl="1" indent="0">
              <a:buNone/>
            </a:pPr>
            <a:r>
              <a:rPr lang="ru-RU" dirty="0" smtClean="0"/>
              <a:t>Макрос </a:t>
            </a:r>
            <a:r>
              <a:rPr lang="ru-RU" dirty="0"/>
              <a:t>в VBA— это процедура типа </a:t>
            </a:r>
            <a:r>
              <a:rPr lang="ru-RU" dirty="0" err="1"/>
              <a:t>Sub</a:t>
            </a:r>
            <a:r>
              <a:rPr lang="ru-RU" dirty="0"/>
              <a:t>, не имеющая параметров. Только макросы можно вызывать по имени из редактора VBA или из приложения </a:t>
            </a:r>
            <a:r>
              <a:rPr lang="ru-RU" dirty="0" err="1"/>
              <a:t>Office</a:t>
            </a:r>
            <a:r>
              <a:rPr lang="ru-RU" dirty="0"/>
              <a:t>. Все другие процедуры нужно вызывать либо из других процедур, либо специальными </a:t>
            </a:r>
            <a:r>
              <a:rPr lang="ru-RU" dirty="0" smtClean="0"/>
              <a:t>способами; </a:t>
            </a:r>
            <a:endParaRPr lang="ru-RU" dirty="0"/>
          </a:p>
          <a:p>
            <a:pPr lvl="1"/>
            <a:r>
              <a:rPr lang="ru-RU" dirty="0" smtClean="0"/>
              <a:t>процедура </a:t>
            </a:r>
            <a:r>
              <a:rPr lang="ru-RU" dirty="0"/>
              <a:t>типа </a:t>
            </a:r>
            <a:r>
              <a:rPr lang="ru-RU" b="1" dirty="0" err="1"/>
              <a:t>Function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ru-RU" b="1" dirty="0"/>
              <a:t>функция</a:t>
            </a:r>
            <a:r>
              <a:rPr lang="ru-RU" dirty="0"/>
              <a:t>) — набор команд, которые должны быть выполнены. Принципиальное отличие: функция возвращает вызвавшей ее программе (или процедуре) какое-то значение, которое будет там использовано.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323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процедур и функций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0098183"/>
              </p:ext>
            </p:extLst>
          </p:nvPr>
        </p:nvGraphicFramePr>
        <p:xfrm>
          <a:off x="179512" y="1268760"/>
          <a:ext cx="8496944" cy="3974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Синтаксис инструкции </a:t>
                      </a:r>
                      <a:r>
                        <a:rPr lang="ru-RU" sz="2000" b="1" dirty="0" err="1">
                          <a:effectLst/>
                        </a:rPr>
                        <a:t>Sub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Синтаксис инструкции </a:t>
                      </a:r>
                      <a:r>
                        <a:rPr lang="ru-RU" sz="2000" b="1" dirty="0" err="1">
                          <a:effectLst/>
                        </a:rPr>
                        <a:t>Function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0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[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</a:p>
                    <a:p>
                      <a:pPr marL="0" indent="18732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ru-RU" sz="2000" b="0" baseline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имя </a:t>
                      </a:r>
                      <a:r>
                        <a:rPr lang="ru-RU" sz="2000" spc="-1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</a:t>
                      </a:r>
                      <a:r>
                        <a:rPr lang="ru-RU" sz="2000" spc="-15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списАргумент</a:t>
                      </a:r>
                      <a:r>
                        <a:rPr lang="ru-RU" sz="2000" spc="-1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000" spc="-1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}]</a:t>
                      </a:r>
                      <a:endParaRPr lang="ru-RU" sz="2000" spc="-15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1530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инструкции</a:t>
                      </a: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20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1530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20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15303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инструкции] </a:t>
                      </a:r>
                    </a:p>
                    <a:p>
                      <a:pPr marL="0" indent="18732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[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</a:p>
                    <a:p>
                      <a:pPr marL="0" indent="261938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261938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имя </a:t>
                      </a:r>
                      <a:r>
                        <a:rPr lang="ru-RU" sz="2000" spc="-1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</a:t>
                      </a:r>
                      <a:r>
                        <a:rPr lang="ru-RU" sz="2000" spc="-15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списАргумент</a:t>
                      </a:r>
                      <a:r>
                        <a:rPr lang="ru-RU" sz="2000" spc="-1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 </a:t>
                      </a:r>
                      <a:r>
                        <a:rPr lang="ru-RU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ru-RU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тип</a:t>
                      </a: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20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1884363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инструкции] </a:t>
                      </a:r>
                      <a:endParaRPr lang="en-US" sz="20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1884363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spc="-1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имя = </a:t>
                      </a:r>
                      <a:r>
                        <a:rPr lang="ru-RU" sz="2000" b="0" spc="-1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выражение</a:t>
                      </a:r>
                      <a:r>
                        <a:rPr lang="ru-RU" sz="2000" b="1" spc="-1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en-US" sz="2000" b="1" spc="-15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1884363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ru-RU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en-US" sz="20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1884363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инструкции</a:t>
                      </a:r>
                      <a:r>
                        <a:rPr lang="ru-RU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200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1884363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spc="-1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[имя </a:t>
                      </a:r>
                      <a:r>
                        <a:rPr lang="ru-RU" sz="2000" spc="-1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ru-RU" sz="2000" spc="-1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выражение]</a:t>
                      </a:r>
                      <a:endParaRPr lang="en-US" sz="2000" spc="-150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261938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ru-RU" sz="2000" b="1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20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ru-RU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42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Документ </a:t>
            </a:r>
            <a:r>
              <a:rPr lang="ru-RU" dirty="0" smtClean="0"/>
              <a:t>понимается </a:t>
            </a:r>
            <a:r>
              <a:rPr lang="ru-RU" dirty="0"/>
              <a:t>как </a:t>
            </a:r>
            <a:r>
              <a:rPr lang="ru-RU" b="1" dirty="0"/>
              <a:t>объект </a:t>
            </a:r>
            <a:r>
              <a:rPr lang="ru-RU" dirty="0"/>
              <a:t>в объектно-ориентированном программировании и представляет собрание данных разного типа и программ, обрабатывающих эти данные. </a:t>
            </a:r>
          </a:p>
          <a:p>
            <a:r>
              <a:rPr lang="ru-RU" dirty="0"/>
              <a:t>Под документами </a:t>
            </a:r>
            <a:r>
              <a:rPr lang="ru-RU" dirty="0" err="1"/>
              <a:t>Office</a:t>
            </a:r>
            <a:r>
              <a:rPr lang="ru-RU" dirty="0"/>
              <a:t> понимают документы разных типов - рабочие книги </a:t>
            </a:r>
            <a:r>
              <a:rPr lang="ru-RU" dirty="0" err="1"/>
              <a:t>Excel</a:t>
            </a:r>
            <a:r>
              <a:rPr lang="ru-RU" dirty="0"/>
              <a:t>, документы </a:t>
            </a:r>
            <a:r>
              <a:rPr lang="ru-RU" dirty="0" err="1"/>
              <a:t>Word</a:t>
            </a:r>
            <a:r>
              <a:rPr lang="ru-RU" dirty="0"/>
              <a:t>, базы данных </a:t>
            </a:r>
            <a:r>
              <a:rPr lang="ru-RU" dirty="0" err="1"/>
              <a:t>Access</a:t>
            </a:r>
            <a:r>
              <a:rPr lang="ru-RU" dirty="0"/>
              <a:t> и презентации </a:t>
            </a:r>
            <a:r>
              <a:rPr lang="ru-RU" dirty="0" err="1"/>
              <a:t>PowerPoint</a:t>
            </a:r>
            <a:r>
              <a:rPr lang="ru-RU" dirty="0"/>
              <a:t>. С любым из этих документов связываются и данные и программы. </a:t>
            </a:r>
          </a:p>
          <a:p>
            <a:r>
              <a:rPr lang="ru-RU" dirty="0"/>
              <a:t>Все создаваемые программные компоненты документа объединяются в одно целое, называемое </a:t>
            </a:r>
            <a:r>
              <a:rPr lang="ru-RU" b="1" dirty="0"/>
              <a:t>проектом</a:t>
            </a:r>
            <a:r>
              <a:rPr lang="ru-RU" dirty="0"/>
              <a:t>: </a:t>
            </a:r>
          </a:p>
          <a:p>
            <a:pPr lvl="1"/>
            <a:r>
              <a:rPr lang="ru-RU" dirty="0" smtClean="0"/>
              <a:t>проект </a:t>
            </a:r>
            <a:r>
              <a:rPr lang="ru-RU" dirty="0"/>
              <a:t>является частью документа и не существует вне его, </a:t>
            </a:r>
          </a:p>
          <a:p>
            <a:pPr lvl="1"/>
            <a:r>
              <a:rPr lang="ru-RU" dirty="0" smtClean="0"/>
              <a:t>проект </a:t>
            </a:r>
            <a:r>
              <a:rPr lang="ru-RU" dirty="0"/>
              <a:t>хранится вместе с документом, его невозможно отделить от документа, </a:t>
            </a:r>
          </a:p>
          <a:p>
            <a:pPr lvl="1"/>
            <a:r>
              <a:rPr lang="ru-RU" dirty="0" smtClean="0"/>
              <a:t>невозможно </a:t>
            </a:r>
            <a:r>
              <a:rPr lang="ru-RU" dirty="0"/>
              <a:t>создать независимый от документа проект на VBA.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806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процедур и функций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11821"/>
              </p:ext>
            </p:extLst>
          </p:nvPr>
        </p:nvGraphicFramePr>
        <p:xfrm>
          <a:off x="251520" y="980728"/>
          <a:ext cx="8424935" cy="54103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Элемент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66" marR="648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Описание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66" marR="648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  <a:latin typeface="+mj-lt"/>
                        </a:rPr>
                        <a:t>Public</a:t>
                      </a:r>
                      <a:r>
                        <a:rPr lang="ru-RU" sz="2000" b="1" dirty="0">
                          <a:effectLst/>
                          <a:latin typeface="+mj-lt"/>
                        </a:rPr>
                        <a:t>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</a:endParaRPr>
                    </a:p>
                  </a:txBody>
                  <a:tcPr marL="64866" marR="648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Указывает, что процедура </a:t>
                      </a:r>
                      <a:r>
                        <a:rPr lang="ru-RU" sz="1600" dirty="0" err="1">
                          <a:effectLst/>
                        </a:rPr>
                        <a:t>Sub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dirty="0" err="1">
                          <a:effectLst/>
                        </a:rPr>
                        <a:t>Function</a:t>
                      </a:r>
                      <a:r>
                        <a:rPr lang="ru-RU" sz="1600" dirty="0">
                          <a:effectLst/>
                        </a:rPr>
                        <a:t>) доступна для всех других процедур во всех модулях. При использовании в личном модуле (модуле, который содержит инструкцию </a:t>
                      </a:r>
                      <a:r>
                        <a:rPr lang="ru-RU" sz="1600" dirty="0" err="1">
                          <a:effectLst/>
                        </a:rPr>
                        <a:t>Option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Private</a:t>
                      </a:r>
                      <a:r>
                        <a:rPr lang="ru-RU" sz="1600" dirty="0">
                          <a:effectLst/>
                        </a:rPr>
                        <a:t>) такая процедура является недоступной вне проекта.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66" marR="648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  <a:latin typeface="+mj-lt"/>
                        </a:rPr>
                        <a:t>Private</a:t>
                      </a:r>
                      <a:r>
                        <a:rPr lang="ru-RU" sz="2000" b="1" dirty="0">
                          <a:effectLst/>
                          <a:latin typeface="+mj-lt"/>
                        </a:rPr>
                        <a:t>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</a:endParaRPr>
                    </a:p>
                  </a:txBody>
                  <a:tcPr marL="64866" marR="648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Указывает, что процедура </a:t>
                      </a:r>
                      <a:r>
                        <a:rPr lang="ru-RU" sz="1600" dirty="0" err="1">
                          <a:effectLst/>
                        </a:rPr>
                        <a:t>Sub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dirty="0" err="1">
                          <a:effectLst/>
                        </a:rPr>
                        <a:t>Function</a:t>
                      </a:r>
                      <a:r>
                        <a:rPr lang="ru-RU" sz="1600" dirty="0">
                          <a:effectLst/>
                        </a:rPr>
                        <a:t>) доступна для других процедур только того модуля, в котором она описана.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66" marR="648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  <a:latin typeface="+mj-lt"/>
                        </a:rPr>
                        <a:t>Static</a:t>
                      </a:r>
                      <a:r>
                        <a:rPr lang="ru-RU" sz="2000" b="1" dirty="0">
                          <a:effectLst/>
                          <a:latin typeface="+mj-lt"/>
                        </a:rPr>
                        <a:t>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</a:endParaRPr>
                    </a:p>
                  </a:txBody>
                  <a:tcPr marL="64866" marR="648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Указывает, что локальные переменные процедуры </a:t>
                      </a:r>
                      <a:r>
                        <a:rPr lang="ru-RU" sz="1600" dirty="0" err="1">
                          <a:effectLst/>
                        </a:rPr>
                        <a:t>Sub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dirty="0" err="1">
                          <a:effectLst/>
                        </a:rPr>
                        <a:t>Function</a:t>
                      </a:r>
                      <a:r>
                        <a:rPr lang="ru-RU" sz="1600" dirty="0">
                          <a:effectLst/>
                        </a:rPr>
                        <a:t>) сохраняются в промежутках времени между вызовами этой процедуры.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66" marR="648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7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+mj-lt"/>
                        </a:rPr>
                        <a:t>имя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</a:endParaRPr>
                    </a:p>
                  </a:txBody>
                  <a:tcPr marL="64866" marR="648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Имя процедуры </a:t>
                      </a:r>
                      <a:r>
                        <a:rPr lang="ru-RU" sz="1600" dirty="0" err="1">
                          <a:effectLst/>
                        </a:rPr>
                        <a:t>Sub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dirty="0" err="1">
                          <a:effectLst/>
                        </a:rPr>
                        <a:t>Function</a:t>
                      </a:r>
                      <a:r>
                        <a:rPr lang="ru-RU" sz="1600" dirty="0">
                          <a:effectLst/>
                        </a:rPr>
                        <a:t>), удовлетворяющее стандартным правилам именования переменных.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66" marR="648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 smtClean="0">
                          <a:effectLst/>
                          <a:latin typeface="+mj-lt"/>
                        </a:rPr>
                        <a:t>списАргумент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</a:endParaRPr>
                    </a:p>
                  </a:txBody>
                  <a:tcPr marL="64866" marR="648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Список переменных, представляющий аргументы, которые передаются в процедуру </a:t>
                      </a:r>
                      <a:r>
                        <a:rPr lang="ru-RU" sz="1600" dirty="0" err="1">
                          <a:effectLst/>
                        </a:rPr>
                        <a:t>Sub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dirty="0" err="1">
                          <a:effectLst/>
                        </a:rPr>
                        <a:t>Function</a:t>
                      </a:r>
                      <a:r>
                        <a:rPr lang="ru-RU" sz="1600" dirty="0">
                          <a:effectLst/>
                        </a:rPr>
                        <a:t>) при ее вызове. Имена переменных разделяются запятой.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66" marR="648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7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+mj-lt"/>
                        </a:rPr>
                        <a:t>инструкции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</a:endParaRPr>
                    </a:p>
                  </a:txBody>
                  <a:tcPr marL="64866" marR="648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Любая группа инструкций, выполняемых в процедуре </a:t>
                      </a:r>
                      <a:r>
                        <a:rPr lang="ru-RU" sz="1600" dirty="0" err="1">
                          <a:effectLst/>
                        </a:rPr>
                        <a:t>Sub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dirty="0" err="1">
                          <a:effectLst/>
                        </a:rPr>
                        <a:t>Function</a:t>
                      </a:r>
                      <a:r>
                        <a:rPr lang="ru-RU" sz="1600" dirty="0">
                          <a:effectLst/>
                        </a:rPr>
                        <a:t>).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66" marR="648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3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+mj-lt"/>
                        </a:rPr>
                        <a:t>тип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</a:endParaRPr>
                    </a:p>
                  </a:txBody>
                  <a:tcPr marL="64866" marR="648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данных значения, возвращаемого процедурой </a:t>
                      </a:r>
                      <a:r>
                        <a:rPr lang="ru-RU" sz="1600" dirty="0" err="1">
                          <a:effectLst/>
                        </a:rPr>
                        <a:t>Function</a:t>
                      </a:r>
                      <a:r>
                        <a:rPr lang="ru-RU" sz="1600" dirty="0">
                          <a:effectLst/>
                        </a:rPr>
                        <a:t>, поддерживаются все типы (за исключением строк фиксированной длины).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66" marR="648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+mj-lt"/>
                        </a:rPr>
                        <a:t>выражение 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/>
                      </a:endParaRPr>
                    </a:p>
                  </a:txBody>
                  <a:tcPr marL="64866" marR="6486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Возвращаемое значение процедуры </a:t>
                      </a:r>
                      <a:r>
                        <a:rPr lang="ru-RU" sz="1600" dirty="0" err="1">
                          <a:effectLst/>
                        </a:rPr>
                        <a:t>Function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4866" marR="648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66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процедур и функций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Параметр </a:t>
            </a:r>
            <a:r>
              <a:rPr lang="ru-RU" i="1" dirty="0" err="1" smtClean="0"/>
              <a:t>СписАргумент</a:t>
            </a:r>
            <a:r>
              <a:rPr lang="ru-RU" i="1" dirty="0" smtClean="0"/>
              <a:t> </a:t>
            </a:r>
            <a:r>
              <a:rPr lang="ru-RU" dirty="0"/>
              <a:t>имеет следующий синтаксис и элементы</a:t>
            </a:r>
            <a:r>
              <a:rPr lang="ru-RU" i="1" dirty="0"/>
              <a:t>: </a:t>
            </a:r>
            <a:endParaRPr lang="ru-RU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имяПер</a:t>
            </a:r>
            <a:r>
              <a:rPr lang="ru-R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[(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)] 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тип] [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поУмолч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90751"/>
              </p:ext>
            </p:extLst>
          </p:nvPr>
        </p:nvGraphicFramePr>
        <p:xfrm>
          <a:off x="251520" y="2636912"/>
          <a:ext cx="8496944" cy="4095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Элемент </a:t>
                      </a:r>
                      <a:endParaRPr lang="ru-RU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9226" marR="592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Описание </a:t>
                      </a:r>
                      <a:endParaRPr lang="ru-RU" sz="18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9226" marR="5922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b="1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Optional</a:t>
                      </a:r>
                      <a:r>
                        <a:rPr kumimoji="0" lang="ru-RU" sz="2000" b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Указывает, что аргумент не является обязательным. </a:t>
                      </a:r>
                    </a:p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При использовании этого элемента все последующие аргументы, которые содержит </a:t>
                      </a:r>
                      <a:r>
                        <a:rPr lang="ru-RU" sz="1600" dirty="0" err="1" smtClean="0">
                          <a:effectLst/>
                        </a:rPr>
                        <a:t>списАргумент</a:t>
                      </a:r>
                      <a:r>
                        <a:rPr lang="ru-RU" sz="1600" dirty="0" smtClean="0">
                          <a:effectLst/>
                        </a:rPr>
                        <a:t>, </a:t>
                      </a:r>
                      <a:r>
                        <a:rPr lang="ru-RU" sz="1600" dirty="0">
                          <a:effectLst/>
                        </a:rPr>
                        <a:t>также должны быть описаны с помощью ключевого слова </a:t>
                      </a:r>
                      <a:r>
                        <a:rPr lang="ru-RU" sz="1600" dirty="0" err="1">
                          <a:effectLst/>
                        </a:rPr>
                        <a:t>Optional</a:t>
                      </a:r>
                      <a:r>
                        <a:rPr lang="ru-RU" sz="1600" dirty="0">
                          <a:effectLst/>
                        </a:rPr>
                        <a:t>. Не допускается использование ключевого слова </a:t>
                      </a:r>
                      <a:r>
                        <a:rPr lang="ru-RU" sz="1600" dirty="0" err="1">
                          <a:effectLst/>
                        </a:rPr>
                        <a:t>Optional</a:t>
                      </a:r>
                      <a:r>
                        <a:rPr lang="ru-RU" sz="1600" dirty="0">
                          <a:effectLst/>
                        </a:rPr>
                        <a:t> для любого из аргументов, если используется ключевое слово </a:t>
                      </a:r>
                      <a:r>
                        <a:rPr lang="ru-RU" sz="1600" dirty="0" err="1">
                          <a:effectLst/>
                        </a:rPr>
                        <a:t>ParamArray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b="1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ByVal</a:t>
                      </a:r>
                      <a:r>
                        <a:rPr kumimoji="0" lang="ru-RU" sz="2000" b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Указывает, что этот аргумент передается по значению.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b="1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ByRef</a:t>
                      </a:r>
                      <a:r>
                        <a:rPr kumimoji="0" lang="ru-RU" sz="2000" b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Указывает, что этот аргумент передается по ссылке (по умолчанию).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b="1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ParamArray</a:t>
                      </a:r>
                      <a:r>
                        <a:rPr kumimoji="0" lang="ru-RU" sz="2000" b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Используется только в качестве последнего элемента в списке </a:t>
                      </a:r>
                      <a:r>
                        <a:rPr lang="ru-RU" sz="1600" dirty="0" err="1" smtClean="0">
                          <a:effectLst/>
                        </a:rPr>
                        <a:t>списАргумент</a:t>
                      </a:r>
                      <a:r>
                        <a:rPr lang="ru-RU" sz="1600" dirty="0" smtClean="0">
                          <a:effectLst/>
                        </a:rPr>
                        <a:t>, </a:t>
                      </a:r>
                      <a:r>
                        <a:rPr lang="ru-RU" sz="1600" dirty="0">
                          <a:effectLst/>
                        </a:rPr>
                        <a:t>позволяет задавать произвольное количество аргументов. Оно не может быть использовано со словами </a:t>
                      </a:r>
                      <a:r>
                        <a:rPr lang="ru-RU" sz="1600" dirty="0" err="1">
                          <a:effectLst/>
                        </a:rPr>
                        <a:t>ByVal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ByRef</a:t>
                      </a:r>
                      <a:r>
                        <a:rPr lang="ru-RU" sz="1600" dirty="0">
                          <a:effectLst/>
                        </a:rPr>
                        <a:t> или </a:t>
                      </a:r>
                      <a:r>
                        <a:rPr lang="ru-RU" sz="1600" dirty="0" err="1">
                          <a:effectLst/>
                        </a:rPr>
                        <a:t>Optional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b="1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ИмяПер</a:t>
                      </a:r>
                      <a:r>
                        <a:rPr kumimoji="0" lang="ru-RU" sz="2000" b="1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ru-RU" sz="2000" b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Имя переменной, удовлетворяющее правилам именования переменных.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b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тип </a:t>
                      </a: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 данных аргумента, переданного в процедуру; поддерживаются все типы (за исключением строк фиксированной длины).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6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ru-RU" sz="2000" b="1" kern="12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поУмолч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Любая константа или выражение, дающее константу. Используется только вместе с параметром </a:t>
                      </a:r>
                      <a:r>
                        <a:rPr lang="ru-RU" sz="1600" dirty="0" err="1">
                          <a:effectLst/>
                        </a:rPr>
                        <a:t>Optional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9226" marR="592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34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процедур и функций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Вызов обычной процедуры </a:t>
            </a:r>
            <a:r>
              <a:rPr lang="en-US" dirty="0"/>
              <a:t>Sub</a:t>
            </a:r>
            <a:r>
              <a:rPr lang="ru-RU" dirty="0"/>
              <a:t> из другой процедуры можно оформить следующими способами:</a:t>
            </a:r>
          </a:p>
          <a:p>
            <a:pPr marL="0" indent="530225">
              <a:buNone/>
            </a:pPr>
            <a:r>
              <a:rPr lang="ru-RU" dirty="0"/>
              <a:t>1. </a:t>
            </a:r>
            <a:r>
              <a:rPr lang="ru-RU" dirty="0" smtClean="0"/>
              <a:t> </a:t>
            </a: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ИмяПроцедуры</a:t>
            </a:r>
            <a:r>
              <a:rPr lang="ru-R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СписокФактичПараметров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530225">
              <a:buNone/>
            </a:pPr>
            <a:r>
              <a:rPr lang="ru-RU" dirty="0"/>
              <a:t>2. </a:t>
            </a:r>
            <a:r>
              <a:rPr lang="ru-RU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имяПроцедуры</a:t>
            </a:r>
            <a:r>
              <a:rPr lang="ru-R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СписокФактичПараметров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Если процедура имеет больше одного параметра, то попытка вызвать ее, заключив параметры в круглые скобки и не предварив этот вызов ключевым словом </a:t>
            </a:r>
            <a:r>
              <a:rPr lang="en-US" dirty="0"/>
              <a:t>Call</a:t>
            </a:r>
            <a:r>
              <a:rPr lang="ru-RU" dirty="0"/>
              <a:t>, приводит к синтаксической ошибке.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31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As Long,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As Long,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площадь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Long)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площадь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 * B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‘вызов процедуры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TestSub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высота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Long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длина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Long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высота = 5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длина = 3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RecArea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высота, длина, площадь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545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As Long, B As Long) As Long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 * B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высота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Long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длина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Long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площадь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Long 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высота = 5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длина = 3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	площадь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RecArea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высота,длина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736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Ввод/вывод данных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66124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Функция </a:t>
            </a:r>
            <a:r>
              <a:rPr lang="ru-RU" b="1" dirty="0" err="1">
                <a:latin typeface="+mj-lt"/>
              </a:rPr>
              <a:t>MsgBox</a:t>
            </a:r>
            <a:r>
              <a:rPr lang="ru-RU" dirty="0"/>
              <a:t> </a:t>
            </a:r>
            <a:r>
              <a:rPr lang="ru-RU" dirty="0" smtClean="0"/>
              <a:t>отображает </a:t>
            </a:r>
            <a:r>
              <a:rPr lang="ru-RU" dirty="0"/>
              <a:t>окно с </a:t>
            </a:r>
            <a:r>
              <a:rPr lang="ru-RU" dirty="0" smtClean="0"/>
              <a:t>сообщением.  Синтаксис : </a:t>
            </a:r>
            <a:endParaRPr lang="ru-RU" dirty="0"/>
          </a:p>
          <a:p>
            <a:pPr marL="0" indent="0">
              <a:buNone/>
            </a:pP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(Prompt [, Buttons] [, Title] [,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HelpFile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Context]) </a:t>
            </a:r>
          </a:p>
          <a:p>
            <a:pPr lvl="1"/>
            <a:r>
              <a:rPr lang="ru-RU" sz="2200" b="1" dirty="0" err="1" smtClean="0"/>
              <a:t>Prompt</a:t>
            </a:r>
            <a:r>
              <a:rPr lang="ru-RU" sz="2200" dirty="0" smtClean="0"/>
              <a:t> </a:t>
            </a:r>
            <a:r>
              <a:rPr lang="ru-RU" sz="2200" dirty="0"/>
              <a:t>представляет любое строковое значение (</a:t>
            </a:r>
            <a:r>
              <a:rPr lang="ru-RU" sz="2200" dirty="0" smtClean="0"/>
              <a:t>литерал</a:t>
            </a:r>
            <a:r>
              <a:rPr lang="ru-RU" sz="2200" dirty="0"/>
              <a:t>, константу или переменную). </a:t>
            </a:r>
            <a:r>
              <a:rPr lang="ru-RU" sz="2200" dirty="0" err="1"/>
              <a:t>MsgBox</a:t>
            </a:r>
            <a:r>
              <a:rPr lang="ru-RU" sz="2200" dirty="0"/>
              <a:t> отображает эту строку в диалоговом окне; необходимо всегда предоставлять аргумент </a:t>
            </a:r>
            <a:r>
              <a:rPr lang="ru-RU" sz="2200" dirty="0" err="1"/>
              <a:t>Prompt</a:t>
            </a:r>
            <a:r>
              <a:rPr lang="ru-RU" sz="2200" dirty="0"/>
              <a:t>, поскольку это – обязательный аргумент (</a:t>
            </a:r>
            <a:r>
              <a:rPr lang="ru-RU" sz="2200" dirty="0" err="1"/>
              <a:t>required</a:t>
            </a:r>
            <a:r>
              <a:rPr lang="ru-RU" sz="2200" dirty="0"/>
              <a:t> </a:t>
            </a:r>
            <a:r>
              <a:rPr lang="ru-RU" sz="2200" dirty="0" err="1"/>
              <a:t>argument</a:t>
            </a:r>
            <a:r>
              <a:rPr lang="ru-RU" sz="2200" dirty="0"/>
              <a:t>). </a:t>
            </a:r>
            <a:endParaRPr lang="ru-RU" sz="2200" dirty="0" smtClean="0"/>
          </a:p>
          <a:p>
            <a:pPr lvl="1"/>
            <a:r>
              <a:rPr lang="ru-RU" sz="2200" b="1" dirty="0" err="1" smtClean="0"/>
              <a:t>Buttons</a:t>
            </a:r>
            <a:r>
              <a:rPr lang="ru-RU" sz="2200" dirty="0" smtClean="0"/>
              <a:t> </a:t>
            </a:r>
            <a:r>
              <a:rPr lang="ru-RU" sz="2200" dirty="0"/>
              <a:t>(необязательный аргумент), является численным выражением, определяет отображаемые в диалоговом окне кнопки и сообщений. </a:t>
            </a:r>
            <a:endParaRPr lang="ru-RU" sz="2200" dirty="0" smtClean="0"/>
          </a:p>
          <a:p>
            <a:pPr lvl="1"/>
            <a:r>
              <a:rPr lang="ru-RU" sz="2200" b="1" dirty="0" err="1" smtClean="0"/>
              <a:t>Title</a:t>
            </a:r>
            <a:r>
              <a:rPr lang="ru-RU" sz="2200" dirty="0" smtClean="0"/>
              <a:t> </a:t>
            </a:r>
            <a:r>
              <a:rPr lang="ru-RU" sz="2200" dirty="0"/>
              <a:t>представляет любое строковое </a:t>
            </a:r>
            <a:r>
              <a:rPr lang="ru-RU" sz="2200" dirty="0" smtClean="0"/>
              <a:t>значение </a:t>
            </a:r>
            <a:r>
              <a:rPr lang="ru-RU" sz="2200" dirty="0"/>
              <a:t>(литерал, константу или переменную). </a:t>
            </a:r>
            <a:r>
              <a:rPr lang="ru-RU" sz="2200" dirty="0" err="1"/>
              <a:t>MsgBox</a:t>
            </a:r>
            <a:r>
              <a:rPr lang="ru-RU" sz="2200" dirty="0"/>
              <a:t> отображает текст этой строки в строке заголовка диалогового окна. Если </a:t>
            </a:r>
            <a:r>
              <a:rPr lang="ru-RU" sz="2200" dirty="0" smtClean="0"/>
              <a:t>опустить </a:t>
            </a:r>
            <a:r>
              <a:rPr lang="ru-RU" sz="2200" dirty="0"/>
              <a:t>аргумент </a:t>
            </a:r>
            <a:r>
              <a:rPr lang="ru-RU" sz="2200" dirty="0" err="1"/>
              <a:t>Title</a:t>
            </a:r>
            <a:r>
              <a:rPr lang="ru-RU" sz="2200" dirty="0"/>
              <a:t>, VBA отображает в строке заголовка </a:t>
            </a:r>
            <a:r>
              <a:rPr lang="ru-RU" sz="2200" dirty="0" smtClean="0"/>
              <a:t>диалогово</a:t>
            </a:r>
            <a:r>
              <a:rPr lang="ru-RU" sz="2200" dirty="0"/>
              <a:t>го окна </a:t>
            </a:r>
            <a:r>
              <a:rPr lang="ru-RU" sz="2200" dirty="0" err="1"/>
              <a:t>MsgBox</a:t>
            </a:r>
            <a:r>
              <a:rPr lang="ru-RU" sz="2200" dirty="0"/>
              <a:t> слово "</a:t>
            </a:r>
            <a:r>
              <a:rPr lang="ru-RU" sz="2200" dirty="0" err="1"/>
              <a:t>Microsoft</a:t>
            </a:r>
            <a:r>
              <a:rPr lang="ru-RU" sz="2200" dirty="0"/>
              <a:t> </a:t>
            </a:r>
            <a:r>
              <a:rPr lang="ru-RU" sz="2200" dirty="0" err="1"/>
              <a:t>Excel</a:t>
            </a:r>
            <a:r>
              <a:rPr lang="ru-RU" sz="2200" dirty="0"/>
              <a:t>". </a:t>
            </a:r>
            <a:endParaRPr lang="ru-RU" sz="2200" dirty="0" smtClean="0"/>
          </a:p>
          <a:p>
            <a:pPr lvl="1"/>
            <a:r>
              <a:rPr lang="ru-RU" sz="2200" b="1" dirty="0" err="1"/>
              <a:t>HelpFile</a:t>
            </a:r>
            <a:r>
              <a:rPr lang="ru-RU" sz="2200" dirty="0" smtClean="0"/>
              <a:t> </a:t>
            </a:r>
            <a:r>
              <a:rPr lang="ru-RU" sz="2200" dirty="0"/>
              <a:t>– файл справки, </a:t>
            </a:r>
            <a:r>
              <a:rPr lang="ru-RU" sz="2200" b="1" dirty="0" err="1"/>
              <a:t>Context</a:t>
            </a:r>
            <a:r>
              <a:rPr lang="ru-RU" sz="2200" dirty="0"/>
              <a:t> – раздел в справочном файле. </a:t>
            </a:r>
            <a:endParaRPr lang="ru-RU" sz="2200" dirty="0" smtClean="0"/>
          </a:p>
          <a:p>
            <a:r>
              <a:rPr lang="ru-RU" dirty="0" smtClean="0"/>
              <a:t>Текст </a:t>
            </a:r>
            <a:r>
              <a:rPr lang="ru-RU" dirty="0"/>
              <a:t>сообщения можно заключать в скобки, но скобки необязательны, когда </a:t>
            </a:r>
            <a:r>
              <a:rPr lang="ru-RU" dirty="0" smtClean="0"/>
              <a:t>функция </a:t>
            </a:r>
            <a:r>
              <a:rPr lang="ru-RU" b="1" dirty="0" err="1"/>
              <a:t>MsgBox</a:t>
            </a:r>
            <a:r>
              <a:rPr lang="ru-RU" dirty="0"/>
              <a:t> используется как оператор. </a:t>
            </a:r>
          </a:p>
        </p:txBody>
      </p:sp>
    </p:spTree>
    <p:extLst>
      <p:ext uri="{BB962C8B-B14F-4D97-AF65-F5344CB8AC3E}">
        <p14:creationId xmlns:p14="http://schemas.microsoft.com/office/powerpoint/2010/main" val="1468314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Ввод/вывод данных пользователя</a:t>
            </a:r>
            <a:endParaRPr lang="ru-RU" dirty="0"/>
          </a:p>
        </p:txBody>
      </p:sp>
      <p:pic>
        <p:nvPicPr>
          <p:cNvPr id="1026" name="Picture 2" descr="http://on-line-teaching.com/vba/img/lsn011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8199"/>
            <a:ext cx="621030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26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Ввод/вывод данных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66124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Функция </a:t>
            </a:r>
            <a:r>
              <a:rPr lang="en-US" b="1" dirty="0" err="1" smtClean="0">
                <a:latin typeface="+mj-lt"/>
              </a:rPr>
              <a:t>InputBox</a:t>
            </a:r>
            <a:r>
              <a:rPr lang="en-US" b="1" dirty="0" smtClean="0">
                <a:latin typeface="+mj-lt"/>
              </a:rPr>
              <a:t> </a:t>
            </a:r>
            <a:r>
              <a:rPr lang="ru-RU" dirty="0" smtClean="0"/>
              <a:t>отображает диалоговое окно </a:t>
            </a:r>
            <a:r>
              <a:rPr lang="ru-RU" dirty="0"/>
              <a:t>содержащее текст, который запрашивает пользователя ввести некоторое </a:t>
            </a:r>
            <a:r>
              <a:rPr lang="ru-RU" dirty="0" smtClean="0"/>
              <a:t>значение</a:t>
            </a:r>
            <a:r>
              <a:rPr lang="ru-RU" dirty="0"/>
              <a:t>, и текстовое окно для ввода этого значения.  </a:t>
            </a:r>
            <a:r>
              <a:rPr lang="ru-RU" dirty="0" smtClean="0"/>
              <a:t>Синтаксис: </a:t>
            </a:r>
            <a:endParaRPr lang="ru-RU" dirty="0"/>
          </a:p>
          <a:p>
            <a:pPr marL="0" indent="0" algn="ctr"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InputBox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(Prompt [, Title] [, Default] [,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 [,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HelpFile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Context]) </a:t>
            </a:r>
          </a:p>
          <a:p>
            <a:pPr lvl="1"/>
            <a:r>
              <a:rPr lang="ru-RU" sz="2200" b="1" dirty="0" err="1"/>
              <a:t>stringvar</a:t>
            </a:r>
            <a:r>
              <a:rPr lang="ru-RU" sz="2400" dirty="0"/>
              <a:t> представляет любую переменную, которая </a:t>
            </a:r>
            <a:r>
              <a:rPr lang="ru-RU" sz="2400" dirty="0" smtClean="0"/>
              <a:t>может </a:t>
            </a:r>
            <a:r>
              <a:rPr lang="ru-RU" sz="2400" dirty="0"/>
              <a:t>сохранять строку (либо переменную типа </a:t>
            </a:r>
            <a:r>
              <a:rPr lang="ru-RU" sz="2400" b="1" dirty="0" err="1"/>
              <a:t>String</a:t>
            </a:r>
            <a:r>
              <a:rPr lang="ru-RU" sz="2400" dirty="0"/>
              <a:t>, либо – </a:t>
            </a:r>
            <a:r>
              <a:rPr lang="ru-RU" sz="2400" b="1" dirty="0" err="1" smtClean="0"/>
              <a:t>Variant</a:t>
            </a:r>
            <a:r>
              <a:rPr lang="ru-RU" sz="2400" dirty="0"/>
              <a:t>). </a:t>
            </a:r>
            <a:endParaRPr lang="ru-RU" sz="2200" b="1" dirty="0" smtClean="0"/>
          </a:p>
          <a:p>
            <a:pPr lvl="1"/>
            <a:r>
              <a:rPr lang="ru-RU" sz="2200" b="1" dirty="0" err="1" smtClean="0"/>
              <a:t>Prompt</a:t>
            </a:r>
            <a:r>
              <a:rPr lang="ru-RU" sz="2200" dirty="0" smtClean="0"/>
              <a:t> </a:t>
            </a:r>
            <a:r>
              <a:rPr lang="ru-RU" sz="2400" dirty="0"/>
              <a:t>представляет </a:t>
            </a:r>
            <a:r>
              <a:rPr lang="ru-RU" sz="2400" dirty="0" smtClean="0"/>
              <a:t>любое </a:t>
            </a:r>
            <a:r>
              <a:rPr lang="ru-RU" sz="2400" dirty="0"/>
              <a:t>строковое значение (литерал, константу или переменную). </a:t>
            </a:r>
            <a:r>
              <a:rPr lang="ru-RU" sz="2400" dirty="0" err="1"/>
              <a:t>InputBox</a:t>
            </a:r>
            <a:r>
              <a:rPr lang="ru-RU" sz="2400" dirty="0"/>
              <a:t> отображает эту строку как запрос в диалоговом окне; необходимо всегда </a:t>
            </a:r>
            <a:r>
              <a:rPr lang="ru-RU" sz="2400" dirty="0" smtClean="0"/>
              <a:t>предоставлять </a:t>
            </a:r>
            <a:r>
              <a:rPr lang="ru-RU" sz="2400" dirty="0"/>
              <a:t>аргумент </a:t>
            </a:r>
            <a:r>
              <a:rPr lang="ru-RU" sz="2400" dirty="0" err="1"/>
              <a:t>Prompt</a:t>
            </a:r>
            <a:r>
              <a:rPr lang="ru-RU" sz="2400" dirty="0"/>
              <a:t>, поскольку это – обязательный аргумент; все остальные – необязательные. </a:t>
            </a:r>
            <a:r>
              <a:rPr lang="ru-RU" sz="2200" dirty="0" smtClean="0"/>
              <a:t> </a:t>
            </a:r>
          </a:p>
          <a:p>
            <a:pPr lvl="1"/>
            <a:r>
              <a:rPr lang="ru-RU" sz="2000" b="1" dirty="0" err="1"/>
              <a:t>Title</a:t>
            </a:r>
            <a:r>
              <a:rPr lang="ru-RU" sz="2000" dirty="0"/>
              <a:t> представляет любое строковое </a:t>
            </a:r>
            <a:r>
              <a:rPr lang="ru-RU" sz="2000" dirty="0" smtClean="0"/>
              <a:t>значение </a:t>
            </a:r>
            <a:r>
              <a:rPr lang="ru-RU" sz="2000" dirty="0"/>
              <a:t>(литерал, константу или переменную). </a:t>
            </a:r>
            <a:r>
              <a:rPr lang="ru-RU" sz="2000" dirty="0" err="1"/>
              <a:t>InputBox</a:t>
            </a:r>
            <a:r>
              <a:rPr lang="ru-RU" sz="2000" dirty="0"/>
              <a:t> отображает текст этой строки в строке заголовка диалогового окна. Если </a:t>
            </a:r>
            <a:r>
              <a:rPr lang="ru-RU" sz="2000" dirty="0" smtClean="0"/>
              <a:t>опустить </a:t>
            </a:r>
            <a:r>
              <a:rPr lang="ru-RU" sz="2000" dirty="0"/>
              <a:t>аргумент </a:t>
            </a:r>
            <a:r>
              <a:rPr lang="ru-RU" sz="2000" dirty="0" err="1"/>
              <a:t>Title</a:t>
            </a:r>
            <a:r>
              <a:rPr lang="ru-RU" sz="2000" dirty="0"/>
              <a:t>, VBA отображает в строке заголовка </a:t>
            </a:r>
            <a:r>
              <a:rPr lang="ru-RU" sz="2000" dirty="0" smtClean="0"/>
              <a:t>диалогового </a:t>
            </a:r>
            <a:r>
              <a:rPr lang="ru-RU" sz="2000" dirty="0"/>
              <a:t>окна </a:t>
            </a:r>
            <a:r>
              <a:rPr lang="ru-RU" sz="2000" dirty="0" err="1"/>
              <a:t>InputBox</a:t>
            </a:r>
            <a:r>
              <a:rPr lang="ru-RU" sz="2000" dirty="0"/>
              <a:t> слово "</a:t>
            </a:r>
            <a:r>
              <a:rPr lang="ru-RU" sz="2000" dirty="0" err="1"/>
              <a:t>Microsoft</a:t>
            </a:r>
            <a:r>
              <a:rPr lang="ru-RU" sz="2000" dirty="0"/>
              <a:t> </a:t>
            </a:r>
            <a:r>
              <a:rPr lang="ru-RU" sz="2000" dirty="0" err="1"/>
              <a:t>Excel</a:t>
            </a:r>
            <a:r>
              <a:rPr lang="ru-RU" sz="2000" dirty="0"/>
              <a:t>". 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487567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Ввод/вывод данных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568952" cy="5661248"/>
          </a:xfrm>
        </p:spPr>
        <p:txBody>
          <a:bodyPr>
            <a:normAutofit/>
          </a:bodyPr>
          <a:lstStyle/>
          <a:p>
            <a:pPr lvl="1"/>
            <a:r>
              <a:rPr lang="ru-RU" sz="2400" b="1" dirty="0" err="1"/>
              <a:t>Default</a:t>
            </a:r>
            <a:r>
              <a:rPr lang="ru-RU" sz="2400" dirty="0"/>
              <a:t> – строковое выражение, отображаемое в поле ввода как используемое по умолчанию, если пользователь не введет другую строку; если это аргумент опущен, поле ввода изображается пустым. </a:t>
            </a:r>
            <a:endParaRPr lang="ru-RU" sz="2400" dirty="0" smtClean="0"/>
          </a:p>
          <a:p>
            <a:pPr lvl="1"/>
            <a:r>
              <a:rPr lang="ru-RU" sz="2400" b="1" dirty="0" err="1" smtClean="0"/>
              <a:t>XPos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b="1" dirty="0" err="1"/>
              <a:t>YPos</a:t>
            </a:r>
            <a:r>
              <a:rPr lang="ru-RU" sz="2400" dirty="0"/>
              <a:t> могут быть любыми численными выражениями. Эти аргументы позволяют указать, где в активном окне появляется окно ввода, и являются координатами верхнего </a:t>
            </a:r>
            <a:r>
              <a:rPr lang="ru-RU" sz="2400" dirty="0" smtClean="0"/>
              <a:t>левого </a:t>
            </a:r>
            <a:r>
              <a:rPr lang="ru-RU" sz="2400" dirty="0"/>
              <a:t>угла диалогового окна: </a:t>
            </a:r>
            <a:r>
              <a:rPr lang="ru-RU" sz="2400" dirty="0" err="1"/>
              <a:t>XPos</a:t>
            </a:r>
            <a:r>
              <a:rPr lang="ru-RU" sz="2400" dirty="0"/>
              <a:t> – горизонтальное расстояние от левого края окна; </a:t>
            </a:r>
            <a:r>
              <a:rPr lang="ru-RU" sz="2400" dirty="0" err="1"/>
              <a:t>YPos</a:t>
            </a:r>
            <a:r>
              <a:rPr lang="ru-RU" sz="2400" dirty="0"/>
              <a:t> – это вертикальное расстояние от верхнего края окна. Оба расстояния измеряются в твипах (</a:t>
            </a:r>
            <a:r>
              <a:rPr lang="ru-RU" sz="2400" dirty="0" err="1"/>
              <a:t>twips</a:t>
            </a:r>
            <a:r>
              <a:rPr lang="ru-RU" sz="2400" dirty="0"/>
              <a:t>); один твип равен 1/20 точки (точка – это измерение шрифта печати). </a:t>
            </a:r>
            <a:r>
              <a:rPr lang="ru-RU" sz="2400" dirty="0" smtClean="0"/>
              <a:t>Поскольку </a:t>
            </a:r>
            <a:r>
              <a:rPr lang="ru-RU" sz="2400" dirty="0"/>
              <a:t>точка составляет 1/72 часть дюйма, то один твип </a:t>
            </a:r>
            <a:r>
              <a:rPr lang="ru-RU" sz="2400" dirty="0" smtClean="0"/>
              <a:t>приблизительно </a:t>
            </a:r>
            <a:r>
              <a:rPr lang="ru-RU" sz="2400" dirty="0"/>
              <a:t>равен 0,0007 дюйма. </a:t>
            </a:r>
            <a:endParaRPr lang="ru-RU" sz="2400" dirty="0" smtClean="0"/>
          </a:p>
          <a:p>
            <a:pPr lvl="1"/>
            <a:r>
              <a:rPr lang="ru-RU" sz="2400" b="1" dirty="0" err="1" smtClean="0"/>
              <a:t>HelpFile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b="1" dirty="0" err="1"/>
              <a:t>Context</a:t>
            </a:r>
            <a:r>
              <a:rPr lang="ru-RU" sz="2400" dirty="0"/>
              <a:t>. Они имеют то же назначение, что и подобные аргументы функции </a:t>
            </a:r>
            <a:r>
              <a:rPr lang="ru-RU" sz="2400" dirty="0" err="1"/>
              <a:t>MsgBox</a:t>
            </a:r>
            <a:r>
              <a:rPr lang="ru-RU" sz="2400" dirty="0"/>
              <a:t>. </a:t>
            </a:r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59926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/>
              <a:t>Pi </a:t>
            </a:r>
            <a:r>
              <a:rPr lang="en-US" b="1" dirty="0"/>
              <a:t>As Single </a:t>
            </a:r>
            <a:r>
              <a:rPr lang="en-US" dirty="0"/>
              <a:t>=3.14 </a:t>
            </a:r>
            <a:r>
              <a:rPr lang="en-US" i="1" dirty="0"/>
              <a:t>' </a:t>
            </a:r>
            <a:r>
              <a:rPr lang="ru-RU" i="1" dirty="0"/>
              <a:t>число </a:t>
            </a:r>
            <a:r>
              <a:rPr lang="el-GR" i="1" dirty="0"/>
              <a:t>π </a:t>
            </a:r>
            <a:endParaRPr lang="el-GR" dirty="0"/>
          </a:p>
          <a:p>
            <a:pPr marL="0" indent="0">
              <a:buNone/>
            </a:pPr>
            <a:r>
              <a:rPr lang="en-US" b="1" dirty="0"/>
              <a:t>Dim </a:t>
            </a:r>
            <a:r>
              <a:rPr lang="en-US" dirty="0" err="1"/>
              <a:t>CircleArea</a:t>
            </a:r>
            <a:r>
              <a:rPr lang="en-US" dirty="0"/>
              <a:t> </a:t>
            </a:r>
            <a:r>
              <a:rPr lang="en-US" b="1" dirty="0"/>
              <a:t>As Single </a:t>
            </a:r>
            <a:r>
              <a:rPr lang="en-US" i="1" dirty="0"/>
              <a:t>' </a:t>
            </a:r>
            <a:r>
              <a:rPr lang="ru-RU" i="1" dirty="0"/>
              <a:t>площадь круга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Sub </a:t>
            </a:r>
            <a:r>
              <a:rPr lang="en-US" dirty="0"/>
              <a:t>Prog4 () </a:t>
            </a:r>
          </a:p>
          <a:p>
            <a:pPr marL="0" indent="0">
              <a:buNone/>
            </a:pP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 err="1"/>
              <a:t>BoxTitle</a:t>
            </a:r>
            <a:r>
              <a:rPr lang="en-US" dirty="0"/>
              <a:t> = "</a:t>
            </a:r>
            <a:r>
              <a:rPr lang="ru-RU" dirty="0"/>
              <a:t>Площадь круга" </a:t>
            </a:r>
          </a:p>
          <a:p>
            <a:pPr marL="0" indent="0">
              <a:buNone/>
            </a:pPr>
            <a:r>
              <a:rPr lang="en-US" dirty="0"/>
              <a:t>Dim Radius As Single, Temp As String </a:t>
            </a:r>
          </a:p>
          <a:p>
            <a:pPr marL="0" indent="0">
              <a:buNone/>
            </a:pPr>
            <a:r>
              <a:rPr lang="en-US" dirty="0" smtClean="0"/>
              <a:t>    Temp </a:t>
            </a:r>
            <a:r>
              <a:rPr lang="en-US" dirty="0"/>
              <a:t>= </a:t>
            </a:r>
            <a:r>
              <a:rPr lang="en-US" dirty="0" err="1"/>
              <a:t>InputBox</a:t>
            </a:r>
            <a:r>
              <a:rPr lang="en-US" dirty="0"/>
              <a:t>("</a:t>
            </a:r>
            <a:r>
              <a:rPr lang="ru-RU" dirty="0"/>
              <a:t>Введите радиус " &amp; </a:t>
            </a:r>
            <a:r>
              <a:rPr lang="en-US" dirty="0" err="1"/>
              <a:t>Chr</a:t>
            </a:r>
            <a:r>
              <a:rPr lang="en-US" dirty="0"/>
              <a:t>(13) &amp; "</a:t>
            </a:r>
            <a:r>
              <a:rPr lang="ru-RU" dirty="0"/>
              <a:t>круга", _ </a:t>
            </a:r>
          </a:p>
          <a:p>
            <a:pPr marL="0" indent="0">
              <a:buNone/>
            </a:pPr>
            <a:r>
              <a:rPr lang="en-US" dirty="0" err="1"/>
              <a:t>BoxTitle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    Radius </a:t>
            </a:r>
            <a:r>
              <a:rPr lang="en-US" dirty="0"/>
              <a:t>= </a:t>
            </a:r>
            <a:r>
              <a:rPr lang="en-US" dirty="0" err="1"/>
              <a:t>CSng</a:t>
            </a:r>
            <a:r>
              <a:rPr lang="en-US" dirty="0"/>
              <a:t>(Temp)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CircleArea</a:t>
            </a:r>
            <a:r>
              <a:rPr lang="en-US" dirty="0" smtClean="0"/>
              <a:t> </a:t>
            </a:r>
            <a:r>
              <a:rPr lang="en-US" dirty="0"/>
              <a:t>= Pi * Radius * Radius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MsgBox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ru-RU" dirty="0"/>
              <a:t>Результат " &amp; </a:t>
            </a:r>
            <a:r>
              <a:rPr lang="en-US" dirty="0" err="1"/>
              <a:t>CircleArea</a:t>
            </a:r>
            <a:r>
              <a:rPr lang="en-US" dirty="0"/>
              <a:t>, </a:t>
            </a:r>
            <a:r>
              <a:rPr lang="en-US" dirty="0" err="1"/>
              <a:t>vbInformation</a:t>
            </a:r>
            <a:r>
              <a:rPr lang="en-US" dirty="0"/>
              <a:t> + _ </a:t>
            </a:r>
          </a:p>
          <a:p>
            <a:pPr marL="0" indent="0">
              <a:buNone/>
            </a:pPr>
            <a:r>
              <a:rPr lang="en-US" dirty="0" err="1"/>
              <a:t>vbOKCancel</a:t>
            </a:r>
            <a:r>
              <a:rPr lang="en-US" dirty="0"/>
              <a:t>, </a:t>
            </a:r>
            <a:r>
              <a:rPr lang="en-US" dirty="0" err="1"/>
              <a:t>BoxTitle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End Sub </a:t>
            </a:r>
            <a:r>
              <a:rPr lang="en-US" dirty="0"/>
              <a:t>	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229225"/>
            <a:ext cx="2390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53050"/>
            <a:ext cx="35528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0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документов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Каждый </a:t>
            </a:r>
            <a:r>
              <a:rPr lang="ru-RU" dirty="0" smtClean="0"/>
              <a:t>создаваемый </a:t>
            </a:r>
            <a:r>
              <a:rPr lang="ru-RU" dirty="0"/>
              <a:t>документ обладает определенной архитектурой, поскольку строится на основе каркаса документов, заданного совокупностью библиотек </a:t>
            </a:r>
            <a:r>
              <a:rPr lang="en-US" dirty="0"/>
              <a:t>Office</a:t>
            </a:r>
            <a:r>
              <a:rPr lang="ru-RU" dirty="0"/>
              <a:t>. Каркас каждого конкретного документа определяется прежде всего тем, в каком приложении создается документ. Частью архитектуры вновь создаваемого документа является создаваемый по умолчанию программный проект, являющийся совокупностью модулей. Модули, составляющие программный проект, могут быть следующих типов:</a:t>
            </a:r>
          </a:p>
          <a:p>
            <a:pPr lvl="1"/>
            <a:r>
              <a:rPr lang="ru-RU" dirty="0" smtClean="0"/>
              <a:t>модули</a:t>
            </a:r>
            <a:r>
              <a:rPr lang="ru-RU" dirty="0"/>
              <a:t>, связанные с объектом приложения, реагирующими на события;</a:t>
            </a:r>
          </a:p>
          <a:p>
            <a:pPr lvl="1"/>
            <a:r>
              <a:rPr lang="ru-RU" dirty="0" smtClean="0"/>
              <a:t>программные </a:t>
            </a:r>
            <a:r>
              <a:rPr lang="ru-RU" dirty="0"/>
              <a:t>модули, создаваемые </a:t>
            </a:r>
            <a:r>
              <a:rPr lang="ru-RU" dirty="0" smtClean="0"/>
              <a:t>разработчиком, т.н. </a:t>
            </a:r>
            <a:r>
              <a:rPr lang="ru-RU" dirty="0"/>
              <a:t>стандартные </a:t>
            </a:r>
            <a:r>
              <a:rPr lang="ru-RU" dirty="0" smtClean="0"/>
              <a:t>модули;</a:t>
            </a:r>
            <a:endParaRPr lang="ru-RU" dirty="0"/>
          </a:p>
          <a:p>
            <a:pPr lvl="1"/>
            <a:r>
              <a:rPr lang="ru-RU" dirty="0" smtClean="0"/>
              <a:t>модули </a:t>
            </a:r>
            <a:r>
              <a:rPr lang="ru-RU" dirty="0"/>
              <a:t>классов, создаваемые </a:t>
            </a:r>
            <a:r>
              <a:rPr lang="ru-RU" dirty="0" smtClean="0"/>
              <a:t>разработчиком;</a:t>
            </a:r>
            <a:endParaRPr lang="ru-RU" dirty="0"/>
          </a:p>
          <a:p>
            <a:pPr lvl="1"/>
            <a:r>
              <a:rPr lang="ru-RU" dirty="0" smtClean="0"/>
              <a:t>модули </a:t>
            </a:r>
            <a:r>
              <a:rPr lang="ru-RU" dirty="0"/>
              <a:t>макросов, создаваемые с помощью </a:t>
            </a:r>
            <a:r>
              <a:rPr lang="en-US" dirty="0" err="1" smtClean="0"/>
              <a:t>Macrorecorder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368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рабочим листом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 основном, работа, которая выполняется в VBA , связана с управлением ячейками и диапазонами на рабочих листах, что и является основным предназначением </a:t>
            </a:r>
            <a:r>
              <a:rPr lang="ru-RU" dirty="0" smtClean="0"/>
              <a:t>электронных </a:t>
            </a:r>
            <a:r>
              <a:rPr lang="ru-RU" dirty="0"/>
              <a:t>таблиц</a:t>
            </a:r>
            <a:r>
              <a:rPr lang="ru-RU" dirty="0" smtClean="0"/>
              <a:t>.</a:t>
            </a:r>
          </a:p>
          <a:p>
            <a:r>
              <a:rPr lang="ru-RU" dirty="0"/>
              <a:t>Например, чтобы записать в ячейку </a:t>
            </a:r>
            <a:r>
              <a:rPr lang="ru-RU" b="1" dirty="0"/>
              <a:t>A1</a:t>
            </a:r>
            <a:r>
              <a:rPr lang="ru-RU" dirty="0"/>
              <a:t> слово </a:t>
            </a:r>
            <a:r>
              <a:rPr lang="ru-RU" i="1" dirty="0"/>
              <a:t>Привет</a:t>
            </a:r>
            <a:r>
              <a:rPr lang="ru-RU" dirty="0"/>
              <a:t> необходимо выполнить код</a:t>
            </a:r>
            <a:r>
              <a:rPr lang="ru-RU" dirty="0" smtClean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Range("A1").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Тоже самое можно сделать </a:t>
            </a:r>
            <a:r>
              <a:rPr lang="ru-RU" dirty="0" smtClean="0"/>
              <a:t>сразу </a:t>
            </a:r>
            <a:r>
              <a:rPr lang="ru-RU" dirty="0"/>
              <a:t>для нескольких ячеек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A1:C10").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 = "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Привет"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smtClean="0"/>
              <a:t>Если необходимо обратиться к именованному диапазону: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Diapazon1").Select</a:t>
            </a:r>
          </a:p>
          <a:p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 VBA есть и альтернативный метод записи значений в ячейке - через объект </a:t>
            </a:r>
            <a:r>
              <a:rPr lang="ru-RU" b="1" dirty="0" err="1"/>
              <a:t>Cells</a:t>
            </a:r>
            <a:r>
              <a:rPr lang="ru-RU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Cells(1, 1).Value =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6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рабочим листом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800" dirty="0" smtClean="0"/>
              <a:t>C</a:t>
            </a:r>
            <a:r>
              <a:rPr lang="ru-RU" sz="2800" dirty="0" err="1" smtClean="0"/>
              <a:t>интаксис</a:t>
            </a:r>
            <a:r>
              <a:rPr lang="en-US" sz="2800" dirty="0" smtClean="0"/>
              <a:t> </a:t>
            </a:r>
            <a:r>
              <a:rPr lang="ru-RU" sz="2800" dirty="0" smtClean="0"/>
              <a:t>объекта</a:t>
            </a:r>
            <a:r>
              <a:rPr lang="en-US" sz="2800" dirty="0" smtClean="0"/>
              <a:t> 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Range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algn="ctr" fontAlgn="base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Cell2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 fontAlgn="base"/>
            <a:r>
              <a:rPr lang="en-US" b="1" dirty="0" smtClean="0"/>
              <a:t>Cell1</a:t>
            </a:r>
            <a:r>
              <a:rPr lang="en-US" dirty="0"/>
              <a:t> - </a:t>
            </a:r>
            <a:r>
              <a:rPr lang="ru-RU" dirty="0"/>
              <a:t>первая ячейка диапазона. Может быть ссылкой на ячейку или диапазон ячеек, текстовым представлением адреса или имени диапазона/ячейки. Допускается указание несвязанных диапазонов(</a:t>
            </a:r>
            <a:r>
              <a:rPr lang="en-US" dirty="0"/>
              <a:t>A1,B10), </a:t>
            </a:r>
            <a:r>
              <a:rPr lang="ru-RU" dirty="0"/>
              <a:t>пересечений(</a:t>
            </a:r>
            <a:r>
              <a:rPr lang="en-US" dirty="0"/>
              <a:t>A1 B10).</a:t>
            </a:r>
          </a:p>
          <a:p>
            <a:pPr lvl="1" fontAlgn="base"/>
            <a:r>
              <a:rPr lang="en-US" b="1" dirty="0"/>
              <a:t>Cell2</a:t>
            </a:r>
            <a:r>
              <a:rPr lang="en-US" dirty="0"/>
              <a:t> - </a:t>
            </a:r>
            <a:r>
              <a:rPr lang="ru-RU" dirty="0"/>
              <a:t>последняя ячейка диапазона. Необязательна к указанию. Допускается указание ссылки на ячейку, столбец или строку.</a:t>
            </a:r>
          </a:p>
          <a:p>
            <a:pPr algn="l" fontAlgn="base"/>
            <a:r>
              <a:rPr lang="ru-RU" sz="2800" dirty="0"/>
              <a:t>Синтаксис объекта </a:t>
            </a:r>
            <a:r>
              <a:rPr lang="en-US" sz="2800" b="1" dirty="0">
                <a:latin typeface="+mj-lt"/>
              </a:rPr>
              <a:t>Cells</a:t>
            </a:r>
            <a:r>
              <a:rPr lang="en-US" sz="2800" dirty="0" smtClean="0"/>
              <a:t>:</a:t>
            </a:r>
          </a:p>
          <a:p>
            <a:pPr marL="0" indent="0" algn="ctr" fontAlgn="base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Cells(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Columnindex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fontAlgn="base"/>
            <a:r>
              <a:rPr lang="en-US" b="1" dirty="0" err="1"/>
              <a:t>Rowindex</a:t>
            </a:r>
            <a:r>
              <a:rPr lang="en-US" dirty="0"/>
              <a:t> - </a:t>
            </a:r>
            <a:r>
              <a:rPr lang="ru-RU" dirty="0"/>
              <a:t>номер строки</a:t>
            </a:r>
          </a:p>
          <a:p>
            <a:pPr lvl="1" fontAlgn="base"/>
            <a:r>
              <a:rPr lang="en-US" b="1" dirty="0" err="1"/>
              <a:t>Columnindex</a:t>
            </a:r>
            <a:r>
              <a:rPr lang="en-US" dirty="0"/>
              <a:t> - </a:t>
            </a:r>
            <a:r>
              <a:rPr lang="ru-RU" dirty="0"/>
              <a:t>номер столбца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5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385888"/>
            <a:ext cx="76866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9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проекта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2360" cy="4668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Полилиния 4"/>
          <p:cNvSpPr/>
          <p:nvPr/>
        </p:nvSpPr>
        <p:spPr>
          <a:xfrm>
            <a:off x="3314700" y="4483100"/>
            <a:ext cx="3276600" cy="1003300"/>
          </a:xfrm>
          <a:custGeom>
            <a:avLst/>
            <a:gdLst>
              <a:gd name="connsiteX0" fmla="*/ 990600 w 3276600"/>
              <a:gd name="connsiteY0" fmla="*/ 165100 h 1003300"/>
              <a:gd name="connsiteX1" fmla="*/ 876300 w 3276600"/>
              <a:gd name="connsiteY1" fmla="*/ 101600 h 1003300"/>
              <a:gd name="connsiteX2" fmla="*/ 838200 w 3276600"/>
              <a:gd name="connsiteY2" fmla="*/ 88900 h 1003300"/>
              <a:gd name="connsiteX3" fmla="*/ 609600 w 3276600"/>
              <a:gd name="connsiteY3" fmla="*/ 76200 h 1003300"/>
              <a:gd name="connsiteX4" fmla="*/ 330200 w 3276600"/>
              <a:gd name="connsiteY4" fmla="*/ 88900 h 1003300"/>
              <a:gd name="connsiteX5" fmla="*/ 292100 w 3276600"/>
              <a:gd name="connsiteY5" fmla="*/ 101600 h 1003300"/>
              <a:gd name="connsiteX6" fmla="*/ 228600 w 3276600"/>
              <a:gd name="connsiteY6" fmla="*/ 114300 h 1003300"/>
              <a:gd name="connsiteX7" fmla="*/ 177800 w 3276600"/>
              <a:gd name="connsiteY7" fmla="*/ 127000 h 1003300"/>
              <a:gd name="connsiteX8" fmla="*/ 114300 w 3276600"/>
              <a:gd name="connsiteY8" fmla="*/ 190500 h 1003300"/>
              <a:gd name="connsiteX9" fmla="*/ 76200 w 3276600"/>
              <a:gd name="connsiteY9" fmla="*/ 215900 h 1003300"/>
              <a:gd name="connsiteX10" fmla="*/ 25400 w 3276600"/>
              <a:gd name="connsiteY10" fmla="*/ 266700 h 1003300"/>
              <a:gd name="connsiteX11" fmla="*/ 12700 w 3276600"/>
              <a:gd name="connsiteY11" fmla="*/ 317500 h 1003300"/>
              <a:gd name="connsiteX12" fmla="*/ 0 w 3276600"/>
              <a:gd name="connsiteY12" fmla="*/ 355600 h 1003300"/>
              <a:gd name="connsiteX13" fmla="*/ 12700 w 3276600"/>
              <a:gd name="connsiteY13" fmla="*/ 558800 h 1003300"/>
              <a:gd name="connsiteX14" fmla="*/ 25400 w 3276600"/>
              <a:gd name="connsiteY14" fmla="*/ 635000 h 1003300"/>
              <a:gd name="connsiteX15" fmla="*/ 76200 w 3276600"/>
              <a:gd name="connsiteY15" fmla="*/ 723900 h 1003300"/>
              <a:gd name="connsiteX16" fmla="*/ 114300 w 3276600"/>
              <a:gd name="connsiteY16" fmla="*/ 762000 h 1003300"/>
              <a:gd name="connsiteX17" fmla="*/ 292100 w 3276600"/>
              <a:gd name="connsiteY17" fmla="*/ 838200 h 1003300"/>
              <a:gd name="connsiteX18" fmla="*/ 342900 w 3276600"/>
              <a:gd name="connsiteY18" fmla="*/ 850900 h 1003300"/>
              <a:gd name="connsiteX19" fmla="*/ 406400 w 3276600"/>
              <a:gd name="connsiteY19" fmla="*/ 863600 h 1003300"/>
              <a:gd name="connsiteX20" fmla="*/ 444500 w 3276600"/>
              <a:gd name="connsiteY20" fmla="*/ 876300 h 1003300"/>
              <a:gd name="connsiteX21" fmla="*/ 546100 w 3276600"/>
              <a:gd name="connsiteY21" fmla="*/ 889000 h 1003300"/>
              <a:gd name="connsiteX22" fmla="*/ 736600 w 3276600"/>
              <a:gd name="connsiteY22" fmla="*/ 939800 h 1003300"/>
              <a:gd name="connsiteX23" fmla="*/ 787400 w 3276600"/>
              <a:gd name="connsiteY23" fmla="*/ 952500 h 1003300"/>
              <a:gd name="connsiteX24" fmla="*/ 914400 w 3276600"/>
              <a:gd name="connsiteY24" fmla="*/ 965200 h 1003300"/>
              <a:gd name="connsiteX25" fmla="*/ 952500 w 3276600"/>
              <a:gd name="connsiteY25" fmla="*/ 977900 h 1003300"/>
              <a:gd name="connsiteX26" fmla="*/ 1295400 w 3276600"/>
              <a:gd name="connsiteY26" fmla="*/ 1003300 h 1003300"/>
              <a:gd name="connsiteX27" fmla="*/ 2032000 w 3276600"/>
              <a:gd name="connsiteY27" fmla="*/ 990600 h 1003300"/>
              <a:gd name="connsiteX28" fmla="*/ 2578100 w 3276600"/>
              <a:gd name="connsiteY28" fmla="*/ 965200 h 1003300"/>
              <a:gd name="connsiteX29" fmla="*/ 2819400 w 3276600"/>
              <a:gd name="connsiteY29" fmla="*/ 914400 h 1003300"/>
              <a:gd name="connsiteX30" fmla="*/ 2870200 w 3276600"/>
              <a:gd name="connsiteY30" fmla="*/ 889000 h 1003300"/>
              <a:gd name="connsiteX31" fmla="*/ 2921000 w 3276600"/>
              <a:gd name="connsiteY31" fmla="*/ 876300 h 1003300"/>
              <a:gd name="connsiteX32" fmla="*/ 3022600 w 3276600"/>
              <a:gd name="connsiteY32" fmla="*/ 812800 h 1003300"/>
              <a:gd name="connsiteX33" fmla="*/ 3060700 w 3276600"/>
              <a:gd name="connsiteY33" fmla="*/ 787400 h 1003300"/>
              <a:gd name="connsiteX34" fmla="*/ 3162300 w 3276600"/>
              <a:gd name="connsiteY34" fmla="*/ 635000 h 1003300"/>
              <a:gd name="connsiteX35" fmla="*/ 3213100 w 3276600"/>
              <a:gd name="connsiteY35" fmla="*/ 546100 h 1003300"/>
              <a:gd name="connsiteX36" fmla="*/ 3276600 w 3276600"/>
              <a:gd name="connsiteY36" fmla="*/ 431800 h 1003300"/>
              <a:gd name="connsiteX37" fmla="*/ 3238500 w 3276600"/>
              <a:gd name="connsiteY37" fmla="*/ 228600 h 1003300"/>
              <a:gd name="connsiteX38" fmla="*/ 3162300 w 3276600"/>
              <a:gd name="connsiteY38" fmla="*/ 152400 h 1003300"/>
              <a:gd name="connsiteX39" fmla="*/ 3035300 w 3276600"/>
              <a:gd name="connsiteY39" fmla="*/ 101600 h 1003300"/>
              <a:gd name="connsiteX40" fmla="*/ 2908300 w 3276600"/>
              <a:gd name="connsiteY40" fmla="*/ 38100 h 1003300"/>
              <a:gd name="connsiteX41" fmla="*/ 2870200 w 3276600"/>
              <a:gd name="connsiteY41" fmla="*/ 25400 h 1003300"/>
              <a:gd name="connsiteX42" fmla="*/ 2641600 w 3276600"/>
              <a:gd name="connsiteY42" fmla="*/ 0 h 1003300"/>
              <a:gd name="connsiteX43" fmla="*/ 2374900 w 3276600"/>
              <a:gd name="connsiteY43" fmla="*/ 12700 h 1003300"/>
              <a:gd name="connsiteX44" fmla="*/ 2209800 w 3276600"/>
              <a:gd name="connsiteY44" fmla="*/ 25400 h 1003300"/>
              <a:gd name="connsiteX45" fmla="*/ 1816100 w 3276600"/>
              <a:gd name="connsiteY45" fmla="*/ 50800 h 1003300"/>
              <a:gd name="connsiteX46" fmla="*/ 1422400 w 3276600"/>
              <a:gd name="connsiteY46" fmla="*/ 76200 h 1003300"/>
              <a:gd name="connsiteX47" fmla="*/ 1384300 w 3276600"/>
              <a:gd name="connsiteY47" fmla="*/ 88900 h 1003300"/>
              <a:gd name="connsiteX48" fmla="*/ 1155700 w 3276600"/>
              <a:gd name="connsiteY48" fmla="*/ 10160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276600" h="1003300">
                <a:moveTo>
                  <a:pt x="990600" y="165100"/>
                </a:moveTo>
                <a:cubicBezTo>
                  <a:pt x="950458" y="141015"/>
                  <a:pt x="918812" y="119820"/>
                  <a:pt x="876300" y="101600"/>
                </a:cubicBezTo>
                <a:cubicBezTo>
                  <a:pt x="863995" y="96327"/>
                  <a:pt x="851527" y="90169"/>
                  <a:pt x="838200" y="88900"/>
                </a:cubicBezTo>
                <a:cubicBezTo>
                  <a:pt x="762226" y="81664"/>
                  <a:pt x="685800" y="80433"/>
                  <a:pt x="609600" y="76200"/>
                </a:cubicBezTo>
                <a:cubicBezTo>
                  <a:pt x="516467" y="80433"/>
                  <a:pt x="423133" y="81465"/>
                  <a:pt x="330200" y="88900"/>
                </a:cubicBezTo>
                <a:cubicBezTo>
                  <a:pt x="316856" y="89968"/>
                  <a:pt x="305087" y="98353"/>
                  <a:pt x="292100" y="101600"/>
                </a:cubicBezTo>
                <a:cubicBezTo>
                  <a:pt x="271159" y="106835"/>
                  <a:pt x="249672" y="109617"/>
                  <a:pt x="228600" y="114300"/>
                </a:cubicBezTo>
                <a:cubicBezTo>
                  <a:pt x="211561" y="118086"/>
                  <a:pt x="194733" y="122767"/>
                  <a:pt x="177800" y="127000"/>
                </a:cubicBezTo>
                <a:cubicBezTo>
                  <a:pt x="76200" y="194733"/>
                  <a:pt x="198967" y="105833"/>
                  <a:pt x="114300" y="190500"/>
                </a:cubicBezTo>
                <a:cubicBezTo>
                  <a:pt x="103507" y="201293"/>
                  <a:pt x="87789" y="205967"/>
                  <a:pt x="76200" y="215900"/>
                </a:cubicBezTo>
                <a:cubicBezTo>
                  <a:pt x="58018" y="231485"/>
                  <a:pt x="42333" y="249767"/>
                  <a:pt x="25400" y="266700"/>
                </a:cubicBezTo>
                <a:cubicBezTo>
                  <a:pt x="21167" y="283633"/>
                  <a:pt x="17495" y="300717"/>
                  <a:pt x="12700" y="317500"/>
                </a:cubicBezTo>
                <a:cubicBezTo>
                  <a:pt x="9022" y="330372"/>
                  <a:pt x="0" y="342213"/>
                  <a:pt x="0" y="355600"/>
                </a:cubicBezTo>
                <a:cubicBezTo>
                  <a:pt x="0" y="423465"/>
                  <a:pt x="6556" y="491213"/>
                  <a:pt x="12700" y="558800"/>
                </a:cubicBezTo>
                <a:cubicBezTo>
                  <a:pt x="15031" y="584445"/>
                  <a:pt x="18001" y="610336"/>
                  <a:pt x="25400" y="635000"/>
                </a:cubicBezTo>
                <a:cubicBezTo>
                  <a:pt x="31223" y="654409"/>
                  <a:pt x="61585" y="706363"/>
                  <a:pt x="76200" y="723900"/>
                </a:cubicBezTo>
                <a:cubicBezTo>
                  <a:pt x="87698" y="737698"/>
                  <a:pt x="100123" y="750973"/>
                  <a:pt x="114300" y="762000"/>
                </a:cubicBezTo>
                <a:cubicBezTo>
                  <a:pt x="197389" y="826625"/>
                  <a:pt x="186222" y="811731"/>
                  <a:pt x="292100" y="838200"/>
                </a:cubicBezTo>
                <a:cubicBezTo>
                  <a:pt x="309033" y="842433"/>
                  <a:pt x="325784" y="847477"/>
                  <a:pt x="342900" y="850900"/>
                </a:cubicBezTo>
                <a:cubicBezTo>
                  <a:pt x="364067" y="855133"/>
                  <a:pt x="385459" y="858365"/>
                  <a:pt x="406400" y="863600"/>
                </a:cubicBezTo>
                <a:cubicBezTo>
                  <a:pt x="419387" y="866847"/>
                  <a:pt x="431329" y="873905"/>
                  <a:pt x="444500" y="876300"/>
                </a:cubicBezTo>
                <a:cubicBezTo>
                  <a:pt x="478080" y="882405"/>
                  <a:pt x="512554" y="882710"/>
                  <a:pt x="546100" y="889000"/>
                </a:cubicBezTo>
                <a:cubicBezTo>
                  <a:pt x="602304" y="899538"/>
                  <a:pt x="680608" y="924529"/>
                  <a:pt x="736600" y="939800"/>
                </a:cubicBezTo>
                <a:cubicBezTo>
                  <a:pt x="753439" y="944393"/>
                  <a:pt x="770121" y="950032"/>
                  <a:pt x="787400" y="952500"/>
                </a:cubicBezTo>
                <a:cubicBezTo>
                  <a:pt x="829517" y="958517"/>
                  <a:pt x="872067" y="960967"/>
                  <a:pt x="914400" y="965200"/>
                </a:cubicBezTo>
                <a:cubicBezTo>
                  <a:pt x="927100" y="969433"/>
                  <a:pt x="939432" y="974996"/>
                  <a:pt x="952500" y="977900"/>
                </a:cubicBezTo>
                <a:cubicBezTo>
                  <a:pt x="1064311" y="1002747"/>
                  <a:pt x="1183323" y="997963"/>
                  <a:pt x="1295400" y="1003300"/>
                </a:cubicBezTo>
                <a:lnTo>
                  <a:pt x="2032000" y="990600"/>
                </a:lnTo>
                <a:cubicBezTo>
                  <a:pt x="2399891" y="982688"/>
                  <a:pt x="2354913" y="994958"/>
                  <a:pt x="2578100" y="965200"/>
                </a:cubicBezTo>
                <a:cubicBezTo>
                  <a:pt x="2659542" y="954341"/>
                  <a:pt x="2741692" y="942657"/>
                  <a:pt x="2819400" y="914400"/>
                </a:cubicBezTo>
                <a:cubicBezTo>
                  <a:pt x="2837192" y="907930"/>
                  <a:pt x="2852473" y="895647"/>
                  <a:pt x="2870200" y="889000"/>
                </a:cubicBezTo>
                <a:cubicBezTo>
                  <a:pt x="2886543" y="882871"/>
                  <a:pt x="2904657" y="882429"/>
                  <a:pt x="2921000" y="876300"/>
                </a:cubicBezTo>
                <a:cubicBezTo>
                  <a:pt x="2971250" y="857456"/>
                  <a:pt x="2978436" y="844346"/>
                  <a:pt x="3022600" y="812800"/>
                </a:cubicBezTo>
                <a:cubicBezTo>
                  <a:pt x="3035020" y="803928"/>
                  <a:pt x="3049111" y="797333"/>
                  <a:pt x="3060700" y="787400"/>
                </a:cubicBezTo>
                <a:cubicBezTo>
                  <a:pt x="3151292" y="709749"/>
                  <a:pt x="3080206" y="758140"/>
                  <a:pt x="3162300" y="635000"/>
                </a:cubicBezTo>
                <a:cubicBezTo>
                  <a:pt x="3215523" y="555166"/>
                  <a:pt x="3159390" y="642778"/>
                  <a:pt x="3213100" y="546100"/>
                </a:cubicBezTo>
                <a:cubicBezTo>
                  <a:pt x="3292834" y="402579"/>
                  <a:pt x="3215700" y="553601"/>
                  <a:pt x="3276600" y="431800"/>
                </a:cubicBezTo>
                <a:cubicBezTo>
                  <a:pt x="3272089" y="382174"/>
                  <a:pt x="3276267" y="280530"/>
                  <a:pt x="3238500" y="228600"/>
                </a:cubicBezTo>
                <a:cubicBezTo>
                  <a:pt x="3217372" y="199549"/>
                  <a:pt x="3196378" y="163759"/>
                  <a:pt x="3162300" y="152400"/>
                </a:cubicBezTo>
                <a:cubicBezTo>
                  <a:pt x="3113443" y="136114"/>
                  <a:pt x="3078013" y="128295"/>
                  <a:pt x="3035300" y="101600"/>
                </a:cubicBezTo>
                <a:cubicBezTo>
                  <a:pt x="2932130" y="37119"/>
                  <a:pt x="3043731" y="83244"/>
                  <a:pt x="2908300" y="38100"/>
                </a:cubicBezTo>
                <a:cubicBezTo>
                  <a:pt x="2895600" y="33867"/>
                  <a:pt x="2883505" y="26878"/>
                  <a:pt x="2870200" y="25400"/>
                </a:cubicBezTo>
                <a:lnTo>
                  <a:pt x="2641600" y="0"/>
                </a:lnTo>
                <a:lnTo>
                  <a:pt x="2374900" y="12700"/>
                </a:lnTo>
                <a:cubicBezTo>
                  <a:pt x="2319799" y="15941"/>
                  <a:pt x="2264868" y="21645"/>
                  <a:pt x="2209800" y="25400"/>
                </a:cubicBezTo>
                <a:lnTo>
                  <a:pt x="1816100" y="50800"/>
                </a:lnTo>
                <a:cubicBezTo>
                  <a:pt x="1407928" y="78630"/>
                  <a:pt x="1936988" y="47612"/>
                  <a:pt x="1422400" y="76200"/>
                </a:cubicBezTo>
                <a:cubicBezTo>
                  <a:pt x="1409700" y="80433"/>
                  <a:pt x="1397632" y="87688"/>
                  <a:pt x="1384300" y="88900"/>
                </a:cubicBezTo>
                <a:cubicBezTo>
                  <a:pt x="1242153" y="101822"/>
                  <a:pt x="1057022" y="101600"/>
                  <a:pt x="1155700" y="101600"/>
                </a:cubicBezTo>
              </a:path>
            </a:pathLst>
          </a:cu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5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Office 2010 </a:t>
            </a:r>
            <a:r>
              <a:rPr lang="ru-RU" dirty="0" smtClean="0"/>
              <a:t>– система приложений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r>
              <a:rPr lang="ru-RU" dirty="0"/>
              <a:t>Объектная модель всех приложений </a:t>
            </a:r>
          </a:p>
          <a:p>
            <a:pPr lvl="1"/>
            <a:r>
              <a:rPr lang="ru-RU" dirty="0" smtClean="0"/>
              <a:t>Использование </a:t>
            </a:r>
            <a:r>
              <a:rPr lang="ru-RU" dirty="0"/>
              <a:t>шаблонов – файлов, на базе которых можно создать семейство близких документов. Шаблоны задают общие свойства, и требуется лишь сравнительно небольшая настройка для получения конкретного документа. </a:t>
            </a:r>
          </a:p>
          <a:p>
            <a:pPr lvl="1"/>
            <a:r>
              <a:rPr lang="ru-RU" dirty="0" smtClean="0"/>
              <a:t>Использование </a:t>
            </a:r>
            <a:r>
              <a:rPr lang="ru-RU" dirty="0"/>
              <a:t>надстроек —дополнительных программ, расширяющих возможности приложения путем добавления специальных команд и новых функций. </a:t>
            </a:r>
          </a:p>
          <a:p>
            <a:pPr lvl="1"/>
            <a:r>
              <a:rPr lang="ru-RU" dirty="0" err="1" smtClean="0"/>
              <a:t>Макрорекодер</a:t>
            </a:r>
            <a:r>
              <a:rPr lang="ru-RU" dirty="0" smtClean="0"/>
              <a:t> </a:t>
            </a:r>
            <a:r>
              <a:rPr lang="ru-RU" dirty="0"/>
              <a:t>– транслятор действий пользователя на язык программирования. Результатом действия </a:t>
            </a:r>
            <a:r>
              <a:rPr lang="ru-RU" dirty="0" err="1"/>
              <a:t>макрорекодера</a:t>
            </a:r>
            <a:r>
              <a:rPr lang="ru-RU" dirty="0"/>
              <a:t> является создание макроса (процедуры без параметров). </a:t>
            </a:r>
          </a:p>
          <a:p>
            <a:pPr lvl="1"/>
            <a:r>
              <a:rPr lang="ru-RU" dirty="0" smtClean="0"/>
              <a:t>Использование </a:t>
            </a:r>
            <a:r>
              <a:rPr lang="ru-RU" dirty="0" err="1"/>
              <a:t>ActiveX</a:t>
            </a:r>
            <a:r>
              <a:rPr lang="ru-RU" dirty="0"/>
              <a:t> (дополнительных элементов управления, расширяющих возможности взаимодействия приложения и пользователя) </a:t>
            </a:r>
          </a:p>
          <a:p>
            <a:pPr lvl="1"/>
            <a:r>
              <a:rPr lang="ru-RU" dirty="0" smtClean="0"/>
              <a:t>Мастера </a:t>
            </a:r>
            <a:r>
              <a:rPr lang="ru-RU" dirty="0"/>
              <a:t>– инструмент пошагового процесса достижения цели. </a:t>
            </a:r>
          </a:p>
          <a:p>
            <a:pPr lvl="1"/>
            <a:r>
              <a:rPr lang="ru-RU" dirty="0" smtClean="0"/>
              <a:t>Использование </a:t>
            </a:r>
            <a:r>
              <a:rPr lang="ru-RU" dirty="0"/>
              <a:t>объектных моделей </a:t>
            </a:r>
            <a:r>
              <a:rPr lang="ru-RU" dirty="0" err="1"/>
              <a:t>Office</a:t>
            </a:r>
            <a:r>
              <a:rPr lang="ru-RU" dirty="0"/>
              <a:t> 2010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92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568952" cy="1728192"/>
          </a:xfrm>
        </p:spPr>
        <p:txBody>
          <a:bodyPr>
            <a:normAutofit/>
          </a:bodyPr>
          <a:lstStyle/>
          <a:p>
            <a:r>
              <a:rPr lang="ru-RU" dirty="0" smtClean="0"/>
              <a:t>Хранить  </a:t>
            </a:r>
            <a:r>
              <a:rPr lang="ru-RU" dirty="0"/>
              <a:t>свой программный </a:t>
            </a:r>
            <a:r>
              <a:rPr lang="ru-RU" dirty="0" smtClean="0"/>
              <a:t>код можно в </a:t>
            </a:r>
            <a:r>
              <a:rPr lang="ru-RU" dirty="0"/>
              <a:t>шаблоне, в документе или в надстройках. </a:t>
            </a:r>
          </a:p>
          <a:p>
            <a:r>
              <a:rPr lang="ru-RU" b="1" dirty="0"/>
              <a:t>Надстройка</a:t>
            </a:r>
            <a:r>
              <a:rPr lang="ru-RU" dirty="0"/>
              <a:t> - вспомогательный компонент, который можно загрузить вместе с каким-либо приложением для повышения функциональных возможностей приложения.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3927" y="2719948"/>
            <a:ext cx="8420271" cy="40934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indent="530225" algn="just"/>
            <a:r>
              <a:rPr lang="ru-RU" sz="2000" dirty="0"/>
              <a:t>Приложения </a:t>
            </a:r>
            <a:r>
              <a:rPr lang="ru-RU" sz="2000" dirty="0" err="1"/>
              <a:t>Microsoft</a:t>
            </a:r>
            <a:r>
              <a:rPr lang="ru-RU" sz="2000" dirty="0"/>
              <a:t> </a:t>
            </a:r>
            <a:r>
              <a:rPr lang="ru-RU" sz="2000" dirty="0" err="1"/>
              <a:t>Office</a:t>
            </a:r>
            <a:r>
              <a:rPr lang="ru-RU" sz="2000" dirty="0"/>
              <a:t> 2007/10 по умолчанию не позволяют запускать макросы. </a:t>
            </a:r>
            <a:endParaRPr lang="ru-RU" sz="2000" dirty="0" smtClean="0"/>
          </a:p>
          <a:p>
            <a:pPr indent="530225" algn="just"/>
            <a:r>
              <a:rPr lang="ru-RU" sz="2000" dirty="0" smtClean="0"/>
              <a:t>Поэтому </a:t>
            </a:r>
            <a:r>
              <a:rPr lang="ru-RU" sz="2000" dirty="0"/>
              <a:t>перед тем, как приступать к созданию макросов, необходимо открыть окно настройки </a:t>
            </a:r>
            <a:r>
              <a:rPr lang="ru-RU" sz="2000" b="1" dirty="0"/>
              <a:t>Параметры </a:t>
            </a:r>
            <a:r>
              <a:rPr lang="ru-RU" sz="2000" b="1" dirty="0" err="1"/>
              <a:t>Excel</a:t>
            </a:r>
            <a:r>
              <a:rPr lang="ru-RU" sz="2000" b="1" dirty="0"/>
              <a:t> </a:t>
            </a:r>
            <a:r>
              <a:rPr lang="ru-RU" sz="2000" dirty="0"/>
              <a:t>(или другого приложения), затем щелкнуть по строке </a:t>
            </a:r>
            <a:r>
              <a:rPr lang="ru-RU" sz="2000" b="1" dirty="0"/>
              <a:t>Центр управления безопасностью</a:t>
            </a:r>
            <a:r>
              <a:rPr lang="ru-RU" sz="2000" dirty="0"/>
              <a:t>, затем по кнопке параметры </a:t>
            </a:r>
            <a:r>
              <a:rPr lang="ru-RU" sz="2000" b="1" dirty="0"/>
              <a:t>Центра управления безопасностью</a:t>
            </a:r>
            <a:r>
              <a:rPr lang="ru-RU" sz="2000" dirty="0"/>
              <a:t>. </a:t>
            </a:r>
            <a:endParaRPr lang="ru-RU" sz="2000" dirty="0" smtClean="0"/>
          </a:p>
          <a:p>
            <a:pPr indent="530225" algn="just"/>
            <a:r>
              <a:rPr lang="ru-RU" sz="2000" dirty="0" smtClean="0"/>
              <a:t>В </a:t>
            </a:r>
            <a:r>
              <a:rPr lang="ru-RU" sz="2000" dirty="0"/>
              <a:t>открывшемся окне </a:t>
            </a:r>
            <a:r>
              <a:rPr lang="ru-RU" sz="2000" b="1" dirty="0"/>
              <a:t>Центр управления безопасностью </a:t>
            </a:r>
            <a:r>
              <a:rPr lang="ru-RU" sz="2000" dirty="0"/>
              <a:t>необходимо перейти на строку </a:t>
            </a:r>
            <a:r>
              <a:rPr lang="ru-RU" sz="2000" b="1" dirty="0"/>
              <a:t>Макросы </a:t>
            </a:r>
            <a:r>
              <a:rPr lang="ru-RU" sz="2000" dirty="0"/>
              <a:t>и установить переключатель в положение </a:t>
            </a:r>
            <a:r>
              <a:rPr lang="ru-RU" sz="2000" i="1" dirty="0"/>
              <a:t>Включить все макросы</a:t>
            </a:r>
            <a:r>
              <a:rPr lang="ru-RU" sz="2000" dirty="0"/>
              <a:t>. </a:t>
            </a:r>
            <a:endParaRPr lang="ru-RU" sz="2000" dirty="0" smtClean="0"/>
          </a:p>
          <a:p>
            <a:pPr indent="530225" algn="just"/>
            <a:r>
              <a:rPr lang="ru-RU" sz="2000" dirty="0" smtClean="0"/>
              <a:t>Рекомендуется </a:t>
            </a:r>
            <a:r>
              <a:rPr lang="ru-RU" sz="2000" dirty="0"/>
              <a:t>также установить флажок </a:t>
            </a:r>
            <a:r>
              <a:rPr lang="ru-RU" sz="2000" i="1" dirty="0"/>
              <a:t>Доверять доступ к объектной модели приложений VBA</a:t>
            </a:r>
            <a:r>
              <a:rPr lang="ru-RU" sz="2000" dirty="0"/>
              <a:t>. Затем нужно закрыть и открыть приложение. </a:t>
            </a:r>
          </a:p>
        </p:txBody>
      </p:sp>
    </p:spTree>
    <p:extLst>
      <p:ext uri="{BB962C8B-B14F-4D97-AF65-F5344CB8AC3E}">
        <p14:creationId xmlns:p14="http://schemas.microsoft.com/office/powerpoint/2010/main" val="59018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VBA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Visual Basic for Application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VBA</a:t>
            </a:r>
            <a:r>
              <a:rPr lang="ru-RU" dirty="0"/>
              <a:t>) — это инструмент разработки приложений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VBA</a:t>
            </a:r>
            <a:r>
              <a:rPr lang="ru-RU" dirty="0"/>
              <a:t> является современным языком визуального и объектно-ориентированного программирования, который позволяет создавать собственные объекты и работать с огромным числом объектов, содержащихся в библиотеках. </a:t>
            </a:r>
            <a:endParaRPr lang="en-US" dirty="0" smtClean="0"/>
          </a:p>
          <a:p>
            <a:r>
              <a:rPr lang="en-US" b="1" dirty="0"/>
              <a:t>VBA</a:t>
            </a:r>
            <a:r>
              <a:rPr lang="ru-RU" dirty="0"/>
              <a:t> </a:t>
            </a:r>
            <a:r>
              <a:rPr lang="ru-RU" dirty="0" smtClean="0"/>
              <a:t>встроен </a:t>
            </a:r>
            <a:r>
              <a:rPr lang="ru-RU" dirty="0"/>
              <a:t>в приложения </a:t>
            </a:r>
            <a:r>
              <a:rPr lang="en-US" dirty="0"/>
              <a:t>MS Office</a:t>
            </a:r>
            <a:r>
              <a:rPr lang="ru-RU" dirty="0"/>
              <a:t> и расширяет их функциональные возможности. </a:t>
            </a:r>
            <a:endParaRPr lang="ru-RU" dirty="0" smtClean="0"/>
          </a:p>
          <a:p>
            <a:r>
              <a:rPr lang="en-US" b="1" dirty="0" smtClean="0"/>
              <a:t>VBA</a:t>
            </a:r>
            <a:r>
              <a:rPr lang="ru-RU" dirty="0" smtClean="0"/>
              <a:t> </a:t>
            </a:r>
            <a:r>
              <a:rPr lang="ru-RU" dirty="0"/>
              <a:t>—</a:t>
            </a:r>
            <a:r>
              <a:rPr lang="ru-RU" dirty="0" smtClean="0"/>
              <a:t> </a:t>
            </a:r>
            <a:r>
              <a:rPr lang="ru-RU" dirty="0"/>
              <a:t>не просто стандартный язык </a:t>
            </a:r>
            <a:r>
              <a:rPr lang="ru-RU" dirty="0" smtClean="0"/>
              <a:t>приложений </a:t>
            </a:r>
            <a:r>
              <a:rPr lang="en-US" dirty="0"/>
              <a:t>Office</a:t>
            </a:r>
            <a:r>
              <a:rPr lang="ru-RU" dirty="0"/>
              <a:t>, кроме расширения возможностей </a:t>
            </a:r>
            <a:r>
              <a:rPr lang="ru-RU" dirty="0" smtClean="0"/>
              <a:t>приложений. </a:t>
            </a:r>
            <a:r>
              <a:rPr lang="en-US" dirty="0"/>
              <a:t>VBA</a:t>
            </a:r>
            <a:r>
              <a:rPr lang="ru-RU" dirty="0"/>
              <a:t> позволяет работать с данными, вывести или изменить их из других использующих </a:t>
            </a:r>
            <a:r>
              <a:rPr lang="en-US" dirty="0"/>
              <a:t>VBA</a:t>
            </a:r>
            <a:r>
              <a:rPr lang="ru-RU" dirty="0"/>
              <a:t> прикладных программ, </a:t>
            </a:r>
            <a:r>
              <a:rPr lang="ru-RU" dirty="0" smtClean="0"/>
              <a:t>можно </a:t>
            </a:r>
            <a:r>
              <a:rPr lang="ru-RU" dirty="0"/>
              <a:t>открыть базу данных </a:t>
            </a:r>
            <a:r>
              <a:rPr lang="en-US" dirty="0"/>
              <a:t>Access</a:t>
            </a:r>
            <a:r>
              <a:rPr lang="ru-RU" dirty="0"/>
              <a:t>, прочитать информацию из таблицы и связать ее с рабочим листом </a:t>
            </a:r>
            <a:r>
              <a:rPr lang="en-US" dirty="0"/>
              <a:t>Excel</a:t>
            </a:r>
            <a:r>
              <a:rPr lang="ru-RU" dirty="0"/>
              <a:t>, </a:t>
            </a:r>
            <a:r>
              <a:rPr lang="ru-RU" dirty="0" smtClean="0"/>
              <a:t>создать отчет и вывести его в документ </a:t>
            </a:r>
            <a:r>
              <a:rPr lang="en-US" dirty="0" smtClean="0"/>
              <a:t>Word</a:t>
            </a:r>
            <a:r>
              <a:rPr lang="ru-RU" dirty="0" smtClean="0"/>
              <a:t>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34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VBA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en-US" dirty="0"/>
              <a:t>VBA</a:t>
            </a:r>
            <a:r>
              <a:rPr lang="ru-RU" dirty="0"/>
              <a:t> можно: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Создать собственное диалоговое окно, придать ему требуемый внешний вид.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Создать макросы, расширяющие функциональные возможности приложения, в которое встроен </a:t>
            </a:r>
            <a:r>
              <a:rPr lang="en-US" dirty="0"/>
              <a:t>VBA</a:t>
            </a:r>
            <a:r>
              <a:rPr lang="ru-RU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Изменить меню приложения </a:t>
            </a:r>
            <a:r>
              <a:rPr lang="en-US" dirty="0" smtClean="0"/>
              <a:t>Office</a:t>
            </a:r>
            <a:r>
              <a:rPr lang="ru-RU" dirty="0" smtClean="0"/>
              <a:t>.</a:t>
            </a:r>
            <a:endParaRPr lang="ru-RU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Управлять другими приложениями О</a:t>
            </a:r>
            <a:r>
              <a:rPr lang="en-US" dirty="0" err="1"/>
              <a:t>ffice</a:t>
            </a:r>
            <a:r>
              <a:rPr lang="ru-RU" dirty="0"/>
              <a:t> или принадлежащими им </a:t>
            </a:r>
            <a:r>
              <a:rPr lang="ru-RU" dirty="0" smtClean="0"/>
              <a:t>данными.</a:t>
            </a:r>
            <a:endParaRPr lang="ru-RU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Объединить данные из нескольких приложений О</a:t>
            </a:r>
            <a:r>
              <a:rPr lang="en-US" dirty="0" err="1"/>
              <a:t>ffice</a:t>
            </a:r>
            <a:r>
              <a:rPr lang="ru-RU" dirty="0"/>
              <a:t> в одном </a:t>
            </a:r>
            <a:r>
              <a:rPr lang="ru-RU" dirty="0" smtClean="0"/>
              <a:t>документе.</a:t>
            </a:r>
            <a:endParaRPr lang="ru-RU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Автоматически создавать или изменить страницы </a:t>
            </a:r>
            <a:r>
              <a:rPr lang="en-US" dirty="0"/>
              <a:t>Web</a:t>
            </a:r>
            <a:r>
              <a:rPr lang="ru-RU" dirty="0"/>
              <a:t>, совместно используя </a:t>
            </a:r>
            <a:r>
              <a:rPr lang="en-US" dirty="0"/>
              <a:t>Office</a:t>
            </a:r>
            <a:r>
              <a:rPr lang="ru-RU" dirty="0"/>
              <a:t> и </a:t>
            </a:r>
            <a:r>
              <a:rPr lang="en-US" dirty="0" smtClean="0"/>
              <a:t>VBA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85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редактора </a:t>
            </a:r>
            <a:r>
              <a:rPr lang="en-US" dirty="0" smtClean="0"/>
              <a:t>VBA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/>
              <a:t>Связь проекта и документа </a:t>
            </a:r>
            <a:endParaRPr lang="ru-RU" dirty="0"/>
          </a:p>
          <a:p>
            <a:pPr lvl="1"/>
            <a:r>
              <a:rPr lang="ru-RU" b="1" i="1" dirty="0" smtClean="0"/>
              <a:t>Проектом </a:t>
            </a:r>
            <a:r>
              <a:rPr lang="ru-RU" dirty="0"/>
              <a:t>в </a:t>
            </a:r>
            <a:r>
              <a:rPr lang="ru-RU" dirty="0" err="1"/>
              <a:t>Office</a:t>
            </a:r>
            <a:r>
              <a:rPr lang="ru-RU" dirty="0"/>
              <a:t> 2010 называется набор программных модулей, связанных с основным документом приложения. Программный проект – часть документа, которая хранится вместе с документом и не может быть отделена от него. </a:t>
            </a:r>
          </a:p>
          <a:p>
            <a:pPr lvl="1"/>
            <a:r>
              <a:rPr lang="ru-RU" dirty="0" smtClean="0"/>
              <a:t>Каждому </a:t>
            </a:r>
            <a:r>
              <a:rPr lang="ru-RU" dirty="0"/>
              <a:t>документу (или шаблону) соответствует свой проект. Каждый проект связан со своим документом (шаблоном).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656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Другая 3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0000"/>
      </a:hlink>
      <a:folHlink>
        <a:srgbClr val="3B435B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1249</TotalTime>
  <Words>4676</Words>
  <Application>Microsoft Office PowerPoint</Application>
  <PresentationFormat>Экран (4:3)</PresentationFormat>
  <Paragraphs>457</Paragraphs>
  <Slides>43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2" baseType="lpstr">
      <vt:lpstr>Arial</vt:lpstr>
      <vt:lpstr>Calibri</vt:lpstr>
      <vt:lpstr>Cambria</vt:lpstr>
      <vt:lpstr>Courier New</vt:lpstr>
      <vt:lpstr>Times New Roman</vt:lpstr>
      <vt:lpstr>Verdana</vt:lpstr>
      <vt:lpstr>Wingdings</vt:lpstr>
      <vt:lpstr>Wingdings 2</vt:lpstr>
      <vt:lpstr>Эркер</vt:lpstr>
      <vt:lpstr>Visual Basic for Application (VBA)</vt:lpstr>
      <vt:lpstr>Офисное программирование</vt:lpstr>
      <vt:lpstr>Документ</vt:lpstr>
      <vt:lpstr>Проектирование документов</vt:lpstr>
      <vt:lpstr>Microsoft Office 2010 – система приложений</vt:lpstr>
      <vt:lpstr>Особенности проектирования</vt:lpstr>
      <vt:lpstr>VBA</vt:lpstr>
      <vt:lpstr>Возможности VBA</vt:lpstr>
      <vt:lpstr>Использование редактора VBA</vt:lpstr>
      <vt:lpstr>Использование редактора VBA</vt:lpstr>
      <vt:lpstr>Использование редактора VBA</vt:lpstr>
      <vt:lpstr>Особенности редактора VBA</vt:lpstr>
      <vt:lpstr>Особенности редактора VBA</vt:lpstr>
      <vt:lpstr>Особенности редактора VBA</vt:lpstr>
      <vt:lpstr>Project Explorer</vt:lpstr>
      <vt:lpstr>Project Properties (свойства)</vt:lpstr>
      <vt:lpstr>Окно модуля (программы) </vt:lpstr>
      <vt:lpstr>Окно модуля (программы) </vt:lpstr>
      <vt:lpstr>Основы синтаксиса</vt:lpstr>
      <vt:lpstr>Переменные</vt:lpstr>
      <vt:lpstr>Типы данных</vt:lpstr>
      <vt:lpstr>Объявление переменных</vt:lpstr>
      <vt:lpstr>Объявление переменных</vt:lpstr>
      <vt:lpstr>Объявление переменных Примеры</vt:lpstr>
      <vt:lpstr>Объявление переменных  Область видимости</vt:lpstr>
      <vt:lpstr>Область действия (видимости) переменных  </vt:lpstr>
      <vt:lpstr>Константы </vt:lpstr>
      <vt:lpstr>Процедуры и функции</vt:lpstr>
      <vt:lpstr>Синтаксис процедур и функций</vt:lpstr>
      <vt:lpstr>Синтаксис процедур и функций </vt:lpstr>
      <vt:lpstr>Синтаксис процедур и функций </vt:lpstr>
      <vt:lpstr>Вызов процедур и функций </vt:lpstr>
      <vt:lpstr>Пример</vt:lpstr>
      <vt:lpstr>Пример</vt:lpstr>
      <vt:lpstr>Ввод/вывод данных пользователя</vt:lpstr>
      <vt:lpstr>Ввод/вывод данных пользователя</vt:lpstr>
      <vt:lpstr>Ввод/вывод данных пользователя</vt:lpstr>
      <vt:lpstr>Ввод/вывод данных пользователя</vt:lpstr>
      <vt:lpstr>Пример</vt:lpstr>
      <vt:lpstr>Управление рабочим листом</vt:lpstr>
      <vt:lpstr>Управление рабочим листом</vt:lpstr>
      <vt:lpstr>Пример</vt:lpstr>
      <vt:lpstr>Сохранение проекта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for Application (VBA)</dc:title>
  <dc:creator>admin</dc:creator>
  <cp:lastModifiedBy>Клавдия Клавдия</cp:lastModifiedBy>
  <cp:revision>78</cp:revision>
  <dcterms:created xsi:type="dcterms:W3CDTF">2016-08-05T06:17:46Z</dcterms:created>
  <dcterms:modified xsi:type="dcterms:W3CDTF">2018-09-02T08:32:19Z</dcterms:modified>
</cp:coreProperties>
</file>