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2"/>
  </p:notesMasterIdLst>
  <p:handoutMasterIdLst>
    <p:handoutMasterId r:id="rId23"/>
  </p:handoutMasterIdLst>
  <p:sldIdLst>
    <p:sldId id="256" r:id="rId2"/>
    <p:sldId id="333" r:id="rId3"/>
    <p:sldId id="323" r:id="rId4"/>
    <p:sldId id="361" r:id="rId5"/>
    <p:sldId id="367" r:id="rId6"/>
    <p:sldId id="382" r:id="rId7"/>
    <p:sldId id="383" r:id="rId8"/>
    <p:sldId id="363" r:id="rId9"/>
    <p:sldId id="376" r:id="rId10"/>
    <p:sldId id="377" r:id="rId11"/>
    <p:sldId id="359" r:id="rId12"/>
    <p:sldId id="380" r:id="rId13"/>
    <p:sldId id="381" r:id="rId14"/>
    <p:sldId id="364" r:id="rId15"/>
    <p:sldId id="365" r:id="rId16"/>
    <p:sldId id="385" r:id="rId17"/>
    <p:sldId id="386" r:id="rId18"/>
    <p:sldId id="387" r:id="rId19"/>
    <p:sldId id="374" r:id="rId20"/>
    <p:sldId id="373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 varScale="1">
        <p:scale>
          <a:sx n="84" d="100"/>
          <a:sy n="84" d="100"/>
        </p:scale>
        <p:origin x="150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2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9.xml"/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454A217-1259-4C39-8F5C-0A75DE009CA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42080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 smtClean="0"/>
              <a:t>Click to edit Master text styles</a:t>
            </a:r>
          </a:p>
          <a:p>
            <a:pPr lvl="1"/>
            <a:r>
              <a:rPr lang="ru-RU" altLang="ru-RU" noProof="0" smtClean="0"/>
              <a:t>Second level</a:t>
            </a:r>
          </a:p>
          <a:p>
            <a:pPr lvl="2"/>
            <a:r>
              <a:rPr lang="ru-RU" altLang="ru-RU" noProof="0" smtClean="0"/>
              <a:t>Third level</a:t>
            </a:r>
          </a:p>
          <a:p>
            <a:pPr lvl="3"/>
            <a:r>
              <a:rPr lang="ru-RU" altLang="ru-RU" noProof="0" smtClean="0"/>
              <a:t>Fourth level</a:t>
            </a:r>
          </a:p>
          <a:p>
            <a:pPr lvl="4"/>
            <a:r>
              <a:rPr lang="ru-RU" altLang="ru-RU" noProof="0" smtClean="0"/>
              <a:t>Fifth level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6D60EC5-A4FC-4D9A-8520-3FACFC8266B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08714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12806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ru-RU" noProof="0" smtClean="0"/>
              <a:t>Click to edit Master title style</a:t>
            </a:r>
          </a:p>
        </p:txBody>
      </p:sp>
      <p:sp>
        <p:nvSpPr>
          <p:cNvPr id="12806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ru-RU" noProof="0" smtClean="0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06B07-FDA0-4CEA-8CE5-3896CEB85DB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3343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0CED0-6A38-427E-8A4F-0767341E8E4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50397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3EF52-81AA-4033-A3F2-901CF4BCD66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11328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Место для изображения из Интернета 3"/>
          <p:cNvSpPr>
            <a:spLocks noGrp="1"/>
          </p:cNvSpPr>
          <p:nvPr>
            <p:ph type="clip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FF1ED-1613-4ADA-B207-105D40B3F693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09355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Заголовок и два объекта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half" idx="3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D01E7-EC3C-4699-85FA-0753A5ABD42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820085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BE9DA-A8D8-47E5-9E4E-C3AD6939D90D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173097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6463-3FE9-4092-8998-56619D7D57C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2336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EDCD6-5DC9-48DD-9A6A-4EC952893899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85909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4026-74A6-4FF7-809A-FC93ED37118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85888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97068-5927-4F67-A96E-F7294CC6589D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18321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0601F-2CDA-4A38-8B42-BDD9BE39B32D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20224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FAB66-C410-4383-B455-EE51C2AAA6F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9214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3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4728B-7372-46F2-B734-849B1519A1F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21921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00C15-4C82-41AF-A1BB-67B3229FE20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4080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92131-D2F0-421B-9F37-0EFC0609466F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2118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1028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1029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1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2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3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4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5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6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7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8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9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0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1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2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3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4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5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6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7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8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9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90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91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1040" name="Group 1051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42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43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44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45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46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47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48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49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0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1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2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3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4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5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6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7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8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9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0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1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2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3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4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5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6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7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8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9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1033" name="Rectangle 1081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mtClean="0"/>
            </a:p>
          </p:txBody>
        </p:sp>
        <p:sp>
          <p:nvSpPr>
            <p:cNvPr id="1034" name="Line 1082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035" name="Group 1083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1084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37" name="Line 1085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38" name="Arc 1086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1027" name="Rectangle 108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title style</a:t>
            </a:r>
          </a:p>
        </p:txBody>
      </p:sp>
      <p:sp>
        <p:nvSpPr>
          <p:cNvPr id="1028" name="Rectangle 108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</a:p>
        </p:txBody>
      </p:sp>
      <p:sp>
        <p:nvSpPr>
          <p:cNvPr id="127041" name="Rectangle 108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27042" name="Rectangle 10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27043" name="Rectangle 109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50A8AAF-2742-4B21-9B5A-873042379403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1773238"/>
            <a:ext cx="7772400" cy="1143000"/>
          </a:xfrm>
        </p:spPr>
        <p:txBody>
          <a:bodyPr/>
          <a:lstStyle/>
          <a:p>
            <a:pPr eaLnBrk="1" hangingPunct="1"/>
            <a:r>
              <a:rPr lang="ru-RU" altLang="zh-CN" sz="4000" smtClean="0"/>
              <a:t>Графические изображения  </a:t>
            </a:r>
            <a:endParaRPr lang="en-US" altLang="ru-RU" sz="4000" smtClean="0"/>
          </a:p>
        </p:txBody>
      </p:sp>
      <p:sp>
        <p:nvSpPr>
          <p:cNvPr id="5123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54975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800" smtClean="0"/>
              <a:t>Для вспомогательных изображений:</a:t>
            </a:r>
            <a:r>
              <a:rPr lang="en-US" altLang="ru-RU" sz="2800" smtClean="0"/>
              <a:t> alt=""</a:t>
            </a:r>
            <a:endParaRPr lang="ru-RU" altLang="ru-RU" sz="28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2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u-RU" sz="2800" smtClean="0"/>
              <a:t>&lt;img src="images/homemain.jpg" alt=""&gt;</a:t>
            </a:r>
            <a:endParaRPr lang="ru-RU" altLang="ru-RU" sz="2800" smtClean="0"/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ru-RU" smtClean="0"/>
              <a:t>Альтернативный текст</a:t>
            </a:r>
            <a:endParaRPr lang="en-US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44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Размеры изображения</a:t>
            </a:r>
          </a:p>
        </p:txBody>
      </p:sp>
      <p:sp>
        <p:nvSpPr>
          <p:cNvPr id="15363" name="Rectangle 3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u-RU" smtClean="0"/>
              <a:t>&lt;img src="images/trio_logo.jpg" alt="Trio Motors" width="600" height="41"&gt;</a:t>
            </a:r>
            <a:endParaRPr lang="ru-RU" altLang="ru-RU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ru-RU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u-RU" smtClean="0"/>
              <a:t>&lt;img src="images/homemain.jpg" alt="" width="30%" height="30%"&gt;</a:t>
            </a:r>
            <a:endParaRPr lang="ru-RU" altLang="ru-RU" smtClean="0"/>
          </a:p>
        </p:txBody>
      </p:sp>
      <p:sp>
        <p:nvSpPr>
          <p:cNvPr id="180241" name="Text Box 17"/>
          <p:cNvSpPr txBox="1">
            <a:spLocks noChangeArrowheads="1"/>
          </p:cNvSpPr>
          <p:nvPr/>
        </p:nvSpPr>
        <p:spPr bwMode="auto">
          <a:xfrm>
            <a:off x="1828800" y="64008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3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44" grpId="0" autoUpdateAnimBg="0"/>
      <p:bldP spid="18024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34925" y="3176588"/>
          <a:ext cx="4537075" cy="214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Bitmap Image" r:id="rId3" imgW="5915851" imgH="2800741" progId="Paint.Picture">
                  <p:embed/>
                </p:oleObj>
              </mc:Choice>
              <mc:Fallback>
                <p:oleObj name="Bitmap Image" r:id="rId3" imgW="5915851" imgH="280074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3176588"/>
                        <a:ext cx="4537075" cy="214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4572000" y="3176588"/>
          <a:ext cx="4537075" cy="210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Bitmap Image" r:id="rId5" imgW="5990476" imgH="2781688" progId="Paint.Picture">
                  <p:embed/>
                </p:oleObj>
              </mc:Choice>
              <mc:Fallback>
                <p:oleObj name="Bitmap Image" r:id="rId5" imgW="5990476" imgH="2781688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76588"/>
                        <a:ext cx="4537075" cy="210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7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3"/>
          </p:nvPr>
        </p:nvSpPr>
        <p:spPr>
          <a:xfrm>
            <a:off x="755650" y="1773238"/>
            <a:ext cx="8064500" cy="1223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u-RU" sz="2800" smtClean="0"/>
              <a:t>&lt;img src="images/trio_logo.jpg" alt="Trio Motors" width="600" height="41"&gt;</a:t>
            </a:r>
            <a:endParaRPr lang="ru-RU" altLang="ru-RU" sz="2800" smtClean="0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ru-RU" smtClean="0"/>
              <a:t>Размеры изображения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 build="p" autoUpdateAnimBg="0"/>
      <p:bldP spid="21811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1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ru-RU" smtClean="0"/>
              <a:t>Размеры изображения</a:t>
            </a:r>
          </a:p>
        </p:txBody>
      </p:sp>
      <p:graphicFrame>
        <p:nvGraphicFramePr>
          <p:cNvPr id="17411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34925" y="3141663"/>
          <a:ext cx="4537075" cy="214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Bitmap Image" r:id="rId3" imgW="5915851" imgH="2800741" progId="Paint.Picture">
                  <p:embed/>
                </p:oleObj>
              </mc:Choice>
              <mc:Fallback>
                <p:oleObj name="Bitmap Image" r:id="rId3" imgW="5915851" imgH="2800741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3141663"/>
                        <a:ext cx="4537075" cy="214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3"/>
          </p:nvPr>
        </p:nvSpPr>
        <p:spPr>
          <a:xfrm>
            <a:off x="755650" y="1773238"/>
            <a:ext cx="8064500" cy="1223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u-RU" sz="2800" smtClean="0"/>
              <a:t>&lt;img src="images/trio_logo.jpg" alt="Trio Motors"&gt;</a:t>
            </a:r>
            <a:endParaRPr lang="ru-RU" altLang="ru-RU" sz="2800" smtClean="0"/>
          </a:p>
        </p:txBody>
      </p:sp>
      <p:graphicFrame>
        <p:nvGraphicFramePr>
          <p:cNvPr id="17413" name="Object 7"/>
          <p:cNvGraphicFramePr>
            <a:graphicFrameLocks noChangeAspect="1"/>
          </p:cNvGraphicFramePr>
          <p:nvPr>
            <p:ph sz="quarter" idx="2"/>
          </p:nvPr>
        </p:nvGraphicFramePr>
        <p:xfrm>
          <a:off x="4546600" y="3141663"/>
          <a:ext cx="456247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Bitmap Image" r:id="rId5" imgW="6171429" imgH="2010056" progId="Paint.Picture">
                  <p:embed/>
                </p:oleObj>
              </mc:Choice>
              <mc:Fallback>
                <p:oleObj name="Bitmap Image" r:id="rId5" imgW="6171429" imgH="2010056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3141663"/>
                        <a:ext cx="4562475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1" grpId="0" autoUpdateAnimBg="0"/>
      <p:bldP spid="219140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Выравнивание изображения</a:t>
            </a:r>
          </a:p>
        </p:txBody>
      </p:sp>
      <p:sp>
        <p:nvSpPr>
          <p:cNvPr id="187398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692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400" smtClean="0"/>
              <a:t>Значения атрибута </a:t>
            </a:r>
            <a:r>
              <a:rPr lang="en-US" altLang="ru-RU" sz="2400" smtClean="0"/>
              <a:t>align</a:t>
            </a:r>
            <a:r>
              <a:rPr lang="ru-RU" altLang="ru-RU" sz="2400" smtClean="0"/>
              <a:t>:</a:t>
            </a:r>
            <a:endParaRPr lang="en-US" altLang="ru-RU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ru-RU" sz="2400" smtClean="0"/>
              <a:t>bottom</a:t>
            </a:r>
            <a:r>
              <a:rPr lang="ru-RU" altLang="ru-RU" sz="2400" smtClean="0"/>
              <a:t> - нижняя граница изображения выравнивается по базовой линии текущей строки (значение по умолчанию)</a:t>
            </a:r>
            <a:endParaRPr lang="en-US" altLang="ru-RU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ru-RU" sz="2400" smtClean="0"/>
              <a:t>middle</a:t>
            </a:r>
            <a:r>
              <a:rPr lang="ru-RU" altLang="ru-RU" sz="2400" smtClean="0"/>
              <a:t> - середина изображения выравнивается по базовой линии текущей строки </a:t>
            </a:r>
            <a:endParaRPr lang="en-US" altLang="ru-RU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ru-RU" sz="2400" smtClean="0"/>
              <a:t>top</a:t>
            </a:r>
            <a:r>
              <a:rPr lang="ru-RU" altLang="ru-RU" sz="2400" smtClean="0"/>
              <a:t> - верхняя граница изображения выравнивается по верхней границе текущей строки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u-RU" sz="2400" smtClean="0"/>
              <a:t>left</a:t>
            </a:r>
            <a:r>
              <a:rPr lang="ru-RU" altLang="ru-RU" sz="2400" smtClean="0"/>
              <a:t> </a:t>
            </a:r>
            <a:r>
              <a:rPr lang="en-US" altLang="ru-RU" sz="2400" smtClean="0"/>
              <a:t>- </a:t>
            </a:r>
            <a:r>
              <a:rPr lang="ru-RU" altLang="ru-RU" sz="2400" smtClean="0"/>
              <a:t>изображение слева, текст обтекает изображение справа </a:t>
            </a:r>
            <a:endParaRPr lang="en-US" altLang="ru-RU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ru-RU" sz="2400" smtClean="0"/>
              <a:t>right</a:t>
            </a:r>
            <a:r>
              <a:rPr lang="ru-RU" altLang="ru-RU" sz="2400" smtClean="0"/>
              <a:t> - изображение справа, текст обтекает изображение слева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Выравнивание изображения</a:t>
            </a:r>
          </a:p>
        </p:txBody>
      </p:sp>
      <p:sp>
        <p:nvSpPr>
          <p:cNvPr id="19459" name="Rectangle 3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643063"/>
            <a:ext cx="4176712" cy="86518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000" smtClean="0"/>
              <a:t>&lt;img src="images/homemain.jpg" alt="" width="85" height="95" </a:t>
            </a:r>
            <a:r>
              <a:rPr lang="ru-RU" altLang="ru-RU" sz="2000" smtClean="0">
                <a:solidFill>
                  <a:srgbClr val="33CC33"/>
                </a:solidFill>
              </a:rPr>
              <a:t>align="bottom"</a:t>
            </a:r>
            <a:r>
              <a:rPr lang="ru-RU" altLang="ru-RU" sz="2000" smtClean="0"/>
              <a:t>&gt;</a:t>
            </a:r>
          </a:p>
        </p:txBody>
      </p:sp>
      <p:graphicFrame>
        <p:nvGraphicFramePr>
          <p:cNvPr id="19460" name="Object 19"/>
          <p:cNvGraphicFramePr>
            <a:graphicFrameLocks noChangeAspect="1"/>
          </p:cNvGraphicFramePr>
          <p:nvPr>
            <p:ph sz="half" idx="2"/>
          </p:nvPr>
        </p:nvGraphicFramePr>
        <p:xfrm>
          <a:off x="5003800" y="1412875"/>
          <a:ext cx="395922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Bitmap Image" r:id="rId3" imgW="4971429" imgH="1666667" progId="Paint.Picture">
                  <p:embed/>
                </p:oleObj>
              </mc:Choice>
              <mc:Fallback>
                <p:oleObj name="Bitmap Image" r:id="rId3" imgW="4971429" imgH="1666667" progId="Paint.Picture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412875"/>
                        <a:ext cx="3959225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29"/>
          <p:cNvGraphicFramePr>
            <a:graphicFrameLocks noChangeAspect="1"/>
          </p:cNvGraphicFramePr>
          <p:nvPr>
            <p:ph sz="quarter" idx="4294967295"/>
          </p:nvPr>
        </p:nvGraphicFramePr>
        <p:xfrm>
          <a:off x="5003800" y="5172075"/>
          <a:ext cx="3959225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Bitmap Image" r:id="rId5" imgW="4971429" imgH="1609524" progId="Paint.Picture">
                  <p:embed/>
                </p:oleObj>
              </mc:Choice>
              <mc:Fallback>
                <p:oleObj name="Bitmap Image" r:id="rId5" imgW="4971429" imgH="1609524" progId="Paint.Picture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172075"/>
                        <a:ext cx="3959225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31"/>
          <p:cNvGraphicFramePr>
            <a:graphicFrameLocks noChangeAspect="1"/>
          </p:cNvGraphicFramePr>
          <p:nvPr>
            <p:ph sz="quarter" idx="4294967295"/>
          </p:nvPr>
        </p:nvGraphicFramePr>
        <p:xfrm>
          <a:off x="5003800" y="3249613"/>
          <a:ext cx="39592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Bitmap Image" r:id="rId7" imgW="4963218" imgH="1600000" progId="Paint.Picture">
                  <p:embed/>
                </p:oleObj>
              </mc:Choice>
              <mc:Fallback>
                <p:oleObj name="Bitmap Image" r:id="rId7" imgW="4963218" imgH="1600000" progId="Paint.Picture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249613"/>
                        <a:ext cx="3959225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3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11188" y="3490913"/>
            <a:ext cx="41751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9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30263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23825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46238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000"/>
              <a:t>&lt;img src="images/homemain.jpg" alt="" width="85" height="95" </a:t>
            </a:r>
            <a:r>
              <a:rPr lang="ru-RU" altLang="ru-RU" sz="2000">
                <a:solidFill>
                  <a:srgbClr val="33CC33"/>
                </a:solidFill>
              </a:rPr>
              <a:t>align="</a:t>
            </a:r>
            <a:r>
              <a:rPr lang="en-US" altLang="ru-RU" sz="2000">
                <a:solidFill>
                  <a:srgbClr val="33CC33"/>
                </a:solidFill>
              </a:rPr>
              <a:t>middle</a:t>
            </a:r>
            <a:r>
              <a:rPr lang="ru-RU" altLang="ru-RU" sz="2000">
                <a:solidFill>
                  <a:srgbClr val="33CC33"/>
                </a:solidFill>
              </a:rPr>
              <a:t>"</a:t>
            </a:r>
            <a:r>
              <a:rPr lang="ru-RU" altLang="ru-RU" sz="2000"/>
              <a:t>&gt;</a:t>
            </a:r>
          </a:p>
        </p:txBody>
      </p:sp>
      <p:sp>
        <p:nvSpPr>
          <p:cNvPr id="19464" name="Rectangle 3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11188" y="5416550"/>
            <a:ext cx="417512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9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30263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23825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46238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000"/>
              <a:t>&lt;img src="images/homemain.jpg" alt="" width="85" height="95" </a:t>
            </a:r>
            <a:r>
              <a:rPr lang="ru-RU" altLang="ru-RU" sz="2000">
                <a:solidFill>
                  <a:srgbClr val="33CC33"/>
                </a:solidFill>
              </a:rPr>
              <a:t>align=“</a:t>
            </a:r>
            <a:r>
              <a:rPr lang="en-US" altLang="ru-RU" sz="2000">
                <a:solidFill>
                  <a:srgbClr val="33CC33"/>
                </a:solidFill>
              </a:rPr>
              <a:t>top</a:t>
            </a:r>
            <a:r>
              <a:rPr lang="ru-RU" altLang="ru-RU" sz="2000">
                <a:solidFill>
                  <a:srgbClr val="33CC33"/>
                </a:solidFill>
              </a:rPr>
              <a:t>"</a:t>
            </a:r>
            <a:r>
              <a:rPr lang="ru-RU" altLang="ru-RU" sz="200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Выравнивание изображения</a:t>
            </a: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71513" y="2060575"/>
            <a:ext cx="4105275" cy="13081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000" smtClean="0"/>
              <a:t>&lt;img src="images/homemain.jpg" alt="" width="85" height="95" </a:t>
            </a:r>
            <a:r>
              <a:rPr lang="ru-RU" altLang="ru-RU" sz="2000" smtClean="0">
                <a:solidFill>
                  <a:srgbClr val="33CC33"/>
                </a:solidFill>
              </a:rPr>
              <a:t>align="</a:t>
            </a:r>
            <a:r>
              <a:rPr lang="en-US" altLang="ru-RU" sz="2000" smtClean="0">
                <a:solidFill>
                  <a:srgbClr val="33CC33"/>
                </a:solidFill>
              </a:rPr>
              <a:t>left</a:t>
            </a:r>
            <a:r>
              <a:rPr lang="ru-RU" altLang="ru-RU" sz="2000" smtClean="0">
                <a:solidFill>
                  <a:srgbClr val="33CC33"/>
                </a:solidFill>
              </a:rPr>
              <a:t>"</a:t>
            </a:r>
            <a:r>
              <a:rPr lang="ru-RU" altLang="ru-RU" sz="2000" smtClean="0"/>
              <a:t>&gt;</a:t>
            </a:r>
          </a:p>
        </p:txBody>
      </p:sp>
      <p:graphicFrame>
        <p:nvGraphicFramePr>
          <p:cNvPr id="20484" name="Object 11"/>
          <p:cNvGraphicFramePr>
            <a:graphicFrameLocks noChangeAspect="1"/>
          </p:cNvGraphicFramePr>
          <p:nvPr>
            <p:ph sz="quarter" idx="2"/>
          </p:nvPr>
        </p:nvGraphicFramePr>
        <p:xfrm>
          <a:off x="4860925" y="2060575"/>
          <a:ext cx="395922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Bitmap Image" r:id="rId3" imgW="5630061" imgH="1057423" progId="Paint.Picture">
                  <p:embed/>
                </p:oleObj>
              </mc:Choice>
              <mc:Fallback>
                <p:oleObj name="Bitmap Image" r:id="rId3" imgW="5630061" imgH="1057423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2060575"/>
                        <a:ext cx="3959225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71513" y="4005263"/>
            <a:ext cx="41751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30263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23825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46238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000"/>
              <a:t>&lt;img src="images/homemain.jpg" alt=""</a:t>
            </a:r>
            <a:r>
              <a:rPr lang="en-US" altLang="ru-RU" sz="2000"/>
              <a:t> </a:t>
            </a:r>
            <a:r>
              <a:rPr lang="ru-RU" altLang="ru-RU" sz="2000"/>
              <a:t>width="85" height="95" </a:t>
            </a:r>
            <a:r>
              <a:rPr lang="ru-RU" altLang="ru-RU" sz="2000">
                <a:solidFill>
                  <a:srgbClr val="33CC33"/>
                </a:solidFill>
              </a:rPr>
              <a:t>align="</a:t>
            </a:r>
            <a:r>
              <a:rPr lang="en-US" altLang="ru-RU" sz="2000">
                <a:solidFill>
                  <a:srgbClr val="33CC33"/>
                </a:solidFill>
              </a:rPr>
              <a:t>right</a:t>
            </a:r>
            <a:r>
              <a:rPr lang="ru-RU" altLang="ru-RU" sz="2000">
                <a:solidFill>
                  <a:srgbClr val="33CC33"/>
                </a:solidFill>
              </a:rPr>
              <a:t>"</a:t>
            </a:r>
            <a:r>
              <a:rPr lang="ru-RU" altLang="ru-RU" sz="2000"/>
              <a:t>&gt;</a:t>
            </a:r>
          </a:p>
        </p:txBody>
      </p:sp>
      <p:graphicFrame>
        <p:nvGraphicFramePr>
          <p:cNvPr id="20486" name="Object 13"/>
          <p:cNvGraphicFramePr>
            <a:graphicFrameLocks noChangeAspect="1"/>
          </p:cNvGraphicFramePr>
          <p:nvPr>
            <p:ph sz="quarter" idx="3"/>
          </p:nvPr>
        </p:nvGraphicFramePr>
        <p:xfrm>
          <a:off x="4860925" y="4025900"/>
          <a:ext cx="39592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Bitmap Image" r:id="rId6" imgW="5590476" imgH="1057423" progId="Paint.Picture">
                  <p:embed/>
                </p:oleObj>
              </mc:Choice>
              <mc:Fallback>
                <p:oleObj name="Bitmap Image" r:id="rId6" imgW="5590476" imgH="1057423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4025900"/>
                        <a:ext cx="39592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Свободное пространство вокруг изображений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71513" y="2060575"/>
            <a:ext cx="4105275" cy="9366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000" smtClean="0"/>
              <a:t>&lt;img src="images/homemain.jpg" alt="" width="85" height="95" align="</a:t>
            </a:r>
            <a:r>
              <a:rPr lang="en-US" altLang="ru-RU" sz="2000" smtClean="0"/>
              <a:t>left</a:t>
            </a:r>
            <a:r>
              <a:rPr lang="ru-RU" altLang="ru-RU" sz="2000" smtClean="0"/>
              <a:t>" </a:t>
            </a:r>
            <a:r>
              <a:rPr lang="ru-RU" altLang="ru-RU" sz="2000" smtClean="0">
                <a:solidFill>
                  <a:srgbClr val="33CC33"/>
                </a:solidFill>
              </a:rPr>
              <a:t>hspace="20"</a:t>
            </a:r>
            <a:r>
              <a:rPr lang="ru-RU" altLang="ru-RU" sz="2000" smtClean="0"/>
              <a:t>&gt;</a:t>
            </a:r>
          </a:p>
        </p:txBody>
      </p:sp>
      <p:graphicFrame>
        <p:nvGraphicFramePr>
          <p:cNvPr id="21508" name="Object 7"/>
          <p:cNvGraphicFramePr>
            <a:graphicFrameLocks noChangeAspect="1"/>
          </p:cNvGraphicFramePr>
          <p:nvPr>
            <p:ph sz="quarter" idx="2"/>
          </p:nvPr>
        </p:nvGraphicFramePr>
        <p:xfrm>
          <a:off x="4859338" y="2152650"/>
          <a:ext cx="38100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Bitmap Image" r:id="rId3" imgW="5942857" imgH="1171429" progId="Paint.Picture">
                  <p:embed/>
                </p:oleObj>
              </mc:Choice>
              <mc:Fallback>
                <p:oleObj name="Bitmap Image" r:id="rId3" imgW="5942857" imgH="1171429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152650"/>
                        <a:ext cx="38100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71513" y="4186238"/>
            <a:ext cx="41751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30263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23825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46238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000"/>
              <a:t>&lt;img src="images/homemain.jpg" alt=""</a:t>
            </a:r>
            <a:r>
              <a:rPr lang="en-US" altLang="ru-RU" sz="2000"/>
              <a:t> </a:t>
            </a:r>
            <a:r>
              <a:rPr lang="ru-RU" altLang="ru-RU" sz="2000"/>
              <a:t>width="85" height="95" align="</a:t>
            </a:r>
            <a:r>
              <a:rPr lang="en-US" altLang="ru-RU" sz="2000"/>
              <a:t>right</a:t>
            </a:r>
            <a:r>
              <a:rPr lang="ru-RU" altLang="ru-RU" sz="2000"/>
              <a:t>" </a:t>
            </a:r>
            <a:r>
              <a:rPr lang="ru-RU" altLang="ru-RU" sz="2000">
                <a:solidFill>
                  <a:srgbClr val="33CC33"/>
                </a:solidFill>
              </a:rPr>
              <a:t>hspace="20" vspace="20"</a:t>
            </a:r>
            <a:r>
              <a:rPr lang="ru-RU" altLang="ru-RU" sz="2000"/>
              <a:t>&gt;</a:t>
            </a:r>
          </a:p>
        </p:txBody>
      </p:sp>
      <p:graphicFrame>
        <p:nvGraphicFramePr>
          <p:cNvPr id="21510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4859338" y="4200525"/>
          <a:ext cx="38100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Bitmap Image" r:id="rId6" imgW="6171429" imgH="2057143" progId="Paint.Picture">
                  <p:embed/>
                </p:oleObj>
              </mc:Choice>
              <mc:Fallback>
                <p:oleObj name="Bitmap Image" r:id="rId6" imgW="6171429" imgH="2057143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200525"/>
                        <a:ext cx="38100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Рамка вокруг изображения</a:t>
            </a:r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772400" cy="13795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600" smtClean="0"/>
              <a:t>&lt;img src="images/homemain.jpg" alt="" width="85" height="95" align="</a:t>
            </a:r>
            <a:r>
              <a:rPr lang="en-US" altLang="ru-RU" sz="2600" smtClean="0"/>
              <a:t>left</a:t>
            </a:r>
            <a:r>
              <a:rPr lang="ru-RU" altLang="ru-RU" sz="2600" smtClean="0"/>
              <a:t>"</a:t>
            </a:r>
            <a:br>
              <a:rPr lang="ru-RU" altLang="ru-RU" sz="2600" smtClean="0"/>
            </a:br>
            <a:r>
              <a:rPr lang="ru-RU" altLang="ru-RU" sz="2600" smtClean="0"/>
              <a:t>hspace="20" vspace="20" </a:t>
            </a:r>
            <a:r>
              <a:rPr lang="ru-RU" altLang="ru-RU" sz="2600" smtClean="0">
                <a:solidFill>
                  <a:srgbClr val="33CC33"/>
                </a:solidFill>
              </a:rPr>
              <a:t>border="3"</a:t>
            </a:r>
            <a:r>
              <a:rPr lang="ru-RU" altLang="ru-RU" sz="2600" smtClean="0"/>
              <a:t>&gt;</a:t>
            </a:r>
          </a:p>
        </p:txBody>
      </p:sp>
      <p:graphicFrame>
        <p:nvGraphicFramePr>
          <p:cNvPr id="22532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838200" y="4038600"/>
          <a:ext cx="61817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Bitmap Image" r:id="rId3" imgW="6211167" imgH="1991003" progId="Paint.Picture">
                  <p:embed/>
                </p:oleObj>
              </mc:Choice>
              <mc:Fallback>
                <p:oleObj name="Bitmap Image" r:id="rId3" imgW="6211167" imgH="1991003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38600"/>
                        <a:ext cx="618172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/>
          <p:cNvSpPr>
            <a:spLocks noGrp="1" noChangeArrowheads="1"/>
          </p:cNvSpPr>
          <p:nvPr>
            <p:ph type="title"/>
          </p:nvPr>
        </p:nvSpPr>
        <p:spPr>
          <a:xfrm>
            <a:off x="609600" y="557213"/>
            <a:ext cx="7772400" cy="1143000"/>
          </a:xfrm>
        </p:spPr>
        <p:txBody>
          <a:bodyPr/>
          <a:lstStyle/>
          <a:p>
            <a:pPr eaLnBrk="1" hangingPunct="1"/>
            <a:r>
              <a:rPr lang="ru-RU" altLang="ru-RU" sz="3600" smtClean="0"/>
              <a:t>Использование графических изображений в качестве фона </a:t>
            </a:r>
            <a:r>
              <a:rPr lang="en-US" altLang="ru-RU" sz="3600" smtClean="0"/>
              <a:t>Web</a:t>
            </a:r>
            <a:r>
              <a:rPr lang="ru-RU" altLang="ru-RU" sz="3600" smtClean="0"/>
              <a:t>-страницы</a:t>
            </a:r>
          </a:p>
        </p:txBody>
      </p:sp>
      <p:sp>
        <p:nvSpPr>
          <p:cNvPr id="197642" name="Rectangle 10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76263" y="2492375"/>
            <a:ext cx="8604250" cy="3311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u-RU" sz="2900" smtClean="0"/>
              <a:t>&lt;body</a:t>
            </a:r>
            <a:r>
              <a:rPr lang="ru-RU" altLang="ru-RU" sz="2900" smtClean="0"/>
              <a:t> </a:t>
            </a:r>
            <a:r>
              <a:rPr lang="en-US" altLang="ru-RU" sz="2900" smtClean="0"/>
              <a:t>background= </a:t>
            </a:r>
            <a:r>
              <a:rPr lang="ru-RU" altLang="ru-RU" sz="2900" smtClean="0"/>
              <a:t>адрес файла изображения</a:t>
            </a:r>
            <a:r>
              <a:rPr lang="en-US" altLang="ru-RU" sz="2900" smtClean="0"/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29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29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u-RU" sz="2900" smtClean="0"/>
              <a:t>&lt;/body&gt;</a:t>
            </a:r>
            <a:endParaRPr lang="ru-RU" altLang="ru-RU" sz="2900" smtClean="0"/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 rot="-5400000">
            <a:off x="4167188" y="1889125"/>
            <a:ext cx="5492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solidFill>
                  <a:srgbClr val="33CC33"/>
                </a:solidFill>
              </a:rPr>
              <a:t>не рекомендуется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7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2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zh-CN" sz="4000" smtClean="0"/>
              <a:t>Форматы графических изображений для W</a:t>
            </a:r>
            <a:r>
              <a:rPr lang="en-US" altLang="zh-CN" sz="4000" smtClean="0">
                <a:ea typeface="SimSun" panose="02010600030101010101" pitchFamily="2" charset="-122"/>
              </a:rPr>
              <a:t>WW</a:t>
            </a:r>
            <a:endParaRPr lang="ru-RU" altLang="ru-RU" sz="4000" smtClean="0"/>
          </a:p>
        </p:txBody>
      </p:sp>
      <p:sp>
        <p:nvSpPr>
          <p:cNvPr id="6147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GIF</a:t>
            </a:r>
            <a:endParaRPr lang="ru-RU" altLang="ru-RU" smtClean="0"/>
          </a:p>
          <a:p>
            <a:pPr eaLnBrk="1" hangingPunct="1"/>
            <a:r>
              <a:rPr lang="en-US" altLang="ru-RU" smtClean="0"/>
              <a:t>JPEG</a:t>
            </a:r>
            <a:endParaRPr lang="ru-RU" altLang="ru-RU" smtClean="0"/>
          </a:p>
          <a:p>
            <a:pPr eaLnBrk="1" hangingPunct="1"/>
            <a:r>
              <a:rPr lang="en-US" altLang="ru-RU" smtClean="0"/>
              <a:t>PNG</a:t>
            </a:r>
            <a:endParaRPr lang="ru-RU" altLang="ru-RU" smtClean="0"/>
          </a:p>
          <a:p>
            <a:pPr eaLnBrk="1" hangingPunct="1"/>
            <a:endParaRPr lang="ru-RU" altLang="ru-RU" smtClean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55197" y="1278619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250825" y="2492375"/>
            <a:ext cx="2376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800"/>
              <a:t>Браузер отображает графику</a:t>
            </a:r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3059113" y="2492375"/>
            <a:ext cx="32416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800"/>
              <a:t>Браузер не отображает графику, фоновый цвет страницы не задан</a:t>
            </a:r>
          </a:p>
        </p:txBody>
      </p:sp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6227763" y="2492375"/>
            <a:ext cx="27765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Браузер не отображает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графику, фоновый цвет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страницы задан</a:t>
            </a:r>
          </a:p>
        </p:txBody>
      </p:sp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250825" y="4868863"/>
            <a:ext cx="2592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196616" name="Text Box 8" descr="Каштан"/>
          <p:cNvSpPr txBox="1">
            <a:spLocks noChangeAspect="1" noChangeArrowheads="1"/>
          </p:cNvSpPr>
          <p:nvPr/>
        </p:nvSpPr>
        <p:spPr bwMode="auto">
          <a:xfrm>
            <a:off x="0" y="3860800"/>
            <a:ext cx="2843213" cy="136842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600">
                <a:solidFill>
                  <a:srgbClr val="FFEFEF"/>
                </a:solidFill>
              </a:rPr>
              <a:t>Текст на странице</a:t>
            </a:r>
          </a:p>
        </p:txBody>
      </p:sp>
      <p:sp>
        <p:nvSpPr>
          <p:cNvPr id="196617" name="Text Box 9"/>
          <p:cNvSpPr txBox="1">
            <a:spLocks noChangeAspect="1" noChangeArrowheads="1"/>
          </p:cNvSpPr>
          <p:nvPr/>
        </p:nvSpPr>
        <p:spPr bwMode="auto">
          <a:xfrm>
            <a:off x="3059113" y="3860800"/>
            <a:ext cx="284321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600">
                <a:solidFill>
                  <a:srgbClr val="FFEFEF"/>
                </a:solidFill>
              </a:rPr>
              <a:t>Текст на странице</a:t>
            </a:r>
          </a:p>
        </p:txBody>
      </p:sp>
      <p:sp>
        <p:nvSpPr>
          <p:cNvPr id="196618" name="Text Box 10"/>
          <p:cNvSpPr txBox="1">
            <a:spLocks noChangeAspect="1" noChangeArrowheads="1"/>
          </p:cNvSpPr>
          <p:nvPr/>
        </p:nvSpPr>
        <p:spPr bwMode="auto">
          <a:xfrm>
            <a:off x="6300788" y="3860800"/>
            <a:ext cx="2843212" cy="1368425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600">
                <a:solidFill>
                  <a:srgbClr val="FFEFEF"/>
                </a:solidFill>
              </a:rPr>
              <a:t>Текст на странице</a:t>
            </a:r>
          </a:p>
        </p:txBody>
      </p:sp>
      <p:sp>
        <p:nvSpPr>
          <p:cNvPr id="24585" name="Rectangle 12"/>
          <p:cNvSpPr>
            <a:spLocks noGrp="1" noChangeArrowheads="1"/>
          </p:cNvSpPr>
          <p:nvPr>
            <p:ph type="title"/>
          </p:nvPr>
        </p:nvSpPr>
        <p:spPr>
          <a:xfrm>
            <a:off x="609600" y="557213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ru-RU" altLang="ru-RU" sz="3600" smtClean="0"/>
              <a:t>Использование графических изображений в качестве фона </a:t>
            </a:r>
            <a:r>
              <a:rPr lang="en-US" altLang="ru-RU" sz="3600" smtClean="0"/>
              <a:t>Web</a:t>
            </a:r>
            <a:r>
              <a:rPr lang="ru-RU" altLang="ru-RU" sz="3600" smtClean="0"/>
              <a:t>-страницы</a:t>
            </a:r>
          </a:p>
        </p:txBody>
      </p:sp>
      <p:sp>
        <p:nvSpPr>
          <p:cNvPr id="24586" name="Rectangle 1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5445125"/>
            <a:ext cx="7772400" cy="1341438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ru-RU" altLang="ru-RU" sz="2400" smtClean="0"/>
              <a:t>&lt;body background="</a:t>
            </a:r>
            <a:r>
              <a:rPr lang="en-US" altLang="ru-RU" sz="2400" smtClean="0"/>
              <a:t>images</a:t>
            </a:r>
            <a:r>
              <a:rPr lang="ru-RU" altLang="ru-RU" sz="2400" smtClean="0"/>
              <a:t>/bg3.gif" bgcolor="#FFFFCC" text="#660099" link="#FF3399" vlink="#669966" alink="#CC3333"&gt;</a:t>
            </a:r>
            <a:r>
              <a:rPr lang="en-US" altLang="ru-RU" sz="2400" smtClean="0"/>
              <a:t> … &lt;/body&gt;</a:t>
            </a:r>
            <a:endParaRPr lang="ru-RU" alt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2" grpId="0"/>
      <p:bldP spid="196613" grpId="0"/>
      <p:bldP spid="196614" grpId="0"/>
      <p:bldP spid="196616" grpId="0" animBg="1"/>
      <p:bldP spid="196617" grpId="0"/>
      <p:bldP spid="1966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Вставка графических изображений</a:t>
            </a:r>
            <a:endParaRPr lang="en-US" altLang="ru-RU" smtClean="0"/>
          </a:p>
        </p:txBody>
      </p:sp>
      <p:sp>
        <p:nvSpPr>
          <p:cNvPr id="11878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28775"/>
            <a:ext cx="8305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2600" smtClean="0"/>
              <a:t>&lt;</a:t>
            </a:r>
            <a:r>
              <a:rPr lang="ru-RU" altLang="ru-RU" sz="2600" smtClean="0"/>
              <a:t>img</a:t>
            </a:r>
            <a:endParaRPr lang="en-US" altLang="ru-RU" sz="26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600" smtClean="0"/>
              <a:t>src=адрес файла изображения</a:t>
            </a:r>
            <a:endParaRPr lang="en-US" altLang="ru-RU" sz="26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2600" smtClean="0"/>
              <a:t>alt=</a:t>
            </a:r>
            <a:r>
              <a:rPr lang="ru-RU" altLang="ru-RU" sz="2600" smtClean="0"/>
              <a:t>альтернативный текст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600" smtClean="0"/>
              <a:t>width=ширина </a:t>
            </a:r>
            <a:r>
              <a:rPr lang="en-US" altLang="ru-RU" sz="2600" smtClean="0"/>
              <a:t>(px </a:t>
            </a:r>
            <a:r>
              <a:rPr lang="ru-RU" altLang="ru-RU" sz="2600" smtClean="0"/>
              <a:t>или </a:t>
            </a:r>
            <a:r>
              <a:rPr lang="en-US" altLang="ru-RU" sz="2600" smtClean="0"/>
              <a:t>%)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600" smtClean="0"/>
              <a:t>height=высота </a:t>
            </a:r>
            <a:r>
              <a:rPr lang="en-US" altLang="ru-RU" sz="2600" smtClean="0"/>
              <a:t>(px </a:t>
            </a:r>
            <a:r>
              <a:rPr lang="ru-RU" altLang="ru-RU" sz="2600" smtClean="0"/>
              <a:t>или </a:t>
            </a:r>
            <a:r>
              <a:rPr lang="en-US" altLang="ru-RU" sz="2600" smtClean="0"/>
              <a:t>%)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600" smtClean="0"/>
              <a:t>border=ширина рамки вокруг изображения </a:t>
            </a:r>
            <a:r>
              <a:rPr lang="en-US" altLang="ru-RU" sz="2600" smtClean="0"/>
              <a:t>(px</a:t>
            </a:r>
            <a:r>
              <a:rPr lang="ru-RU" altLang="ru-RU" sz="2600" smtClean="0"/>
              <a:t>)</a:t>
            </a:r>
            <a:endParaRPr lang="en-US" altLang="ru-RU" sz="26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600" smtClean="0"/>
              <a:t>align=выравнивание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600" smtClean="0"/>
              <a:t>hspace=горизонтальный отступ </a:t>
            </a:r>
            <a:r>
              <a:rPr lang="en-US" altLang="ru-RU" sz="2600" smtClean="0"/>
              <a:t>(px</a:t>
            </a:r>
            <a:r>
              <a:rPr lang="ru-RU" altLang="ru-RU" sz="2600" smtClean="0"/>
              <a:t>)</a:t>
            </a:r>
            <a:endParaRPr lang="en-US" altLang="ru-RU" sz="26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600" smtClean="0"/>
              <a:t>vspace=вертикальный отступ </a:t>
            </a:r>
            <a:r>
              <a:rPr lang="en-US" altLang="ru-RU" sz="2600" smtClean="0"/>
              <a:t>(px</a:t>
            </a:r>
            <a:r>
              <a:rPr lang="ru-RU" altLang="ru-RU" sz="2600" smtClean="0"/>
              <a:t>)</a:t>
            </a:r>
            <a:endParaRPr lang="en-US" altLang="ru-RU" sz="26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ru-RU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600" smtClean="0"/>
              <a:t>&gt;</a:t>
            </a:r>
          </a:p>
        </p:txBody>
      </p:sp>
      <p:sp>
        <p:nvSpPr>
          <p:cNvPr id="7172" name="AutoShape 8"/>
          <p:cNvSpPr>
            <a:spLocks/>
          </p:cNvSpPr>
          <p:nvPr/>
        </p:nvSpPr>
        <p:spPr bwMode="auto">
          <a:xfrm>
            <a:off x="827088" y="3933825"/>
            <a:ext cx="431800" cy="1655763"/>
          </a:xfrm>
          <a:prstGeom prst="leftBrace">
            <a:avLst>
              <a:gd name="adj1" fmla="val 31955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7173" name="Text Box 9"/>
          <p:cNvSpPr txBox="1">
            <a:spLocks noChangeArrowheads="1"/>
          </p:cNvSpPr>
          <p:nvPr/>
        </p:nvSpPr>
        <p:spPr bwMode="auto">
          <a:xfrm rot="10800000">
            <a:off x="354013" y="3716338"/>
            <a:ext cx="488950" cy="225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solidFill>
                  <a:srgbClr val="33CC33"/>
                </a:solidFill>
              </a:rPr>
              <a:t>не рекомендуются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8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87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87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87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87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87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87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87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87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87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87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87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87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270668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ru-RU" altLang="ru-RU" smtClean="0"/>
              <a:t>Тег </a:t>
            </a:r>
            <a:r>
              <a:rPr lang="en-US" altLang="ru-RU" smtClean="0"/>
              <a:t>&lt;img&gt; </a:t>
            </a:r>
            <a:r>
              <a:rPr lang="ru-RU" altLang="ru-RU" smtClean="0"/>
              <a:t>непарный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mtClean="0"/>
              <a:t>Обязательный атрибут </a:t>
            </a:r>
            <a:r>
              <a:rPr lang="en-US" altLang="ru-RU" smtClean="0"/>
              <a:t>src </a:t>
            </a:r>
            <a:r>
              <a:rPr lang="ru-RU" altLang="ru-RU" smtClean="0"/>
              <a:t>указывает адрес графического файла</a:t>
            </a:r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ru-RU" smtClean="0"/>
              <a:t>Вставка графических изображений</a:t>
            </a:r>
            <a:endParaRPr lang="en-US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Способы указания источника файла для изображений</a:t>
            </a:r>
          </a:p>
        </p:txBody>
      </p:sp>
      <p:sp>
        <p:nvSpPr>
          <p:cNvPr id="1904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5084763"/>
            <a:ext cx="7981950" cy="1439862"/>
          </a:xfrm>
        </p:spPr>
        <p:txBody>
          <a:bodyPr/>
          <a:lstStyle/>
          <a:p>
            <a:pPr eaLnBrk="1" hangingPunct="1"/>
            <a:r>
              <a:rPr lang="ru-RU" altLang="ru-RU" sz="2400" smtClean="0"/>
              <a:t>Абсолютная адресация: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ru-RU" sz="12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u-RU" sz="2400" smtClean="0"/>
              <a:t>D:/site/images/ris.gif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12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u-RU" sz="2400" smtClean="0"/>
              <a:t>http://www.company.by/images/ris.gif</a:t>
            </a:r>
            <a:endParaRPr lang="en-US" altLang="ru-RU" sz="2800" smtClean="0"/>
          </a:p>
        </p:txBody>
      </p:sp>
      <p:sp>
        <p:nvSpPr>
          <p:cNvPr id="190486" name="Rectangle 22"/>
          <p:cNvSpPr>
            <a:spLocks noChangeArrowheads="1"/>
          </p:cNvSpPr>
          <p:nvPr/>
        </p:nvSpPr>
        <p:spPr bwMode="auto">
          <a:xfrm>
            <a:off x="323850" y="3284538"/>
            <a:ext cx="7543800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ru-RU" altLang="ru-RU" sz="2800"/>
          </a:p>
        </p:txBody>
      </p:sp>
      <p:grpSp>
        <p:nvGrpSpPr>
          <p:cNvPr id="9221" name="Group 26"/>
          <p:cNvGrpSpPr>
            <a:grpSpLocks/>
          </p:cNvGrpSpPr>
          <p:nvPr/>
        </p:nvGrpSpPr>
        <p:grpSpPr bwMode="auto">
          <a:xfrm>
            <a:off x="2484438" y="1484313"/>
            <a:ext cx="4095750" cy="3616325"/>
            <a:chOff x="1565" y="981"/>
            <a:chExt cx="2580" cy="2278"/>
          </a:xfrm>
        </p:grpSpPr>
        <p:sp>
          <p:nvSpPr>
            <p:cNvPr id="9222" name="Text Box 27"/>
            <p:cNvSpPr txBox="1">
              <a:spLocks noChangeArrowheads="1"/>
            </p:cNvSpPr>
            <p:nvPr/>
          </p:nvSpPr>
          <p:spPr bwMode="auto">
            <a:xfrm>
              <a:off x="1565" y="981"/>
              <a:ext cx="874" cy="30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SimSun" panose="02010600030101010101" pitchFamily="2" charset="-122"/>
                </a:rPr>
                <a:t>site</a:t>
              </a:r>
              <a:endParaRPr lang="ru-RU" altLang="ru-RU" sz="2000"/>
            </a:p>
          </p:txBody>
        </p:sp>
        <p:sp>
          <p:nvSpPr>
            <p:cNvPr id="9223" name="Text Box 28"/>
            <p:cNvSpPr txBox="1">
              <a:spLocks noChangeArrowheads="1"/>
            </p:cNvSpPr>
            <p:nvPr/>
          </p:nvSpPr>
          <p:spPr bwMode="auto">
            <a:xfrm>
              <a:off x="1985" y="2949"/>
              <a:ext cx="875" cy="3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SimSun" panose="02010600030101010101" pitchFamily="2" charset="-122"/>
                </a:rPr>
                <a:t>images</a:t>
              </a:r>
              <a:endParaRPr lang="ru-RU" altLang="ru-RU" sz="2000"/>
            </a:p>
          </p:txBody>
        </p:sp>
        <p:sp>
          <p:nvSpPr>
            <p:cNvPr id="9224" name="Text Box 29"/>
            <p:cNvSpPr txBox="1">
              <a:spLocks noChangeArrowheads="1"/>
            </p:cNvSpPr>
            <p:nvPr/>
          </p:nvSpPr>
          <p:spPr bwMode="auto">
            <a:xfrm>
              <a:off x="2395" y="2165"/>
              <a:ext cx="611" cy="30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SimSun" panose="02010600030101010101" pitchFamily="2" charset="-122"/>
                </a:rPr>
                <a:t>rus</a:t>
              </a:r>
              <a:endParaRPr lang="ru-RU" altLang="ru-RU" sz="2000"/>
            </a:p>
          </p:txBody>
        </p:sp>
        <p:sp>
          <p:nvSpPr>
            <p:cNvPr id="9225" name="Text Box 30"/>
            <p:cNvSpPr txBox="1">
              <a:spLocks noChangeArrowheads="1"/>
            </p:cNvSpPr>
            <p:nvPr/>
          </p:nvSpPr>
          <p:spPr bwMode="auto">
            <a:xfrm>
              <a:off x="2407" y="2556"/>
              <a:ext cx="612" cy="30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SimSun" panose="02010600030101010101" pitchFamily="2" charset="-122"/>
                </a:rPr>
                <a:t>eng</a:t>
              </a:r>
              <a:endParaRPr lang="ru-RU" altLang="ru-RU" sz="2000"/>
            </a:p>
          </p:txBody>
        </p:sp>
        <p:sp>
          <p:nvSpPr>
            <p:cNvPr id="9226" name="Text Box 31"/>
            <p:cNvSpPr txBox="1">
              <a:spLocks noChangeArrowheads="1"/>
            </p:cNvSpPr>
            <p:nvPr/>
          </p:nvSpPr>
          <p:spPr bwMode="auto">
            <a:xfrm>
              <a:off x="3271" y="2170"/>
              <a:ext cx="874" cy="30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SimSun" panose="02010600030101010101" pitchFamily="2" charset="-122"/>
                </a:rPr>
                <a:t>page.htm</a:t>
              </a:r>
              <a:endParaRPr lang="ru-RU" altLang="ru-RU" sz="2000"/>
            </a:p>
          </p:txBody>
        </p:sp>
        <p:sp>
          <p:nvSpPr>
            <p:cNvPr id="9227" name="Text Box 32"/>
            <p:cNvSpPr txBox="1">
              <a:spLocks noChangeArrowheads="1"/>
            </p:cNvSpPr>
            <p:nvPr/>
          </p:nvSpPr>
          <p:spPr bwMode="auto">
            <a:xfrm>
              <a:off x="3122" y="2948"/>
              <a:ext cx="874" cy="30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SimSun" panose="02010600030101010101" pitchFamily="2" charset="-122"/>
                </a:rPr>
                <a:t>ris.gif</a:t>
              </a:r>
              <a:endParaRPr lang="ru-RU" altLang="ru-RU" sz="2000"/>
            </a:p>
          </p:txBody>
        </p:sp>
        <p:sp>
          <p:nvSpPr>
            <p:cNvPr id="9228" name="Text Box 33"/>
            <p:cNvSpPr txBox="1">
              <a:spLocks noChangeArrowheads="1"/>
            </p:cNvSpPr>
            <p:nvPr/>
          </p:nvSpPr>
          <p:spPr bwMode="auto">
            <a:xfrm>
              <a:off x="1987" y="1798"/>
              <a:ext cx="875" cy="3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SimSun" panose="02010600030101010101" pitchFamily="2" charset="-122"/>
                </a:rPr>
                <a:t>html</a:t>
              </a:r>
              <a:endParaRPr lang="ru-RU" altLang="ru-RU" sz="2000"/>
            </a:p>
          </p:txBody>
        </p:sp>
        <p:sp>
          <p:nvSpPr>
            <p:cNvPr id="9229" name="Line 34"/>
            <p:cNvSpPr>
              <a:spLocks noChangeShapeType="1"/>
            </p:cNvSpPr>
            <p:nvPr/>
          </p:nvSpPr>
          <p:spPr bwMode="auto">
            <a:xfrm flipH="1">
              <a:off x="1740" y="1298"/>
              <a:ext cx="6" cy="1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30" name="Line 35"/>
            <p:cNvSpPr>
              <a:spLocks noChangeShapeType="1"/>
            </p:cNvSpPr>
            <p:nvPr/>
          </p:nvSpPr>
          <p:spPr bwMode="auto">
            <a:xfrm>
              <a:off x="2160" y="2704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31" name="Line 36"/>
            <p:cNvSpPr>
              <a:spLocks noChangeShapeType="1"/>
            </p:cNvSpPr>
            <p:nvPr/>
          </p:nvSpPr>
          <p:spPr bwMode="auto">
            <a:xfrm>
              <a:off x="1754" y="1954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32" name="Line 37"/>
            <p:cNvSpPr>
              <a:spLocks noChangeShapeType="1"/>
            </p:cNvSpPr>
            <p:nvPr/>
          </p:nvSpPr>
          <p:spPr bwMode="auto">
            <a:xfrm>
              <a:off x="1746" y="3123"/>
              <a:ext cx="23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33" name="Line 38"/>
            <p:cNvSpPr>
              <a:spLocks noChangeShapeType="1"/>
            </p:cNvSpPr>
            <p:nvPr/>
          </p:nvSpPr>
          <p:spPr bwMode="auto">
            <a:xfrm flipV="1">
              <a:off x="2164" y="2101"/>
              <a:ext cx="0" cy="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34" name="Line 39"/>
            <p:cNvSpPr>
              <a:spLocks noChangeShapeType="1"/>
            </p:cNvSpPr>
            <p:nvPr/>
          </p:nvSpPr>
          <p:spPr bwMode="auto">
            <a:xfrm>
              <a:off x="3014" y="2339"/>
              <a:ext cx="25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35" name="Line 40"/>
            <p:cNvSpPr>
              <a:spLocks noChangeShapeType="1"/>
            </p:cNvSpPr>
            <p:nvPr/>
          </p:nvSpPr>
          <p:spPr bwMode="auto">
            <a:xfrm>
              <a:off x="2864" y="3123"/>
              <a:ext cx="25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36" name="Text Box 41"/>
            <p:cNvSpPr txBox="1">
              <a:spLocks noChangeArrowheads="1"/>
            </p:cNvSpPr>
            <p:nvPr/>
          </p:nvSpPr>
          <p:spPr bwMode="auto">
            <a:xfrm>
              <a:off x="1983" y="1389"/>
              <a:ext cx="874" cy="30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SimSun" panose="02010600030101010101" pitchFamily="2" charset="-122"/>
                </a:rPr>
                <a:t>index.htm</a:t>
              </a:r>
              <a:endParaRPr lang="ru-RU" altLang="ru-RU" sz="2000"/>
            </a:p>
          </p:txBody>
        </p:sp>
        <p:sp>
          <p:nvSpPr>
            <p:cNvPr id="9237" name="Line 42"/>
            <p:cNvSpPr>
              <a:spLocks noChangeShapeType="1"/>
            </p:cNvSpPr>
            <p:nvPr/>
          </p:nvSpPr>
          <p:spPr bwMode="auto">
            <a:xfrm>
              <a:off x="2164" y="2341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38" name="Line 43"/>
            <p:cNvSpPr>
              <a:spLocks noChangeShapeType="1"/>
            </p:cNvSpPr>
            <p:nvPr/>
          </p:nvSpPr>
          <p:spPr bwMode="auto">
            <a:xfrm>
              <a:off x="1746" y="1570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  <p:bldP spid="1904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Способы указания источника файла для изображений</a:t>
            </a:r>
          </a:p>
        </p:txBody>
      </p:sp>
      <p:sp>
        <p:nvSpPr>
          <p:cNvPr id="220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5300663"/>
            <a:ext cx="7981950" cy="1296987"/>
          </a:xfrm>
        </p:spPr>
        <p:txBody>
          <a:bodyPr/>
          <a:lstStyle/>
          <a:p>
            <a:pPr eaLnBrk="1" hangingPunct="1"/>
            <a:r>
              <a:rPr lang="ru-RU" altLang="ru-RU" sz="2800" smtClean="0"/>
              <a:t>Относительная адресация:</a:t>
            </a:r>
            <a:endParaRPr lang="en-US" altLang="ru-RU" sz="2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800" smtClean="0"/>
              <a:t>для </a:t>
            </a:r>
            <a:r>
              <a:rPr lang="en-US" altLang="ru-RU" sz="2800" smtClean="0"/>
              <a:t>index.htm:	images/ris.gif</a:t>
            </a:r>
          </a:p>
        </p:txBody>
      </p:sp>
      <p:grpSp>
        <p:nvGrpSpPr>
          <p:cNvPr id="10244" name="Group 28"/>
          <p:cNvGrpSpPr>
            <a:grpSpLocks/>
          </p:cNvGrpSpPr>
          <p:nvPr/>
        </p:nvGrpSpPr>
        <p:grpSpPr bwMode="auto">
          <a:xfrm>
            <a:off x="2484438" y="1557338"/>
            <a:ext cx="4095750" cy="3616325"/>
            <a:chOff x="1565" y="981"/>
            <a:chExt cx="2580" cy="2278"/>
          </a:xfrm>
        </p:grpSpPr>
        <p:sp>
          <p:nvSpPr>
            <p:cNvPr id="10245" name="Text Box 6"/>
            <p:cNvSpPr txBox="1">
              <a:spLocks noChangeArrowheads="1"/>
            </p:cNvSpPr>
            <p:nvPr/>
          </p:nvSpPr>
          <p:spPr bwMode="auto">
            <a:xfrm>
              <a:off x="1565" y="981"/>
              <a:ext cx="874" cy="30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SimSun" panose="02010600030101010101" pitchFamily="2" charset="-122"/>
                </a:rPr>
                <a:t>site</a:t>
              </a:r>
              <a:endParaRPr lang="ru-RU" altLang="ru-RU" sz="2000"/>
            </a:p>
          </p:txBody>
        </p:sp>
        <p:sp>
          <p:nvSpPr>
            <p:cNvPr id="10246" name="Text Box 7"/>
            <p:cNvSpPr txBox="1">
              <a:spLocks noChangeArrowheads="1"/>
            </p:cNvSpPr>
            <p:nvPr/>
          </p:nvSpPr>
          <p:spPr bwMode="auto">
            <a:xfrm>
              <a:off x="1985" y="2949"/>
              <a:ext cx="875" cy="3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SimSun" panose="02010600030101010101" pitchFamily="2" charset="-122"/>
                </a:rPr>
                <a:t>images</a:t>
              </a:r>
              <a:endParaRPr lang="ru-RU" altLang="ru-RU" sz="2000"/>
            </a:p>
          </p:txBody>
        </p:sp>
        <p:sp>
          <p:nvSpPr>
            <p:cNvPr id="10247" name="Text Box 8"/>
            <p:cNvSpPr txBox="1">
              <a:spLocks noChangeArrowheads="1"/>
            </p:cNvSpPr>
            <p:nvPr/>
          </p:nvSpPr>
          <p:spPr bwMode="auto">
            <a:xfrm>
              <a:off x="2395" y="2165"/>
              <a:ext cx="611" cy="30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SimSun" panose="02010600030101010101" pitchFamily="2" charset="-122"/>
                </a:rPr>
                <a:t>rus</a:t>
              </a:r>
              <a:endParaRPr lang="ru-RU" altLang="ru-RU" sz="2000"/>
            </a:p>
          </p:txBody>
        </p:sp>
        <p:sp>
          <p:nvSpPr>
            <p:cNvPr id="10248" name="Text Box 9"/>
            <p:cNvSpPr txBox="1">
              <a:spLocks noChangeArrowheads="1"/>
            </p:cNvSpPr>
            <p:nvPr/>
          </p:nvSpPr>
          <p:spPr bwMode="auto">
            <a:xfrm>
              <a:off x="2407" y="2556"/>
              <a:ext cx="612" cy="30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SimSun" panose="02010600030101010101" pitchFamily="2" charset="-122"/>
                </a:rPr>
                <a:t>eng</a:t>
              </a:r>
              <a:endParaRPr lang="ru-RU" altLang="ru-RU" sz="2000"/>
            </a:p>
          </p:txBody>
        </p:sp>
        <p:sp>
          <p:nvSpPr>
            <p:cNvPr id="10249" name="Text Box 10"/>
            <p:cNvSpPr txBox="1">
              <a:spLocks noChangeArrowheads="1"/>
            </p:cNvSpPr>
            <p:nvPr/>
          </p:nvSpPr>
          <p:spPr bwMode="auto">
            <a:xfrm>
              <a:off x="3271" y="2170"/>
              <a:ext cx="874" cy="3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SimSun" panose="02010600030101010101" pitchFamily="2" charset="-122"/>
                </a:rPr>
                <a:t>page.htm</a:t>
              </a:r>
              <a:endParaRPr lang="ru-RU" altLang="ru-RU" sz="2000"/>
            </a:p>
          </p:txBody>
        </p:sp>
        <p:sp>
          <p:nvSpPr>
            <p:cNvPr id="10250" name="Text Box 11"/>
            <p:cNvSpPr txBox="1">
              <a:spLocks noChangeArrowheads="1"/>
            </p:cNvSpPr>
            <p:nvPr/>
          </p:nvSpPr>
          <p:spPr bwMode="auto">
            <a:xfrm>
              <a:off x="3122" y="2948"/>
              <a:ext cx="874" cy="3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SimSun" panose="02010600030101010101" pitchFamily="2" charset="-122"/>
                </a:rPr>
                <a:t>ris.gif</a:t>
              </a:r>
              <a:endParaRPr lang="ru-RU" altLang="ru-RU" sz="2000"/>
            </a:p>
          </p:txBody>
        </p:sp>
        <p:sp>
          <p:nvSpPr>
            <p:cNvPr id="10251" name="Text Box 12"/>
            <p:cNvSpPr txBox="1">
              <a:spLocks noChangeArrowheads="1"/>
            </p:cNvSpPr>
            <p:nvPr/>
          </p:nvSpPr>
          <p:spPr bwMode="auto">
            <a:xfrm>
              <a:off x="1987" y="1798"/>
              <a:ext cx="875" cy="3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SimSun" panose="02010600030101010101" pitchFamily="2" charset="-122"/>
                </a:rPr>
                <a:t>html</a:t>
              </a:r>
              <a:endParaRPr lang="ru-RU" altLang="ru-RU" sz="2000"/>
            </a:p>
          </p:txBody>
        </p:sp>
        <p:sp>
          <p:nvSpPr>
            <p:cNvPr id="10252" name="Line 14"/>
            <p:cNvSpPr>
              <a:spLocks noChangeShapeType="1"/>
            </p:cNvSpPr>
            <p:nvPr/>
          </p:nvSpPr>
          <p:spPr bwMode="auto">
            <a:xfrm flipH="1">
              <a:off x="1740" y="1298"/>
              <a:ext cx="6" cy="1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53" name="Line 16"/>
            <p:cNvSpPr>
              <a:spLocks noChangeShapeType="1"/>
            </p:cNvSpPr>
            <p:nvPr/>
          </p:nvSpPr>
          <p:spPr bwMode="auto">
            <a:xfrm>
              <a:off x="2160" y="2704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54" name="Line 17"/>
            <p:cNvSpPr>
              <a:spLocks noChangeShapeType="1"/>
            </p:cNvSpPr>
            <p:nvPr/>
          </p:nvSpPr>
          <p:spPr bwMode="auto">
            <a:xfrm>
              <a:off x="1754" y="1954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55" name="Line 18"/>
            <p:cNvSpPr>
              <a:spLocks noChangeShapeType="1"/>
            </p:cNvSpPr>
            <p:nvPr/>
          </p:nvSpPr>
          <p:spPr bwMode="auto">
            <a:xfrm>
              <a:off x="1746" y="3123"/>
              <a:ext cx="23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56" name="Line 19"/>
            <p:cNvSpPr>
              <a:spLocks noChangeShapeType="1"/>
            </p:cNvSpPr>
            <p:nvPr/>
          </p:nvSpPr>
          <p:spPr bwMode="auto">
            <a:xfrm flipV="1">
              <a:off x="2164" y="2101"/>
              <a:ext cx="0" cy="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57" name="Line 20"/>
            <p:cNvSpPr>
              <a:spLocks noChangeShapeType="1"/>
            </p:cNvSpPr>
            <p:nvPr/>
          </p:nvSpPr>
          <p:spPr bwMode="auto">
            <a:xfrm>
              <a:off x="3014" y="2339"/>
              <a:ext cx="25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58" name="Line 21"/>
            <p:cNvSpPr>
              <a:spLocks noChangeShapeType="1"/>
            </p:cNvSpPr>
            <p:nvPr/>
          </p:nvSpPr>
          <p:spPr bwMode="auto">
            <a:xfrm>
              <a:off x="2864" y="3123"/>
              <a:ext cx="25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59" name="Text Box 23"/>
            <p:cNvSpPr txBox="1">
              <a:spLocks noChangeArrowheads="1"/>
            </p:cNvSpPr>
            <p:nvPr/>
          </p:nvSpPr>
          <p:spPr bwMode="auto">
            <a:xfrm>
              <a:off x="1983" y="1389"/>
              <a:ext cx="874" cy="3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SimSun" panose="02010600030101010101" pitchFamily="2" charset="-122"/>
                </a:rPr>
                <a:t>index.htm</a:t>
              </a:r>
              <a:endParaRPr lang="ru-RU" altLang="ru-RU" sz="2000"/>
            </a:p>
          </p:txBody>
        </p:sp>
        <p:sp>
          <p:nvSpPr>
            <p:cNvPr id="10260" name="Line 26"/>
            <p:cNvSpPr>
              <a:spLocks noChangeShapeType="1"/>
            </p:cNvSpPr>
            <p:nvPr/>
          </p:nvSpPr>
          <p:spPr bwMode="auto">
            <a:xfrm>
              <a:off x="2164" y="2341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61" name="Line 27"/>
            <p:cNvSpPr>
              <a:spLocks noChangeShapeType="1"/>
            </p:cNvSpPr>
            <p:nvPr/>
          </p:nvSpPr>
          <p:spPr bwMode="auto">
            <a:xfrm>
              <a:off x="1746" y="1570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Способы указания источника файла для изображений</a:t>
            </a:r>
          </a:p>
        </p:txBody>
      </p:sp>
      <p:sp>
        <p:nvSpPr>
          <p:cNvPr id="2211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5300663"/>
            <a:ext cx="7981950" cy="1296987"/>
          </a:xfrm>
        </p:spPr>
        <p:txBody>
          <a:bodyPr/>
          <a:lstStyle/>
          <a:p>
            <a:pPr eaLnBrk="1" hangingPunct="1"/>
            <a:r>
              <a:rPr lang="ru-RU" altLang="ru-RU" sz="2400" smtClean="0"/>
              <a:t>Относительная адресация:</a:t>
            </a:r>
            <a:endParaRPr lang="en-US" altLang="ru-RU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u-RU" sz="2400" smtClean="0"/>
              <a:t>.. </a:t>
            </a:r>
            <a:r>
              <a:rPr lang="ru-RU" altLang="ru-RU" sz="2400" smtClean="0"/>
              <a:t>- выход в надкаталог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12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400" smtClean="0"/>
              <a:t>для </a:t>
            </a:r>
            <a:r>
              <a:rPr lang="en-US" altLang="ru-RU" sz="2400" smtClean="0"/>
              <a:t>page.htm</a:t>
            </a:r>
            <a:r>
              <a:rPr lang="ru-RU" altLang="ru-RU" sz="2400" smtClean="0"/>
              <a:t>:		</a:t>
            </a:r>
            <a:r>
              <a:rPr lang="en-US" altLang="ru-RU" sz="2400" smtClean="0"/>
              <a:t>../../images/ris.gif</a:t>
            </a:r>
          </a:p>
        </p:txBody>
      </p:sp>
      <p:grpSp>
        <p:nvGrpSpPr>
          <p:cNvPr id="11268" name="Group 24"/>
          <p:cNvGrpSpPr>
            <a:grpSpLocks/>
          </p:cNvGrpSpPr>
          <p:nvPr/>
        </p:nvGrpSpPr>
        <p:grpSpPr bwMode="auto">
          <a:xfrm>
            <a:off x="2484438" y="1557338"/>
            <a:ext cx="4095750" cy="3616325"/>
            <a:chOff x="1565" y="981"/>
            <a:chExt cx="2580" cy="2278"/>
          </a:xfrm>
        </p:grpSpPr>
        <p:sp>
          <p:nvSpPr>
            <p:cNvPr id="11269" name="Text Box 25"/>
            <p:cNvSpPr txBox="1">
              <a:spLocks noChangeArrowheads="1"/>
            </p:cNvSpPr>
            <p:nvPr/>
          </p:nvSpPr>
          <p:spPr bwMode="auto">
            <a:xfrm>
              <a:off x="1565" y="981"/>
              <a:ext cx="874" cy="30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SimSun" panose="02010600030101010101" pitchFamily="2" charset="-122"/>
                </a:rPr>
                <a:t>site</a:t>
              </a:r>
              <a:endParaRPr lang="ru-RU" altLang="ru-RU" sz="2000"/>
            </a:p>
          </p:txBody>
        </p:sp>
        <p:sp>
          <p:nvSpPr>
            <p:cNvPr id="11270" name="Text Box 26"/>
            <p:cNvSpPr txBox="1">
              <a:spLocks noChangeArrowheads="1"/>
            </p:cNvSpPr>
            <p:nvPr/>
          </p:nvSpPr>
          <p:spPr bwMode="auto">
            <a:xfrm>
              <a:off x="1985" y="2949"/>
              <a:ext cx="875" cy="3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SimSun" panose="02010600030101010101" pitchFamily="2" charset="-122"/>
                </a:rPr>
                <a:t>images</a:t>
              </a:r>
              <a:endParaRPr lang="ru-RU" altLang="ru-RU" sz="2000"/>
            </a:p>
          </p:txBody>
        </p:sp>
        <p:sp>
          <p:nvSpPr>
            <p:cNvPr id="11271" name="Text Box 27"/>
            <p:cNvSpPr txBox="1">
              <a:spLocks noChangeArrowheads="1"/>
            </p:cNvSpPr>
            <p:nvPr/>
          </p:nvSpPr>
          <p:spPr bwMode="auto">
            <a:xfrm>
              <a:off x="2395" y="2165"/>
              <a:ext cx="611" cy="30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SimSun" panose="02010600030101010101" pitchFamily="2" charset="-122"/>
                </a:rPr>
                <a:t>rus</a:t>
              </a:r>
              <a:endParaRPr lang="ru-RU" altLang="ru-RU" sz="2000"/>
            </a:p>
          </p:txBody>
        </p:sp>
        <p:sp>
          <p:nvSpPr>
            <p:cNvPr id="11272" name="Text Box 28"/>
            <p:cNvSpPr txBox="1">
              <a:spLocks noChangeArrowheads="1"/>
            </p:cNvSpPr>
            <p:nvPr/>
          </p:nvSpPr>
          <p:spPr bwMode="auto">
            <a:xfrm>
              <a:off x="2407" y="2556"/>
              <a:ext cx="612" cy="30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SimSun" panose="02010600030101010101" pitchFamily="2" charset="-122"/>
                </a:rPr>
                <a:t>eng</a:t>
              </a:r>
              <a:endParaRPr lang="ru-RU" altLang="ru-RU" sz="2000"/>
            </a:p>
          </p:txBody>
        </p:sp>
        <p:sp>
          <p:nvSpPr>
            <p:cNvPr id="11273" name="Text Box 29"/>
            <p:cNvSpPr txBox="1">
              <a:spLocks noChangeArrowheads="1"/>
            </p:cNvSpPr>
            <p:nvPr/>
          </p:nvSpPr>
          <p:spPr bwMode="auto">
            <a:xfrm>
              <a:off x="3271" y="2170"/>
              <a:ext cx="874" cy="3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SimSun" panose="02010600030101010101" pitchFamily="2" charset="-122"/>
                </a:rPr>
                <a:t>page.htm</a:t>
              </a:r>
              <a:endParaRPr lang="ru-RU" altLang="ru-RU" sz="2000"/>
            </a:p>
          </p:txBody>
        </p:sp>
        <p:sp>
          <p:nvSpPr>
            <p:cNvPr id="11274" name="Text Box 30"/>
            <p:cNvSpPr txBox="1">
              <a:spLocks noChangeArrowheads="1"/>
            </p:cNvSpPr>
            <p:nvPr/>
          </p:nvSpPr>
          <p:spPr bwMode="auto">
            <a:xfrm>
              <a:off x="3122" y="2948"/>
              <a:ext cx="874" cy="3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SimSun" panose="02010600030101010101" pitchFamily="2" charset="-122"/>
                </a:rPr>
                <a:t>ris.gif</a:t>
              </a:r>
              <a:endParaRPr lang="ru-RU" altLang="ru-RU" sz="2000"/>
            </a:p>
          </p:txBody>
        </p:sp>
        <p:sp>
          <p:nvSpPr>
            <p:cNvPr id="11275" name="Text Box 31"/>
            <p:cNvSpPr txBox="1">
              <a:spLocks noChangeArrowheads="1"/>
            </p:cNvSpPr>
            <p:nvPr/>
          </p:nvSpPr>
          <p:spPr bwMode="auto">
            <a:xfrm>
              <a:off x="1987" y="1798"/>
              <a:ext cx="875" cy="3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SimSun" panose="02010600030101010101" pitchFamily="2" charset="-122"/>
                </a:rPr>
                <a:t>html</a:t>
              </a:r>
              <a:endParaRPr lang="ru-RU" altLang="ru-RU" sz="2000"/>
            </a:p>
          </p:txBody>
        </p:sp>
        <p:sp>
          <p:nvSpPr>
            <p:cNvPr id="11276" name="Line 32"/>
            <p:cNvSpPr>
              <a:spLocks noChangeShapeType="1"/>
            </p:cNvSpPr>
            <p:nvPr/>
          </p:nvSpPr>
          <p:spPr bwMode="auto">
            <a:xfrm flipH="1">
              <a:off x="1740" y="1298"/>
              <a:ext cx="6" cy="1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77" name="Line 33"/>
            <p:cNvSpPr>
              <a:spLocks noChangeShapeType="1"/>
            </p:cNvSpPr>
            <p:nvPr/>
          </p:nvSpPr>
          <p:spPr bwMode="auto">
            <a:xfrm>
              <a:off x="2160" y="2704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78" name="Line 34"/>
            <p:cNvSpPr>
              <a:spLocks noChangeShapeType="1"/>
            </p:cNvSpPr>
            <p:nvPr/>
          </p:nvSpPr>
          <p:spPr bwMode="auto">
            <a:xfrm>
              <a:off x="1754" y="1954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79" name="Line 35"/>
            <p:cNvSpPr>
              <a:spLocks noChangeShapeType="1"/>
            </p:cNvSpPr>
            <p:nvPr/>
          </p:nvSpPr>
          <p:spPr bwMode="auto">
            <a:xfrm>
              <a:off x="1746" y="3123"/>
              <a:ext cx="23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80" name="Line 36"/>
            <p:cNvSpPr>
              <a:spLocks noChangeShapeType="1"/>
            </p:cNvSpPr>
            <p:nvPr/>
          </p:nvSpPr>
          <p:spPr bwMode="auto">
            <a:xfrm flipV="1">
              <a:off x="2164" y="2101"/>
              <a:ext cx="0" cy="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81" name="Line 37"/>
            <p:cNvSpPr>
              <a:spLocks noChangeShapeType="1"/>
            </p:cNvSpPr>
            <p:nvPr/>
          </p:nvSpPr>
          <p:spPr bwMode="auto">
            <a:xfrm>
              <a:off x="3014" y="2339"/>
              <a:ext cx="25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82" name="Line 38"/>
            <p:cNvSpPr>
              <a:spLocks noChangeShapeType="1"/>
            </p:cNvSpPr>
            <p:nvPr/>
          </p:nvSpPr>
          <p:spPr bwMode="auto">
            <a:xfrm>
              <a:off x="2864" y="3123"/>
              <a:ext cx="25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83" name="Text Box 39"/>
            <p:cNvSpPr txBox="1">
              <a:spLocks noChangeArrowheads="1"/>
            </p:cNvSpPr>
            <p:nvPr/>
          </p:nvSpPr>
          <p:spPr bwMode="auto">
            <a:xfrm>
              <a:off x="1983" y="1389"/>
              <a:ext cx="874" cy="3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SimSun" panose="02010600030101010101" pitchFamily="2" charset="-122"/>
                </a:rPr>
                <a:t>index.htm</a:t>
              </a:r>
              <a:endParaRPr lang="ru-RU" altLang="ru-RU" sz="2000"/>
            </a:p>
          </p:txBody>
        </p:sp>
        <p:sp>
          <p:nvSpPr>
            <p:cNvPr id="11284" name="Line 40"/>
            <p:cNvSpPr>
              <a:spLocks noChangeShapeType="1"/>
            </p:cNvSpPr>
            <p:nvPr/>
          </p:nvSpPr>
          <p:spPr bwMode="auto">
            <a:xfrm>
              <a:off x="2164" y="2341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85" name="Line 41"/>
            <p:cNvSpPr>
              <a:spLocks noChangeShapeType="1"/>
            </p:cNvSpPr>
            <p:nvPr/>
          </p:nvSpPr>
          <p:spPr bwMode="auto">
            <a:xfrm>
              <a:off x="1746" y="1570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126413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u-RU" sz="2600" smtClean="0"/>
              <a:t>&lt;img src="http://www.company.by/images/ris.gif"&gt;</a:t>
            </a:r>
            <a:endParaRPr lang="ru-RU" altLang="ru-RU" sz="26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2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u-RU" sz="2600" smtClean="0"/>
              <a:t>&lt;img src="images/ris.gif"&gt;</a:t>
            </a:r>
            <a:endParaRPr lang="ru-RU" altLang="ru-RU" sz="26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2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u-RU" sz="2600" smtClean="0"/>
              <a:t>&lt;img src="../../image/ris.gif"&gt;</a:t>
            </a:r>
          </a:p>
        </p:txBody>
      </p:sp>
      <p:sp>
        <p:nvSpPr>
          <p:cNvPr id="12291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ru-RU" smtClean="0"/>
              <a:t>Вставка графических изображений. Примеры</a:t>
            </a:r>
            <a:endParaRPr lang="en-US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ru-RU" smtClean="0"/>
              <a:t>Альтернативный текст</a:t>
            </a:r>
            <a:endParaRPr lang="en-US" altLang="ru-RU" smtClean="0"/>
          </a:p>
        </p:txBody>
      </p:sp>
      <p:graphicFrame>
        <p:nvGraphicFramePr>
          <p:cNvPr id="13315" name="Object 11"/>
          <p:cNvGraphicFramePr>
            <a:graphicFrameLocks noChangeAspect="1"/>
          </p:cNvGraphicFramePr>
          <p:nvPr>
            <p:ph sz="quarter" idx="1"/>
          </p:nvPr>
        </p:nvGraphicFramePr>
        <p:xfrm>
          <a:off x="34925" y="3176588"/>
          <a:ext cx="4537075" cy="214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Bitmap Image" r:id="rId3" imgW="5915851" imgH="2800741" progId="Paint.Picture">
                  <p:embed/>
                </p:oleObj>
              </mc:Choice>
              <mc:Fallback>
                <p:oleObj name="Bitmap Image" r:id="rId3" imgW="5915851" imgH="2800741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3176588"/>
                        <a:ext cx="4537075" cy="214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10"/>
          <p:cNvGraphicFramePr>
            <a:graphicFrameLocks noChangeAspect="1"/>
          </p:cNvGraphicFramePr>
          <p:nvPr>
            <p:ph sz="quarter" idx="2"/>
          </p:nvPr>
        </p:nvGraphicFramePr>
        <p:xfrm>
          <a:off x="4572000" y="3176588"/>
          <a:ext cx="4537075" cy="210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Bitmap Image" r:id="rId5" imgW="5990476" imgH="2781688" progId="Paint.Picture">
                  <p:embed/>
                </p:oleObj>
              </mc:Choice>
              <mc:Fallback>
                <p:oleObj name="Bitmap Image" r:id="rId5" imgW="5990476" imgH="2781688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76588"/>
                        <a:ext cx="4537075" cy="210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3"/>
          </p:nvPr>
        </p:nvSpPr>
        <p:spPr>
          <a:xfrm>
            <a:off x="755650" y="1773238"/>
            <a:ext cx="8064500" cy="1223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u-RU" sz="2600" smtClean="0"/>
              <a:t>&lt;img src="images/trio_logo.jpg" alt="Trio Motors"&gt;</a:t>
            </a:r>
            <a:endParaRPr lang="ru-RU" altLang="ru-RU" sz="2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 build="p" autoUpdateAnimBg="0"/>
    </p:bld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1097</TotalTime>
  <Words>596</Words>
  <Application>Microsoft Office PowerPoint</Application>
  <PresentationFormat>Экран (4:3)</PresentationFormat>
  <Paragraphs>114</Paragraphs>
  <Slides>20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Tahoma</vt:lpstr>
      <vt:lpstr>Arial</vt:lpstr>
      <vt:lpstr>Wingdings</vt:lpstr>
      <vt:lpstr>Times New Roman</vt:lpstr>
      <vt:lpstr>SimSun</vt:lpstr>
      <vt:lpstr>Blueprint</vt:lpstr>
      <vt:lpstr>Bitmap Image</vt:lpstr>
      <vt:lpstr>Графические изображения  </vt:lpstr>
      <vt:lpstr>Форматы графических изображений для WWW</vt:lpstr>
      <vt:lpstr>Вставка графических изображений</vt:lpstr>
      <vt:lpstr>Вставка графических изображений</vt:lpstr>
      <vt:lpstr>Способы указания источника файла для изображений</vt:lpstr>
      <vt:lpstr>Способы указания источника файла для изображений</vt:lpstr>
      <vt:lpstr>Способы указания источника файла для изображений</vt:lpstr>
      <vt:lpstr>Вставка графических изображений. Примеры</vt:lpstr>
      <vt:lpstr>Альтернативный текст</vt:lpstr>
      <vt:lpstr>Альтернативный текст</vt:lpstr>
      <vt:lpstr>Размеры изображения</vt:lpstr>
      <vt:lpstr>Размеры изображения</vt:lpstr>
      <vt:lpstr>Размеры изображения</vt:lpstr>
      <vt:lpstr>Выравнивание изображения</vt:lpstr>
      <vt:lpstr>Выравнивание изображения</vt:lpstr>
      <vt:lpstr>Выравнивание изображения</vt:lpstr>
      <vt:lpstr>Свободное пространство вокруг изображений</vt:lpstr>
      <vt:lpstr>Рамка вокруг изображения</vt:lpstr>
      <vt:lpstr>Использование графических изображений в качестве фона Web-страницы</vt:lpstr>
      <vt:lpstr>Использование графических изображений в качестве фона Web-страницы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Графические изображения и гиперссылки</dc:title>
  <dc:creator>Natasha</dc:creator>
  <cp:lastModifiedBy>Блондинко</cp:lastModifiedBy>
  <cp:revision>213</cp:revision>
  <cp:lastPrinted>2001-04-11T09:39:39Z</cp:lastPrinted>
  <dcterms:created xsi:type="dcterms:W3CDTF">2001-04-11T07:46:37Z</dcterms:created>
  <dcterms:modified xsi:type="dcterms:W3CDTF">2016-08-31T18:10:03Z</dcterms:modified>
</cp:coreProperties>
</file>